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endParaRPr lang="ar-DZ" dirty="0" smtClean="0"/>
          </a:p>
          <a:p>
            <a:pPr algn="ctr" rtl="1">
              <a:buNone/>
            </a:pPr>
            <a:r>
              <a:rPr lang="ar-DZ" sz="4400" b="1" dirty="0" smtClean="0"/>
              <a:t>محاضرة 6: إستراتيجية التحالفات الاقتصادية</a:t>
            </a:r>
          </a:p>
          <a:p>
            <a:pPr algn="r" rtl="1">
              <a:buNone/>
            </a:pPr>
            <a:endParaRPr lang="ar-DZ" dirty="0" smtClean="0"/>
          </a:p>
          <a:p>
            <a:pPr algn="r" rtl="1">
              <a:buNone/>
            </a:pPr>
            <a:endParaRPr lang="ar-DZ" dirty="0" smtClean="0"/>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
            <a:ext cx="7772400" cy="1071546"/>
          </a:xfrm>
        </p:spPr>
        <p:txBody>
          <a:bodyPr/>
          <a:lstStyle/>
          <a:p>
            <a:r>
              <a:rPr lang="ar-DZ" dirty="0" smtClean="0"/>
              <a:t> </a:t>
            </a:r>
            <a:endParaRPr lang="fr-FR" dirty="0"/>
          </a:p>
        </p:txBody>
      </p:sp>
      <p:sp>
        <p:nvSpPr>
          <p:cNvPr id="3" name="Sous-titre 2"/>
          <p:cNvSpPr>
            <a:spLocks noGrp="1"/>
          </p:cNvSpPr>
          <p:nvPr>
            <p:ph type="subTitle" idx="1"/>
          </p:nvPr>
        </p:nvSpPr>
        <p:spPr>
          <a:xfrm>
            <a:off x="785786" y="1285860"/>
            <a:ext cx="7643866" cy="5143536"/>
          </a:xfrm>
        </p:spPr>
        <p:txBody>
          <a:bodyPr/>
          <a:lstStyle/>
          <a:p>
            <a:pPr algn="r" rtl="1"/>
            <a:r>
              <a:rPr lang="ar-DZ" dirty="0" smtClean="0"/>
              <a:t> </a:t>
            </a:r>
            <a:endParaRPr lang="fr-FR" dirty="0"/>
          </a:p>
        </p:txBody>
      </p:sp>
      <p:grpSp>
        <p:nvGrpSpPr>
          <p:cNvPr id="2050" name="Group 2"/>
          <p:cNvGrpSpPr>
            <a:grpSpLocks/>
          </p:cNvGrpSpPr>
          <p:nvPr/>
        </p:nvGrpSpPr>
        <p:grpSpPr bwMode="auto">
          <a:xfrm>
            <a:off x="357158" y="1142984"/>
            <a:ext cx="8358246" cy="5214974"/>
            <a:chOff x="1061" y="6631"/>
            <a:chExt cx="9778" cy="4186"/>
          </a:xfrm>
        </p:grpSpPr>
        <p:sp>
          <p:nvSpPr>
            <p:cNvPr id="2051" name="AutoShape 3"/>
            <p:cNvSpPr>
              <a:spLocks noChangeArrowheads="1"/>
            </p:cNvSpPr>
            <p:nvPr/>
          </p:nvSpPr>
          <p:spPr bwMode="auto">
            <a:xfrm>
              <a:off x="6848" y="9053"/>
              <a:ext cx="244" cy="268"/>
            </a:xfrm>
            <a:prstGeom prst="flowChartConnector">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052" name="AutoShape 4"/>
            <p:cNvSpPr>
              <a:spLocks noChangeArrowheads="1"/>
            </p:cNvSpPr>
            <p:nvPr/>
          </p:nvSpPr>
          <p:spPr bwMode="auto">
            <a:xfrm>
              <a:off x="4434" y="8785"/>
              <a:ext cx="244" cy="268"/>
            </a:xfrm>
            <a:prstGeom prst="flowChartConnector">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2053" name="Group 5"/>
            <p:cNvGrpSpPr>
              <a:grpSpLocks/>
            </p:cNvGrpSpPr>
            <p:nvPr/>
          </p:nvGrpSpPr>
          <p:grpSpPr bwMode="auto">
            <a:xfrm>
              <a:off x="1061" y="6631"/>
              <a:ext cx="9778" cy="4186"/>
              <a:chOff x="1061" y="6631"/>
              <a:chExt cx="9778" cy="4186"/>
            </a:xfrm>
          </p:grpSpPr>
          <p:cxnSp>
            <p:nvCxnSpPr>
              <p:cNvPr id="2054" name="AutoShape 6"/>
              <p:cNvCxnSpPr>
                <a:cxnSpLocks noChangeShapeType="1"/>
              </p:cNvCxnSpPr>
              <p:nvPr/>
            </p:nvCxnSpPr>
            <p:spPr bwMode="auto">
              <a:xfrm flipV="1">
                <a:off x="4549" y="8389"/>
                <a:ext cx="3712" cy="536"/>
              </a:xfrm>
              <a:prstGeom prst="straightConnector1">
                <a:avLst/>
              </a:prstGeom>
              <a:noFill/>
              <a:ln w="9525">
                <a:solidFill>
                  <a:srgbClr val="000000"/>
                </a:solidFill>
                <a:round/>
                <a:headEnd/>
                <a:tailEnd/>
              </a:ln>
            </p:spPr>
          </p:cxnSp>
          <p:cxnSp>
            <p:nvCxnSpPr>
              <p:cNvPr id="2055" name="AutoShape 7"/>
              <p:cNvCxnSpPr>
                <a:cxnSpLocks noChangeShapeType="1"/>
              </p:cNvCxnSpPr>
              <p:nvPr/>
            </p:nvCxnSpPr>
            <p:spPr bwMode="auto">
              <a:xfrm flipH="1" flipV="1">
                <a:off x="3639" y="8037"/>
                <a:ext cx="3310" cy="1139"/>
              </a:xfrm>
              <a:prstGeom prst="straightConnector1">
                <a:avLst/>
              </a:prstGeom>
              <a:noFill/>
              <a:ln w="9525">
                <a:solidFill>
                  <a:srgbClr val="000000"/>
                </a:solidFill>
                <a:round/>
                <a:headEnd/>
                <a:tailEnd/>
              </a:ln>
            </p:spPr>
          </p:cxnSp>
          <p:grpSp>
            <p:nvGrpSpPr>
              <p:cNvPr id="2056" name="Group 8"/>
              <p:cNvGrpSpPr>
                <a:grpSpLocks/>
              </p:cNvGrpSpPr>
              <p:nvPr/>
            </p:nvGrpSpPr>
            <p:grpSpPr bwMode="auto">
              <a:xfrm>
                <a:off x="1061" y="6631"/>
                <a:ext cx="9778" cy="4186"/>
                <a:chOff x="1061" y="6631"/>
                <a:chExt cx="9778" cy="4186"/>
              </a:xfrm>
            </p:grpSpPr>
            <p:sp>
              <p:nvSpPr>
                <p:cNvPr id="2057" name="Text Box 9"/>
                <p:cNvSpPr txBox="1">
                  <a:spLocks noChangeArrowheads="1"/>
                </p:cNvSpPr>
                <p:nvPr/>
              </p:nvSpPr>
              <p:spPr bwMode="auto">
                <a:xfrm>
                  <a:off x="4270" y="6631"/>
                  <a:ext cx="2578" cy="6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القطب الإستراتيجي</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Text Box 10"/>
                <p:cNvSpPr txBox="1">
                  <a:spLocks noChangeArrowheads="1"/>
                </p:cNvSpPr>
                <p:nvPr/>
              </p:nvSpPr>
              <p:spPr bwMode="auto">
                <a:xfrm>
                  <a:off x="1061" y="9394"/>
                  <a:ext cx="2578" cy="6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القطب التقني</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Text Box 11"/>
                <p:cNvSpPr txBox="1">
                  <a:spLocks noChangeArrowheads="1"/>
                </p:cNvSpPr>
                <p:nvPr/>
              </p:nvSpPr>
              <p:spPr bwMode="auto">
                <a:xfrm>
                  <a:off x="8261" y="9277"/>
                  <a:ext cx="2578" cy="6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القطب </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Text Box 12"/>
                <p:cNvSpPr txBox="1">
                  <a:spLocks noChangeArrowheads="1"/>
                </p:cNvSpPr>
                <p:nvPr/>
              </p:nvSpPr>
              <p:spPr bwMode="auto">
                <a:xfrm>
                  <a:off x="4678" y="10181"/>
                  <a:ext cx="2578" cy="6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القاعدة الإستراتيجية</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Text Box 13"/>
                <p:cNvSpPr txBox="1">
                  <a:spLocks noChangeArrowheads="1"/>
                </p:cNvSpPr>
                <p:nvPr/>
              </p:nvSpPr>
              <p:spPr bwMode="auto">
                <a:xfrm>
                  <a:off x="1234" y="7636"/>
                  <a:ext cx="2578" cy="6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القاعدة الوظيفية</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62" name="Text Box 14"/>
                <p:cNvSpPr txBox="1">
                  <a:spLocks noChangeArrowheads="1"/>
                </p:cNvSpPr>
                <p:nvPr/>
              </p:nvSpPr>
              <p:spPr bwMode="auto">
                <a:xfrm>
                  <a:off x="7920" y="7636"/>
                  <a:ext cx="2578" cy="6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القاعدة التقنية</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63" name="AutoShape 15"/>
                <p:cNvCxnSpPr>
                  <a:cxnSpLocks noChangeShapeType="1"/>
                </p:cNvCxnSpPr>
                <p:nvPr/>
              </p:nvCxnSpPr>
              <p:spPr bwMode="auto">
                <a:xfrm flipH="1">
                  <a:off x="2930" y="7066"/>
                  <a:ext cx="1340" cy="2328"/>
                </a:xfrm>
                <a:prstGeom prst="straightConnector1">
                  <a:avLst/>
                </a:prstGeom>
                <a:noFill/>
                <a:ln w="9525">
                  <a:solidFill>
                    <a:srgbClr val="000000"/>
                  </a:solidFill>
                  <a:round/>
                  <a:headEnd/>
                  <a:tailEnd/>
                </a:ln>
              </p:spPr>
            </p:cxnSp>
            <p:cxnSp>
              <p:nvCxnSpPr>
                <p:cNvPr id="2064" name="AutoShape 16"/>
                <p:cNvCxnSpPr>
                  <a:cxnSpLocks noChangeShapeType="1"/>
                </p:cNvCxnSpPr>
                <p:nvPr/>
              </p:nvCxnSpPr>
              <p:spPr bwMode="auto">
                <a:xfrm flipV="1">
                  <a:off x="3639" y="9678"/>
                  <a:ext cx="4622" cy="50"/>
                </a:xfrm>
                <a:prstGeom prst="straightConnector1">
                  <a:avLst/>
                </a:prstGeom>
                <a:noFill/>
                <a:ln w="9525">
                  <a:solidFill>
                    <a:srgbClr val="000000"/>
                  </a:solidFill>
                  <a:round/>
                  <a:headEnd/>
                  <a:tailEnd/>
                </a:ln>
              </p:spPr>
            </p:cxnSp>
            <p:cxnSp>
              <p:nvCxnSpPr>
                <p:cNvPr id="2065" name="AutoShape 17"/>
                <p:cNvCxnSpPr>
                  <a:cxnSpLocks noChangeShapeType="1"/>
                </p:cNvCxnSpPr>
                <p:nvPr/>
              </p:nvCxnSpPr>
              <p:spPr bwMode="auto">
                <a:xfrm>
                  <a:off x="6848" y="7066"/>
                  <a:ext cx="2428" cy="2211"/>
                </a:xfrm>
                <a:prstGeom prst="straightConnector1">
                  <a:avLst/>
                </a:prstGeom>
                <a:noFill/>
                <a:ln w="9525">
                  <a:solidFill>
                    <a:srgbClr val="000000"/>
                  </a:solidFill>
                  <a:round/>
                  <a:headEnd/>
                  <a:tailEnd/>
                </a:ln>
              </p:spPr>
            </p:cxnSp>
            <p:cxnSp>
              <p:nvCxnSpPr>
                <p:cNvPr id="2066" name="AutoShape 18"/>
                <p:cNvCxnSpPr>
                  <a:cxnSpLocks noChangeShapeType="1"/>
                </p:cNvCxnSpPr>
                <p:nvPr/>
              </p:nvCxnSpPr>
              <p:spPr bwMode="auto">
                <a:xfrm>
                  <a:off x="3968" y="7636"/>
                  <a:ext cx="1306" cy="401"/>
                </a:xfrm>
                <a:prstGeom prst="straightConnector1">
                  <a:avLst/>
                </a:prstGeom>
                <a:noFill/>
                <a:ln w="9525">
                  <a:solidFill>
                    <a:srgbClr val="000000"/>
                  </a:solidFill>
                  <a:round/>
                  <a:headEnd/>
                  <a:tailEnd/>
                </a:ln>
              </p:spPr>
            </p:cxnSp>
            <p:cxnSp>
              <p:nvCxnSpPr>
                <p:cNvPr id="2067" name="AutoShape 19"/>
                <p:cNvCxnSpPr>
                  <a:cxnSpLocks noChangeShapeType="1"/>
                </p:cNvCxnSpPr>
                <p:nvPr/>
              </p:nvCxnSpPr>
              <p:spPr bwMode="auto">
                <a:xfrm flipH="1">
                  <a:off x="5274" y="7636"/>
                  <a:ext cx="2144" cy="401"/>
                </a:xfrm>
                <a:prstGeom prst="straightConnector1">
                  <a:avLst/>
                </a:prstGeom>
                <a:noFill/>
                <a:ln w="9525">
                  <a:solidFill>
                    <a:srgbClr val="000000"/>
                  </a:solidFill>
                  <a:round/>
                  <a:headEnd/>
                  <a:tailEnd/>
                </a:ln>
              </p:spPr>
            </p:cxnSp>
            <p:cxnSp>
              <p:nvCxnSpPr>
                <p:cNvPr id="2068" name="AutoShape 20"/>
                <p:cNvCxnSpPr>
                  <a:cxnSpLocks noChangeShapeType="1"/>
                </p:cNvCxnSpPr>
                <p:nvPr/>
              </p:nvCxnSpPr>
              <p:spPr bwMode="auto">
                <a:xfrm>
                  <a:off x="5274" y="8037"/>
                  <a:ext cx="101" cy="1641"/>
                </a:xfrm>
                <a:prstGeom prst="straightConnector1">
                  <a:avLst/>
                </a:prstGeom>
                <a:noFill/>
                <a:ln w="9525">
                  <a:solidFill>
                    <a:srgbClr val="000000"/>
                  </a:solidFill>
                  <a:round/>
                  <a:headEnd/>
                  <a:tailEnd/>
                </a:ln>
              </p:spPr>
            </p:cxnSp>
            <p:cxnSp>
              <p:nvCxnSpPr>
                <p:cNvPr id="2069" name="AutoShape 21"/>
                <p:cNvCxnSpPr>
                  <a:cxnSpLocks noChangeShapeType="1"/>
                </p:cNvCxnSpPr>
                <p:nvPr/>
              </p:nvCxnSpPr>
              <p:spPr bwMode="auto">
                <a:xfrm>
                  <a:off x="3360" y="8573"/>
                  <a:ext cx="1189" cy="352"/>
                </a:xfrm>
                <a:prstGeom prst="straightConnector1">
                  <a:avLst/>
                </a:prstGeom>
                <a:noFill/>
                <a:ln w="9525">
                  <a:solidFill>
                    <a:srgbClr val="000000"/>
                  </a:solidFill>
                  <a:round/>
                  <a:headEnd/>
                  <a:tailEnd/>
                </a:ln>
              </p:spPr>
            </p:cxnSp>
            <p:cxnSp>
              <p:nvCxnSpPr>
                <p:cNvPr id="2070" name="AutoShape 22"/>
                <p:cNvCxnSpPr>
                  <a:cxnSpLocks noChangeShapeType="1"/>
                </p:cNvCxnSpPr>
                <p:nvPr/>
              </p:nvCxnSpPr>
              <p:spPr bwMode="auto">
                <a:xfrm>
                  <a:off x="4549" y="8925"/>
                  <a:ext cx="1" cy="803"/>
                </a:xfrm>
                <a:prstGeom prst="straightConnector1">
                  <a:avLst/>
                </a:prstGeom>
                <a:noFill/>
                <a:ln w="9525">
                  <a:solidFill>
                    <a:srgbClr val="000000"/>
                  </a:solidFill>
                  <a:round/>
                  <a:headEnd/>
                  <a:tailEnd/>
                </a:ln>
              </p:spPr>
            </p:cxnSp>
            <p:cxnSp>
              <p:nvCxnSpPr>
                <p:cNvPr id="2071" name="AutoShape 23"/>
                <p:cNvCxnSpPr>
                  <a:cxnSpLocks noChangeShapeType="1"/>
                </p:cNvCxnSpPr>
                <p:nvPr/>
              </p:nvCxnSpPr>
              <p:spPr bwMode="auto">
                <a:xfrm flipH="1" flipV="1">
                  <a:off x="6949" y="9176"/>
                  <a:ext cx="100" cy="502"/>
                </a:xfrm>
                <a:prstGeom prst="straightConnector1">
                  <a:avLst/>
                </a:prstGeom>
                <a:noFill/>
                <a:ln w="9525">
                  <a:solidFill>
                    <a:srgbClr val="000000"/>
                  </a:solidFill>
                  <a:round/>
                  <a:headEnd/>
                  <a:tailEnd/>
                </a:ln>
              </p:spPr>
            </p:cxnSp>
            <p:cxnSp>
              <p:nvCxnSpPr>
                <p:cNvPr id="2072" name="AutoShape 24"/>
                <p:cNvCxnSpPr>
                  <a:cxnSpLocks noChangeShapeType="1"/>
                </p:cNvCxnSpPr>
                <p:nvPr/>
              </p:nvCxnSpPr>
              <p:spPr bwMode="auto">
                <a:xfrm flipV="1">
                  <a:off x="6949" y="8657"/>
                  <a:ext cx="1607" cy="519"/>
                </a:xfrm>
                <a:prstGeom prst="straightConnector1">
                  <a:avLst/>
                </a:prstGeom>
                <a:noFill/>
                <a:ln w="9525">
                  <a:solidFill>
                    <a:srgbClr val="000000"/>
                  </a:solidFill>
                  <a:round/>
                  <a:headEnd/>
                  <a:tailEnd/>
                </a:ln>
              </p:spPr>
            </p:cxnSp>
            <p:sp>
              <p:nvSpPr>
                <p:cNvPr id="2073" name="AutoShape 25"/>
                <p:cNvSpPr>
                  <a:spLocks noChangeArrowheads="1"/>
                </p:cNvSpPr>
                <p:nvPr/>
              </p:nvSpPr>
              <p:spPr bwMode="auto">
                <a:xfrm>
                  <a:off x="5131" y="7920"/>
                  <a:ext cx="244" cy="268"/>
                </a:xfrm>
                <a:prstGeom prst="flowChartConnector">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074" name="Text Box 26"/>
                <p:cNvSpPr txBox="1">
                  <a:spLocks noChangeArrowheads="1"/>
                </p:cNvSpPr>
                <p:nvPr/>
              </p:nvSpPr>
              <p:spPr bwMode="auto">
                <a:xfrm>
                  <a:off x="4973" y="7401"/>
                  <a:ext cx="402" cy="43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Calibri" pitchFamily="34" charset="0"/>
                      <a:ea typeface="Arial" pitchFamily="34" charset="0"/>
                      <a:cs typeface="Arial" pitchFamily="34" charset="0"/>
                    </a:rPr>
                    <a:t>A</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5" name="Text Box 27"/>
                <p:cNvSpPr txBox="1">
                  <a:spLocks noChangeArrowheads="1"/>
                </p:cNvSpPr>
                <p:nvPr/>
              </p:nvSpPr>
              <p:spPr bwMode="auto">
                <a:xfrm>
                  <a:off x="4147" y="8222"/>
                  <a:ext cx="402" cy="43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Calibri" pitchFamily="34" charset="0"/>
                      <a:ea typeface="Arial" pitchFamily="34" charset="0"/>
                      <a:cs typeface="Arial" pitchFamily="34" charset="0"/>
                    </a:rPr>
                    <a:t>B</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6" name="Text Box 28"/>
                <p:cNvSpPr txBox="1">
                  <a:spLocks noChangeArrowheads="1"/>
                </p:cNvSpPr>
                <p:nvPr/>
              </p:nvSpPr>
              <p:spPr bwMode="auto">
                <a:xfrm>
                  <a:off x="6690" y="8573"/>
                  <a:ext cx="402" cy="43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Calibri" pitchFamily="34" charset="0"/>
                      <a:ea typeface="Arial" pitchFamily="34" charset="0"/>
                      <a:cs typeface="Arial" pitchFamily="34" charset="0"/>
                    </a:rPr>
                    <a:t>C</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grpSp>
      </p:grpSp>
      <p:sp>
        <p:nvSpPr>
          <p:cNvPr id="31" name="Rectangle 30"/>
          <p:cNvSpPr/>
          <p:nvPr/>
        </p:nvSpPr>
        <p:spPr>
          <a:xfrm>
            <a:off x="500034" y="214290"/>
            <a:ext cx="7572428" cy="584775"/>
          </a:xfrm>
          <a:prstGeom prst="rect">
            <a:avLst/>
          </a:prstGeom>
        </p:spPr>
        <p:txBody>
          <a:bodyPr wrap="square">
            <a:spAutoFit/>
          </a:bodyPr>
          <a:lstStyle/>
          <a:p>
            <a:pPr algn="ctr" rtl="1"/>
            <a:r>
              <a:rPr lang="ar-DZ" sz="3200" b="1" dirty="0" smtClean="0"/>
              <a:t>د) منهجية إعداد التحالف الإستراتيجي :</a:t>
            </a:r>
            <a:endParaRPr lang="fr-FR" sz="3200" b="1" dirty="0" smtClean="0"/>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85786" y="1285860"/>
            <a:ext cx="7643866" cy="5143536"/>
          </a:xfrm>
        </p:spPr>
        <p:txBody>
          <a:bodyPr/>
          <a:lstStyle/>
          <a:p>
            <a:pPr lvl="0" algn="r" rtl="1">
              <a:lnSpc>
                <a:spcPct val="150000"/>
              </a:lnSpc>
            </a:pPr>
            <a:r>
              <a:rPr lang="ar-DZ" dirty="0" smtClean="0">
                <a:solidFill>
                  <a:schemeClr val="tx1"/>
                </a:solidFill>
              </a:rPr>
              <a:t>التحالف </a:t>
            </a:r>
            <a:r>
              <a:rPr lang="fr-FR" dirty="0" smtClean="0">
                <a:solidFill>
                  <a:schemeClr val="tx1"/>
                </a:solidFill>
              </a:rPr>
              <a:t>A</a:t>
            </a:r>
            <a:r>
              <a:rPr lang="ar-DZ" dirty="0" smtClean="0">
                <a:solidFill>
                  <a:schemeClr val="tx1"/>
                </a:solidFill>
              </a:rPr>
              <a:t>: يتمثل في القاعدة الإستراتيجية بمفهوم المهنة </a:t>
            </a:r>
            <a:r>
              <a:rPr lang="ar-DZ" dirty="0" err="1" smtClean="0">
                <a:solidFill>
                  <a:schemeClr val="tx1"/>
                </a:solidFill>
              </a:rPr>
              <a:t>و</a:t>
            </a:r>
            <a:r>
              <a:rPr lang="ar-DZ" dirty="0" smtClean="0">
                <a:solidFill>
                  <a:schemeClr val="tx1"/>
                </a:solidFill>
              </a:rPr>
              <a:t> سلم الإنتاج </a:t>
            </a:r>
            <a:r>
              <a:rPr lang="ar-DZ" dirty="0" err="1" smtClean="0">
                <a:solidFill>
                  <a:schemeClr val="tx1"/>
                </a:solidFill>
              </a:rPr>
              <a:t>و</a:t>
            </a:r>
            <a:r>
              <a:rPr lang="ar-DZ" dirty="0" smtClean="0">
                <a:solidFill>
                  <a:schemeClr val="tx1"/>
                </a:solidFill>
              </a:rPr>
              <a:t> الأسواق الجديدة </a:t>
            </a:r>
            <a:r>
              <a:rPr lang="ar-DZ" dirty="0" err="1" smtClean="0">
                <a:solidFill>
                  <a:schemeClr val="tx1"/>
                </a:solidFill>
              </a:rPr>
              <a:t>و</a:t>
            </a:r>
            <a:r>
              <a:rPr lang="ar-DZ" dirty="0" smtClean="0">
                <a:solidFill>
                  <a:schemeClr val="tx1"/>
                </a:solidFill>
              </a:rPr>
              <a:t> تحصيل القدرات،</a:t>
            </a:r>
            <a:endParaRPr lang="fr-FR" dirty="0" smtClean="0">
              <a:solidFill>
                <a:schemeClr val="tx1"/>
              </a:solidFill>
            </a:endParaRPr>
          </a:p>
          <a:p>
            <a:pPr lvl="0" algn="r" rtl="1">
              <a:lnSpc>
                <a:spcPct val="150000"/>
              </a:lnSpc>
            </a:pPr>
            <a:r>
              <a:rPr lang="ar-DZ" dirty="0" smtClean="0">
                <a:solidFill>
                  <a:schemeClr val="tx1"/>
                </a:solidFill>
              </a:rPr>
              <a:t>التحالف </a:t>
            </a:r>
            <a:r>
              <a:rPr lang="fr-FR" dirty="0" smtClean="0">
                <a:solidFill>
                  <a:schemeClr val="tx1"/>
                </a:solidFill>
              </a:rPr>
              <a:t>B</a:t>
            </a:r>
            <a:r>
              <a:rPr lang="ar-DZ" dirty="0" smtClean="0">
                <a:solidFill>
                  <a:schemeClr val="tx1"/>
                </a:solidFill>
              </a:rPr>
              <a:t> : المشكل الذي يبدو أنه يحرك إدارة المؤسسات هو ذو مميزات تكنولوجية،</a:t>
            </a:r>
            <a:endParaRPr lang="fr-FR" dirty="0" smtClean="0">
              <a:solidFill>
                <a:schemeClr val="tx1"/>
              </a:solidFill>
            </a:endParaRPr>
          </a:p>
          <a:p>
            <a:pPr lvl="0" algn="r" rtl="1">
              <a:lnSpc>
                <a:spcPct val="150000"/>
              </a:lnSpc>
            </a:pPr>
            <a:r>
              <a:rPr lang="ar-DZ" dirty="0" smtClean="0">
                <a:solidFill>
                  <a:schemeClr val="tx1"/>
                </a:solidFill>
              </a:rPr>
              <a:t>التحالف </a:t>
            </a:r>
            <a:r>
              <a:rPr lang="fr-FR" dirty="0" smtClean="0">
                <a:solidFill>
                  <a:schemeClr val="tx1"/>
                </a:solidFill>
              </a:rPr>
              <a:t>C</a:t>
            </a:r>
            <a:r>
              <a:rPr lang="ar-DZ" dirty="0" smtClean="0">
                <a:solidFill>
                  <a:schemeClr val="tx1"/>
                </a:solidFill>
              </a:rPr>
              <a:t>: يتلاءم مع الأهداف التنظيمية التي تلمس الاتفاقيات حول أنظمة الإنتاج.</a:t>
            </a:r>
            <a:endParaRPr lang="fr-FR" dirty="0" smtClean="0">
              <a:solidFill>
                <a:schemeClr val="tx1"/>
              </a:solidFill>
            </a:endParaRPr>
          </a:p>
          <a:p>
            <a:pPr algn="r" rtl="1"/>
            <a:endParaRPr lang="fr-FR" dirty="0"/>
          </a:p>
        </p:txBody>
      </p:sp>
      <p:sp>
        <p:nvSpPr>
          <p:cNvPr id="4" name="Rectangle 3"/>
          <p:cNvSpPr/>
          <p:nvPr/>
        </p:nvSpPr>
        <p:spPr>
          <a:xfrm>
            <a:off x="500034" y="214290"/>
            <a:ext cx="7572428" cy="584775"/>
          </a:xfrm>
          <a:prstGeom prst="rect">
            <a:avLst/>
          </a:prstGeom>
        </p:spPr>
        <p:txBody>
          <a:bodyPr wrap="square">
            <a:spAutoFit/>
          </a:bodyPr>
          <a:lstStyle/>
          <a:p>
            <a:pPr algn="ctr" rtl="1"/>
            <a:r>
              <a:rPr lang="ar-DZ" sz="3200" b="1" dirty="0" smtClean="0"/>
              <a:t>د) منهجية إعداد التحالف الإستراتيجي :</a:t>
            </a:r>
            <a:endParaRPr lang="fr-FR" sz="3200" b="1" dirty="0" smtClean="0"/>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
            <a:ext cx="7772400" cy="1071546"/>
          </a:xfrm>
        </p:spPr>
        <p:txBody>
          <a:bodyPr/>
          <a:lstStyle/>
          <a:p>
            <a:pPr algn="r"/>
            <a:r>
              <a:rPr lang="ar-DZ" b="1" u="sng" dirty="0" smtClean="0"/>
              <a:t>مقدمة</a:t>
            </a:r>
            <a:endParaRPr lang="fr-FR" b="1" u="sng" dirty="0"/>
          </a:p>
        </p:txBody>
      </p:sp>
      <p:sp>
        <p:nvSpPr>
          <p:cNvPr id="3" name="Sous-titre 2"/>
          <p:cNvSpPr>
            <a:spLocks noGrp="1"/>
          </p:cNvSpPr>
          <p:nvPr>
            <p:ph type="subTitle" idx="1"/>
          </p:nvPr>
        </p:nvSpPr>
        <p:spPr>
          <a:xfrm>
            <a:off x="785786" y="1285860"/>
            <a:ext cx="7643866" cy="5143536"/>
          </a:xfrm>
        </p:spPr>
        <p:txBody>
          <a:bodyPr>
            <a:normAutofit lnSpcReduction="10000"/>
          </a:bodyPr>
          <a:lstStyle/>
          <a:p>
            <a:pPr algn="just" rtl="1">
              <a:lnSpc>
                <a:spcPct val="150000"/>
              </a:lnSpc>
            </a:pPr>
            <a:r>
              <a:rPr lang="ar-DZ" dirty="0" smtClean="0">
                <a:solidFill>
                  <a:schemeClr val="tx1"/>
                </a:solidFill>
              </a:rPr>
              <a:t>نتيجة لعدم قدرة الكثير من المؤسسات على مواجهة تحديات العولمة، يلجأ بعضها إلى استخدام بدائل إستراتيجية، سواء بغرض سد فجوة معينة، أو علاج جوانب الضعف أو استغلال مصادر القوة أو لمواجهة المنافسة. و من أهم هذه البدائل : التحالف الإستراتيجي الذي يعتبر كحل يساعد على نمو </a:t>
            </a:r>
            <a:r>
              <a:rPr lang="ar-DZ" dirty="0" err="1" smtClean="0">
                <a:solidFill>
                  <a:schemeClr val="tx1"/>
                </a:solidFill>
              </a:rPr>
              <a:t>و</a:t>
            </a:r>
            <a:r>
              <a:rPr lang="ar-DZ" dirty="0" smtClean="0">
                <a:solidFill>
                  <a:schemeClr val="tx1"/>
                </a:solidFill>
              </a:rPr>
              <a:t> تطور المؤسسة بدلا من الصراع </a:t>
            </a:r>
            <a:r>
              <a:rPr lang="ar-DZ" dirty="0" err="1" smtClean="0">
                <a:solidFill>
                  <a:schemeClr val="tx1"/>
                </a:solidFill>
              </a:rPr>
              <a:t>و</a:t>
            </a:r>
            <a:r>
              <a:rPr lang="ar-DZ" dirty="0" smtClean="0">
                <a:solidFill>
                  <a:schemeClr val="tx1"/>
                </a:solidFill>
              </a:rPr>
              <a:t> المنافسة.</a:t>
            </a:r>
            <a:endParaRPr lang="fr-FR" dirty="0" smtClean="0">
              <a:solidFill>
                <a:schemeClr val="tx1"/>
              </a:solidFill>
            </a:endParaRPr>
          </a:p>
          <a:p>
            <a:pPr algn="r" rtl="1"/>
            <a:endParaRPr lang="fr-FR"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428604"/>
            <a:ext cx="7772400" cy="571479"/>
          </a:xfrm>
        </p:spPr>
        <p:txBody>
          <a:bodyPr>
            <a:normAutofit fontScale="90000"/>
          </a:bodyPr>
          <a:lstStyle/>
          <a:p>
            <a:pPr marL="742950" lvl="0" indent="-742950" rtl="1">
              <a:buFont typeface="+mj-lt"/>
              <a:buAutoNum type="arabicPeriod" startAt="2"/>
            </a:pPr>
            <a:r>
              <a:rPr lang="ar-DZ" b="1" u="sng" dirty="0" smtClean="0"/>
              <a:t>محاور التحالف الاستراتيجي :</a:t>
            </a:r>
            <a:r>
              <a:rPr lang="fr-FR" u="sng" dirty="0" smtClean="0"/>
              <a:t/>
            </a:r>
            <a:br>
              <a:rPr lang="fr-FR" u="sng" dirty="0" smtClean="0"/>
            </a:br>
            <a:endParaRPr lang="fr-FR" u="sng" dirty="0"/>
          </a:p>
        </p:txBody>
      </p:sp>
      <p:sp>
        <p:nvSpPr>
          <p:cNvPr id="3" name="Sous-titre 2"/>
          <p:cNvSpPr>
            <a:spLocks noGrp="1"/>
          </p:cNvSpPr>
          <p:nvPr>
            <p:ph type="subTitle" idx="1"/>
          </p:nvPr>
        </p:nvSpPr>
        <p:spPr>
          <a:xfrm>
            <a:off x="785786" y="1285860"/>
            <a:ext cx="7643866" cy="5143536"/>
          </a:xfrm>
        </p:spPr>
        <p:txBody>
          <a:bodyPr/>
          <a:lstStyle/>
          <a:p>
            <a:pPr lvl="0" algn="r" rtl="1"/>
            <a:r>
              <a:rPr lang="ar-DZ" b="1" u="sng" dirty="0" smtClean="0">
                <a:solidFill>
                  <a:schemeClr val="tx1"/>
                </a:solidFill>
              </a:rPr>
              <a:t>أ) المشروع :</a:t>
            </a:r>
            <a:endParaRPr lang="fr-FR" b="1" u="sng" dirty="0" smtClean="0">
              <a:solidFill>
                <a:schemeClr val="tx1"/>
              </a:solidFill>
            </a:endParaRPr>
          </a:p>
          <a:p>
            <a:pPr algn="r" rtl="1"/>
            <a:r>
              <a:rPr lang="ar-DZ" dirty="0" smtClean="0">
                <a:solidFill>
                  <a:schemeClr val="tx1"/>
                </a:solidFill>
              </a:rPr>
              <a:t>و يقصد </a:t>
            </a:r>
            <a:r>
              <a:rPr lang="ar-DZ" dirty="0" err="1" smtClean="0">
                <a:solidFill>
                  <a:schemeClr val="tx1"/>
                </a:solidFill>
              </a:rPr>
              <a:t>به</a:t>
            </a:r>
            <a:r>
              <a:rPr lang="ar-DZ" dirty="0" smtClean="0">
                <a:solidFill>
                  <a:schemeClr val="tx1"/>
                </a:solidFill>
              </a:rPr>
              <a:t> وجود رؤيا عامة </a:t>
            </a:r>
            <a:r>
              <a:rPr lang="ar-DZ" dirty="0" err="1" smtClean="0">
                <a:solidFill>
                  <a:schemeClr val="tx1"/>
                </a:solidFill>
              </a:rPr>
              <a:t>و</a:t>
            </a:r>
            <a:r>
              <a:rPr lang="ar-DZ" dirty="0" smtClean="0">
                <a:solidFill>
                  <a:schemeClr val="tx1"/>
                </a:solidFill>
              </a:rPr>
              <a:t> مشتركة تخدم مصالح جميع الأطراف، عن طريق تبادل للموارد : أصول طبيعية، وسائل بشرية، مهارات تكنولوجية، مهارات في التسويق.</a:t>
            </a:r>
            <a:endParaRPr lang="fr-FR" dirty="0" smtClean="0">
              <a:solidFill>
                <a:schemeClr val="tx1"/>
              </a:solidFill>
            </a:endParaRPr>
          </a:p>
          <a:p>
            <a:pPr lvl="0" algn="r" rtl="1"/>
            <a:r>
              <a:rPr lang="ar-DZ" b="1" u="sng" dirty="0" smtClean="0">
                <a:solidFill>
                  <a:schemeClr val="tx1"/>
                </a:solidFill>
              </a:rPr>
              <a:t>ب) العلاقة :</a:t>
            </a:r>
            <a:endParaRPr lang="fr-FR" b="1" u="sng" dirty="0" smtClean="0">
              <a:solidFill>
                <a:schemeClr val="tx1"/>
              </a:solidFill>
            </a:endParaRPr>
          </a:p>
          <a:p>
            <a:pPr algn="r" rtl="1"/>
            <a:r>
              <a:rPr lang="fr-FR" dirty="0" smtClean="0">
                <a:solidFill>
                  <a:schemeClr val="tx1"/>
                </a:solidFill>
              </a:rPr>
              <a:t> </a:t>
            </a:r>
            <a:r>
              <a:rPr lang="ar-DZ" dirty="0" smtClean="0">
                <a:solidFill>
                  <a:schemeClr val="tx1"/>
                </a:solidFill>
              </a:rPr>
              <a:t>هي ما يربط بين المتعاملين، </a:t>
            </a:r>
            <a:r>
              <a:rPr lang="ar-DZ" dirty="0" err="1" smtClean="0">
                <a:solidFill>
                  <a:schemeClr val="tx1"/>
                </a:solidFill>
              </a:rPr>
              <a:t>و</a:t>
            </a:r>
            <a:r>
              <a:rPr lang="ar-DZ" dirty="0" smtClean="0">
                <a:solidFill>
                  <a:schemeClr val="tx1"/>
                </a:solidFill>
              </a:rPr>
              <a:t> ليس بالضرورة أن تكون مادية، </a:t>
            </a:r>
            <a:r>
              <a:rPr lang="ar-DZ" dirty="0" err="1" smtClean="0">
                <a:solidFill>
                  <a:schemeClr val="tx1"/>
                </a:solidFill>
              </a:rPr>
              <a:t>و</a:t>
            </a:r>
            <a:r>
              <a:rPr lang="ar-DZ" dirty="0" smtClean="0">
                <a:solidFill>
                  <a:schemeClr val="tx1"/>
                </a:solidFill>
              </a:rPr>
              <a:t> إنما هي إنسانية مبنية على الاتصال </a:t>
            </a:r>
            <a:r>
              <a:rPr lang="ar-DZ" dirty="0" err="1" smtClean="0">
                <a:solidFill>
                  <a:schemeClr val="tx1"/>
                </a:solidFill>
              </a:rPr>
              <a:t>و</a:t>
            </a:r>
            <a:r>
              <a:rPr lang="ar-DZ" dirty="0" smtClean="0">
                <a:solidFill>
                  <a:schemeClr val="tx1"/>
                </a:solidFill>
              </a:rPr>
              <a:t> تبادل المعلومات.</a:t>
            </a:r>
            <a:endParaRPr lang="fr-FR" dirty="0" smtClean="0">
              <a:solidFill>
                <a:schemeClr val="tx1"/>
              </a:solidFill>
            </a:endParaRPr>
          </a:p>
          <a:p>
            <a:pPr algn="r" rtl="1"/>
            <a:endParaRPr lang="fr-FR"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85786" y="1285860"/>
            <a:ext cx="7643866" cy="5143536"/>
          </a:xfrm>
        </p:spPr>
        <p:txBody>
          <a:bodyPr/>
          <a:lstStyle/>
          <a:p>
            <a:pPr algn="r" rtl="1"/>
            <a:r>
              <a:rPr lang="ar-DZ" b="1" u="sng" dirty="0" smtClean="0">
                <a:solidFill>
                  <a:schemeClr val="tx1"/>
                </a:solidFill>
              </a:rPr>
              <a:t>ج) العقد :</a:t>
            </a:r>
            <a:endParaRPr lang="fr-FR" b="1" u="sng" dirty="0" smtClean="0">
              <a:solidFill>
                <a:schemeClr val="tx1"/>
              </a:solidFill>
            </a:endParaRPr>
          </a:p>
          <a:p>
            <a:pPr algn="r" rtl="1"/>
            <a:r>
              <a:rPr lang="ar-DZ" dirty="0" smtClean="0">
                <a:solidFill>
                  <a:schemeClr val="tx1"/>
                </a:solidFill>
              </a:rPr>
              <a:t>و يتم ذلك بطريقتين :</a:t>
            </a:r>
            <a:endParaRPr lang="fr-FR" dirty="0" smtClean="0">
              <a:solidFill>
                <a:schemeClr val="tx1"/>
              </a:solidFill>
            </a:endParaRPr>
          </a:p>
          <a:p>
            <a:pPr lvl="0" algn="r" rtl="1"/>
            <a:r>
              <a:rPr lang="ar-DZ" dirty="0" smtClean="0">
                <a:solidFill>
                  <a:schemeClr val="tx1"/>
                </a:solidFill>
              </a:rPr>
              <a:t>الكيفية القانونية التي تختارها المؤسسات المتعاملة لتنظيم علاقاتها فيما بينها كقانون المؤسسات مثلا.</a:t>
            </a:r>
            <a:endParaRPr lang="fr-FR" dirty="0" smtClean="0">
              <a:solidFill>
                <a:schemeClr val="tx1"/>
              </a:solidFill>
            </a:endParaRPr>
          </a:p>
          <a:p>
            <a:pPr lvl="0" algn="r" rtl="1"/>
            <a:r>
              <a:rPr lang="ar-DZ" dirty="0" smtClean="0">
                <a:solidFill>
                  <a:schemeClr val="tx1"/>
                </a:solidFill>
              </a:rPr>
              <a:t>الإطار الشرعي </a:t>
            </a:r>
            <a:r>
              <a:rPr lang="ar-DZ" dirty="0" err="1" smtClean="0">
                <a:solidFill>
                  <a:schemeClr val="tx1"/>
                </a:solidFill>
              </a:rPr>
              <a:t>و</a:t>
            </a:r>
            <a:r>
              <a:rPr lang="ar-DZ" dirty="0" smtClean="0">
                <a:solidFill>
                  <a:schemeClr val="tx1"/>
                </a:solidFill>
              </a:rPr>
              <a:t> القانوني </a:t>
            </a:r>
            <a:r>
              <a:rPr lang="ar-DZ" dirty="0" err="1" smtClean="0">
                <a:solidFill>
                  <a:schemeClr val="tx1"/>
                </a:solidFill>
              </a:rPr>
              <a:t>و</a:t>
            </a:r>
            <a:r>
              <a:rPr lang="ar-DZ" dirty="0" smtClean="0">
                <a:solidFill>
                  <a:schemeClr val="tx1"/>
                </a:solidFill>
              </a:rPr>
              <a:t> التنظيمي فيما بين المؤسسات من طرف المجتمع ككل </a:t>
            </a:r>
            <a:r>
              <a:rPr lang="ar-DZ" dirty="0" err="1" smtClean="0">
                <a:solidFill>
                  <a:schemeClr val="tx1"/>
                </a:solidFill>
              </a:rPr>
              <a:t>و</a:t>
            </a:r>
            <a:r>
              <a:rPr lang="ar-DZ" dirty="0" smtClean="0">
                <a:solidFill>
                  <a:schemeClr val="tx1"/>
                </a:solidFill>
              </a:rPr>
              <a:t> خاصة فيما يتعلق بقانون المنافسة.</a:t>
            </a:r>
            <a:endParaRPr lang="fr-FR" dirty="0" smtClean="0">
              <a:solidFill>
                <a:schemeClr val="tx1"/>
              </a:solidFill>
            </a:endParaRPr>
          </a:p>
          <a:p>
            <a:pPr algn="r" rtl="1"/>
            <a:endParaRPr lang="fr-FR" dirty="0"/>
          </a:p>
        </p:txBody>
      </p:sp>
      <p:sp>
        <p:nvSpPr>
          <p:cNvPr id="4" name="Titre 1"/>
          <p:cNvSpPr>
            <a:spLocks noGrp="1"/>
          </p:cNvSpPr>
          <p:nvPr>
            <p:ph type="ctrTitle"/>
          </p:nvPr>
        </p:nvSpPr>
        <p:spPr>
          <a:xfrm>
            <a:off x="857224" y="428604"/>
            <a:ext cx="7772400" cy="571479"/>
          </a:xfrm>
        </p:spPr>
        <p:txBody>
          <a:bodyPr>
            <a:normAutofit fontScale="90000"/>
          </a:bodyPr>
          <a:lstStyle/>
          <a:p>
            <a:pPr marL="742950" lvl="0" indent="-742950" rtl="1">
              <a:buFont typeface="+mj-lt"/>
              <a:buAutoNum type="arabicPeriod" startAt="2"/>
            </a:pPr>
            <a:r>
              <a:rPr lang="ar-DZ" b="1" u="sng" dirty="0" smtClean="0"/>
              <a:t>محاور التحالف الاستراتيجي :</a:t>
            </a:r>
            <a:r>
              <a:rPr lang="fr-FR" u="sng" dirty="0" smtClean="0"/>
              <a:t/>
            </a:r>
            <a:br>
              <a:rPr lang="fr-FR" u="sng" dirty="0" smtClean="0"/>
            </a:br>
            <a:endParaRPr lang="fr-FR" u="sng"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357166"/>
            <a:ext cx="7772400" cy="714355"/>
          </a:xfrm>
        </p:spPr>
        <p:txBody>
          <a:bodyPr>
            <a:normAutofit fontScale="90000"/>
          </a:bodyPr>
          <a:lstStyle/>
          <a:p>
            <a:pPr marL="742950" lvl="0" indent="-742950" rtl="1">
              <a:buFont typeface="+mj-lt"/>
              <a:buAutoNum type="arabicPeriod" startAt="3"/>
            </a:pPr>
            <a:r>
              <a:rPr lang="ar-DZ" b="1" u="sng" dirty="0" smtClean="0"/>
              <a:t>خصائص التحالف الإستراتيجي :</a:t>
            </a:r>
            <a:r>
              <a:rPr lang="fr-FR" u="sng" dirty="0" smtClean="0"/>
              <a:t/>
            </a:r>
            <a:br>
              <a:rPr lang="fr-FR" u="sng" dirty="0" smtClean="0"/>
            </a:br>
            <a:endParaRPr lang="fr-FR" u="sng" dirty="0"/>
          </a:p>
        </p:txBody>
      </p:sp>
      <p:sp>
        <p:nvSpPr>
          <p:cNvPr id="3" name="Sous-titre 2"/>
          <p:cNvSpPr>
            <a:spLocks noGrp="1"/>
          </p:cNvSpPr>
          <p:nvPr>
            <p:ph type="subTitle" idx="1"/>
          </p:nvPr>
        </p:nvSpPr>
        <p:spPr>
          <a:xfrm>
            <a:off x="785786" y="1285860"/>
            <a:ext cx="7643866" cy="5143536"/>
          </a:xfrm>
        </p:spPr>
        <p:txBody>
          <a:bodyPr>
            <a:normAutofit fontScale="92500" lnSpcReduction="10000"/>
          </a:bodyPr>
          <a:lstStyle/>
          <a:p>
            <a:pPr lvl="0" algn="r" rtl="1">
              <a:buFont typeface="Wingdings" pitchFamily="2" charset="2"/>
              <a:buChar char="ü"/>
            </a:pPr>
            <a:r>
              <a:rPr lang="ar-DZ" dirty="0" smtClean="0">
                <a:solidFill>
                  <a:schemeClr val="tx1"/>
                </a:solidFill>
              </a:rPr>
              <a:t>تركيز الجهود على البنود القانونية، </a:t>
            </a:r>
            <a:r>
              <a:rPr lang="ar-DZ" dirty="0" err="1" smtClean="0">
                <a:solidFill>
                  <a:schemeClr val="tx1"/>
                </a:solidFill>
              </a:rPr>
              <a:t>و</a:t>
            </a:r>
            <a:r>
              <a:rPr lang="ar-DZ" dirty="0" smtClean="0">
                <a:solidFill>
                  <a:schemeClr val="tx1"/>
                </a:solidFill>
              </a:rPr>
              <a:t> ذلك لتفادي كل الأخطار المحتمل حدوثها،</a:t>
            </a:r>
            <a:endParaRPr lang="fr-FR" dirty="0" smtClean="0">
              <a:solidFill>
                <a:schemeClr val="tx1"/>
              </a:solidFill>
            </a:endParaRPr>
          </a:p>
          <a:p>
            <a:pPr lvl="0" algn="r" rtl="1">
              <a:buFont typeface="Wingdings" pitchFamily="2" charset="2"/>
              <a:buChar char="ü"/>
            </a:pPr>
            <a:r>
              <a:rPr lang="ar-DZ" dirty="0" smtClean="0">
                <a:solidFill>
                  <a:schemeClr val="tx1"/>
                </a:solidFill>
              </a:rPr>
              <a:t>التقارب في الثقافات بين المتعاملين، </a:t>
            </a:r>
            <a:r>
              <a:rPr lang="ar-DZ" dirty="0" err="1" smtClean="0">
                <a:solidFill>
                  <a:schemeClr val="tx1"/>
                </a:solidFill>
              </a:rPr>
              <a:t>و</a:t>
            </a:r>
            <a:r>
              <a:rPr lang="ar-DZ" dirty="0" smtClean="0">
                <a:solidFill>
                  <a:schemeClr val="tx1"/>
                </a:solidFill>
              </a:rPr>
              <a:t> ذلك من أجل توحيد المجموعة </a:t>
            </a:r>
            <a:r>
              <a:rPr lang="ar-DZ" dirty="0" err="1" smtClean="0">
                <a:solidFill>
                  <a:schemeClr val="tx1"/>
                </a:solidFill>
              </a:rPr>
              <a:t>و</a:t>
            </a:r>
            <a:r>
              <a:rPr lang="ar-DZ" dirty="0" smtClean="0">
                <a:solidFill>
                  <a:schemeClr val="tx1"/>
                </a:solidFill>
              </a:rPr>
              <a:t> تحقيق الأهداف المسطرة، </a:t>
            </a:r>
            <a:r>
              <a:rPr lang="ar-DZ" dirty="0" err="1" smtClean="0">
                <a:solidFill>
                  <a:schemeClr val="tx1"/>
                </a:solidFill>
              </a:rPr>
              <a:t>و</a:t>
            </a:r>
            <a:r>
              <a:rPr lang="ar-DZ" dirty="0" smtClean="0">
                <a:solidFill>
                  <a:schemeClr val="tx1"/>
                </a:solidFill>
              </a:rPr>
              <a:t> كذا تحقيق التوازن بين السلطة </a:t>
            </a:r>
            <a:r>
              <a:rPr lang="ar-DZ" dirty="0" err="1" smtClean="0">
                <a:solidFill>
                  <a:schemeClr val="tx1"/>
                </a:solidFill>
              </a:rPr>
              <a:t>و</a:t>
            </a:r>
            <a:r>
              <a:rPr lang="ar-DZ" dirty="0" smtClean="0">
                <a:solidFill>
                  <a:schemeClr val="tx1"/>
                </a:solidFill>
              </a:rPr>
              <a:t> </a:t>
            </a:r>
            <a:r>
              <a:rPr lang="ar-DZ" dirty="0" err="1" smtClean="0">
                <a:solidFill>
                  <a:schemeClr val="tx1"/>
                </a:solidFill>
              </a:rPr>
              <a:t>المردودية</a:t>
            </a:r>
            <a:r>
              <a:rPr lang="ar-DZ" dirty="0" smtClean="0">
                <a:solidFill>
                  <a:schemeClr val="tx1"/>
                </a:solidFill>
              </a:rPr>
              <a:t>،</a:t>
            </a:r>
            <a:endParaRPr lang="fr-FR" dirty="0" smtClean="0">
              <a:solidFill>
                <a:schemeClr val="tx1"/>
              </a:solidFill>
            </a:endParaRPr>
          </a:p>
          <a:p>
            <a:pPr lvl="0" algn="r" rtl="1">
              <a:buFont typeface="Wingdings" pitchFamily="2" charset="2"/>
              <a:buChar char="ü"/>
            </a:pPr>
            <a:r>
              <a:rPr lang="ar-DZ" dirty="0" smtClean="0">
                <a:solidFill>
                  <a:schemeClr val="tx1"/>
                </a:solidFill>
              </a:rPr>
              <a:t>يرتبط التحالف الاستراتيجي بدرجة المخاطر </a:t>
            </a:r>
            <a:r>
              <a:rPr lang="ar-DZ" dirty="0" err="1" smtClean="0">
                <a:solidFill>
                  <a:schemeClr val="tx1"/>
                </a:solidFill>
              </a:rPr>
              <a:t>و</a:t>
            </a:r>
            <a:r>
              <a:rPr lang="ar-DZ" dirty="0" smtClean="0">
                <a:solidFill>
                  <a:schemeClr val="tx1"/>
                </a:solidFill>
              </a:rPr>
              <a:t> المصالح المحيطة </a:t>
            </a:r>
            <a:r>
              <a:rPr lang="ar-DZ" dirty="0" err="1" smtClean="0">
                <a:solidFill>
                  <a:schemeClr val="tx1"/>
                </a:solidFill>
              </a:rPr>
              <a:t>به</a:t>
            </a:r>
            <a:r>
              <a:rPr lang="ar-DZ" dirty="0" smtClean="0">
                <a:solidFill>
                  <a:schemeClr val="tx1"/>
                </a:solidFill>
              </a:rPr>
              <a:t>، فهذا التحالف يتغير باستمرار وفق عدة عوامل </a:t>
            </a:r>
            <a:r>
              <a:rPr lang="ar-DZ" dirty="0" err="1" smtClean="0">
                <a:solidFill>
                  <a:schemeClr val="tx1"/>
                </a:solidFill>
              </a:rPr>
              <a:t>ك</a:t>
            </a:r>
            <a:r>
              <a:rPr lang="ar-DZ" dirty="0" smtClean="0">
                <a:solidFill>
                  <a:schemeClr val="tx1"/>
                </a:solidFill>
              </a:rPr>
              <a:t> : حجم التهديدات </a:t>
            </a:r>
            <a:r>
              <a:rPr lang="ar-DZ" dirty="0" err="1" smtClean="0">
                <a:solidFill>
                  <a:schemeClr val="tx1"/>
                </a:solidFill>
              </a:rPr>
              <a:t>و</a:t>
            </a:r>
            <a:r>
              <a:rPr lang="ar-DZ" dirty="0" smtClean="0">
                <a:solidFill>
                  <a:schemeClr val="tx1"/>
                </a:solidFill>
              </a:rPr>
              <a:t> الأخطار خاصة السياسية، التجارة الدولية، التكتلات الاقتصادية ... </a:t>
            </a:r>
            <a:endParaRPr lang="fr-FR" dirty="0" smtClean="0">
              <a:solidFill>
                <a:schemeClr val="tx1"/>
              </a:solidFill>
            </a:endParaRPr>
          </a:p>
          <a:p>
            <a:pPr lvl="0" algn="r" rtl="1">
              <a:buFont typeface="Wingdings" pitchFamily="2" charset="2"/>
              <a:buChar char="ü"/>
            </a:pPr>
            <a:r>
              <a:rPr lang="ar-DZ" dirty="0" smtClean="0">
                <a:solidFill>
                  <a:schemeClr val="tx1"/>
                </a:solidFill>
              </a:rPr>
              <a:t>ترتبط التحالفات أيضا بالمدة، فقد تكون قصيرة، متوسطة أو طويلة الأجل على حسب المصالح المشتركة.</a:t>
            </a:r>
            <a:endParaRPr lang="fr-FR" dirty="0" smtClean="0">
              <a:solidFill>
                <a:schemeClr val="tx1"/>
              </a:solidFill>
            </a:endParaRPr>
          </a:p>
          <a:p>
            <a:pPr algn="r" rtl="1"/>
            <a:endParaRPr lang="fr-FR"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357166"/>
            <a:ext cx="7772400" cy="642917"/>
          </a:xfrm>
        </p:spPr>
        <p:txBody>
          <a:bodyPr>
            <a:normAutofit fontScale="90000"/>
          </a:bodyPr>
          <a:lstStyle/>
          <a:p>
            <a:pPr marL="742950" lvl="0" indent="-742950" rtl="1">
              <a:buFont typeface="+mj-lt"/>
              <a:buAutoNum type="arabicPeriod" startAt="4"/>
            </a:pPr>
            <a:r>
              <a:rPr lang="ar-DZ" b="1" u="sng" dirty="0" smtClean="0"/>
              <a:t>شروط بناء التحالف الاستراتيجي :</a:t>
            </a:r>
            <a:r>
              <a:rPr lang="fr-FR" u="sng" dirty="0" smtClean="0"/>
              <a:t/>
            </a:r>
            <a:br>
              <a:rPr lang="fr-FR" u="sng" dirty="0" smtClean="0"/>
            </a:br>
            <a:endParaRPr lang="fr-FR" u="sng" dirty="0"/>
          </a:p>
        </p:txBody>
      </p:sp>
      <p:sp>
        <p:nvSpPr>
          <p:cNvPr id="3" name="Sous-titre 2"/>
          <p:cNvSpPr>
            <a:spLocks noGrp="1"/>
          </p:cNvSpPr>
          <p:nvPr>
            <p:ph type="subTitle" idx="1"/>
          </p:nvPr>
        </p:nvSpPr>
        <p:spPr>
          <a:xfrm>
            <a:off x="785786" y="1285860"/>
            <a:ext cx="7643866" cy="5143536"/>
          </a:xfrm>
        </p:spPr>
        <p:txBody>
          <a:bodyPr>
            <a:normAutofit fontScale="92500" lnSpcReduction="10000"/>
          </a:bodyPr>
          <a:lstStyle/>
          <a:p>
            <a:pPr lvl="0" algn="r" rtl="1"/>
            <a:r>
              <a:rPr lang="ar-DZ" b="1" u="sng" dirty="0" smtClean="0">
                <a:solidFill>
                  <a:schemeClr val="tx1"/>
                </a:solidFill>
              </a:rPr>
              <a:t>أ) الأهمية و التبريرات :</a:t>
            </a:r>
            <a:endParaRPr lang="fr-FR" b="1" u="sng" dirty="0" smtClean="0">
              <a:solidFill>
                <a:schemeClr val="tx1"/>
              </a:solidFill>
            </a:endParaRPr>
          </a:p>
          <a:p>
            <a:pPr algn="r" rtl="1"/>
            <a:r>
              <a:rPr lang="ar-DZ" dirty="0" smtClean="0">
                <a:solidFill>
                  <a:schemeClr val="tx1"/>
                </a:solidFill>
              </a:rPr>
              <a:t>يسمح بناء تحالف استراتيجي بما يلي :</a:t>
            </a:r>
            <a:endParaRPr lang="fr-FR" dirty="0" smtClean="0">
              <a:solidFill>
                <a:schemeClr val="tx1"/>
              </a:solidFill>
            </a:endParaRPr>
          </a:p>
          <a:p>
            <a:pPr lvl="0" algn="r" rtl="1">
              <a:buFont typeface="Wingdings" pitchFamily="2" charset="2"/>
              <a:buChar char="ü"/>
            </a:pPr>
            <a:r>
              <a:rPr lang="ar-DZ" dirty="0" smtClean="0">
                <a:solidFill>
                  <a:schemeClr val="tx1"/>
                </a:solidFill>
              </a:rPr>
              <a:t>تحقيق تكامل تكنولوجي مريح،</a:t>
            </a:r>
            <a:endParaRPr lang="fr-FR" dirty="0" smtClean="0">
              <a:solidFill>
                <a:schemeClr val="tx1"/>
              </a:solidFill>
            </a:endParaRPr>
          </a:p>
          <a:p>
            <a:pPr lvl="0" algn="r" rtl="1">
              <a:buFont typeface="Wingdings" pitchFamily="2" charset="2"/>
              <a:buChar char="ü"/>
            </a:pPr>
            <a:r>
              <a:rPr lang="ar-DZ" dirty="0" smtClean="0">
                <a:solidFill>
                  <a:schemeClr val="tx1"/>
                </a:solidFill>
              </a:rPr>
              <a:t>يسمح بدخول أسواق جديدة،</a:t>
            </a:r>
            <a:endParaRPr lang="fr-FR" dirty="0" smtClean="0">
              <a:solidFill>
                <a:schemeClr val="tx1"/>
              </a:solidFill>
            </a:endParaRPr>
          </a:p>
          <a:p>
            <a:pPr lvl="0" algn="r" rtl="1">
              <a:buFont typeface="Wingdings" pitchFamily="2" charset="2"/>
              <a:buChar char="ü"/>
            </a:pPr>
            <a:r>
              <a:rPr lang="ar-DZ" dirty="0" smtClean="0">
                <a:solidFill>
                  <a:schemeClr val="tx1"/>
                </a:solidFill>
              </a:rPr>
              <a:t>تقليص وقت الابتكار </a:t>
            </a:r>
            <a:r>
              <a:rPr lang="ar-DZ" dirty="0" err="1" smtClean="0">
                <a:solidFill>
                  <a:schemeClr val="tx1"/>
                </a:solidFill>
              </a:rPr>
              <a:t>و</a:t>
            </a:r>
            <a:r>
              <a:rPr lang="ar-DZ" dirty="0" smtClean="0">
                <a:solidFill>
                  <a:schemeClr val="tx1"/>
                </a:solidFill>
              </a:rPr>
              <a:t> الإبداع،</a:t>
            </a:r>
            <a:endParaRPr lang="fr-FR" dirty="0" smtClean="0">
              <a:solidFill>
                <a:schemeClr val="tx1"/>
              </a:solidFill>
            </a:endParaRPr>
          </a:p>
          <a:p>
            <a:pPr lvl="0" algn="r" rtl="1">
              <a:buFont typeface="Wingdings" pitchFamily="2" charset="2"/>
              <a:buChar char="ü"/>
            </a:pPr>
            <a:r>
              <a:rPr lang="ar-DZ" dirty="0" smtClean="0">
                <a:solidFill>
                  <a:schemeClr val="tx1"/>
                </a:solidFill>
              </a:rPr>
              <a:t>يتم فيه نقل التكنولوجيا،</a:t>
            </a:r>
            <a:endParaRPr lang="fr-FR" dirty="0" smtClean="0">
              <a:solidFill>
                <a:schemeClr val="tx1"/>
              </a:solidFill>
            </a:endParaRPr>
          </a:p>
          <a:p>
            <a:pPr lvl="0" algn="r" rtl="1">
              <a:buFont typeface="Wingdings" pitchFamily="2" charset="2"/>
              <a:buChar char="ü"/>
            </a:pPr>
            <a:r>
              <a:rPr lang="ar-DZ" dirty="0" smtClean="0">
                <a:solidFill>
                  <a:schemeClr val="tx1"/>
                </a:solidFill>
              </a:rPr>
              <a:t>خلق أفكار جديدة، منتجات جديدة، </a:t>
            </a:r>
            <a:r>
              <a:rPr lang="ar-DZ" dirty="0" err="1" smtClean="0">
                <a:solidFill>
                  <a:schemeClr val="tx1"/>
                </a:solidFill>
              </a:rPr>
              <a:t>و</a:t>
            </a:r>
            <a:r>
              <a:rPr lang="ar-DZ" dirty="0" smtClean="0">
                <a:solidFill>
                  <a:schemeClr val="tx1"/>
                </a:solidFill>
              </a:rPr>
              <a:t> كذا تحسين جودة المنتجات،</a:t>
            </a:r>
            <a:endParaRPr lang="fr-FR" dirty="0" smtClean="0">
              <a:solidFill>
                <a:schemeClr val="tx1"/>
              </a:solidFill>
            </a:endParaRPr>
          </a:p>
          <a:p>
            <a:pPr lvl="0" algn="r" rtl="1">
              <a:buFont typeface="Wingdings" pitchFamily="2" charset="2"/>
              <a:buChar char="ü"/>
            </a:pPr>
            <a:r>
              <a:rPr lang="ar-DZ" dirty="0" smtClean="0">
                <a:solidFill>
                  <a:schemeClr val="tx1"/>
                </a:solidFill>
              </a:rPr>
              <a:t>يفتح قنوات تجارية جديدة </a:t>
            </a:r>
            <a:r>
              <a:rPr lang="ar-DZ" dirty="0" err="1" smtClean="0">
                <a:solidFill>
                  <a:schemeClr val="tx1"/>
                </a:solidFill>
              </a:rPr>
              <a:t>و</a:t>
            </a:r>
            <a:r>
              <a:rPr lang="ar-DZ" dirty="0" smtClean="0">
                <a:solidFill>
                  <a:schemeClr val="tx1"/>
                </a:solidFill>
              </a:rPr>
              <a:t> ضمان أكبر تغطية للسوق،</a:t>
            </a:r>
            <a:endParaRPr lang="fr-FR" dirty="0" smtClean="0">
              <a:solidFill>
                <a:schemeClr val="tx1"/>
              </a:solidFill>
            </a:endParaRPr>
          </a:p>
          <a:p>
            <a:pPr lvl="0" algn="r" rtl="1">
              <a:buFont typeface="Wingdings" pitchFamily="2" charset="2"/>
              <a:buChar char="ü"/>
            </a:pPr>
            <a:r>
              <a:rPr lang="ar-DZ" dirty="0" smtClean="0">
                <a:solidFill>
                  <a:schemeClr val="tx1"/>
                </a:solidFill>
              </a:rPr>
              <a:t>تخفيض التكاليف </a:t>
            </a:r>
            <a:r>
              <a:rPr lang="ar-DZ" dirty="0" err="1" smtClean="0">
                <a:solidFill>
                  <a:schemeClr val="tx1"/>
                </a:solidFill>
              </a:rPr>
              <a:t>و</a:t>
            </a:r>
            <a:r>
              <a:rPr lang="ar-DZ" dirty="0" smtClean="0">
                <a:solidFill>
                  <a:schemeClr val="tx1"/>
                </a:solidFill>
              </a:rPr>
              <a:t> تقليل المخاطر.</a:t>
            </a:r>
            <a:endParaRPr lang="fr-FR" dirty="0" smtClean="0">
              <a:solidFill>
                <a:schemeClr val="tx1"/>
              </a:solidFill>
            </a:endParaRPr>
          </a:p>
          <a:p>
            <a:pPr algn="r" rtl="1"/>
            <a:endParaRPr lang="fr-FR" dirty="0"/>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85786" y="1285860"/>
            <a:ext cx="7643866" cy="5143536"/>
          </a:xfrm>
        </p:spPr>
        <p:txBody>
          <a:bodyPr/>
          <a:lstStyle/>
          <a:p>
            <a:pPr lvl="0" algn="r" rtl="1"/>
            <a:r>
              <a:rPr lang="ar-DZ" b="1" u="sng" dirty="0" smtClean="0">
                <a:solidFill>
                  <a:schemeClr val="tx1"/>
                </a:solidFill>
              </a:rPr>
              <a:t>ب) طبيعة التحالف الاستراتيجي :</a:t>
            </a:r>
            <a:endParaRPr lang="fr-FR" b="1" u="sng" dirty="0" smtClean="0">
              <a:solidFill>
                <a:schemeClr val="tx1"/>
              </a:solidFill>
            </a:endParaRPr>
          </a:p>
          <a:p>
            <a:pPr lvl="0" algn="r" rtl="1">
              <a:buFont typeface="Wingdings" pitchFamily="2" charset="2"/>
              <a:buChar char="ü"/>
            </a:pPr>
            <a:r>
              <a:rPr lang="ar-DZ" dirty="0" smtClean="0">
                <a:solidFill>
                  <a:schemeClr val="tx1"/>
                </a:solidFill>
              </a:rPr>
              <a:t>حسب النشاط : سياحي، زراعي، مالي، خدماتي، صناعي، إنتاجي، تجاري ...</a:t>
            </a:r>
            <a:endParaRPr lang="fr-FR" dirty="0" smtClean="0">
              <a:solidFill>
                <a:schemeClr val="tx1"/>
              </a:solidFill>
            </a:endParaRPr>
          </a:p>
          <a:p>
            <a:pPr lvl="0" algn="r" rtl="1">
              <a:buFont typeface="Wingdings" pitchFamily="2" charset="2"/>
              <a:buChar char="ü"/>
            </a:pPr>
            <a:r>
              <a:rPr lang="ar-DZ" dirty="0" smtClean="0">
                <a:solidFill>
                  <a:schemeClr val="tx1"/>
                </a:solidFill>
              </a:rPr>
              <a:t>حسب البعد الزمني : قصير، متوسط </a:t>
            </a:r>
            <a:r>
              <a:rPr lang="ar-DZ" dirty="0" err="1" smtClean="0">
                <a:solidFill>
                  <a:schemeClr val="tx1"/>
                </a:solidFill>
              </a:rPr>
              <a:t>و</a:t>
            </a:r>
            <a:r>
              <a:rPr lang="ar-DZ" dirty="0" smtClean="0">
                <a:solidFill>
                  <a:schemeClr val="tx1"/>
                </a:solidFill>
              </a:rPr>
              <a:t> طويل الأجل،</a:t>
            </a:r>
            <a:endParaRPr lang="fr-FR" dirty="0" smtClean="0">
              <a:solidFill>
                <a:schemeClr val="tx1"/>
              </a:solidFill>
            </a:endParaRPr>
          </a:p>
          <a:p>
            <a:pPr lvl="0" algn="r" rtl="1">
              <a:buFont typeface="Wingdings" pitchFamily="2" charset="2"/>
              <a:buChar char="ü"/>
            </a:pPr>
            <a:r>
              <a:rPr lang="ar-DZ" dirty="0" smtClean="0">
                <a:solidFill>
                  <a:schemeClr val="tx1"/>
                </a:solidFill>
              </a:rPr>
              <a:t>حسب النطاق : محلي، وطني، دولي، إقليمي، عالمي،</a:t>
            </a:r>
            <a:endParaRPr lang="fr-FR" dirty="0" smtClean="0">
              <a:solidFill>
                <a:schemeClr val="tx1"/>
              </a:solidFill>
            </a:endParaRPr>
          </a:p>
          <a:p>
            <a:pPr lvl="0" algn="r" rtl="1">
              <a:buFont typeface="Wingdings" pitchFamily="2" charset="2"/>
              <a:buChar char="ü"/>
            </a:pPr>
            <a:r>
              <a:rPr lang="ar-DZ" dirty="0" smtClean="0">
                <a:solidFill>
                  <a:schemeClr val="tx1"/>
                </a:solidFill>
              </a:rPr>
              <a:t>حسب المخاطر السياسية : محدودة، متوسطة </a:t>
            </a:r>
            <a:r>
              <a:rPr lang="ar-DZ" dirty="0" err="1" smtClean="0">
                <a:solidFill>
                  <a:schemeClr val="tx1"/>
                </a:solidFill>
              </a:rPr>
              <a:t>و</a:t>
            </a:r>
            <a:r>
              <a:rPr lang="ar-DZ" dirty="0" smtClean="0">
                <a:solidFill>
                  <a:schemeClr val="tx1"/>
                </a:solidFill>
              </a:rPr>
              <a:t> كبيرة،</a:t>
            </a:r>
            <a:endParaRPr lang="fr-FR" dirty="0" smtClean="0">
              <a:solidFill>
                <a:schemeClr val="tx1"/>
              </a:solidFill>
            </a:endParaRPr>
          </a:p>
          <a:p>
            <a:pPr lvl="0" algn="r" rtl="1">
              <a:buFont typeface="Wingdings" pitchFamily="2" charset="2"/>
              <a:buChar char="ü"/>
            </a:pPr>
            <a:r>
              <a:rPr lang="ar-DZ" dirty="0" smtClean="0">
                <a:solidFill>
                  <a:schemeClr val="tx1"/>
                </a:solidFill>
              </a:rPr>
              <a:t>حسب الأهمية النسبية : تقليدي، عملي، استراتيجي، تشغيلي.</a:t>
            </a:r>
            <a:endParaRPr lang="fr-FR" dirty="0" smtClean="0">
              <a:solidFill>
                <a:schemeClr val="tx1"/>
              </a:solidFill>
            </a:endParaRPr>
          </a:p>
          <a:p>
            <a:pPr algn="r" rtl="1"/>
            <a:endParaRPr lang="fr-FR" dirty="0">
              <a:solidFill>
                <a:schemeClr val="tx1"/>
              </a:solidFill>
            </a:endParaRPr>
          </a:p>
        </p:txBody>
      </p:sp>
      <p:sp>
        <p:nvSpPr>
          <p:cNvPr id="4" name="Titre 1"/>
          <p:cNvSpPr>
            <a:spLocks noGrp="1"/>
          </p:cNvSpPr>
          <p:nvPr>
            <p:ph type="ctrTitle"/>
          </p:nvPr>
        </p:nvSpPr>
        <p:spPr>
          <a:xfrm>
            <a:off x="785786" y="357166"/>
            <a:ext cx="7772400" cy="642917"/>
          </a:xfrm>
        </p:spPr>
        <p:txBody>
          <a:bodyPr>
            <a:normAutofit fontScale="90000"/>
          </a:bodyPr>
          <a:lstStyle/>
          <a:p>
            <a:pPr marL="742950" lvl="0" indent="-742950" rtl="1">
              <a:buFont typeface="+mj-lt"/>
              <a:buAutoNum type="arabicPeriod" startAt="4"/>
            </a:pPr>
            <a:r>
              <a:rPr lang="ar-DZ" b="1" u="sng" dirty="0" smtClean="0"/>
              <a:t>شروط بناء التحالف الاستراتيجي :</a:t>
            </a:r>
            <a:r>
              <a:rPr lang="fr-FR" u="sng" dirty="0" smtClean="0"/>
              <a:t/>
            </a:r>
            <a:br>
              <a:rPr lang="fr-FR" u="sng" dirty="0" smtClean="0"/>
            </a:br>
            <a:endParaRPr lang="fr-FR" u="sng"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85786" y="1285860"/>
            <a:ext cx="7643866" cy="5143536"/>
          </a:xfrm>
        </p:spPr>
        <p:txBody>
          <a:bodyPr>
            <a:normAutofit fontScale="92500" lnSpcReduction="20000"/>
          </a:bodyPr>
          <a:lstStyle/>
          <a:p>
            <a:pPr algn="r" rtl="1"/>
            <a:r>
              <a:rPr lang="ar-DZ" b="1" u="sng" dirty="0" smtClean="0">
                <a:solidFill>
                  <a:schemeClr val="tx1"/>
                </a:solidFill>
              </a:rPr>
              <a:t>ج) معيار اختيار الشريك في التحالف الاستراتيجي :</a:t>
            </a:r>
            <a:endParaRPr lang="fr-FR" b="1" u="sng" dirty="0" smtClean="0">
              <a:solidFill>
                <a:schemeClr val="tx1"/>
              </a:solidFill>
            </a:endParaRPr>
          </a:p>
          <a:p>
            <a:pPr algn="r" rtl="1">
              <a:buFont typeface="Wingdings" pitchFamily="2" charset="2"/>
              <a:buChar char="ü"/>
            </a:pPr>
            <a:r>
              <a:rPr lang="ar-DZ" dirty="0" smtClean="0">
                <a:solidFill>
                  <a:schemeClr val="tx1"/>
                </a:solidFill>
              </a:rPr>
              <a:t>أن يكون لكل طرف ميزة تنافسية إنتاجية أو تكنولوجية أو تسويقية أو مالية، </a:t>
            </a:r>
            <a:r>
              <a:rPr lang="ar-DZ" dirty="0" err="1" smtClean="0">
                <a:solidFill>
                  <a:schemeClr val="tx1"/>
                </a:solidFill>
              </a:rPr>
              <a:t>و</a:t>
            </a:r>
            <a:r>
              <a:rPr lang="ar-DZ" dirty="0" smtClean="0">
                <a:solidFill>
                  <a:schemeClr val="tx1"/>
                </a:solidFill>
              </a:rPr>
              <a:t> كثيرا ما يقترن التحالف بالزواج،</a:t>
            </a:r>
            <a:endParaRPr lang="fr-FR" dirty="0" smtClean="0">
              <a:solidFill>
                <a:schemeClr val="tx1"/>
              </a:solidFill>
            </a:endParaRPr>
          </a:p>
          <a:p>
            <a:pPr algn="r" rtl="1">
              <a:buFont typeface="Wingdings" pitchFamily="2" charset="2"/>
              <a:buChar char="ü"/>
            </a:pPr>
            <a:r>
              <a:rPr lang="ar-DZ" dirty="0" smtClean="0">
                <a:solidFill>
                  <a:schemeClr val="tx1"/>
                </a:solidFill>
              </a:rPr>
              <a:t>احتمال تحول أحد الأطراف إلى منافس قوي في المستقبل مستبعد أو ضعيف،</a:t>
            </a:r>
            <a:endParaRPr lang="fr-FR" dirty="0" smtClean="0">
              <a:solidFill>
                <a:schemeClr val="tx1"/>
              </a:solidFill>
            </a:endParaRPr>
          </a:p>
          <a:p>
            <a:pPr algn="r" rtl="1">
              <a:buFont typeface="Wingdings" pitchFamily="2" charset="2"/>
              <a:buChar char="ü"/>
            </a:pPr>
            <a:r>
              <a:rPr lang="ar-DZ" dirty="0" smtClean="0">
                <a:solidFill>
                  <a:schemeClr val="tx1"/>
                </a:solidFill>
              </a:rPr>
              <a:t>أن تكون مساهمات كل الأطراف متوازنة،</a:t>
            </a:r>
            <a:endParaRPr lang="fr-FR" dirty="0" smtClean="0">
              <a:solidFill>
                <a:schemeClr val="tx1"/>
              </a:solidFill>
            </a:endParaRPr>
          </a:p>
          <a:p>
            <a:pPr algn="r" rtl="1">
              <a:buFont typeface="Wingdings" pitchFamily="2" charset="2"/>
              <a:buChar char="ü"/>
            </a:pPr>
            <a:r>
              <a:rPr lang="ar-DZ" dirty="0" smtClean="0">
                <a:solidFill>
                  <a:schemeClr val="tx1"/>
                </a:solidFill>
              </a:rPr>
              <a:t>الاتفاق المسبق على الإستراتيجية المزمع إتباعها،</a:t>
            </a:r>
            <a:endParaRPr lang="fr-FR" dirty="0" smtClean="0">
              <a:solidFill>
                <a:schemeClr val="tx1"/>
              </a:solidFill>
            </a:endParaRPr>
          </a:p>
          <a:p>
            <a:pPr algn="r" rtl="1">
              <a:buFont typeface="Wingdings" pitchFamily="2" charset="2"/>
              <a:buChar char="ü"/>
            </a:pPr>
            <a:r>
              <a:rPr lang="ar-DZ" dirty="0" smtClean="0">
                <a:solidFill>
                  <a:schemeClr val="tx1"/>
                </a:solidFill>
              </a:rPr>
              <a:t> دراسة المتغيرات السياسية </a:t>
            </a:r>
            <a:r>
              <a:rPr lang="ar-DZ" dirty="0" err="1" smtClean="0">
                <a:solidFill>
                  <a:schemeClr val="tx1"/>
                </a:solidFill>
              </a:rPr>
              <a:t>و</a:t>
            </a:r>
            <a:r>
              <a:rPr lang="ar-DZ" dirty="0" smtClean="0">
                <a:solidFill>
                  <a:schemeClr val="tx1"/>
                </a:solidFill>
              </a:rPr>
              <a:t> الاقتصادية </a:t>
            </a:r>
            <a:r>
              <a:rPr lang="ar-DZ" dirty="0" err="1" smtClean="0">
                <a:solidFill>
                  <a:schemeClr val="tx1"/>
                </a:solidFill>
              </a:rPr>
              <a:t>و</a:t>
            </a:r>
            <a:r>
              <a:rPr lang="ar-DZ" dirty="0" smtClean="0">
                <a:solidFill>
                  <a:schemeClr val="tx1"/>
                </a:solidFill>
              </a:rPr>
              <a:t> الاجتماعية </a:t>
            </a:r>
            <a:r>
              <a:rPr lang="ar-DZ" dirty="0" err="1" smtClean="0">
                <a:solidFill>
                  <a:schemeClr val="tx1"/>
                </a:solidFill>
              </a:rPr>
              <a:t>و</a:t>
            </a:r>
            <a:r>
              <a:rPr lang="ar-DZ" dirty="0" smtClean="0">
                <a:solidFill>
                  <a:schemeClr val="tx1"/>
                </a:solidFill>
              </a:rPr>
              <a:t> التكنولوجية </a:t>
            </a:r>
            <a:r>
              <a:rPr lang="ar-DZ" dirty="0" err="1" smtClean="0">
                <a:solidFill>
                  <a:schemeClr val="tx1"/>
                </a:solidFill>
              </a:rPr>
              <a:t>و</a:t>
            </a:r>
            <a:r>
              <a:rPr lang="ar-DZ" dirty="0" smtClean="0">
                <a:solidFill>
                  <a:schemeClr val="tx1"/>
                </a:solidFill>
              </a:rPr>
              <a:t> البيئية الخاصة بكل شريك،</a:t>
            </a:r>
            <a:endParaRPr lang="fr-FR" dirty="0" smtClean="0">
              <a:solidFill>
                <a:schemeClr val="tx1"/>
              </a:solidFill>
            </a:endParaRPr>
          </a:p>
          <a:p>
            <a:pPr algn="r" rtl="1">
              <a:buFont typeface="Wingdings" pitchFamily="2" charset="2"/>
              <a:buChar char="ü"/>
            </a:pPr>
            <a:r>
              <a:rPr lang="ar-DZ" dirty="0" smtClean="0">
                <a:solidFill>
                  <a:schemeClr val="tx1"/>
                </a:solidFill>
              </a:rPr>
              <a:t>فهم نقاط الضعف </a:t>
            </a:r>
            <a:r>
              <a:rPr lang="ar-DZ" dirty="0" err="1" smtClean="0">
                <a:solidFill>
                  <a:schemeClr val="tx1"/>
                </a:solidFill>
              </a:rPr>
              <a:t>و</a:t>
            </a:r>
            <a:r>
              <a:rPr lang="ar-DZ" dirty="0" smtClean="0">
                <a:solidFill>
                  <a:schemeClr val="tx1"/>
                </a:solidFill>
              </a:rPr>
              <a:t> القوة الحقيقية للشريك (الحذر من التحايل السطحي </a:t>
            </a:r>
            <a:r>
              <a:rPr lang="ar-DZ" dirty="0" err="1" smtClean="0">
                <a:solidFill>
                  <a:schemeClr val="tx1"/>
                </a:solidFill>
              </a:rPr>
              <a:t>و</a:t>
            </a:r>
            <a:r>
              <a:rPr lang="ar-DZ" dirty="0" smtClean="0">
                <a:solidFill>
                  <a:schemeClr val="tx1"/>
                </a:solidFill>
              </a:rPr>
              <a:t> الانطباعات الخاطئة)،</a:t>
            </a:r>
            <a:endParaRPr lang="fr-FR" dirty="0" smtClean="0">
              <a:solidFill>
                <a:schemeClr val="tx1"/>
              </a:solidFill>
            </a:endParaRPr>
          </a:p>
          <a:p>
            <a:pPr algn="r" rtl="1">
              <a:buFont typeface="Wingdings" pitchFamily="2" charset="2"/>
              <a:buChar char="ü"/>
            </a:pPr>
            <a:r>
              <a:rPr lang="ar-DZ" dirty="0" smtClean="0">
                <a:solidFill>
                  <a:schemeClr val="tx1"/>
                </a:solidFill>
              </a:rPr>
              <a:t>البعد النسبي </a:t>
            </a:r>
            <a:r>
              <a:rPr lang="ar-DZ" dirty="0" err="1" smtClean="0">
                <a:solidFill>
                  <a:schemeClr val="tx1"/>
                </a:solidFill>
              </a:rPr>
              <a:t>و</a:t>
            </a:r>
            <a:r>
              <a:rPr lang="ar-DZ" dirty="0" smtClean="0">
                <a:solidFill>
                  <a:schemeClr val="tx1"/>
                </a:solidFill>
              </a:rPr>
              <a:t> ذلك بتجنب التحالف بين الكبار </a:t>
            </a:r>
            <a:r>
              <a:rPr lang="ar-DZ" dirty="0" err="1" smtClean="0">
                <a:solidFill>
                  <a:schemeClr val="tx1"/>
                </a:solidFill>
              </a:rPr>
              <a:t>و</a:t>
            </a:r>
            <a:r>
              <a:rPr lang="ar-DZ" dirty="0" smtClean="0">
                <a:solidFill>
                  <a:schemeClr val="tx1"/>
                </a:solidFill>
              </a:rPr>
              <a:t> الصغار.</a:t>
            </a:r>
            <a:endParaRPr lang="fr-FR" dirty="0" smtClean="0">
              <a:solidFill>
                <a:schemeClr val="tx1"/>
              </a:solidFill>
            </a:endParaRPr>
          </a:p>
          <a:p>
            <a:pPr algn="r" rtl="1"/>
            <a:endParaRPr lang="fr-FR" dirty="0"/>
          </a:p>
        </p:txBody>
      </p:sp>
      <p:sp>
        <p:nvSpPr>
          <p:cNvPr id="4" name="Titre 1"/>
          <p:cNvSpPr>
            <a:spLocks noGrp="1"/>
          </p:cNvSpPr>
          <p:nvPr>
            <p:ph type="ctrTitle"/>
          </p:nvPr>
        </p:nvSpPr>
        <p:spPr>
          <a:xfrm>
            <a:off x="785786" y="357166"/>
            <a:ext cx="7772400" cy="642917"/>
          </a:xfrm>
        </p:spPr>
        <p:txBody>
          <a:bodyPr>
            <a:normAutofit fontScale="90000"/>
          </a:bodyPr>
          <a:lstStyle/>
          <a:p>
            <a:pPr marL="742950" lvl="0" indent="-742950" rtl="1">
              <a:buFont typeface="+mj-lt"/>
              <a:buAutoNum type="arabicPeriod" startAt="4"/>
            </a:pPr>
            <a:r>
              <a:rPr lang="ar-DZ" b="1" u="sng" dirty="0" smtClean="0"/>
              <a:t>شروط بناء التحالف الاستراتيجي :</a:t>
            </a:r>
            <a:r>
              <a:rPr lang="fr-FR" u="sng" dirty="0" smtClean="0"/>
              <a:t/>
            </a:r>
            <a:br>
              <a:rPr lang="fr-FR" u="sng" dirty="0" smtClean="0"/>
            </a:br>
            <a:endParaRPr lang="fr-FR" u="sng" dirty="0"/>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85786" y="1285860"/>
            <a:ext cx="7643866" cy="5143536"/>
          </a:xfrm>
        </p:spPr>
        <p:txBody>
          <a:bodyPr/>
          <a:lstStyle/>
          <a:p>
            <a:pPr algn="r" rtl="1"/>
            <a:r>
              <a:rPr lang="ar-DZ" b="1" u="sng" dirty="0" smtClean="0">
                <a:solidFill>
                  <a:schemeClr val="tx1"/>
                </a:solidFill>
              </a:rPr>
              <a:t>د) منهجية إعداد التحالف الإستراتيجي :</a:t>
            </a:r>
            <a:endParaRPr lang="fr-FR" b="1" u="sng" dirty="0" smtClean="0">
              <a:solidFill>
                <a:schemeClr val="tx1"/>
              </a:solidFill>
            </a:endParaRPr>
          </a:p>
          <a:p>
            <a:pPr algn="r" rtl="1"/>
            <a:r>
              <a:rPr lang="ar-DZ" dirty="0" smtClean="0">
                <a:solidFill>
                  <a:schemeClr val="tx1"/>
                </a:solidFill>
              </a:rPr>
              <a:t>إن </a:t>
            </a:r>
            <a:r>
              <a:rPr lang="ar-DZ" dirty="0" err="1" smtClean="0">
                <a:solidFill>
                  <a:schemeClr val="tx1"/>
                </a:solidFill>
              </a:rPr>
              <a:t>اتباع</a:t>
            </a:r>
            <a:r>
              <a:rPr lang="ar-DZ" dirty="0" smtClean="0">
                <a:solidFill>
                  <a:schemeClr val="tx1"/>
                </a:solidFill>
              </a:rPr>
              <a:t> منهجية واضحة </a:t>
            </a:r>
            <a:r>
              <a:rPr lang="ar-DZ" dirty="0" err="1" smtClean="0">
                <a:solidFill>
                  <a:schemeClr val="tx1"/>
                </a:solidFill>
              </a:rPr>
              <a:t>و</a:t>
            </a:r>
            <a:r>
              <a:rPr lang="ar-DZ" dirty="0" smtClean="0">
                <a:solidFill>
                  <a:schemeClr val="tx1"/>
                </a:solidFill>
              </a:rPr>
              <a:t> دقيقة يسمح بالتقليل من المخاطر المرتبطة </a:t>
            </a:r>
            <a:r>
              <a:rPr lang="ar-DZ" dirty="0" err="1" smtClean="0">
                <a:solidFill>
                  <a:schemeClr val="tx1"/>
                </a:solidFill>
              </a:rPr>
              <a:t>باللامعرفة</a:t>
            </a:r>
            <a:r>
              <a:rPr lang="ar-DZ" dirty="0" smtClean="0">
                <a:solidFill>
                  <a:schemeClr val="tx1"/>
                </a:solidFill>
              </a:rPr>
              <a:t> الكلية أو الجزئية بمفاهيم التحالف.</a:t>
            </a:r>
            <a:endParaRPr lang="fr-FR" dirty="0" smtClean="0">
              <a:solidFill>
                <a:schemeClr val="tx1"/>
              </a:solidFill>
            </a:endParaRPr>
          </a:p>
          <a:p>
            <a:pPr algn="r" rtl="1"/>
            <a:endParaRPr lang="fr-FR" dirty="0"/>
          </a:p>
        </p:txBody>
      </p:sp>
      <p:sp>
        <p:nvSpPr>
          <p:cNvPr id="4" name="Titre 1"/>
          <p:cNvSpPr>
            <a:spLocks noGrp="1"/>
          </p:cNvSpPr>
          <p:nvPr>
            <p:ph type="ctrTitle"/>
          </p:nvPr>
        </p:nvSpPr>
        <p:spPr>
          <a:xfrm>
            <a:off x="785786" y="357166"/>
            <a:ext cx="7772400" cy="642917"/>
          </a:xfrm>
        </p:spPr>
        <p:txBody>
          <a:bodyPr>
            <a:normAutofit fontScale="90000"/>
          </a:bodyPr>
          <a:lstStyle/>
          <a:p>
            <a:pPr marL="742950" lvl="0" indent="-742950" rtl="1">
              <a:buFont typeface="+mj-lt"/>
              <a:buAutoNum type="arabicPeriod" startAt="4"/>
            </a:pPr>
            <a:r>
              <a:rPr lang="ar-DZ" b="1" u="sng" dirty="0" smtClean="0"/>
              <a:t>شروط بناء التحالف الاستراتيجي :</a:t>
            </a:r>
            <a:r>
              <a:rPr lang="fr-FR" u="sng" dirty="0" smtClean="0"/>
              <a:t/>
            </a:r>
            <a:br>
              <a:rPr lang="fr-FR" u="sng" dirty="0" smtClean="0"/>
            </a:br>
            <a:endParaRPr lang="fr-FR" u="sng" dirty="0"/>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Thème Offic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630</Words>
  <PresentationFormat>Affichage à l'écran (4:3)</PresentationFormat>
  <Paragraphs>64</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Diapositive 1</vt:lpstr>
      <vt:lpstr>مقدمة</vt:lpstr>
      <vt:lpstr>محاور التحالف الاستراتيجي : </vt:lpstr>
      <vt:lpstr>محاور التحالف الاستراتيجي : </vt:lpstr>
      <vt:lpstr>خصائص التحالف الإستراتيجي : </vt:lpstr>
      <vt:lpstr>شروط بناء التحالف الاستراتيجي : </vt:lpstr>
      <vt:lpstr>شروط بناء التحالف الاستراتيجي : </vt:lpstr>
      <vt:lpstr>شروط بناء التحالف الاستراتيجي : </vt:lpstr>
      <vt:lpstr>شروط بناء التحالف الاستراتيجي : </vt:lpstr>
      <vt:lpstr> </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PC_Dz</dc:creator>
  <cp:lastModifiedBy>Pc_Dz</cp:lastModifiedBy>
  <cp:revision>25</cp:revision>
  <dcterms:created xsi:type="dcterms:W3CDTF">2017-04-15T19:23:48Z</dcterms:created>
  <dcterms:modified xsi:type="dcterms:W3CDTF">2021-05-25T09:36:58Z</dcterms:modified>
</cp:coreProperties>
</file>