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1" r:id="rId2"/>
    <p:sldId id="258"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277"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0A250-F32D-4257-8E37-07352888D93D}"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fr-CA"/>
        </a:p>
      </dgm:t>
    </dgm:pt>
    <dgm:pt modelId="{313834A2-6CB0-4045-90D0-DA6A150F1778}">
      <dgm:prSet custT="1"/>
      <dgm:spPr/>
      <dgm:t>
        <a:bodyPr/>
        <a:lstStyle/>
        <a:p>
          <a:pPr algn="r" rtl="1"/>
          <a:r>
            <a:rPr lang="ar-DZ" sz="3500" b="1" dirty="0" smtClean="0">
              <a:solidFill>
                <a:schemeClr val="bg1"/>
              </a:solidFill>
              <a:cs typeface="AL-Battar" pitchFamily="2" charset="-78"/>
            </a:rPr>
            <a:t> </a:t>
          </a:r>
          <a:r>
            <a:rPr lang="ar-DZ" sz="3500" b="1" dirty="0" smtClean="0">
              <a:solidFill>
                <a:schemeClr val="bg1"/>
              </a:solidFill>
              <a:cs typeface="+mn-cs"/>
            </a:rPr>
            <a:t>1</a:t>
          </a:r>
          <a:r>
            <a:rPr lang="ar-DZ" sz="3500" b="1" dirty="0" smtClean="0">
              <a:solidFill>
                <a:schemeClr val="bg1"/>
              </a:solidFill>
              <a:cs typeface="AL-Battar" pitchFamily="2" charset="-78"/>
            </a:rPr>
            <a:t>. البنوك</a:t>
          </a:r>
          <a:endParaRPr lang="ar-DZ" sz="3500" b="1" dirty="0">
            <a:solidFill>
              <a:schemeClr val="bg1"/>
            </a:solidFill>
            <a:cs typeface="AL-Battar" pitchFamily="2" charset="-78"/>
          </a:endParaRPr>
        </a:p>
      </dgm:t>
    </dgm:pt>
    <dgm:pt modelId="{AE08D06E-1C8C-433F-9C3D-197ABD1CE3FB}" type="parTrans" cxnId="{CF5EECAB-4475-4C16-8391-2DE34136AE79}">
      <dgm:prSet/>
      <dgm:spPr/>
      <dgm:t>
        <a:bodyPr/>
        <a:lstStyle/>
        <a:p>
          <a:endParaRPr lang="fr-CA">
            <a:cs typeface="AL-Battar" pitchFamily="2" charset="-78"/>
          </a:endParaRPr>
        </a:p>
      </dgm:t>
    </dgm:pt>
    <dgm:pt modelId="{9186201F-0B97-4C6A-844F-D255161F1C85}" type="sibTrans" cxnId="{CF5EECAB-4475-4C16-8391-2DE34136AE79}">
      <dgm:prSet/>
      <dgm:spPr/>
      <dgm:t>
        <a:bodyPr/>
        <a:lstStyle/>
        <a:p>
          <a:endParaRPr lang="fr-CA">
            <a:cs typeface="AL-Battar" pitchFamily="2" charset="-78"/>
          </a:endParaRPr>
        </a:p>
      </dgm:t>
    </dgm:pt>
    <dgm:pt modelId="{B0AE13CE-1FB3-44AB-87FA-F7CBFDBE01D4}">
      <dgm:prSet custT="1"/>
      <dgm:spPr/>
      <dgm:t>
        <a:bodyPr/>
        <a:lstStyle/>
        <a:p>
          <a:pPr rtl="0"/>
          <a:r>
            <a:rPr lang="ar-DZ" sz="3000" b="1" dirty="0" smtClean="0">
              <a:solidFill>
                <a:schemeClr val="bg1"/>
              </a:solidFill>
              <a:cs typeface="+mn-cs"/>
            </a:rPr>
            <a:t>2</a:t>
          </a:r>
          <a:r>
            <a:rPr lang="ar-DZ" sz="3000" b="1" dirty="0" smtClean="0">
              <a:solidFill>
                <a:schemeClr val="bg1"/>
              </a:solidFill>
              <a:cs typeface="AL-Battar" pitchFamily="2" charset="-78"/>
            </a:rPr>
            <a:t>. الأسواق المالية</a:t>
          </a:r>
          <a:endParaRPr lang="ar-DZ" sz="3000" b="1" dirty="0">
            <a:solidFill>
              <a:schemeClr val="bg1"/>
            </a:solidFill>
            <a:cs typeface="AL-Battar" pitchFamily="2" charset="-78"/>
          </a:endParaRPr>
        </a:p>
      </dgm:t>
    </dgm:pt>
    <dgm:pt modelId="{A455273D-49DD-4142-9598-393A15C2A93A}" type="parTrans" cxnId="{D38FDEB8-0B26-4207-8B04-C041B52233F0}">
      <dgm:prSet/>
      <dgm:spPr/>
      <dgm:t>
        <a:bodyPr/>
        <a:lstStyle/>
        <a:p>
          <a:endParaRPr lang="fr-CA">
            <a:cs typeface="AL-Battar" pitchFamily="2" charset="-78"/>
          </a:endParaRPr>
        </a:p>
      </dgm:t>
    </dgm:pt>
    <dgm:pt modelId="{8CA21B1D-64E7-48A2-8487-DD59535BD1E9}" type="sibTrans" cxnId="{D38FDEB8-0B26-4207-8B04-C041B52233F0}">
      <dgm:prSet/>
      <dgm:spPr/>
      <dgm:t>
        <a:bodyPr/>
        <a:lstStyle/>
        <a:p>
          <a:endParaRPr lang="fr-CA">
            <a:cs typeface="AL-Battar" pitchFamily="2" charset="-78"/>
          </a:endParaRPr>
        </a:p>
      </dgm:t>
    </dgm:pt>
    <dgm:pt modelId="{3807EBB4-7579-45B5-BDB7-E4075038B832}">
      <dgm:prSet custT="1"/>
      <dgm:spPr/>
      <dgm:t>
        <a:bodyPr/>
        <a:lstStyle/>
        <a:p>
          <a:pPr algn="ctr" rtl="1"/>
          <a:r>
            <a:rPr lang="ar-DZ" sz="3000" b="1" dirty="0" smtClean="0">
              <a:solidFill>
                <a:schemeClr val="bg1"/>
              </a:solidFill>
              <a:cs typeface="+mn-cs"/>
            </a:rPr>
            <a:t>3</a:t>
          </a:r>
          <a:r>
            <a:rPr lang="ar-DZ" sz="3000" b="1" dirty="0" smtClean="0">
              <a:solidFill>
                <a:schemeClr val="bg1"/>
              </a:solidFill>
              <a:cs typeface="AL-Battar" pitchFamily="2" charset="-78"/>
            </a:rPr>
            <a:t>. الائتمان التجاري</a:t>
          </a:r>
          <a:endParaRPr lang="en-US" sz="3000" dirty="0">
            <a:solidFill>
              <a:schemeClr val="bg1"/>
            </a:solidFill>
          </a:endParaRPr>
        </a:p>
      </dgm:t>
    </dgm:pt>
    <dgm:pt modelId="{145B165B-850E-4CC3-93D8-3731D4D6CC22}" type="parTrans" cxnId="{CBCDB338-23E2-4BEE-B4F5-FC10C177B2FA}">
      <dgm:prSet/>
      <dgm:spPr/>
      <dgm:t>
        <a:bodyPr/>
        <a:lstStyle/>
        <a:p>
          <a:endParaRPr lang="en-US"/>
        </a:p>
      </dgm:t>
    </dgm:pt>
    <dgm:pt modelId="{74D7A498-568C-4637-A0D0-704E70D3B76C}" type="sibTrans" cxnId="{CBCDB338-23E2-4BEE-B4F5-FC10C177B2FA}">
      <dgm:prSet/>
      <dgm:spPr/>
      <dgm:t>
        <a:bodyPr/>
        <a:lstStyle/>
        <a:p>
          <a:endParaRPr lang="en-US"/>
        </a:p>
      </dgm:t>
    </dgm:pt>
    <dgm:pt modelId="{D0EF48EA-7E6E-4D53-B4B8-DF501258CC76}">
      <dgm:prSet custT="1"/>
      <dgm:spPr/>
      <dgm:t>
        <a:bodyPr/>
        <a:lstStyle/>
        <a:p>
          <a:pPr algn="ctr" rtl="1"/>
          <a:r>
            <a:rPr lang="ar-DZ" sz="2400" b="1" dirty="0" smtClean="0">
              <a:solidFill>
                <a:schemeClr val="bg1"/>
              </a:solidFill>
              <a:cs typeface="AL-Battar" pitchFamily="2" charset="-78"/>
            </a:rPr>
            <a:t>4-الآليات الجديدة</a:t>
          </a:r>
          <a:endParaRPr lang="en-US" sz="2400" b="1" dirty="0">
            <a:solidFill>
              <a:schemeClr val="bg1"/>
            </a:solidFill>
            <a:cs typeface="AL-Battar" pitchFamily="2" charset="-78"/>
          </a:endParaRPr>
        </a:p>
      </dgm:t>
    </dgm:pt>
    <dgm:pt modelId="{8536AC05-E8F8-432B-9608-502BBBE261B6}" type="parTrans" cxnId="{A4572D64-1E1A-4D3B-A33D-55E9207ED5F0}">
      <dgm:prSet/>
      <dgm:spPr/>
      <dgm:t>
        <a:bodyPr/>
        <a:lstStyle/>
        <a:p>
          <a:endParaRPr lang="en-SG"/>
        </a:p>
      </dgm:t>
    </dgm:pt>
    <dgm:pt modelId="{86F140D4-CB10-4593-9AED-DECD6B29D438}" type="sibTrans" cxnId="{A4572D64-1E1A-4D3B-A33D-55E9207ED5F0}">
      <dgm:prSet/>
      <dgm:spPr/>
      <dgm:t>
        <a:bodyPr/>
        <a:lstStyle/>
        <a:p>
          <a:endParaRPr lang="en-SG"/>
        </a:p>
      </dgm:t>
    </dgm:pt>
    <dgm:pt modelId="{7ABB2FC5-8052-4605-AE49-B7F30D05E83F}" type="pres">
      <dgm:prSet presAssocID="{B710A250-F32D-4257-8E37-07352888D93D}" presName="CompostProcess" presStyleCnt="0">
        <dgm:presLayoutVars>
          <dgm:dir/>
          <dgm:resizeHandles val="exact"/>
        </dgm:presLayoutVars>
      </dgm:prSet>
      <dgm:spPr/>
      <dgm:t>
        <a:bodyPr/>
        <a:lstStyle/>
        <a:p>
          <a:endParaRPr lang="en-US"/>
        </a:p>
      </dgm:t>
    </dgm:pt>
    <dgm:pt modelId="{32F195F3-4895-4DA2-B11D-84AE70C2C2B0}" type="pres">
      <dgm:prSet presAssocID="{B710A250-F32D-4257-8E37-07352888D93D}" presName="arrow" presStyleLbl="bgShp" presStyleIdx="0" presStyleCnt="1" custAng="10800000" custScaleX="117647" custLinFactNeighborY="1852">
        <dgm:style>
          <a:lnRef idx="1">
            <a:schemeClr val="dk1"/>
          </a:lnRef>
          <a:fillRef idx="2">
            <a:schemeClr val="dk1"/>
          </a:fillRef>
          <a:effectRef idx="1">
            <a:schemeClr val="dk1"/>
          </a:effectRef>
          <a:fontRef idx="minor">
            <a:schemeClr val="dk1"/>
          </a:fontRef>
        </dgm:style>
      </dgm:prSet>
      <dgm:spPr/>
      <dgm:t>
        <a:bodyPr/>
        <a:lstStyle/>
        <a:p>
          <a:endParaRPr lang="fr-FR"/>
        </a:p>
      </dgm:t>
    </dgm:pt>
    <dgm:pt modelId="{F815D537-75CA-45CA-957F-F5AA61D8A369}" type="pres">
      <dgm:prSet presAssocID="{B710A250-F32D-4257-8E37-07352888D93D}" presName="linearProcess" presStyleCnt="0"/>
      <dgm:spPr/>
    </dgm:pt>
    <dgm:pt modelId="{9CD4B509-8449-47A9-969D-E54FCF8AACA9}" type="pres">
      <dgm:prSet presAssocID="{313834A2-6CB0-4045-90D0-DA6A150F1778}" presName="textNode" presStyleLbl="node1" presStyleIdx="0" presStyleCnt="4" custScaleX="112542" custScaleY="94988" custLinFactX="300000" custLinFactNeighborX="379104" custLinFactNeighborY="1050">
        <dgm:presLayoutVars>
          <dgm:bulletEnabled val="1"/>
        </dgm:presLayoutVars>
      </dgm:prSet>
      <dgm:spPr/>
      <dgm:t>
        <a:bodyPr/>
        <a:lstStyle/>
        <a:p>
          <a:endParaRPr lang="fr-CA"/>
        </a:p>
      </dgm:t>
    </dgm:pt>
    <dgm:pt modelId="{65E4C98C-0B44-41F1-973E-14BD8C01DD9F}" type="pres">
      <dgm:prSet presAssocID="{9186201F-0B97-4C6A-844F-D255161F1C85}" presName="sibTrans" presStyleCnt="0"/>
      <dgm:spPr/>
    </dgm:pt>
    <dgm:pt modelId="{2B2080F0-8DCB-45A7-99F7-D6E41E3AB9EA}" type="pres">
      <dgm:prSet presAssocID="{B0AE13CE-1FB3-44AB-87FA-F7CBFDBE01D4}" presName="textNode" presStyleLbl="node1" presStyleIdx="1" presStyleCnt="4" custScaleX="111775" custScaleY="91675" custLinFactX="98387" custLinFactNeighborX="100000" custLinFactNeighborY="4060">
        <dgm:presLayoutVars>
          <dgm:bulletEnabled val="1"/>
        </dgm:presLayoutVars>
      </dgm:prSet>
      <dgm:spPr/>
      <dgm:t>
        <a:bodyPr/>
        <a:lstStyle/>
        <a:p>
          <a:endParaRPr lang="fr-CA"/>
        </a:p>
      </dgm:t>
    </dgm:pt>
    <dgm:pt modelId="{98791B8B-FF76-45E1-ABB3-C32D760C60D9}" type="pres">
      <dgm:prSet presAssocID="{8CA21B1D-64E7-48A2-8487-DD59535BD1E9}" presName="sibTrans" presStyleCnt="0"/>
      <dgm:spPr/>
    </dgm:pt>
    <dgm:pt modelId="{93A788E8-30D6-44A4-8162-A7765C7A7082}" type="pres">
      <dgm:prSet presAssocID="{3807EBB4-7579-45B5-BDB7-E4075038B832}" presName="textNode" presStyleLbl="node1" presStyleIdx="2" presStyleCnt="4" custScaleX="112753" custScaleY="89014" custLinFactX="-100000" custLinFactNeighborX="-179244" custLinFactNeighborY="2730">
        <dgm:presLayoutVars>
          <dgm:bulletEnabled val="1"/>
        </dgm:presLayoutVars>
      </dgm:prSet>
      <dgm:spPr/>
      <dgm:t>
        <a:bodyPr/>
        <a:lstStyle/>
        <a:p>
          <a:endParaRPr lang="en-US"/>
        </a:p>
      </dgm:t>
    </dgm:pt>
    <dgm:pt modelId="{FC444E02-D680-4430-B4A7-88B50DC599F2}" type="pres">
      <dgm:prSet presAssocID="{74D7A498-568C-4637-A0D0-704E70D3B76C}" presName="sibTrans" presStyleCnt="0"/>
      <dgm:spPr/>
    </dgm:pt>
    <dgm:pt modelId="{822E63BC-1B07-4C63-967B-66CB7BA1B0B5}" type="pres">
      <dgm:prSet presAssocID="{D0EF48EA-7E6E-4D53-B4B8-DF501258CC76}" presName="textNode" presStyleLbl="node1" presStyleIdx="3" presStyleCnt="4" custScaleX="86522" custScaleY="90667" custLinFactX="-298794" custLinFactNeighborX="-300000" custLinFactNeighborY="3556">
        <dgm:presLayoutVars>
          <dgm:bulletEnabled val="1"/>
        </dgm:presLayoutVars>
      </dgm:prSet>
      <dgm:spPr/>
      <dgm:t>
        <a:bodyPr/>
        <a:lstStyle/>
        <a:p>
          <a:pPr rtl="1"/>
          <a:endParaRPr lang="ar-DZ"/>
        </a:p>
      </dgm:t>
    </dgm:pt>
  </dgm:ptLst>
  <dgm:cxnLst>
    <dgm:cxn modelId="{D38FDEB8-0B26-4207-8B04-C041B52233F0}" srcId="{B710A250-F32D-4257-8E37-07352888D93D}" destId="{B0AE13CE-1FB3-44AB-87FA-F7CBFDBE01D4}" srcOrd="1" destOrd="0" parTransId="{A455273D-49DD-4142-9598-393A15C2A93A}" sibTransId="{8CA21B1D-64E7-48A2-8487-DD59535BD1E9}"/>
    <dgm:cxn modelId="{99AF8CA4-E827-4CE4-90B9-FFCCE1C68E7E}" type="presOf" srcId="{D0EF48EA-7E6E-4D53-B4B8-DF501258CC76}" destId="{822E63BC-1B07-4C63-967B-66CB7BA1B0B5}" srcOrd="0" destOrd="0" presId="urn:microsoft.com/office/officeart/2005/8/layout/hProcess9"/>
    <dgm:cxn modelId="{4B6631D3-9FD1-4097-A64A-E7168C8CEA48}" type="presOf" srcId="{B710A250-F32D-4257-8E37-07352888D93D}" destId="{7ABB2FC5-8052-4605-AE49-B7F30D05E83F}" srcOrd="0" destOrd="0" presId="urn:microsoft.com/office/officeart/2005/8/layout/hProcess9"/>
    <dgm:cxn modelId="{CF5EECAB-4475-4C16-8391-2DE34136AE79}" srcId="{B710A250-F32D-4257-8E37-07352888D93D}" destId="{313834A2-6CB0-4045-90D0-DA6A150F1778}" srcOrd="0" destOrd="0" parTransId="{AE08D06E-1C8C-433F-9C3D-197ABD1CE3FB}" sibTransId="{9186201F-0B97-4C6A-844F-D255161F1C85}"/>
    <dgm:cxn modelId="{CBCDB338-23E2-4BEE-B4F5-FC10C177B2FA}" srcId="{B710A250-F32D-4257-8E37-07352888D93D}" destId="{3807EBB4-7579-45B5-BDB7-E4075038B832}" srcOrd="2" destOrd="0" parTransId="{145B165B-850E-4CC3-93D8-3731D4D6CC22}" sibTransId="{74D7A498-568C-4637-A0D0-704E70D3B76C}"/>
    <dgm:cxn modelId="{C7A48409-95B8-45A5-A644-DBA849FFC4AA}" type="presOf" srcId="{313834A2-6CB0-4045-90D0-DA6A150F1778}" destId="{9CD4B509-8449-47A9-969D-E54FCF8AACA9}" srcOrd="0" destOrd="0" presId="urn:microsoft.com/office/officeart/2005/8/layout/hProcess9"/>
    <dgm:cxn modelId="{C6E6BCFA-35C9-459B-B8DF-D53C83B5A01D}" type="presOf" srcId="{3807EBB4-7579-45B5-BDB7-E4075038B832}" destId="{93A788E8-30D6-44A4-8162-A7765C7A7082}" srcOrd="0" destOrd="0" presId="urn:microsoft.com/office/officeart/2005/8/layout/hProcess9"/>
    <dgm:cxn modelId="{492DF81D-7E44-465A-829C-663194FDAEAC}" type="presOf" srcId="{B0AE13CE-1FB3-44AB-87FA-F7CBFDBE01D4}" destId="{2B2080F0-8DCB-45A7-99F7-D6E41E3AB9EA}" srcOrd="0" destOrd="0" presId="urn:microsoft.com/office/officeart/2005/8/layout/hProcess9"/>
    <dgm:cxn modelId="{A4572D64-1E1A-4D3B-A33D-55E9207ED5F0}" srcId="{B710A250-F32D-4257-8E37-07352888D93D}" destId="{D0EF48EA-7E6E-4D53-B4B8-DF501258CC76}" srcOrd="3" destOrd="0" parTransId="{8536AC05-E8F8-432B-9608-502BBBE261B6}" sibTransId="{86F140D4-CB10-4593-9AED-DECD6B29D438}"/>
    <dgm:cxn modelId="{54CA91F9-9F33-407B-B160-DFE446302C70}" type="presParOf" srcId="{7ABB2FC5-8052-4605-AE49-B7F30D05E83F}" destId="{32F195F3-4895-4DA2-B11D-84AE70C2C2B0}" srcOrd="0" destOrd="0" presId="urn:microsoft.com/office/officeart/2005/8/layout/hProcess9"/>
    <dgm:cxn modelId="{E15CAF96-53BB-466F-8586-EF3B7E8BC388}" type="presParOf" srcId="{7ABB2FC5-8052-4605-AE49-B7F30D05E83F}" destId="{F815D537-75CA-45CA-957F-F5AA61D8A369}" srcOrd="1" destOrd="0" presId="urn:microsoft.com/office/officeart/2005/8/layout/hProcess9"/>
    <dgm:cxn modelId="{5BAD6355-5059-4960-89AB-EADCCBA55519}" type="presParOf" srcId="{F815D537-75CA-45CA-957F-F5AA61D8A369}" destId="{9CD4B509-8449-47A9-969D-E54FCF8AACA9}" srcOrd="0" destOrd="0" presId="urn:microsoft.com/office/officeart/2005/8/layout/hProcess9"/>
    <dgm:cxn modelId="{A033DC21-7580-4F4A-8369-BE3B12A733E0}" type="presParOf" srcId="{F815D537-75CA-45CA-957F-F5AA61D8A369}" destId="{65E4C98C-0B44-41F1-973E-14BD8C01DD9F}" srcOrd="1" destOrd="0" presId="urn:microsoft.com/office/officeart/2005/8/layout/hProcess9"/>
    <dgm:cxn modelId="{7D1C6BCC-C603-430A-9C7F-A7E3F52A4F8C}" type="presParOf" srcId="{F815D537-75CA-45CA-957F-F5AA61D8A369}" destId="{2B2080F0-8DCB-45A7-99F7-D6E41E3AB9EA}" srcOrd="2" destOrd="0" presId="urn:microsoft.com/office/officeart/2005/8/layout/hProcess9"/>
    <dgm:cxn modelId="{55973BF8-5B4E-4CB6-9843-1E1AC8F254F0}" type="presParOf" srcId="{F815D537-75CA-45CA-957F-F5AA61D8A369}" destId="{98791B8B-FF76-45E1-ABB3-C32D760C60D9}" srcOrd="3" destOrd="0" presId="urn:microsoft.com/office/officeart/2005/8/layout/hProcess9"/>
    <dgm:cxn modelId="{9A82BD12-632D-4482-80BB-2AB41151EF51}" type="presParOf" srcId="{F815D537-75CA-45CA-957F-F5AA61D8A369}" destId="{93A788E8-30D6-44A4-8162-A7765C7A7082}" srcOrd="4" destOrd="0" presId="urn:microsoft.com/office/officeart/2005/8/layout/hProcess9"/>
    <dgm:cxn modelId="{5ACBD90F-A76D-4CF6-B9E0-354669F799CE}" type="presParOf" srcId="{F815D537-75CA-45CA-957F-F5AA61D8A369}" destId="{FC444E02-D680-4430-B4A7-88B50DC599F2}" srcOrd="5" destOrd="0" presId="urn:microsoft.com/office/officeart/2005/8/layout/hProcess9"/>
    <dgm:cxn modelId="{D834CF46-6911-4B64-AFA8-8B16C6E1704D}" type="presParOf" srcId="{F815D537-75CA-45CA-957F-F5AA61D8A369}" destId="{822E63BC-1B07-4C63-967B-66CB7BA1B0B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2E952-0C72-4690-8571-6B2D695CCE0F}" type="doc">
      <dgm:prSet loTypeId="urn:microsoft.com/office/officeart/2005/8/layout/pyramid2" loCatId="pyramid" qsTypeId="urn:microsoft.com/office/officeart/2005/8/quickstyle/3d3" qsCatId="3D" csTypeId="urn:microsoft.com/office/officeart/2005/8/colors/accent1_2" csCatId="accent1" phldr="1"/>
      <dgm:spPr/>
    </dgm:pt>
    <dgm:pt modelId="{0E8E6497-332F-40D3-94D8-DEA9CFDB3A03}">
      <dgm:prSet phldrT="[Texte]" custT="1"/>
      <dgm:spPr/>
      <dgm:t>
        <a:bodyPr/>
        <a:lstStyle/>
        <a:p>
          <a:r>
            <a:rPr lang="ar-DZ" sz="2800" dirty="0" smtClean="0">
              <a:cs typeface="Medina Lt BT" pitchFamily="2" charset="-78"/>
            </a:rPr>
            <a:t>طويلة الأجل</a:t>
          </a:r>
          <a:endParaRPr lang="fr-FR" sz="2800" dirty="0">
            <a:cs typeface="Medina Lt BT" pitchFamily="2" charset="-78"/>
          </a:endParaRPr>
        </a:p>
      </dgm:t>
    </dgm:pt>
    <dgm:pt modelId="{17FE0FCC-A163-4B95-8E5B-6F748FD60986}" type="parTrans" cxnId="{E1D873A7-C06B-4E1E-8CCB-1BA6C96419B2}">
      <dgm:prSet/>
      <dgm:spPr/>
      <dgm:t>
        <a:bodyPr/>
        <a:lstStyle/>
        <a:p>
          <a:endParaRPr lang="fr-FR">
            <a:cs typeface="Medina Lt BT" pitchFamily="2" charset="-78"/>
          </a:endParaRPr>
        </a:p>
      </dgm:t>
    </dgm:pt>
    <dgm:pt modelId="{C8EA83D6-C3F6-4153-95AD-B14901C49875}" type="sibTrans" cxnId="{E1D873A7-C06B-4E1E-8CCB-1BA6C96419B2}">
      <dgm:prSet/>
      <dgm:spPr/>
      <dgm:t>
        <a:bodyPr/>
        <a:lstStyle/>
        <a:p>
          <a:endParaRPr lang="fr-FR">
            <a:cs typeface="Medina Lt BT" pitchFamily="2" charset="-78"/>
          </a:endParaRPr>
        </a:p>
      </dgm:t>
    </dgm:pt>
    <dgm:pt modelId="{2F4E9770-0276-42A3-ABEA-4CAA07B43FCA}">
      <dgm:prSet phldrT="[Texte]" custT="1"/>
      <dgm:spPr/>
      <dgm:t>
        <a:bodyPr/>
        <a:lstStyle/>
        <a:p>
          <a:r>
            <a:rPr lang="ar-DZ" sz="2800" dirty="0" smtClean="0">
              <a:cs typeface="Medina Lt BT" pitchFamily="2" charset="-78"/>
            </a:rPr>
            <a:t>متوسطة الأجل</a:t>
          </a:r>
          <a:endParaRPr lang="fr-FR" sz="2800" dirty="0">
            <a:cs typeface="Medina Lt BT" pitchFamily="2" charset="-78"/>
          </a:endParaRPr>
        </a:p>
      </dgm:t>
    </dgm:pt>
    <dgm:pt modelId="{C71031E2-F46D-4ED3-9812-C84067D27F19}" type="parTrans" cxnId="{28FB86A7-CDEC-4DC2-8035-AFE46D21598B}">
      <dgm:prSet/>
      <dgm:spPr/>
      <dgm:t>
        <a:bodyPr/>
        <a:lstStyle/>
        <a:p>
          <a:endParaRPr lang="fr-FR">
            <a:cs typeface="Medina Lt BT" pitchFamily="2" charset="-78"/>
          </a:endParaRPr>
        </a:p>
      </dgm:t>
    </dgm:pt>
    <dgm:pt modelId="{6251CF0F-7708-428C-84C7-1F4D5FD669E6}" type="sibTrans" cxnId="{28FB86A7-CDEC-4DC2-8035-AFE46D21598B}">
      <dgm:prSet/>
      <dgm:spPr/>
      <dgm:t>
        <a:bodyPr/>
        <a:lstStyle/>
        <a:p>
          <a:endParaRPr lang="fr-FR">
            <a:cs typeface="Medina Lt BT" pitchFamily="2" charset="-78"/>
          </a:endParaRPr>
        </a:p>
      </dgm:t>
    </dgm:pt>
    <dgm:pt modelId="{D4EC53FA-7363-4EAF-9FEA-3A28625647DF}">
      <dgm:prSet phldrT="[Texte]" custT="1"/>
      <dgm:spPr/>
      <dgm:t>
        <a:bodyPr/>
        <a:lstStyle/>
        <a:p>
          <a:r>
            <a:rPr lang="ar-DZ" sz="2400" dirty="0" smtClean="0">
              <a:cs typeface="Medina Lt BT" pitchFamily="2" charset="-78"/>
            </a:rPr>
            <a:t>قصيرة الأجل</a:t>
          </a:r>
        </a:p>
        <a:p>
          <a:r>
            <a:rPr lang="ar-DZ" sz="2400" dirty="0" smtClean="0">
              <a:cs typeface="Medina Lt BT" pitchFamily="2" charset="-78"/>
            </a:rPr>
            <a:t> (الائتمان المصرفي)</a:t>
          </a:r>
          <a:endParaRPr lang="fr-FR" sz="2400" dirty="0">
            <a:cs typeface="Medina Lt BT" pitchFamily="2" charset="-78"/>
          </a:endParaRPr>
        </a:p>
      </dgm:t>
    </dgm:pt>
    <dgm:pt modelId="{74B53FA2-DB2B-4169-A76A-9BFA3A6AB528}" type="parTrans" cxnId="{8B072682-6CC5-44F8-B570-7ABA71A779E5}">
      <dgm:prSet/>
      <dgm:spPr/>
      <dgm:t>
        <a:bodyPr/>
        <a:lstStyle/>
        <a:p>
          <a:endParaRPr lang="fr-FR">
            <a:cs typeface="Medina Lt BT" pitchFamily="2" charset="-78"/>
          </a:endParaRPr>
        </a:p>
      </dgm:t>
    </dgm:pt>
    <dgm:pt modelId="{1FEEBFD2-85DC-4DE1-97E6-96C64C373886}" type="sibTrans" cxnId="{8B072682-6CC5-44F8-B570-7ABA71A779E5}">
      <dgm:prSet/>
      <dgm:spPr/>
      <dgm:t>
        <a:bodyPr/>
        <a:lstStyle/>
        <a:p>
          <a:endParaRPr lang="fr-FR">
            <a:cs typeface="Medina Lt BT" pitchFamily="2" charset="-78"/>
          </a:endParaRPr>
        </a:p>
      </dgm:t>
    </dgm:pt>
    <dgm:pt modelId="{A76CF912-87E8-45C3-8CAE-999F06FAED91}" type="pres">
      <dgm:prSet presAssocID="{AC02E952-0C72-4690-8571-6B2D695CCE0F}" presName="compositeShape" presStyleCnt="0">
        <dgm:presLayoutVars>
          <dgm:dir/>
          <dgm:resizeHandles/>
        </dgm:presLayoutVars>
      </dgm:prSet>
      <dgm:spPr/>
    </dgm:pt>
    <dgm:pt modelId="{EFD7CB84-8CE4-4FAB-8642-B28639354017}" type="pres">
      <dgm:prSet presAssocID="{AC02E952-0C72-4690-8571-6B2D695CCE0F}" presName="pyramid" presStyleLbl="node1" presStyleIdx="0" presStyleCnt="1"/>
      <dgm:spPr/>
    </dgm:pt>
    <dgm:pt modelId="{438D6D8B-98F3-414E-AE21-C020DB1B8307}" type="pres">
      <dgm:prSet presAssocID="{AC02E952-0C72-4690-8571-6B2D695CCE0F}" presName="theList" presStyleCnt="0"/>
      <dgm:spPr/>
    </dgm:pt>
    <dgm:pt modelId="{8EDE1D68-2B28-4F1F-8E5C-DF4FD2F827E2}" type="pres">
      <dgm:prSet presAssocID="{0E8E6497-332F-40D3-94D8-DEA9CFDB3A03}" presName="aNode" presStyleLbl="fgAcc1" presStyleIdx="0" presStyleCnt="3" custLinFactX="-25553" custLinFactY="-1014" custLinFactNeighborX="-100000" custLinFactNeighborY="-100000">
        <dgm:presLayoutVars>
          <dgm:bulletEnabled val="1"/>
        </dgm:presLayoutVars>
      </dgm:prSet>
      <dgm:spPr/>
      <dgm:t>
        <a:bodyPr/>
        <a:lstStyle/>
        <a:p>
          <a:endParaRPr lang="fr-FR"/>
        </a:p>
      </dgm:t>
    </dgm:pt>
    <dgm:pt modelId="{34BBCE0E-3125-400E-B94B-B77BFDBEF6BB}" type="pres">
      <dgm:prSet presAssocID="{0E8E6497-332F-40D3-94D8-DEA9CFDB3A03}" presName="aSpace" presStyleCnt="0"/>
      <dgm:spPr/>
    </dgm:pt>
    <dgm:pt modelId="{3DE23383-742F-4851-A919-8A68F62CA75E}" type="pres">
      <dgm:prSet presAssocID="{2F4E9770-0276-42A3-ABEA-4CAA07B43FCA}" presName="aNode" presStyleLbl="fgAcc1" presStyleIdx="1" presStyleCnt="3" custLinFactX="-25553" custLinFactNeighborX="-100000" custLinFactNeighborY="-81504">
        <dgm:presLayoutVars>
          <dgm:bulletEnabled val="1"/>
        </dgm:presLayoutVars>
      </dgm:prSet>
      <dgm:spPr/>
      <dgm:t>
        <a:bodyPr/>
        <a:lstStyle/>
        <a:p>
          <a:endParaRPr lang="fr-FR"/>
        </a:p>
      </dgm:t>
    </dgm:pt>
    <dgm:pt modelId="{46CC134C-A3AC-4BF1-A3C2-A5076FE9BAAF}" type="pres">
      <dgm:prSet presAssocID="{2F4E9770-0276-42A3-ABEA-4CAA07B43FCA}" presName="aSpace" presStyleCnt="0"/>
      <dgm:spPr/>
    </dgm:pt>
    <dgm:pt modelId="{3DAB62DB-B67B-4DFF-BF36-801A1B603272}" type="pres">
      <dgm:prSet presAssocID="{D4EC53FA-7363-4EAF-9FEA-3A28625647DF}" presName="aNode" presStyleLbl="fgAcc1" presStyleIdx="2" presStyleCnt="3" custScaleY="131653" custLinFactX="-25553" custLinFactNeighborX="-100000" custLinFactNeighborY="3019">
        <dgm:presLayoutVars>
          <dgm:bulletEnabled val="1"/>
        </dgm:presLayoutVars>
      </dgm:prSet>
      <dgm:spPr/>
      <dgm:t>
        <a:bodyPr/>
        <a:lstStyle/>
        <a:p>
          <a:endParaRPr lang="fr-FR"/>
        </a:p>
      </dgm:t>
    </dgm:pt>
    <dgm:pt modelId="{B734D8D4-7F5D-41AD-9E32-01AB712D4836}" type="pres">
      <dgm:prSet presAssocID="{D4EC53FA-7363-4EAF-9FEA-3A28625647DF}" presName="aSpace" presStyleCnt="0"/>
      <dgm:spPr/>
    </dgm:pt>
  </dgm:ptLst>
  <dgm:cxnLst>
    <dgm:cxn modelId="{55F0425B-6E4C-42BB-AB21-AE43A40F8636}" type="presOf" srcId="{AC02E952-0C72-4690-8571-6B2D695CCE0F}" destId="{A76CF912-87E8-45C3-8CAE-999F06FAED91}" srcOrd="0" destOrd="0" presId="urn:microsoft.com/office/officeart/2005/8/layout/pyramid2"/>
    <dgm:cxn modelId="{E1D873A7-C06B-4E1E-8CCB-1BA6C96419B2}" srcId="{AC02E952-0C72-4690-8571-6B2D695CCE0F}" destId="{0E8E6497-332F-40D3-94D8-DEA9CFDB3A03}" srcOrd="0" destOrd="0" parTransId="{17FE0FCC-A163-4B95-8E5B-6F748FD60986}" sibTransId="{C8EA83D6-C3F6-4153-95AD-B14901C49875}"/>
    <dgm:cxn modelId="{C7650931-EF40-4EEC-8835-CCB4B3B84683}" type="presOf" srcId="{D4EC53FA-7363-4EAF-9FEA-3A28625647DF}" destId="{3DAB62DB-B67B-4DFF-BF36-801A1B603272}" srcOrd="0" destOrd="0" presId="urn:microsoft.com/office/officeart/2005/8/layout/pyramid2"/>
    <dgm:cxn modelId="{D347DBF8-E54F-480C-A8CB-5B8C4096DFE4}" type="presOf" srcId="{0E8E6497-332F-40D3-94D8-DEA9CFDB3A03}" destId="{8EDE1D68-2B28-4F1F-8E5C-DF4FD2F827E2}" srcOrd="0" destOrd="0" presId="urn:microsoft.com/office/officeart/2005/8/layout/pyramid2"/>
    <dgm:cxn modelId="{28FB86A7-CDEC-4DC2-8035-AFE46D21598B}" srcId="{AC02E952-0C72-4690-8571-6B2D695CCE0F}" destId="{2F4E9770-0276-42A3-ABEA-4CAA07B43FCA}" srcOrd="1" destOrd="0" parTransId="{C71031E2-F46D-4ED3-9812-C84067D27F19}" sibTransId="{6251CF0F-7708-428C-84C7-1F4D5FD669E6}"/>
    <dgm:cxn modelId="{8B072682-6CC5-44F8-B570-7ABA71A779E5}" srcId="{AC02E952-0C72-4690-8571-6B2D695CCE0F}" destId="{D4EC53FA-7363-4EAF-9FEA-3A28625647DF}" srcOrd="2" destOrd="0" parTransId="{74B53FA2-DB2B-4169-A76A-9BFA3A6AB528}" sibTransId="{1FEEBFD2-85DC-4DE1-97E6-96C64C373886}"/>
    <dgm:cxn modelId="{5D209C77-FB6D-4CA4-B51E-68112EB041BE}" type="presOf" srcId="{2F4E9770-0276-42A3-ABEA-4CAA07B43FCA}" destId="{3DE23383-742F-4851-A919-8A68F62CA75E}" srcOrd="0" destOrd="0" presId="urn:microsoft.com/office/officeart/2005/8/layout/pyramid2"/>
    <dgm:cxn modelId="{2100FC7D-1C41-444B-8D63-042392C08313}" type="presParOf" srcId="{A76CF912-87E8-45C3-8CAE-999F06FAED91}" destId="{EFD7CB84-8CE4-4FAB-8642-B28639354017}" srcOrd="0" destOrd="0" presId="urn:microsoft.com/office/officeart/2005/8/layout/pyramid2"/>
    <dgm:cxn modelId="{01F8AC07-9A08-4832-8228-74DB79328BF5}" type="presParOf" srcId="{A76CF912-87E8-45C3-8CAE-999F06FAED91}" destId="{438D6D8B-98F3-414E-AE21-C020DB1B8307}" srcOrd="1" destOrd="0" presId="urn:microsoft.com/office/officeart/2005/8/layout/pyramid2"/>
    <dgm:cxn modelId="{0E9097A6-B5DD-4485-B100-2ED69237CFDE}" type="presParOf" srcId="{438D6D8B-98F3-414E-AE21-C020DB1B8307}" destId="{8EDE1D68-2B28-4F1F-8E5C-DF4FD2F827E2}" srcOrd="0" destOrd="0" presId="urn:microsoft.com/office/officeart/2005/8/layout/pyramid2"/>
    <dgm:cxn modelId="{9D25D283-595B-4BEA-A335-1CA9122F60D3}" type="presParOf" srcId="{438D6D8B-98F3-414E-AE21-C020DB1B8307}" destId="{34BBCE0E-3125-400E-B94B-B77BFDBEF6BB}" srcOrd="1" destOrd="0" presId="urn:microsoft.com/office/officeart/2005/8/layout/pyramid2"/>
    <dgm:cxn modelId="{3933E58F-6C61-48EB-82A1-C6312AC0B72E}" type="presParOf" srcId="{438D6D8B-98F3-414E-AE21-C020DB1B8307}" destId="{3DE23383-742F-4851-A919-8A68F62CA75E}" srcOrd="2" destOrd="0" presId="urn:microsoft.com/office/officeart/2005/8/layout/pyramid2"/>
    <dgm:cxn modelId="{9CBB957A-218F-4BD9-B277-B60811BC0E8B}" type="presParOf" srcId="{438D6D8B-98F3-414E-AE21-C020DB1B8307}" destId="{46CC134C-A3AC-4BF1-A3C2-A5076FE9BAAF}" srcOrd="3" destOrd="0" presId="urn:microsoft.com/office/officeart/2005/8/layout/pyramid2"/>
    <dgm:cxn modelId="{1A47389C-9275-42FF-9711-6076A937A605}" type="presParOf" srcId="{438D6D8B-98F3-414E-AE21-C020DB1B8307}" destId="{3DAB62DB-B67B-4DFF-BF36-801A1B603272}" srcOrd="4" destOrd="0" presId="urn:microsoft.com/office/officeart/2005/8/layout/pyramid2"/>
    <dgm:cxn modelId="{B98ED48A-C753-4546-AF4B-E91501EDE14B}" type="presParOf" srcId="{438D6D8B-98F3-414E-AE21-C020DB1B8307}" destId="{B734D8D4-7F5D-41AD-9E32-01AB712D483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46F01-902B-4B3B-9C9C-156563794FD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pPr rtl="1"/>
          <a:endParaRPr lang="ar-DZ"/>
        </a:p>
      </dgm:t>
    </dgm:pt>
    <dgm:pt modelId="{CDE1CADE-6911-410F-9E9F-056602472AD9}">
      <dgm:prSet phldrT="[Texte]"/>
      <dgm:spPr/>
      <dgm:t>
        <a:bodyPr/>
        <a:lstStyle/>
        <a:p>
          <a:pPr rtl="1"/>
          <a:r>
            <a:rPr lang="ar-DZ" dirty="0" smtClean="0"/>
            <a:t>وجود حاجة للتمويل</a:t>
          </a:r>
          <a:endParaRPr lang="ar-DZ" dirty="0"/>
        </a:p>
      </dgm:t>
    </dgm:pt>
    <dgm:pt modelId="{338B8A15-D991-4F51-8635-A6519FC8AD3B}" type="parTrans" cxnId="{1246CFE4-8A1C-4624-8B8C-F35F152633B9}">
      <dgm:prSet/>
      <dgm:spPr/>
      <dgm:t>
        <a:bodyPr/>
        <a:lstStyle/>
        <a:p>
          <a:pPr rtl="1"/>
          <a:endParaRPr lang="ar-DZ"/>
        </a:p>
      </dgm:t>
    </dgm:pt>
    <dgm:pt modelId="{37644E74-2850-4D78-BFDA-861CD88692AB}" type="sibTrans" cxnId="{1246CFE4-8A1C-4624-8B8C-F35F152633B9}">
      <dgm:prSet/>
      <dgm:spPr/>
      <dgm:t>
        <a:bodyPr/>
        <a:lstStyle/>
        <a:p>
          <a:pPr rtl="1"/>
          <a:endParaRPr lang="ar-DZ"/>
        </a:p>
      </dgm:t>
    </dgm:pt>
    <dgm:pt modelId="{3ACDE2FA-06A5-47FB-B941-AD3E8F14C57A}">
      <dgm:prSet phldrT="[Texte]"/>
      <dgm:spPr/>
      <dgm:t>
        <a:bodyPr/>
        <a:lstStyle/>
        <a:p>
          <a:pPr rtl="1"/>
          <a:r>
            <a:rPr lang="ar-DZ" dirty="0" smtClean="0"/>
            <a:t>الشراكة</a:t>
          </a:r>
          <a:endParaRPr lang="ar-DZ" dirty="0"/>
        </a:p>
      </dgm:t>
    </dgm:pt>
    <dgm:pt modelId="{C90D1C66-9FBC-4D2A-BB7A-A27BD61194A3}" type="parTrans" cxnId="{0197642C-DC6D-4462-B615-5B08C7A3E7F6}">
      <dgm:prSet/>
      <dgm:spPr/>
      <dgm:t>
        <a:bodyPr/>
        <a:lstStyle/>
        <a:p>
          <a:pPr rtl="1"/>
          <a:endParaRPr lang="ar-DZ"/>
        </a:p>
      </dgm:t>
    </dgm:pt>
    <dgm:pt modelId="{4463DE15-D0F6-45C9-9D95-1AA3E6D81FC9}" type="sibTrans" cxnId="{0197642C-DC6D-4462-B615-5B08C7A3E7F6}">
      <dgm:prSet/>
      <dgm:spPr/>
      <dgm:t>
        <a:bodyPr/>
        <a:lstStyle/>
        <a:p>
          <a:pPr rtl="1"/>
          <a:endParaRPr lang="ar-DZ"/>
        </a:p>
      </dgm:t>
    </dgm:pt>
    <dgm:pt modelId="{AB2CA387-0215-4C70-86AF-78DC1DF886B5}">
      <dgm:prSet phldrT="[Texte]"/>
      <dgm:spPr/>
      <dgm:t>
        <a:bodyPr/>
        <a:lstStyle/>
        <a:p>
          <a:pPr rtl="1"/>
          <a:r>
            <a:rPr lang="ar-DZ" dirty="0" smtClean="0"/>
            <a:t>الخروج من رأس المال</a:t>
          </a:r>
          <a:endParaRPr lang="ar-DZ" dirty="0"/>
        </a:p>
      </dgm:t>
    </dgm:pt>
    <dgm:pt modelId="{5AE077BF-4D6E-444C-BBFE-A99C23121689}" type="parTrans" cxnId="{0C2B5448-8395-4504-89B5-1847E0A060EB}">
      <dgm:prSet/>
      <dgm:spPr/>
      <dgm:t>
        <a:bodyPr/>
        <a:lstStyle/>
        <a:p>
          <a:pPr rtl="1"/>
          <a:endParaRPr lang="ar-DZ"/>
        </a:p>
      </dgm:t>
    </dgm:pt>
    <dgm:pt modelId="{CE7E6BD2-0B5C-40AE-A4E1-76C18E9B0887}" type="sibTrans" cxnId="{0C2B5448-8395-4504-89B5-1847E0A060EB}">
      <dgm:prSet/>
      <dgm:spPr/>
      <dgm:t>
        <a:bodyPr/>
        <a:lstStyle/>
        <a:p>
          <a:pPr rtl="1"/>
          <a:endParaRPr lang="ar-DZ"/>
        </a:p>
      </dgm:t>
    </dgm:pt>
    <dgm:pt modelId="{4014E5BF-9490-4A7B-9F74-7335F02AEE2F}" type="pres">
      <dgm:prSet presAssocID="{38946F01-902B-4B3B-9C9C-156563794FD3}" presName="Name0" presStyleCnt="0">
        <dgm:presLayoutVars>
          <dgm:chMax val="7"/>
          <dgm:chPref val="7"/>
          <dgm:dir/>
          <dgm:animLvl val="lvl"/>
        </dgm:presLayoutVars>
      </dgm:prSet>
      <dgm:spPr/>
      <dgm:t>
        <a:bodyPr/>
        <a:lstStyle/>
        <a:p>
          <a:pPr rtl="1"/>
          <a:endParaRPr lang="ar-DZ"/>
        </a:p>
      </dgm:t>
    </dgm:pt>
    <dgm:pt modelId="{76A9E565-3880-44AA-A84F-D28F76F8EA00}" type="pres">
      <dgm:prSet presAssocID="{CDE1CADE-6911-410F-9E9F-056602472AD9}" presName="Accent1" presStyleCnt="0"/>
      <dgm:spPr/>
    </dgm:pt>
    <dgm:pt modelId="{0439E511-C201-4F90-A1AD-E4AA42823AE6}" type="pres">
      <dgm:prSet presAssocID="{CDE1CADE-6911-410F-9E9F-056602472AD9}" presName="Accent" presStyleLbl="node1" presStyleIdx="0" presStyleCnt="3"/>
      <dgm:spPr/>
    </dgm:pt>
    <dgm:pt modelId="{6351B026-FBDE-4F52-B9A3-3DA71F57E161}" type="pres">
      <dgm:prSet presAssocID="{CDE1CADE-6911-410F-9E9F-056602472AD9}" presName="Parent1" presStyleLbl="revTx" presStyleIdx="0" presStyleCnt="3">
        <dgm:presLayoutVars>
          <dgm:chMax val="1"/>
          <dgm:chPref val="1"/>
          <dgm:bulletEnabled val="1"/>
        </dgm:presLayoutVars>
      </dgm:prSet>
      <dgm:spPr/>
      <dgm:t>
        <a:bodyPr/>
        <a:lstStyle/>
        <a:p>
          <a:pPr rtl="1"/>
          <a:endParaRPr lang="ar-DZ"/>
        </a:p>
      </dgm:t>
    </dgm:pt>
    <dgm:pt modelId="{1EE66D4A-0ADB-42D5-BA36-790B0FF6246A}" type="pres">
      <dgm:prSet presAssocID="{3ACDE2FA-06A5-47FB-B941-AD3E8F14C57A}" presName="Accent2" presStyleCnt="0"/>
      <dgm:spPr/>
    </dgm:pt>
    <dgm:pt modelId="{5146978D-DA9F-4E32-952E-9FE72915754B}" type="pres">
      <dgm:prSet presAssocID="{3ACDE2FA-06A5-47FB-B941-AD3E8F14C57A}" presName="Accent" presStyleLbl="node1" presStyleIdx="1" presStyleCnt="3"/>
      <dgm:spPr/>
    </dgm:pt>
    <dgm:pt modelId="{D855C9B1-0A4F-4928-9D04-8A8157CC379E}" type="pres">
      <dgm:prSet presAssocID="{3ACDE2FA-06A5-47FB-B941-AD3E8F14C57A}" presName="Parent2" presStyleLbl="revTx" presStyleIdx="1" presStyleCnt="3">
        <dgm:presLayoutVars>
          <dgm:chMax val="1"/>
          <dgm:chPref val="1"/>
          <dgm:bulletEnabled val="1"/>
        </dgm:presLayoutVars>
      </dgm:prSet>
      <dgm:spPr/>
      <dgm:t>
        <a:bodyPr/>
        <a:lstStyle/>
        <a:p>
          <a:pPr rtl="1"/>
          <a:endParaRPr lang="ar-DZ"/>
        </a:p>
      </dgm:t>
    </dgm:pt>
    <dgm:pt modelId="{964C87B9-895E-43A4-BC5A-3442A5FB3E64}" type="pres">
      <dgm:prSet presAssocID="{AB2CA387-0215-4C70-86AF-78DC1DF886B5}" presName="Accent3" presStyleCnt="0"/>
      <dgm:spPr/>
    </dgm:pt>
    <dgm:pt modelId="{C971AA8B-ADB1-404B-8D87-BC27B92F935E}" type="pres">
      <dgm:prSet presAssocID="{AB2CA387-0215-4C70-86AF-78DC1DF886B5}" presName="Accent" presStyleLbl="node1" presStyleIdx="2" presStyleCnt="3"/>
      <dgm:spPr/>
    </dgm:pt>
    <dgm:pt modelId="{F2CE18A1-E01A-4D77-A1C0-B30A121AF9A0}" type="pres">
      <dgm:prSet presAssocID="{AB2CA387-0215-4C70-86AF-78DC1DF886B5}" presName="Parent3" presStyleLbl="revTx" presStyleIdx="2" presStyleCnt="3">
        <dgm:presLayoutVars>
          <dgm:chMax val="1"/>
          <dgm:chPref val="1"/>
          <dgm:bulletEnabled val="1"/>
        </dgm:presLayoutVars>
      </dgm:prSet>
      <dgm:spPr/>
      <dgm:t>
        <a:bodyPr/>
        <a:lstStyle/>
        <a:p>
          <a:pPr rtl="1"/>
          <a:endParaRPr lang="ar-DZ"/>
        </a:p>
      </dgm:t>
    </dgm:pt>
  </dgm:ptLst>
  <dgm:cxnLst>
    <dgm:cxn modelId="{9B106F4A-D718-44DF-8674-FB0F20C45DEF}" type="presOf" srcId="{CDE1CADE-6911-410F-9E9F-056602472AD9}" destId="{6351B026-FBDE-4F52-B9A3-3DA71F57E161}" srcOrd="0" destOrd="0" presId="urn:microsoft.com/office/officeart/2009/layout/CircleArrowProcess"/>
    <dgm:cxn modelId="{0197642C-DC6D-4462-B615-5B08C7A3E7F6}" srcId="{38946F01-902B-4B3B-9C9C-156563794FD3}" destId="{3ACDE2FA-06A5-47FB-B941-AD3E8F14C57A}" srcOrd="1" destOrd="0" parTransId="{C90D1C66-9FBC-4D2A-BB7A-A27BD61194A3}" sibTransId="{4463DE15-D0F6-45C9-9D95-1AA3E6D81FC9}"/>
    <dgm:cxn modelId="{0C2B5448-8395-4504-89B5-1847E0A060EB}" srcId="{38946F01-902B-4B3B-9C9C-156563794FD3}" destId="{AB2CA387-0215-4C70-86AF-78DC1DF886B5}" srcOrd="2" destOrd="0" parTransId="{5AE077BF-4D6E-444C-BBFE-A99C23121689}" sibTransId="{CE7E6BD2-0B5C-40AE-A4E1-76C18E9B0887}"/>
    <dgm:cxn modelId="{26840B7D-90DB-4865-A7A5-C2F9B17CBCAD}" type="presOf" srcId="{AB2CA387-0215-4C70-86AF-78DC1DF886B5}" destId="{F2CE18A1-E01A-4D77-A1C0-B30A121AF9A0}" srcOrd="0" destOrd="0" presId="urn:microsoft.com/office/officeart/2009/layout/CircleArrowProcess"/>
    <dgm:cxn modelId="{ECE159EF-DBEA-46DD-B1D2-E8772086EF4E}" type="presOf" srcId="{3ACDE2FA-06A5-47FB-B941-AD3E8F14C57A}" destId="{D855C9B1-0A4F-4928-9D04-8A8157CC379E}" srcOrd="0" destOrd="0" presId="urn:microsoft.com/office/officeart/2009/layout/CircleArrowProcess"/>
    <dgm:cxn modelId="{80AFD86F-9C8D-463A-92B3-CE5CFCB2FE77}" type="presOf" srcId="{38946F01-902B-4B3B-9C9C-156563794FD3}" destId="{4014E5BF-9490-4A7B-9F74-7335F02AEE2F}" srcOrd="0" destOrd="0" presId="urn:microsoft.com/office/officeart/2009/layout/CircleArrowProcess"/>
    <dgm:cxn modelId="{1246CFE4-8A1C-4624-8B8C-F35F152633B9}" srcId="{38946F01-902B-4B3B-9C9C-156563794FD3}" destId="{CDE1CADE-6911-410F-9E9F-056602472AD9}" srcOrd="0" destOrd="0" parTransId="{338B8A15-D991-4F51-8635-A6519FC8AD3B}" sibTransId="{37644E74-2850-4D78-BFDA-861CD88692AB}"/>
    <dgm:cxn modelId="{042CC29D-E465-41E5-A21C-444B0D89A6FF}" type="presParOf" srcId="{4014E5BF-9490-4A7B-9F74-7335F02AEE2F}" destId="{76A9E565-3880-44AA-A84F-D28F76F8EA00}" srcOrd="0" destOrd="0" presId="urn:microsoft.com/office/officeart/2009/layout/CircleArrowProcess"/>
    <dgm:cxn modelId="{B61C29EF-BD3A-4526-8DF1-6CEA4B6B8E2F}" type="presParOf" srcId="{76A9E565-3880-44AA-A84F-D28F76F8EA00}" destId="{0439E511-C201-4F90-A1AD-E4AA42823AE6}" srcOrd="0" destOrd="0" presId="urn:microsoft.com/office/officeart/2009/layout/CircleArrowProcess"/>
    <dgm:cxn modelId="{9924905C-5BCA-4502-B10B-B75A4191594F}" type="presParOf" srcId="{4014E5BF-9490-4A7B-9F74-7335F02AEE2F}" destId="{6351B026-FBDE-4F52-B9A3-3DA71F57E161}" srcOrd="1" destOrd="0" presId="urn:microsoft.com/office/officeart/2009/layout/CircleArrowProcess"/>
    <dgm:cxn modelId="{3413DD57-7D46-4973-810E-7AAFD075B0B9}" type="presParOf" srcId="{4014E5BF-9490-4A7B-9F74-7335F02AEE2F}" destId="{1EE66D4A-0ADB-42D5-BA36-790B0FF6246A}" srcOrd="2" destOrd="0" presId="urn:microsoft.com/office/officeart/2009/layout/CircleArrowProcess"/>
    <dgm:cxn modelId="{9B9D7941-152C-4060-B9F2-9BD191E5770C}" type="presParOf" srcId="{1EE66D4A-0ADB-42D5-BA36-790B0FF6246A}" destId="{5146978D-DA9F-4E32-952E-9FE72915754B}" srcOrd="0" destOrd="0" presId="urn:microsoft.com/office/officeart/2009/layout/CircleArrowProcess"/>
    <dgm:cxn modelId="{6586F817-0A12-4A5A-8E77-75E1F523B50F}" type="presParOf" srcId="{4014E5BF-9490-4A7B-9F74-7335F02AEE2F}" destId="{D855C9B1-0A4F-4928-9D04-8A8157CC379E}" srcOrd="3" destOrd="0" presId="urn:microsoft.com/office/officeart/2009/layout/CircleArrowProcess"/>
    <dgm:cxn modelId="{4916DFC8-931D-4821-89CE-E877F3C130F4}" type="presParOf" srcId="{4014E5BF-9490-4A7B-9F74-7335F02AEE2F}" destId="{964C87B9-895E-43A4-BC5A-3442A5FB3E64}" srcOrd="4" destOrd="0" presId="urn:microsoft.com/office/officeart/2009/layout/CircleArrowProcess"/>
    <dgm:cxn modelId="{4184CA75-0FBC-4A26-9C5D-6377F711E412}" type="presParOf" srcId="{964C87B9-895E-43A4-BC5A-3442A5FB3E64}" destId="{C971AA8B-ADB1-404B-8D87-BC27B92F935E}" srcOrd="0" destOrd="0" presId="urn:microsoft.com/office/officeart/2009/layout/CircleArrowProcess"/>
    <dgm:cxn modelId="{5A2D77CE-CCB4-4747-967F-59132E305AAC}" type="presParOf" srcId="{4014E5BF-9490-4A7B-9F74-7335F02AEE2F}" destId="{F2CE18A1-E01A-4D77-A1C0-B30A121AF9A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195F3-4895-4DA2-B11D-84AE70C2C2B0}">
      <dsp:nvSpPr>
        <dsp:cNvPr id="0" name=""/>
        <dsp:cNvSpPr/>
      </dsp:nvSpPr>
      <dsp:spPr>
        <a:xfrm rot="10800000">
          <a:off x="2" y="0"/>
          <a:ext cx="9143995" cy="3857652"/>
        </a:xfrm>
        <a:prstGeom prst="rightArrow">
          <a:avLst/>
        </a:prstGeom>
        <a:gradFill rotWithShape="1">
          <a:gsLst>
            <a:gs pos="0">
              <a:schemeClr val="dk1">
                <a:tint val="35000"/>
                <a:satMod val="253000"/>
              </a:schemeClr>
            </a:gs>
            <a:gs pos="50000">
              <a:schemeClr val="dk1">
                <a:tint val="42000"/>
                <a:satMod val="255000"/>
              </a:schemeClr>
            </a:gs>
            <a:gs pos="97000">
              <a:schemeClr val="dk1">
                <a:tint val="53000"/>
                <a:satMod val="260000"/>
              </a:schemeClr>
            </a:gs>
            <a:gs pos="100000">
              <a:schemeClr val="dk1">
                <a:tint val="56000"/>
                <a:satMod val="275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sp>
    <dsp:sp modelId="{9CD4B509-8449-47A9-969D-E54FCF8AACA9}">
      <dsp:nvSpPr>
        <dsp:cNvPr id="0" name=""/>
        <dsp:cNvSpPr/>
      </dsp:nvSpPr>
      <dsp:spPr>
        <a:xfrm>
          <a:off x="6943129" y="1212166"/>
          <a:ext cx="2111368" cy="1465722"/>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r" defTabSz="1555750" rtl="1">
            <a:lnSpc>
              <a:spcPct val="90000"/>
            </a:lnSpc>
            <a:spcBef>
              <a:spcPct val="0"/>
            </a:spcBef>
            <a:spcAft>
              <a:spcPct val="35000"/>
            </a:spcAft>
          </a:pPr>
          <a:r>
            <a:rPr lang="ar-DZ" sz="3500" b="1" kern="1200" dirty="0" smtClean="0">
              <a:solidFill>
                <a:schemeClr val="bg1"/>
              </a:solidFill>
              <a:cs typeface="AL-Battar" pitchFamily="2" charset="-78"/>
            </a:rPr>
            <a:t> </a:t>
          </a:r>
          <a:r>
            <a:rPr lang="ar-DZ" sz="3500" b="1" kern="1200" dirty="0" smtClean="0">
              <a:solidFill>
                <a:schemeClr val="bg1"/>
              </a:solidFill>
              <a:cs typeface="+mn-cs"/>
            </a:rPr>
            <a:t>1</a:t>
          </a:r>
          <a:r>
            <a:rPr lang="ar-DZ" sz="3500" b="1" kern="1200" dirty="0" smtClean="0">
              <a:solidFill>
                <a:schemeClr val="bg1"/>
              </a:solidFill>
              <a:cs typeface="AL-Battar" pitchFamily="2" charset="-78"/>
            </a:rPr>
            <a:t>. البنوك</a:t>
          </a:r>
          <a:endParaRPr lang="ar-DZ" sz="3500" b="1" kern="1200" dirty="0">
            <a:solidFill>
              <a:schemeClr val="bg1"/>
            </a:solidFill>
            <a:cs typeface="AL-Battar" pitchFamily="2" charset="-78"/>
          </a:endParaRPr>
        </a:p>
      </dsp:txBody>
      <dsp:txXfrm>
        <a:off x="7014680" y="1283717"/>
        <a:ext cx="1968266" cy="1322620"/>
      </dsp:txXfrm>
    </dsp:sp>
    <dsp:sp modelId="{2B2080F0-8DCB-45A7-99F7-D6E41E3AB9EA}">
      <dsp:nvSpPr>
        <dsp:cNvPr id="0" name=""/>
        <dsp:cNvSpPr/>
      </dsp:nvSpPr>
      <dsp:spPr>
        <a:xfrm>
          <a:off x="4712073" y="1284173"/>
          <a:ext cx="2096978" cy="14146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ar-DZ" sz="3000" b="1" kern="1200" dirty="0" smtClean="0">
              <a:solidFill>
                <a:schemeClr val="bg1"/>
              </a:solidFill>
              <a:cs typeface="+mn-cs"/>
            </a:rPr>
            <a:t>2</a:t>
          </a:r>
          <a:r>
            <a:rPr lang="ar-DZ" sz="3000" b="1" kern="1200" dirty="0" smtClean="0">
              <a:solidFill>
                <a:schemeClr val="bg1"/>
              </a:solidFill>
              <a:cs typeface="AL-Battar" pitchFamily="2" charset="-78"/>
            </a:rPr>
            <a:t>. الأسواق المالية</a:t>
          </a:r>
          <a:endParaRPr lang="ar-DZ" sz="3000" b="1" kern="1200" dirty="0">
            <a:solidFill>
              <a:schemeClr val="bg1"/>
            </a:solidFill>
            <a:cs typeface="AL-Battar" pitchFamily="2" charset="-78"/>
          </a:endParaRPr>
        </a:p>
      </dsp:txBody>
      <dsp:txXfrm>
        <a:off x="4781128" y="1353228"/>
        <a:ext cx="1958868" cy="1276490"/>
      </dsp:txXfrm>
    </dsp:sp>
    <dsp:sp modelId="{93A788E8-30D6-44A4-8162-A7765C7A7082}">
      <dsp:nvSpPr>
        <dsp:cNvPr id="0" name=""/>
        <dsp:cNvSpPr/>
      </dsp:nvSpPr>
      <dsp:spPr>
        <a:xfrm>
          <a:off x="2526713" y="1284181"/>
          <a:ext cx="2115326" cy="137354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DZ" sz="3000" b="1" kern="1200" dirty="0" smtClean="0">
              <a:solidFill>
                <a:schemeClr val="bg1"/>
              </a:solidFill>
              <a:cs typeface="+mn-cs"/>
            </a:rPr>
            <a:t>3</a:t>
          </a:r>
          <a:r>
            <a:rPr lang="ar-DZ" sz="3000" b="1" kern="1200" dirty="0" smtClean="0">
              <a:solidFill>
                <a:schemeClr val="bg1"/>
              </a:solidFill>
              <a:cs typeface="AL-Battar" pitchFamily="2" charset="-78"/>
            </a:rPr>
            <a:t>. الائتمان التجاري</a:t>
          </a:r>
          <a:endParaRPr lang="en-US" sz="3000" kern="1200" dirty="0">
            <a:solidFill>
              <a:schemeClr val="bg1"/>
            </a:solidFill>
          </a:endParaRPr>
        </a:p>
      </dsp:txBody>
      <dsp:txXfrm>
        <a:off x="2593764" y="1351232"/>
        <a:ext cx="1981224" cy="1239438"/>
      </dsp:txXfrm>
    </dsp:sp>
    <dsp:sp modelId="{822E63BC-1B07-4C63-967B-66CB7BA1B0B5}">
      <dsp:nvSpPr>
        <dsp:cNvPr id="0" name=""/>
        <dsp:cNvSpPr/>
      </dsp:nvSpPr>
      <dsp:spPr>
        <a:xfrm>
          <a:off x="847622" y="1284173"/>
          <a:ext cx="1623214" cy="1399046"/>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DZ" sz="2400" b="1" kern="1200" dirty="0" smtClean="0">
              <a:solidFill>
                <a:schemeClr val="bg1"/>
              </a:solidFill>
              <a:cs typeface="AL-Battar" pitchFamily="2" charset="-78"/>
            </a:rPr>
            <a:t>4-الآليات الجديدة</a:t>
          </a:r>
          <a:endParaRPr lang="en-US" sz="2400" b="1" kern="1200" dirty="0">
            <a:solidFill>
              <a:schemeClr val="bg1"/>
            </a:solidFill>
            <a:cs typeface="AL-Battar" pitchFamily="2" charset="-78"/>
          </a:endParaRPr>
        </a:p>
      </dsp:txBody>
      <dsp:txXfrm>
        <a:off x="915918" y="1352469"/>
        <a:ext cx="1486622" cy="1262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7CB84-8CE4-4FAB-8642-B28639354017}">
      <dsp:nvSpPr>
        <dsp:cNvPr id="0" name=""/>
        <dsp:cNvSpPr/>
      </dsp:nvSpPr>
      <dsp:spPr>
        <a:xfrm>
          <a:off x="1717749" y="0"/>
          <a:ext cx="4168783" cy="4168783"/>
        </a:xfrm>
        <a:prstGeom prst="triangle">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DE1D68-2B28-4F1F-8E5C-DF4FD2F827E2}">
      <dsp:nvSpPr>
        <dsp:cNvPr id="0" name=""/>
        <dsp:cNvSpPr/>
      </dsp:nvSpPr>
      <dsp:spPr>
        <a:xfrm>
          <a:off x="400020" y="297316"/>
          <a:ext cx="2709708" cy="90215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kern="1200" dirty="0" smtClean="0">
              <a:cs typeface="Medina Lt BT" pitchFamily="2" charset="-78"/>
            </a:rPr>
            <a:t>طويلة الأجل</a:t>
          </a:r>
          <a:endParaRPr lang="fr-FR" sz="2800" kern="1200" dirty="0">
            <a:cs typeface="Medina Lt BT" pitchFamily="2" charset="-78"/>
          </a:endParaRPr>
        </a:p>
      </dsp:txBody>
      <dsp:txXfrm>
        <a:off x="444059" y="341355"/>
        <a:ext cx="2621630" cy="814072"/>
      </dsp:txXfrm>
    </dsp:sp>
    <dsp:sp modelId="{3DE23383-742F-4851-A919-8A68F62CA75E}">
      <dsp:nvSpPr>
        <dsp:cNvPr id="0" name=""/>
        <dsp:cNvSpPr/>
      </dsp:nvSpPr>
      <dsp:spPr>
        <a:xfrm>
          <a:off x="400020" y="1342241"/>
          <a:ext cx="2709708" cy="90215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kern="1200" dirty="0" smtClean="0">
              <a:cs typeface="Medina Lt BT" pitchFamily="2" charset="-78"/>
            </a:rPr>
            <a:t>متوسطة الأجل</a:t>
          </a:r>
          <a:endParaRPr lang="fr-FR" sz="2800" kern="1200" dirty="0">
            <a:cs typeface="Medina Lt BT" pitchFamily="2" charset="-78"/>
          </a:endParaRPr>
        </a:p>
      </dsp:txBody>
      <dsp:txXfrm>
        <a:off x="444059" y="1386280"/>
        <a:ext cx="2621630" cy="814072"/>
      </dsp:txXfrm>
    </dsp:sp>
    <dsp:sp modelId="{3DAB62DB-B67B-4DFF-BF36-801A1B603272}">
      <dsp:nvSpPr>
        <dsp:cNvPr id="0" name=""/>
        <dsp:cNvSpPr/>
      </dsp:nvSpPr>
      <dsp:spPr>
        <a:xfrm>
          <a:off x="400020" y="2452476"/>
          <a:ext cx="2709708" cy="118770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kern="1200" dirty="0" smtClean="0">
              <a:cs typeface="Medina Lt BT" pitchFamily="2" charset="-78"/>
            </a:rPr>
            <a:t>قصيرة الأجل</a:t>
          </a:r>
        </a:p>
        <a:p>
          <a:pPr lvl="0" algn="ctr" defTabSz="1066800">
            <a:lnSpc>
              <a:spcPct val="90000"/>
            </a:lnSpc>
            <a:spcBef>
              <a:spcPct val="0"/>
            </a:spcBef>
            <a:spcAft>
              <a:spcPct val="35000"/>
            </a:spcAft>
          </a:pPr>
          <a:r>
            <a:rPr lang="ar-DZ" sz="2400" kern="1200" dirty="0" smtClean="0">
              <a:cs typeface="Medina Lt BT" pitchFamily="2" charset="-78"/>
            </a:rPr>
            <a:t> (الائتمان المصرفي)</a:t>
          </a:r>
          <a:endParaRPr lang="fr-FR" sz="2400" kern="1200" dirty="0">
            <a:cs typeface="Medina Lt BT" pitchFamily="2" charset="-78"/>
          </a:endParaRPr>
        </a:p>
      </dsp:txBody>
      <dsp:txXfrm>
        <a:off x="457999" y="2510455"/>
        <a:ext cx="2593750" cy="1071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ED80058-B795-41CB-8BF2-45F421DF26CB}" type="datetimeFigureOut">
              <a:rPr lang="ar-DZ" smtClean="0"/>
              <a:t>07-07-1442</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A25A383-D739-44F8-A641-2A3A57C72751}" type="slidenum">
              <a:rPr lang="ar-DZ" smtClean="0"/>
              <a:t>‹N°›</a:t>
            </a:fld>
            <a:endParaRPr lang="ar-DZ"/>
          </a:p>
        </p:txBody>
      </p:sp>
    </p:spTree>
    <p:extLst>
      <p:ext uri="{BB962C8B-B14F-4D97-AF65-F5344CB8AC3E}">
        <p14:creationId xmlns:p14="http://schemas.microsoft.com/office/powerpoint/2010/main" val="28697483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20" name="Espace réservé du pied de page 19"/>
          <p:cNvSpPr>
            <a:spLocks noGrp="1"/>
          </p:cNvSpPr>
          <p:nvPr>
            <p:ph type="ftr" sz="quarter" idx="11"/>
          </p:nvPr>
        </p:nvSpPr>
        <p:spPr/>
        <p:txBody>
          <a:bodyPr/>
          <a:lstStyle>
            <a:extLst/>
          </a:lstStyle>
          <a:p>
            <a:endParaRPr lang="fr-CA"/>
          </a:p>
        </p:txBody>
      </p:sp>
      <p:sp>
        <p:nvSpPr>
          <p:cNvPr id="10" name="Espace réservé du numéro de diapositive 9"/>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984FDC4-F689-400B-B222-79D692A0CBEA}" type="datetimeFigureOut">
              <a:rPr lang="fr-FR" smtClean="0"/>
              <a:pPr/>
              <a:t>18/02/2021</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3746A869-6DE8-46C0-A481-46D95F1B0F67}" type="slidenum">
              <a:rPr lang="fr-CA" smtClean="0"/>
              <a:pPr/>
              <a:t>‹N°›</a:t>
            </a:fld>
            <a:endParaRPr lang="fr-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984FDC4-F689-400B-B222-79D692A0CBEA}" type="datetimeFigureOut">
              <a:rPr lang="fr-FR" smtClean="0"/>
              <a:pPr/>
              <a:t>18/02/2021</a:t>
            </a:fld>
            <a:endParaRPr lang="fr-CA"/>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CA"/>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46A869-6DE8-46C0-A481-46D95F1B0F67}" type="slidenum">
              <a:rPr lang="fr-CA" smtClean="0"/>
              <a:pPr/>
              <a:t>‹N°›</a:t>
            </a:fld>
            <a:endParaRPr lang="fr-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lmouchir.caci.dz/SNL--Societe-Nationale-de-Leasing-4763.html" TargetMode="External"/><Relationship Id="rId2" Type="http://schemas.openxmlformats.org/officeDocument/2006/relationships/hyperlink" Target="http://www.mlaleasin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1608;&#1579;&#1575;&#1574;&#1602;%20&#1575;&#1604;&#1605;&#1602;&#1610;&#1575;&#1587;/&#1605;&#1585;&#1575;&#1580;&#1593;%20&#1575;&#1604;&#1576;&#1581;&#1579;/&#1578;&#1602;&#1610;&#1610;&#1605;-&#1576;&#1585;&#1575;&#1605;&#1580;-&#1583;&#1593;&#1605;-&#1608;-&#1578;&#1606;&#1605;&#1610;&#1577;-&#1575;&#1604;&#1605;&#1572;&#1587;&#1587;&#1575;&#1578;-&#1575;&#1604;&#1589;&#1594;&#1610;&#1585;&#1577;-&#1575;&#1604;&#1580;&#1586;&#1575;&#1574;&#1585;&#1610;&#1577;-&#1605;&#1593;-&#1575;&#1604;&#1573;&#1588;&#1575;&#1585;&#1577;-&#1573;&#1604;&#1609;-&#1575;&#1604;&#1608;&#1603;&#1575;&#1604;&#1577;-&#1575;&#1604;&#1608;&#1591;&#1606;&#1610;&#1577;-&#1604;&#1583;&#1593;&#1605;-&#1608;&#1578;&#1588;&#1594;&#1610;&#1604;-&#1575;&#1604;&#1588;&#1576;&#1575;&#1576;-ANSEJ-&#1587;&#1607;&#1575;&#1605;-&#1588;&#1610;&#1607;&#1575;&#1606;&#1610;&#1548;-&#1591;&#1575;&#1585;&#1602;-&#1581;&#1605;&#1608;&#1604;%20-%20Copie.d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359898"/>
            <a:ext cx="8100392" cy="1472184"/>
          </a:xfrm>
        </p:spPr>
        <p:txBody>
          <a:bodyPr>
            <a:noAutofit/>
          </a:bodyPr>
          <a:lstStyle/>
          <a:p>
            <a:pPr algn="ctr" rtl="1"/>
            <a:r>
              <a:rPr lang="ar-DZ" sz="3600" dirty="0" smtClean="0">
                <a:cs typeface="Al-Kharashi 38" pitchFamily="2" charset="-78"/>
              </a:rPr>
              <a:t>المركز الجامعي عبد الحفيظ </a:t>
            </a:r>
            <a:r>
              <a:rPr lang="ar-DZ" sz="3600" dirty="0" err="1" smtClean="0">
                <a:cs typeface="Al-Kharashi 38" pitchFamily="2" charset="-78"/>
              </a:rPr>
              <a:t>بوالصوف</a:t>
            </a:r>
            <a:r>
              <a:rPr lang="ar-DZ" sz="3600" dirty="0" smtClean="0">
                <a:cs typeface="Al-Kharashi 38" pitchFamily="2" charset="-78"/>
              </a:rPr>
              <a:t> - ميلة</a:t>
            </a:r>
            <a:br>
              <a:rPr lang="ar-DZ" sz="3600" dirty="0" smtClean="0">
                <a:cs typeface="Al-Kharashi 38" pitchFamily="2" charset="-78"/>
              </a:rPr>
            </a:br>
            <a:r>
              <a:rPr lang="ar-DZ" sz="3600" dirty="0" smtClean="0">
                <a:cs typeface="Al-Kharashi 38" pitchFamily="2" charset="-78"/>
              </a:rPr>
              <a:t>مقياس </a:t>
            </a:r>
            <a:r>
              <a:rPr lang="ar-DZ" sz="3600" dirty="0" err="1" smtClean="0">
                <a:cs typeface="Al-Kharashi 38" pitchFamily="2" charset="-78"/>
              </a:rPr>
              <a:t>المقاولاتية</a:t>
            </a:r>
            <a:r>
              <a:rPr lang="ar-DZ" sz="3600" dirty="0" smtClean="0">
                <a:cs typeface="Al-Kharashi 38" pitchFamily="2" charset="-78"/>
              </a:rPr>
              <a:t/>
            </a:r>
            <a:br>
              <a:rPr lang="ar-DZ" sz="3600" dirty="0" smtClean="0">
                <a:cs typeface="Al-Kharashi 38" pitchFamily="2" charset="-78"/>
              </a:rPr>
            </a:br>
            <a:r>
              <a:rPr lang="ar-DZ" sz="3600" dirty="0" smtClean="0">
                <a:cs typeface="Al-Kharashi 38" pitchFamily="2" charset="-78"/>
              </a:rPr>
              <a:t>السنة الأولى ماستر – </a:t>
            </a:r>
            <a:r>
              <a:rPr lang="ar-DZ" sz="3600" dirty="0" smtClean="0">
                <a:cs typeface="Al-Hadith1" pitchFamily="2" charset="-78"/>
              </a:rPr>
              <a:t>كل التخصصات</a:t>
            </a:r>
            <a:endParaRPr lang="ar-DZ" sz="3600" dirty="0">
              <a:cs typeface="Al-Kharashi 38" pitchFamily="2" charset="-78"/>
            </a:endParaRPr>
          </a:p>
        </p:txBody>
      </p:sp>
      <p:sp>
        <p:nvSpPr>
          <p:cNvPr id="3" name="Sous-titre 2"/>
          <p:cNvSpPr>
            <a:spLocks noGrp="1"/>
          </p:cNvSpPr>
          <p:nvPr>
            <p:ph type="subTitle" idx="1"/>
          </p:nvPr>
        </p:nvSpPr>
        <p:spPr>
          <a:xfrm>
            <a:off x="1475656" y="2564904"/>
            <a:ext cx="7406640" cy="1872208"/>
          </a:xfrm>
        </p:spPr>
        <p:txBody>
          <a:bodyPr>
            <a:normAutofit/>
          </a:bodyPr>
          <a:lstStyle/>
          <a:p>
            <a:pPr algn="ctr" rtl="1"/>
            <a:r>
              <a:rPr lang="ar-DZ" sz="3600" b="1" dirty="0" smtClean="0">
                <a:cs typeface="AdvertisingLight" pitchFamily="2" charset="-78"/>
              </a:rPr>
              <a:t>تقديم الأستاذ:</a:t>
            </a:r>
          </a:p>
          <a:p>
            <a:pPr algn="ctr" rtl="1"/>
            <a:r>
              <a:rPr lang="ar-DZ" sz="3600" b="1" dirty="0" smtClean="0">
                <a:cs typeface="AdvertisingLight" pitchFamily="2" charset="-78"/>
              </a:rPr>
              <a:t>بنون خيرالدين</a:t>
            </a:r>
          </a:p>
          <a:p>
            <a:pPr algn="ctr" rtl="1"/>
            <a:endParaRPr lang="ar-DZ" sz="3600" b="1" dirty="0">
              <a:cs typeface="AdvertisingLight" pitchFamily="2" charset="-78"/>
            </a:endParaRPr>
          </a:p>
        </p:txBody>
      </p:sp>
      <p:sp>
        <p:nvSpPr>
          <p:cNvPr id="4" name="Rectangle à coins arrondis 3"/>
          <p:cNvSpPr/>
          <p:nvPr/>
        </p:nvSpPr>
        <p:spPr>
          <a:xfrm>
            <a:off x="1403648" y="5544616"/>
            <a:ext cx="7056784"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rgbClr val="FFFF00"/>
                </a:solidFill>
                <a:cs typeface="AdvertisingExtraBold" pitchFamily="2" charset="-78"/>
              </a:rPr>
              <a:t>الوقت المخصص للمقياس : 10 محاضرات</a:t>
            </a:r>
          </a:p>
          <a:p>
            <a:pPr algn="ctr" rtl="1"/>
            <a:r>
              <a:rPr lang="ar-DZ" sz="2400" b="1" dirty="0" smtClean="0">
                <a:solidFill>
                  <a:srgbClr val="FFFF00"/>
                </a:solidFill>
                <a:cs typeface="AdvertisingExtraBold" pitchFamily="2" charset="-78"/>
              </a:rPr>
              <a:t>بمعدل 15 ساعة</a:t>
            </a:r>
            <a:endParaRPr lang="fr-FR" sz="2400" b="1" dirty="0">
              <a:solidFill>
                <a:srgbClr val="FFFF00"/>
              </a:solidFill>
              <a:cs typeface="AdvertisingExtraBold" pitchFamily="2" charset="-78"/>
            </a:endParaRPr>
          </a:p>
        </p:txBody>
      </p:sp>
    </p:spTree>
    <p:extLst>
      <p:ext uri="{BB962C8B-B14F-4D97-AF65-F5344CB8AC3E}">
        <p14:creationId xmlns:p14="http://schemas.microsoft.com/office/powerpoint/2010/main" val="408803100"/>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399032"/>
          </a:xfrm>
        </p:spPr>
        <p:txBody>
          <a:bodyPr>
            <a:normAutofit/>
          </a:bodyPr>
          <a:lstStyle/>
          <a:p>
            <a:pPr algn="ctr" rtl="1"/>
            <a:r>
              <a:rPr lang="ar-DZ" sz="4800" b="1" dirty="0">
                <a:cs typeface="AF_Taif Normal" pitchFamily="2" charset="-78"/>
              </a:rPr>
              <a:t>أولا . التمويل </a:t>
            </a:r>
            <a:r>
              <a:rPr lang="ar-DZ" sz="4800" b="1" dirty="0" smtClean="0">
                <a:cs typeface="AF_Taif Normal" pitchFamily="2" charset="-78"/>
              </a:rPr>
              <a:t>بالاستئجار</a:t>
            </a:r>
            <a:endParaRPr lang="fr-FR" sz="4800" dirty="0">
              <a:cs typeface="AL-Mohanad Bold" pitchFamily="2" charset="-78"/>
            </a:endParaRPr>
          </a:p>
        </p:txBody>
      </p:sp>
      <p:sp>
        <p:nvSpPr>
          <p:cNvPr id="3" name="Espace réservé du contenu 2"/>
          <p:cNvSpPr>
            <a:spLocks noGrp="1"/>
          </p:cNvSpPr>
          <p:nvPr>
            <p:ph idx="1"/>
          </p:nvPr>
        </p:nvSpPr>
        <p:spPr>
          <a:xfrm>
            <a:off x="1043608" y="1268760"/>
            <a:ext cx="8100392" cy="5376090"/>
          </a:xfrm>
        </p:spPr>
        <p:txBody>
          <a:bodyPr>
            <a:noAutofit/>
          </a:bodyPr>
          <a:lstStyle/>
          <a:p>
            <a:pPr marL="0" indent="722313" algn="just" rtl="1">
              <a:buNone/>
            </a:pPr>
            <a:r>
              <a:rPr lang="ar-SA" sz="3600" dirty="0" smtClean="0">
                <a:latin typeface="Arabic Typesetting" pitchFamily="66" charset="-78"/>
                <a:cs typeface="Arabic Typesetting" pitchFamily="66" charset="-78"/>
              </a:rPr>
              <a:t>نظرا لاتجاه الكثير من </a:t>
            </a:r>
            <a:r>
              <a:rPr lang="ar-DZ" sz="3600" dirty="0" smtClean="0">
                <a:latin typeface="Arabic Typesetting" pitchFamily="66" charset="-78"/>
                <a:cs typeface="Arabic Typesetting" pitchFamily="66" charset="-78"/>
              </a:rPr>
              <a:t>المؤسسات الاقتصادية </a:t>
            </a:r>
            <a:r>
              <a:rPr lang="ar-SA" sz="3600" dirty="0" smtClean="0">
                <a:latin typeface="Arabic Typesetting" pitchFamily="66" charset="-78"/>
                <a:cs typeface="Arabic Typesetting" pitchFamily="66" charset="-78"/>
              </a:rPr>
              <a:t>في الآونة الأخيرة نحو استئجار خدمات بعض الأصول الثابتة كالأراضي والمباني بدلا من امتلاكها، ظهر نوع جديد من مصادر التمويل إلى جانب عناصر التمويل التقليدية والتي أصبحت تعتمد عليها منظمات الأعمال بغرض الحد من بعض المخاطر التي كانت تواجهها كالتقدم التكنولوجي ومخاطر التخلف عن الدفع...، هذا النوع هو ما يطلق عليه </a:t>
            </a:r>
            <a:r>
              <a:rPr lang="ar-SA" sz="3600" b="1" dirty="0" smtClean="0">
                <a:latin typeface="Arabic Typesetting" pitchFamily="66" charset="-78"/>
                <a:cs typeface="Arabic Typesetting" pitchFamily="66" charset="-78"/>
              </a:rPr>
              <a:t>التمويل بالاستئجار</a:t>
            </a:r>
            <a:r>
              <a:rPr lang="ar-SA" sz="3600" dirty="0" smtClean="0">
                <a:latin typeface="Arabic Typesetting" pitchFamily="66" charset="-78"/>
                <a:cs typeface="Arabic Typesetting" pitchFamily="66" charset="-78"/>
              </a:rPr>
              <a:t>، </a:t>
            </a:r>
            <a:r>
              <a:rPr lang="ar-SA" sz="3600" dirty="0" err="1" smtClean="0">
                <a:latin typeface="Arabic Typesetting" pitchFamily="66" charset="-78"/>
                <a:cs typeface="Arabic Typesetting" pitchFamily="66" charset="-78"/>
              </a:rPr>
              <a:t>و</a:t>
            </a:r>
            <a:r>
              <a:rPr lang="ar-DZ" sz="3600" dirty="0" smtClean="0">
                <a:latin typeface="Arabic Typesetting" pitchFamily="66" charset="-78"/>
                <a:cs typeface="Arabic Typesetting" pitchFamily="66" charset="-78"/>
              </a:rPr>
              <a:t>قد تطور </a:t>
            </a:r>
            <a:r>
              <a:rPr lang="ar-SA" sz="3600" dirty="0" smtClean="0">
                <a:latin typeface="Arabic Typesetting" pitchFamily="66" charset="-78"/>
                <a:cs typeface="Arabic Typesetting" pitchFamily="66" charset="-78"/>
              </a:rPr>
              <a:t>هذا النوع </a:t>
            </a:r>
            <a:r>
              <a:rPr lang="ar-DZ" sz="3600" dirty="0" smtClean="0">
                <a:latin typeface="Arabic Typesetting" pitchFamily="66" charset="-78"/>
                <a:cs typeface="Arabic Typesetting" pitchFamily="66" charset="-78"/>
              </a:rPr>
              <a:t>و</a:t>
            </a:r>
            <a:r>
              <a:rPr lang="ar-SA" sz="3600" dirty="0" smtClean="0">
                <a:latin typeface="Arabic Typesetting" pitchFamily="66" charset="-78"/>
                <a:cs typeface="Arabic Typesetting" pitchFamily="66" charset="-78"/>
              </a:rPr>
              <a:t>أصبح يشمل جميع الأصول الثابتة تقريبا.</a:t>
            </a:r>
            <a:endParaRPr lang="fr-FR" sz="3600" dirty="0" smtClean="0">
              <a:latin typeface="Arabic Typesetting" pitchFamily="66" charset="-78"/>
              <a:cs typeface="Arabic Typesetting" pitchFamily="66" charset="-78"/>
            </a:endParaRPr>
          </a:p>
          <a:p>
            <a:pPr marL="0" indent="722313" algn="just" rtl="1">
              <a:buNone/>
            </a:pPr>
            <a:endParaRPr lang="fr-FR" sz="3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19833074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285860"/>
          </a:xfrm>
        </p:spPr>
        <p:txBody>
          <a:bodyPr/>
          <a:lstStyle/>
          <a:p>
            <a:pPr algn="ctr"/>
            <a:r>
              <a:rPr lang="ar-DZ" dirty="0" smtClean="0">
                <a:cs typeface="+mn-cs"/>
              </a:rPr>
              <a:t>1. </a:t>
            </a:r>
            <a:r>
              <a:rPr lang="ar-DZ" dirty="0" smtClean="0">
                <a:cs typeface="AL-Mohanad Bold" pitchFamily="2" charset="-78"/>
              </a:rPr>
              <a:t>مفهوم الاستئجار والهدف منه</a:t>
            </a:r>
            <a:endParaRPr lang="fr-FR" dirty="0">
              <a:latin typeface="AL-Battar"/>
              <a:cs typeface="AL-Mohanad Bold" pitchFamily="2" charset="-78"/>
            </a:endParaRPr>
          </a:p>
        </p:txBody>
      </p:sp>
      <p:sp>
        <p:nvSpPr>
          <p:cNvPr id="3" name="Espace réservé du contenu 2"/>
          <p:cNvSpPr>
            <a:spLocks noGrp="1"/>
          </p:cNvSpPr>
          <p:nvPr>
            <p:ph idx="1"/>
          </p:nvPr>
        </p:nvSpPr>
        <p:spPr>
          <a:xfrm>
            <a:off x="1043608" y="1214422"/>
            <a:ext cx="7857474" cy="5643578"/>
          </a:xfrm>
        </p:spPr>
        <p:txBody>
          <a:bodyPr>
            <a:normAutofit/>
          </a:bodyPr>
          <a:lstStyle/>
          <a:p>
            <a:pPr marL="0" indent="631825" algn="just" rtl="1"/>
            <a:r>
              <a:rPr lang="ar-DZ" sz="3200" dirty="0" smtClean="0">
                <a:latin typeface="Arabic Typesetting" pitchFamily="66" charset="-78"/>
                <a:cs typeface="Arabic Typesetting" pitchFamily="66" charset="-78"/>
              </a:rPr>
              <a:t>يُعرّف </a:t>
            </a:r>
            <a:r>
              <a:rPr lang="ar-SA" sz="3200" dirty="0" smtClean="0">
                <a:latin typeface="Arabic Typesetting" pitchFamily="66" charset="-78"/>
                <a:cs typeface="Arabic Typesetting" pitchFamily="66" charset="-78"/>
              </a:rPr>
              <a:t>الاستئجار على أنه عبارة عن اتفاق بين منشأة أعمال معينة ومنشأة أخرى، تكون مالكة لأصل معين، تقوم من خلالها المنشأة الأولى باستخدام هذا الأصل لمدة تفوق السنة في مقابل التزامها بدفع مبلغ متفق عليه دوريا يسمى دفعة الإيجار</a:t>
            </a:r>
            <a:r>
              <a:rPr lang="ar-DZ" sz="3200" dirty="0" smtClean="0">
                <a:latin typeface="Arabic Typesetting" pitchFamily="66" charset="-78"/>
                <a:cs typeface="Arabic Typesetting" pitchFamily="66" charset="-78"/>
              </a:rPr>
              <a:t>.</a:t>
            </a:r>
            <a:endParaRPr lang="fr-FR" sz="3200" dirty="0" smtClean="0">
              <a:latin typeface="Arabic Typesetting" pitchFamily="66" charset="-78"/>
              <a:cs typeface="Arabic Typesetting" pitchFamily="66" charset="-78"/>
            </a:endParaRPr>
          </a:p>
          <a:p>
            <a:pPr marL="0" indent="631825" algn="just" rtl="1"/>
            <a:r>
              <a:rPr lang="ar-SA" sz="3200" dirty="0" smtClean="0">
                <a:latin typeface="Arabic Typesetting" pitchFamily="66" charset="-78"/>
                <a:cs typeface="Arabic Typesetting" pitchFamily="66" charset="-78"/>
              </a:rPr>
              <a:t>وإن هدف المؤسسة من وراء عملية الاستئجار هو الانتفاع </a:t>
            </a:r>
            <a:r>
              <a:rPr lang="ar-DZ" sz="3200" dirty="0" smtClean="0">
                <a:latin typeface="Arabic Typesetting" pitchFamily="66" charset="-78"/>
                <a:cs typeface="Arabic Typesetting" pitchFamily="66" charset="-78"/>
              </a:rPr>
              <a:t>ب</a:t>
            </a:r>
            <a:r>
              <a:rPr lang="ar-SA" sz="3200" dirty="0" smtClean="0">
                <a:latin typeface="Arabic Typesetting" pitchFamily="66" charset="-78"/>
                <a:cs typeface="Arabic Typesetting" pitchFamily="66" charset="-78"/>
              </a:rPr>
              <a:t>الخدمات التي يقدمها هذا الأصل. وعند الحديث عن الاستئجار نشير إلى أن هناك تشابه بينه وبين الاقتراض، حيث أن كلا منهما ينجم عنه التزامات تعاقدية ثابتة، ولهذا يؤدي الاستئجار من الناحية العملية إلى ارتفاع مديونية المستأجر وزيادة مخاطره المالية.</a:t>
            </a:r>
            <a:endParaRPr lang="fr-FR" sz="3200"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392129265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399032"/>
          </a:xfrm>
        </p:spPr>
        <p:txBody>
          <a:bodyPr/>
          <a:lstStyle/>
          <a:p>
            <a:pPr algn="ctr"/>
            <a:r>
              <a:rPr lang="ar-DZ" dirty="0" smtClean="0"/>
              <a:t>2. </a:t>
            </a:r>
            <a:r>
              <a:rPr lang="ar-DZ" dirty="0" smtClean="0">
                <a:cs typeface="AL-Mohanad Bold" pitchFamily="2" charset="-78"/>
              </a:rPr>
              <a:t>أنواع الاستئجار</a:t>
            </a:r>
            <a:endParaRPr lang="fr-FR" dirty="0"/>
          </a:p>
        </p:txBody>
      </p:sp>
      <p:sp>
        <p:nvSpPr>
          <p:cNvPr id="3" name="Espace réservé du contenu 2"/>
          <p:cNvSpPr>
            <a:spLocks noGrp="1"/>
          </p:cNvSpPr>
          <p:nvPr>
            <p:ph idx="1"/>
          </p:nvPr>
        </p:nvSpPr>
        <p:spPr>
          <a:xfrm>
            <a:off x="1043608" y="1500174"/>
            <a:ext cx="7814672" cy="4954634"/>
          </a:xfrm>
        </p:spPr>
        <p:txBody>
          <a:bodyPr>
            <a:noAutofit/>
          </a:bodyPr>
          <a:lstStyle/>
          <a:p>
            <a:pPr marL="0" indent="541338" algn="just" rtl="1">
              <a:buNone/>
            </a:pPr>
            <a:r>
              <a:rPr lang="ar-DZ" sz="2800" b="1" u="sng" dirty="0" smtClean="0">
                <a:effectLst>
                  <a:outerShdw blurRad="38100" dist="38100" dir="2700000" algn="tl">
                    <a:srgbClr val="000000">
                      <a:alpha val="43137"/>
                    </a:srgbClr>
                  </a:outerShdw>
                </a:effectLst>
                <a:latin typeface="Arabic Typesetting" pitchFamily="66" charset="-78"/>
                <a:cs typeface="Arabic Typesetting" pitchFamily="66" charset="-78"/>
              </a:rPr>
              <a:t>أ. </a:t>
            </a:r>
            <a:r>
              <a:rPr lang="ar-SA" sz="2800" b="1" u="sng" dirty="0" smtClean="0">
                <a:effectLst>
                  <a:outerShdw blurRad="38100" dist="38100" dir="2700000" algn="tl">
                    <a:srgbClr val="000000">
                      <a:alpha val="43137"/>
                    </a:srgbClr>
                  </a:outerShdw>
                </a:effectLst>
                <a:latin typeface="Arabic Typesetting" pitchFamily="66" charset="-78"/>
                <a:cs typeface="Arabic Typesetting" pitchFamily="66" charset="-78"/>
              </a:rPr>
              <a:t>الاستئجار التشغيلي </a:t>
            </a:r>
            <a:r>
              <a:rPr lang="ar-DZ" sz="2800" b="1" u="sng" dirty="0" smtClean="0">
                <a:effectLst>
                  <a:outerShdw blurRad="38100" dist="38100" dir="2700000" algn="tl">
                    <a:srgbClr val="000000">
                      <a:alpha val="43137"/>
                    </a:srgbClr>
                  </a:outerShdw>
                </a:effectLst>
                <a:latin typeface="Arabic Typesetting" pitchFamily="66" charset="-78"/>
                <a:cs typeface="Arabic Typesetting" pitchFamily="66" charset="-78"/>
              </a:rPr>
              <a:t>:</a:t>
            </a:r>
          </a:p>
          <a:p>
            <a:pPr marL="0" indent="541338" algn="just" rtl="1">
              <a:buNone/>
            </a:pPr>
            <a:r>
              <a:rPr lang="ar-SA" sz="3200" dirty="0" smtClean="0">
                <a:latin typeface="Arabic Typesetting" pitchFamily="66" charset="-78"/>
                <a:cs typeface="Arabic Typesetting" pitchFamily="66" charset="-78"/>
              </a:rPr>
              <a:t>ويشمل هذا النوع كل من خدمات التمويل والصيانة ويلاحظ عليه أنه يعطي الحق المؤجر أو المستأجر بإل</a:t>
            </a:r>
            <a:r>
              <a:rPr lang="ar-DZ" sz="3200" dirty="0" smtClean="0">
                <a:latin typeface="Arabic Typesetting" pitchFamily="66" charset="-78"/>
                <a:cs typeface="Arabic Typesetting" pitchFamily="66" charset="-78"/>
              </a:rPr>
              <a:t>غ</a:t>
            </a:r>
            <a:r>
              <a:rPr lang="ar-SA" sz="3200" dirty="0" err="1" smtClean="0">
                <a:latin typeface="Arabic Typesetting" pitchFamily="66" charset="-78"/>
                <a:cs typeface="Arabic Typesetting" pitchFamily="66" charset="-78"/>
              </a:rPr>
              <a:t>ائه</a:t>
            </a:r>
            <a:r>
              <a:rPr lang="ar-SA" sz="3200" dirty="0" smtClean="0">
                <a:latin typeface="Arabic Typesetting" pitchFamily="66" charset="-78"/>
                <a:cs typeface="Arabic Typesetting" pitchFamily="66" charset="-78"/>
              </a:rPr>
              <a:t> وفسخه قبل انتهاء مدة العقد الأساسية، وعقود هذا النوع تكون غير دائمة بل تكون لفترة تقل كثيرا عن الحياة الإنتاجية للأصل، وتعتبر هذه ميزة هامة للمستأجر تتمثل في استطاعته إبدال أو إحلال أصول تكون حديثة التكنولوجيا وقت ظهورها محل الأصل المؤجر له، لذلك كانت الحاسبات الآلية من الأصول الهامة الممثلة لهذا النوع من التمويل بالاستئجار.</a:t>
            </a:r>
            <a:endParaRPr lang="fr-FR" sz="3200" dirty="0" smtClean="0">
              <a:latin typeface="Arabic Typesetting" pitchFamily="66" charset="-78"/>
              <a:cs typeface="Arabic Typesetting" pitchFamily="66" charset="-78"/>
            </a:endParaRPr>
          </a:p>
          <a:p>
            <a:pPr algn="just"/>
            <a:endParaRPr lang="fr-FR"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29122766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24744"/>
          </a:xfrm>
        </p:spPr>
        <p:txBody>
          <a:bodyPr/>
          <a:lstStyle/>
          <a:p>
            <a:pPr algn="ctr"/>
            <a:r>
              <a:rPr lang="ar-DZ" dirty="0" smtClean="0"/>
              <a:t>2. </a:t>
            </a:r>
            <a:r>
              <a:rPr lang="ar-DZ" dirty="0" smtClean="0">
                <a:cs typeface="AL-Mohanad Bold" pitchFamily="2" charset="-78"/>
              </a:rPr>
              <a:t>أنواع الاستئجار</a:t>
            </a:r>
            <a:endParaRPr lang="fr-FR" dirty="0"/>
          </a:p>
        </p:txBody>
      </p:sp>
      <p:sp>
        <p:nvSpPr>
          <p:cNvPr id="3" name="Espace réservé du contenu 2"/>
          <p:cNvSpPr>
            <a:spLocks noGrp="1"/>
          </p:cNvSpPr>
          <p:nvPr>
            <p:ph idx="1"/>
          </p:nvPr>
        </p:nvSpPr>
        <p:spPr>
          <a:xfrm>
            <a:off x="1043608" y="980728"/>
            <a:ext cx="8100392" cy="5877272"/>
          </a:xfrm>
        </p:spPr>
        <p:txBody>
          <a:bodyPr>
            <a:normAutofit lnSpcReduction="10000"/>
          </a:bodyPr>
          <a:lstStyle/>
          <a:p>
            <a:pPr marL="88900" indent="541338" algn="just" rtl="1">
              <a:buNone/>
            </a:pPr>
            <a:r>
              <a:rPr lang="ar-DZ"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ب.</a:t>
            </a:r>
            <a:r>
              <a:rPr lang="ar-SA"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الاستئجار التمويلي </a:t>
            </a:r>
            <a:r>
              <a:rPr lang="ar-DZ"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fr-FR"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a:p>
            <a:pPr marL="88900" indent="541338" algn="just" rtl="1">
              <a:buNone/>
            </a:pPr>
            <a:r>
              <a:rPr lang="ar-SA" sz="3100" dirty="0" smtClean="0">
                <a:latin typeface="Arabic Typesetting" pitchFamily="66" charset="-78"/>
                <a:cs typeface="Arabic Typesetting" pitchFamily="66" charset="-78"/>
              </a:rPr>
              <a:t>إن هذا النوع يتميز بأنه غير قابل للإلغاء أو الفسخ إلا بموافقة طرفي العقد المؤجر والمستأجر وتكون عقود الاستئجار المالي محددة لفترة زمنية تتفاوت حسب نوع الأصل.</a:t>
            </a:r>
            <a:endParaRPr lang="fr-FR" sz="3100" dirty="0" smtClean="0">
              <a:latin typeface="Arabic Typesetting" pitchFamily="66" charset="-78"/>
              <a:cs typeface="Arabic Typesetting" pitchFamily="66" charset="-78"/>
            </a:endParaRPr>
          </a:p>
          <a:p>
            <a:pPr marL="88900" indent="541338" algn="just" rtl="1">
              <a:buNone/>
            </a:pPr>
            <a:r>
              <a:rPr lang="ar-SA" sz="3100" dirty="0" smtClean="0">
                <a:latin typeface="Arabic Typesetting" pitchFamily="66" charset="-78"/>
                <a:cs typeface="Arabic Typesetting" pitchFamily="66" charset="-78"/>
              </a:rPr>
              <a:t>وعقد الاستئجار المالي لا يتضمن خدمات الصيانة بل يقع عبئ تكاليفها على عاتق المستأجر.</a:t>
            </a:r>
            <a:endParaRPr lang="fr-FR" sz="3100" dirty="0" smtClean="0">
              <a:latin typeface="Arabic Typesetting" pitchFamily="66" charset="-78"/>
              <a:cs typeface="Arabic Typesetting" pitchFamily="66" charset="-78"/>
            </a:endParaRPr>
          </a:p>
          <a:p>
            <a:pPr marL="88900" indent="541338" algn="just" rtl="1">
              <a:buNone/>
            </a:pPr>
            <a:r>
              <a:rPr lang="ar-DZ"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ج.</a:t>
            </a:r>
            <a:r>
              <a:rPr lang="ar-SA"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البيع ثم الاستئجار </a:t>
            </a:r>
            <a:r>
              <a:rPr lang="ar-DZ"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fr-FR" sz="31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a:p>
            <a:pPr marL="88900" indent="541338" algn="just" rtl="1">
              <a:buNone/>
            </a:pPr>
            <a:r>
              <a:rPr lang="ar-SA" sz="3100" dirty="0" smtClean="0">
                <a:latin typeface="Arabic Typesetting" pitchFamily="66" charset="-78"/>
                <a:cs typeface="Arabic Typesetting" pitchFamily="66" charset="-78"/>
              </a:rPr>
              <a:t>تقوم المؤسسة المالكة لأصل معين (معدات، أراضي، مباني...) ببيعها إلى مؤسسة مالية أخرى وفي نفس الوقت تقوم بتأسيس عقد مع نفس المؤسسة المالية باستئجار نفس الأصل لوقت معين أو محدد وشروط خاصة متفق عليها.</a:t>
            </a:r>
            <a:endParaRPr lang="fr-FR" sz="3100" dirty="0" smtClean="0">
              <a:latin typeface="Arabic Typesetting" pitchFamily="66" charset="-78"/>
              <a:cs typeface="Arabic Typesetting" pitchFamily="66" charset="-78"/>
            </a:endParaRPr>
          </a:p>
          <a:p>
            <a:pPr marL="88900" indent="541338" algn="just" rtl="1">
              <a:buNone/>
            </a:pPr>
            <a:r>
              <a:rPr lang="ar-SA" sz="3100" dirty="0" smtClean="0">
                <a:latin typeface="Arabic Typesetting" pitchFamily="66" charset="-78"/>
                <a:cs typeface="Arabic Typesetting" pitchFamily="66" charset="-78"/>
              </a:rPr>
              <a:t>في هذه الحالة يتلقى بائع الأصل أي المستأجر قيمة الأصل من المشتري (المؤجر) فورا، وتستمر المنشأة في نفس الوقت في استخدام الأصل مقابل سداده قيمة الأصل على شكل دفعات متساوية لمدة العقد.</a:t>
            </a:r>
            <a:endParaRPr lang="fr-FR" sz="3100" dirty="0" smtClean="0">
              <a:latin typeface="Arabic Typesetting" pitchFamily="66" charset="-78"/>
              <a:cs typeface="Arabic Typesetting" pitchFamily="66" charset="-78"/>
            </a:endParaRPr>
          </a:p>
          <a:p>
            <a:pPr algn="just">
              <a:buNone/>
            </a:pPr>
            <a:endParaRPr lang="fr-FR" dirty="0">
              <a:latin typeface="Arabic Typesetting" pitchFamily="66" charset="-78"/>
              <a:cs typeface="Arabic Typesetting" pitchFamily="66" charset="-78"/>
            </a:endParaRPr>
          </a:p>
        </p:txBody>
      </p:sp>
    </p:spTree>
    <p:extLst>
      <p:ext uri="{BB962C8B-B14F-4D97-AF65-F5344CB8AC3E}">
        <p14:creationId xmlns:p14="http://schemas.microsoft.com/office/powerpoint/2010/main" val="431565133"/>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24744"/>
          </a:xfrm>
        </p:spPr>
        <p:txBody>
          <a:bodyPr/>
          <a:lstStyle/>
          <a:p>
            <a:pPr algn="ctr" rtl="1"/>
            <a:r>
              <a:rPr lang="ar-DZ" dirty="0" smtClean="0"/>
              <a:t>3. </a:t>
            </a:r>
            <a:r>
              <a:rPr lang="ar-DZ" dirty="0" smtClean="0">
                <a:cs typeface="AL-Mohanad Bold" pitchFamily="2" charset="-78"/>
              </a:rPr>
              <a:t>خصائص</a:t>
            </a:r>
            <a:r>
              <a:rPr lang="ar-DZ" dirty="0" smtClean="0">
                <a:cs typeface="Medina Lt BT" pitchFamily="2" charset="-78"/>
              </a:rPr>
              <a:t> </a:t>
            </a:r>
            <a:r>
              <a:rPr lang="ar-DZ" dirty="0">
                <a:cs typeface="AL-Mohanad Bold" pitchFamily="2" charset="-78"/>
              </a:rPr>
              <a:t>التمويل بالاستئجار</a:t>
            </a:r>
            <a:endParaRPr lang="fr-FR" dirty="0">
              <a:cs typeface="AL-Mohanad Bold" pitchFamily="2" charset="-78"/>
            </a:endParaRPr>
          </a:p>
        </p:txBody>
      </p:sp>
      <p:sp>
        <p:nvSpPr>
          <p:cNvPr id="3" name="Espace réservé du contenu 2"/>
          <p:cNvSpPr>
            <a:spLocks noGrp="1"/>
          </p:cNvSpPr>
          <p:nvPr>
            <p:ph idx="1"/>
          </p:nvPr>
        </p:nvSpPr>
        <p:spPr>
          <a:xfrm>
            <a:off x="1043608" y="980728"/>
            <a:ext cx="8100392" cy="5734396"/>
          </a:xfrm>
        </p:spPr>
        <p:txBody>
          <a:bodyPr>
            <a:normAutofit/>
          </a:bodyPr>
          <a:lstStyle/>
          <a:p>
            <a:pPr marL="0" indent="541338" algn="just" rtl="1">
              <a:buNone/>
            </a:pPr>
            <a:r>
              <a:rPr lang="ar-DZ" sz="36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أ. </a:t>
            </a:r>
            <a:r>
              <a:rPr lang="ar-SA" sz="36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الضريبة: </a:t>
            </a:r>
            <a:r>
              <a:rPr lang="ar-SA" sz="3200" dirty="0" smtClean="0">
                <a:latin typeface="Arabic Typesetting" pitchFamily="66" charset="-78"/>
                <a:cs typeface="Arabic Typesetting" pitchFamily="66" charset="-78"/>
              </a:rPr>
              <a:t>تعتبر من أهم الاعتبارات التي تدفع المؤسسة لاختيار الاستئجار كمصدر للتمويل حيث تستفيد من خصم أقساط الاستئجار عند تحديد الوعاء الضريبي.</a:t>
            </a:r>
            <a:endParaRPr lang="fr-FR" sz="3200" dirty="0" smtClean="0">
              <a:latin typeface="Arabic Typesetting" pitchFamily="66" charset="-78"/>
              <a:cs typeface="Arabic Typesetting" pitchFamily="66" charset="-78"/>
            </a:endParaRPr>
          </a:p>
          <a:p>
            <a:pPr marL="0" indent="541338" algn="just" rtl="1">
              <a:buNone/>
            </a:pPr>
            <a:r>
              <a:rPr lang="ar-DZ" sz="36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ب. </a:t>
            </a:r>
            <a:r>
              <a:rPr lang="ar-SA" sz="36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السيولة: </a:t>
            </a:r>
            <a:r>
              <a:rPr lang="ar-SA" sz="3200" dirty="0" smtClean="0">
                <a:latin typeface="Arabic Typesetting" pitchFamily="66" charset="-78"/>
                <a:cs typeface="Arabic Typesetting" pitchFamily="66" charset="-78"/>
              </a:rPr>
              <a:t>أي أن المستأجر يقوم بتسديد التزاماتها الثابتة من النقد المتحقق من العملية  التشغيلية على السنوات القادمة بدلا من استعمال السيولة المتاحة دفعة واحدة.</a:t>
            </a:r>
            <a:endParaRPr lang="fr-FR" sz="3200" dirty="0" smtClean="0">
              <a:latin typeface="Arabic Typesetting" pitchFamily="66" charset="-78"/>
              <a:cs typeface="Arabic Typesetting" pitchFamily="66" charset="-78"/>
            </a:endParaRPr>
          </a:p>
          <a:p>
            <a:pPr marL="0" indent="541338" algn="just" rtl="1">
              <a:buNone/>
            </a:pPr>
            <a:r>
              <a:rPr lang="ar-SA" sz="36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جـ</a:t>
            </a:r>
            <a:r>
              <a:rPr lang="ar-DZ" sz="36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SA" sz="36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الضمان: </a:t>
            </a:r>
            <a:r>
              <a:rPr lang="ar-SA" sz="3200" dirty="0" smtClean="0">
                <a:latin typeface="Arabic Typesetting" pitchFamily="66" charset="-78"/>
                <a:cs typeface="Arabic Typesetting" pitchFamily="66" charset="-78"/>
              </a:rPr>
              <a:t>عادة ما يكون هو الأصل نفسه بعكس الحال في حالة الاقتراض من البنك فالضمان الذي يقبله يجب أن يكون أكثر من ذلك</a:t>
            </a:r>
            <a:r>
              <a:rPr lang="ar-DZ" sz="3200" dirty="0" smtClean="0">
                <a:latin typeface="Arabic Typesetting" pitchFamily="66" charset="-78"/>
                <a:cs typeface="Arabic Typesetting" pitchFamily="66" charset="-78"/>
              </a:rPr>
              <a:t>، </a:t>
            </a:r>
            <a:r>
              <a:rPr lang="ar-DZ" dirty="0" smtClean="0">
                <a:latin typeface="Arabic Typesetting" pitchFamily="66" charset="-78"/>
                <a:cs typeface="Arabic Typesetting" pitchFamily="66" charset="-78"/>
              </a:rPr>
              <a:t>هذا </a:t>
            </a:r>
            <a:r>
              <a:rPr lang="ar-DZ" dirty="0">
                <a:latin typeface="Arabic Typesetting" pitchFamily="66" charset="-78"/>
                <a:cs typeface="Arabic Typesetting" pitchFamily="66" charset="-78"/>
              </a:rPr>
              <a:t>بالإضافة إلى أن التمويل بالاستئجار ي</a:t>
            </a:r>
            <a:r>
              <a:rPr lang="ar-SA" dirty="0">
                <a:latin typeface="Arabic Typesetting" pitchFamily="66" charset="-78"/>
                <a:cs typeface="Arabic Typesetting" pitchFamily="66" charset="-78"/>
              </a:rPr>
              <a:t>زي</a:t>
            </a:r>
            <a:r>
              <a:rPr lang="ar-DZ" dirty="0">
                <a:latin typeface="Arabic Typesetting" pitchFamily="66" charset="-78"/>
                <a:cs typeface="Arabic Typesetting" pitchFamily="66" charset="-78"/>
              </a:rPr>
              <a:t>د من</a:t>
            </a:r>
            <a:r>
              <a:rPr lang="ar-SA" dirty="0">
                <a:latin typeface="Arabic Typesetting" pitchFamily="66" charset="-78"/>
                <a:cs typeface="Arabic Typesetting" pitchFamily="66" charset="-78"/>
              </a:rPr>
              <a:t> قدرة والمؤسسة على الاقتراض.</a:t>
            </a:r>
            <a:endParaRPr lang="fr-FR" dirty="0">
              <a:latin typeface="Arabic Typesetting" pitchFamily="66" charset="-78"/>
              <a:cs typeface="Arabic Typesetting" pitchFamily="66" charset="-78"/>
            </a:endParaRPr>
          </a:p>
          <a:p>
            <a:pPr marL="0" indent="541338" algn="just" rtl="1">
              <a:buNone/>
            </a:pPr>
            <a:r>
              <a:rPr lang="ar-DZ" sz="36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هـ.</a:t>
            </a:r>
            <a:r>
              <a:rPr lang="ar-SA" sz="36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ثبات أسعار الفائدة.</a:t>
            </a:r>
            <a:endParaRPr lang="fr-FR" sz="36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a:p>
            <a:pPr marL="0" indent="541338" algn="just" rtl="1">
              <a:buNone/>
            </a:pPr>
            <a:r>
              <a:rPr lang="ar-DZ" sz="36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و. </a:t>
            </a:r>
            <a:r>
              <a:rPr lang="ar-SA" sz="36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تقاسم المؤجر والمستأجر مخاطر الأصل محل الاستئجار.</a:t>
            </a:r>
            <a:endParaRPr lang="fr-FR" sz="36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just">
              <a:buNone/>
            </a:pPr>
            <a:endParaRPr lang="fr-FR"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418099604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52128"/>
          </a:xfrm>
        </p:spPr>
        <p:txBody>
          <a:bodyPr>
            <a:normAutofit/>
          </a:bodyPr>
          <a:lstStyle/>
          <a:p>
            <a:pPr algn="r" rtl="1"/>
            <a:r>
              <a:rPr lang="ar-DZ" sz="4800" dirty="0" smtClean="0"/>
              <a:t>4</a:t>
            </a:r>
            <a:r>
              <a:rPr lang="ar-DZ" sz="4800" dirty="0" smtClean="0">
                <a:cs typeface="B Esfehan" pitchFamily="2" charset="-78"/>
              </a:rPr>
              <a:t>. التمويل بالاستئجار في الجزائر</a:t>
            </a:r>
            <a:endParaRPr lang="ar-DZ" sz="4800" dirty="0">
              <a:cs typeface="B Esfehan" pitchFamily="2" charset="-78"/>
            </a:endParaRPr>
          </a:p>
        </p:txBody>
      </p:sp>
      <p:sp>
        <p:nvSpPr>
          <p:cNvPr id="3" name="Espace réservé du contenu 2"/>
          <p:cNvSpPr>
            <a:spLocks noGrp="1"/>
          </p:cNvSpPr>
          <p:nvPr>
            <p:ph idx="1"/>
          </p:nvPr>
        </p:nvSpPr>
        <p:spPr>
          <a:xfrm>
            <a:off x="1115616" y="1196752"/>
            <a:ext cx="8028384" cy="5661248"/>
          </a:xfrm>
        </p:spPr>
        <p:txBody>
          <a:bodyPr>
            <a:normAutofit/>
          </a:bodyPr>
          <a:lstStyle/>
          <a:p>
            <a:pPr marL="64008" indent="0" algn="just" rtl="1">
              <a:buNone/>
            </a:pPr>
            <a:r>
              <a:rPr lang="ar-DZ" sz="3200" dirty="0" smtClean="0">
                <a:latin typeface="Arabic Typesetting" pitchFamily="66" charset="-78"/>
                <a:cs typeface="Arabic Typesetting" pitchFamily="66" charset="-78"/>
              </a:rPr>
              <a:t>بتاريخ 10 جانفي 1996م، صدر الأمر 96-09 ينظم تطبيق الاعتماد الإيجاري باعتباره عملية تجارية ومالية، بالإضافة إلى النظام الصادر عن بنك الجزائر الذي يحدد كيفيات تأسيس شركات الاعتماد الإيجاري.</a:t>
            </a:r>
          </a:p>
          <a:p>
            <a:pPr marL="64008" indent="0" algn="just" rtl="1">
              <a:buNone/>
            </a:pPr>
            <a:r>
              <a:rPr lang="ar-DZ" sz="3200" dirty="0" smtClean="0">
                <a:latin typeface="Arabic Typesetting" pitchFamily="66" charset="-78"/>
                <a:cs typeface="Arabic Typesetting" pitchFamily="66" charset="-78"/>
              </a:rPr>
              <a:t>بدأ العمل في الجزائر بهذا النوع من التمويل في سنة 2000م، حيث تم إنشاء عدد من الشركات: </a:t>
            </a:r>
          </a:p>
          <a:p>
            <a:pPr lvl="1" algn="just" rtl="1"/>
            <a:r>
              <a:rPr lang="ar-DZ" sz="2800"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الشركة العربية للتمويل </a:t>
            </a:r>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التأجيري( </a:t>
            </a:r>
            <a:r>
              <a:rPr lang="fr-FR"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ALC</a:t>
            </a:r>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p>
          <a:p>
            <a:pPr lvl="1" algn="just" rtl="1"/>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شركة الجزائرية لإيجار المنقولات </a:t>
            </a:r>
            <a:r>
              <a:rPr lang="fr-FR"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r>
              <a:rPr lang="fr-FR" sz="2800"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SALEM </a:t>
            </a:r>
            <a:r>
              <a:rPr lang="fr-FR"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p>
          <a:p>
            <a:pPr lvl="1" algn="just" rtl="1"/>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الشركة الجزائرية السعودية للقرض الإيجاري</a:t>
            </a:r>
            <a:r>
              <a:rPr lang="fr-FR"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r>
              <a:rPr lang="fr-FR" sz="2800"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fr-FR"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ASL</a:t>
            </a:r>
            <a:r>
              <a:rPr lang="fr-FR" sz="2800"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fr-FR"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ar-DZ" sz="2800" dirty="0" smtClean="0">
              <a:latin typeface="Arabic Typesetting" pitchFamily="66" charset="-78"/>
              <a:cs typeface="Arabic Typesetting" pitchFamily="66" charset="-78"/>
            </a:endParaRPr>
          </a:p>
          <a:p>
            <a:pPr marL="537210" lvl="1" indent="0" algn="just" rtl="1">
              <a:buNone/>
            </a:pPr>
            <a:r>
              <a:rPr lang="ar-DZ" sz="2800" dirty="0" smtClean="0">
                <a:latin typeface="Arabic Typesetting" pitchFamily="66" charset="-78"/>
                <a:cs typeface="Arabic Typesetting" pitchFamily="66" charset="-78"/>
              </a:rPr>
              <a:t>ويأتي تفصيلها فيما يلي:</a:t>
            </a:r>
          </a:p>
          <a:p>
            <a:pPr algn="just" rtl="1"/>
            <a:endParaRPr lang="ar-DZ"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31729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036495" cy="1052736"/>
          </a:xfrm>
        </p:spPr>
        <p:txBody>
          <a:bodyPr>
            <a:normAutofit fontScale="90000"/>
          </a:bodyPr>
          <a:lstStyle/>
          <a:p>
            <a:pPr algn="ctr" rtl="1"/>
            <a:r>
              <a:rPr lang="ar-DZ" sz="3600" dirty="0" smtClean="0">
                <a:cs typeface="AdvertisingMedium" pitchFamily="2" charset="-78"/>
              </a:rPr>
              <a:t>4-1- الشركة </a:t>
            </a:r>
            <a:r>
              <a:rPr lang="ar-DZ" sz="3600" dirty="0">
                <a:cs typeface="AdvertisingMedium" pitchFamily="2" charset="-78"/>
              </a:rPr>
              <a:t>العربية للإيجار المالي </a:t>
            </a:r>
            <a:r>
              <a:rPr lang="ar-DZ" sz="3600" dirty="0" smtClean="0">
                <a:cs typeface="AdvertisingMedium" pitchFamily="2" charset="-78"/>
              </a:rPr>
              <a:t/>
            </a:r>
            <a:br>
              <a:rPr lang="ar-DZ" sz="3600" dirty="0" smtClean="0">
                <a:cs typeface="AdvertisingMedium" pitchFamily="2" charset="-78"/>
              </a:rPr>
            </a:br>
            <a:r>
              <a:rPr lang="en-US" sz="3600" dirty="0" smtClean="0">
                <a:cs typeface="AdvertisingMedium" pitchFamily="2" charset="-78"/>
              </a:rPr>
              <a:t>Arab </a:t>
            </a:r>
            <a:r>
              <a:rPr lang="en-US" sz="3600" dirty="0">
                <a:cs typeface="AdvertisingMedium" pitchFamily="2" charset="-78"/>
              </a:rPr>
              <a:t>leasing corporation </a:t>
            </a:r>
            <a:r>
              <a:rPr lang="fr-FR" sz="3600" dirty="0">
                <a:cs typeface="AdvertisingMedium" pitchFamily="2" charset="-78"/>
              </a:rPr>
              <a:t>(ALC)</a:t>
            </a:r>
            <a:r>
              <a:rPr lang="ar-DZ" sz="3600" dirty="0">
                <a:cs typeface="AdvertisingMedium" pitchFamily="2" charset="-78"/>
              </a:rPr>
              <a:t>:</a:t>
            </a:r>
            <a:endParaRPr lang="ar-DZ" sz="3600" dirty="0">
              <a:cs typeface="AdvertisingBold" pitchFamily="2" charset="-78"/>
            </a:endParaRPr>
          </a:p>
        </p:txBody>
      </p:sp>
      <p:sp>
        <p:nvSpPr>
          <p:cNvPr id="3" name="Espace réservé du contenu 2"/>
          <p:cNvSpPr>
            <a:spLocks noGrp="1"/>
          </p:cNvSpPr>
          <p:nvPr>
            <p:ph idx="1"/>
          </p:nvPr>
        </p:nvSpPr>
        <p:spPr>
          <a:xfrm>
            <a:off x="1043608" y="1008112"/>
            <a:ext cx="8100392" cy="5949280"/>
          </a:xfrm>
        </p:spPr>
        <p:txBody>
          <a:bodyPr>
            <a:normAutofit/>
          </a:bodyPr>
          <a:lstStyle/>
          <a:p>
            <a:pPr marL="64008" indent="0" algn="r" rtl="1">
              <a:buNone/>
            </a:pPr>
            <a:r>
              <a:rPr lang="ar-DZ" sz="2400" dirty="0" smtClean="0">
                <a:latin typeface="Arabic Typesetting" pitchFamily="66" charset="-78"/>
                <a:cs typeface="Arabic Typesetting" pitchFamily="66" charset="-78"/>
              </a:rPr>
              <a:t>تعتبر أول شركة تم اعتمادها في الجزائر بتاريخ 10 أكتوبر 2001م برأسمال قدره 758 مليون دينار جزائري، مقسم على 75800 سهم، تم اكتتابها من طرف 7 مساهمين هم:</a:t>
            </a:r>
          </a:p>
          <a:p>
            <a:pPr marL="521208" indent="-457200" algn="r" rtl="1">
              <a:buFont typeface="+mj-lt"/>
              <a:buAutoNum type="arabicParenR"/>
            </a:pPr>
            <a:r>
              <a:rPr lang="ar-DZ" sz="2400" dirty="0" smtClean="0">
                <a:latin typeface="Arabic Typesetting" pitchFamily="66" charset="-78"/>
                <a:cs typeface="Arabic Typesetting" pitchFamily="66" charset="-78"/>
              </a:rPr>
              <a:t>بنك المؤسسة العربية المصرفية بالجزائر 34</a:t>
            </a:r>
            <a:r>
              <a:rPr lang="fr-FR" sz="2400" dirty="0" smtClean="0">
                <a:latin typeface="Arabic Typesetting" pitchFamily="66" charset="-78"/>
                <a:cs typeface="Arabic Typesetting" pitchFamily="66" charset="-78"/>
              </a:rPr>
              <a:t>%</a:t>
            </a:r>
            <a:r>
              <a:rPr lang="ar-DZ" sz="2400" dirty="0" smtClean="0">
                <a:latin typeface="Arabic Typesetting" pitchFamily="66" charset="-78"/>
                <a:cs typeface="Arabic Typesetting" pitchFamily="66" charset="-78"/>
              </a:rPr>
              <a:t>.</a:t>
            </a:r>
          </a:p>
          <a:p>
            <a:pPr marL="521208" indent="-457200" algn="r" rtl="1">
              <a:buFont typeface="+mj-lt"/>
              <a:buAutoNum type="arabicParenR"/>
            </a:pPr>
            <a:r>
              <a:rPr lang="ar-DZ" sz="2400" dirty="0" smtClean="0">
                <a:latin typeface="Arabic Typesetting" pitchFamily="66" charset="-78"/>
                <a:cs typeface="Arabic Typesetting" pitchFamily="66" charset="-78"/>
              </a:rPr>
              <a:t>الشركة العربية للاستثمار 25 </a:t>
            </a:r>
            <a:r>
              <a:rPr lang="fr-FR" sz="2400" dirty="0" smtClean="0">
                <a:latin typeface="Arabic Typesetting" pitchFamily="66" charset="-78"/>
                <a:cs typeface="Arabic Typesetting" pitchFamily="66" charset="-78"/>
              </a:rPr>
              <a:t>%</a:t>
            </a:r>
            <a:r>
              <a:rPr lang="ar-DZ" sz="2400" dirty="0" smtClean="0">
                <a:latin typeface="Arabic Typesetting" pitchFamily="66" charset="-78"/>
                <a:cs typeface="Arabic Typesetting" pitchFamily="66" charset="-78"/>
              </a:rPr>
              <a:t>.</a:t>
            </a:r>
          </a:p>
          <a:p>
            <a:pPr marL="521208" indent="-457200" algn="r" rtl="1">
              <a:buFont typeface="+mj-lt"/>
              <a:buAutoNum type="arabicParenR"/>
            </a:pPr>
            <a:r>
              <a:rPr lang="ar-DZ" sz="2400" dirty="0" smtClean="0">
                <a:latin typeface="Arabic Typesetting" pitchFamily="66" charset="-78"/>
                <a:cs typeface="Arabic Typesetting" pitchFamily="66" charset="-78"/>
              </a:rPr>
              <a:t>المؤسسة المالية الدولية 7</a:t>
            </a:r>
            <a:r>
              <a:rPr lang="fr-FR" sz="2400" dirty="0" smtClean="0">
                <a:latin typeface="Arabic Typesetting" pitchFamily="66" charset="-78"/>
                <a:cs typeface="Arabic Typesetting" pitchFamily="66" charset="-78"/>
              </a:rPr>
              <a:t>%</a:t>
            </a:r>
            <a:r>
              <a:rPr lang="ar-DZ" sz="2400" dirty="0" smtClean="0">
                <a:latin typeface="Arabic Typesetting" pitchFamily="66" charset="-78"/>
                <a:cs typeface="Arabic Typesetting" pitchFamily="66" charset="-78"/>
              </a:rPr>
              <a:t>.</a:t>
            </a:r>
          </a:p>
          <a:p>
            <a:pPr marL="521208" indent="-457200" algn="r" rtl="1">
              <a:buFont typeface="+mj-lt"/>
              <a:buAutoNum type="arabicParenR"/>
            </a:pPr>
            <a:r>
              <a:rPr lang="ar-DZ" sz="2400" dirty="0" smtClean="0">
                <a:latin typeface="Arabic Typesetting" pitchFamily="66" charset="-78"/>
                <a:cs typeface="Arabic Typesetting" pitchFamily="66" charset="-78"/>
              </a:rPr>
              <a:t>الصندوق الوطني للتوفير والاحتياط 20</a:t>
            </a:r>
            <a:r>
              <a:rPr lang="fr-FR" sz="2400" dirty="0" smtClean="0">
                <a:latin typeface="Arabic Typesetting" pitchFamily="66" charset="-78"/>
                <a:cs typeface="Arabic Typesetting" pitchFamily="66" charset="-78"/>
              </a:rPr>
              <a:t>%</a:t>
            </a:r>
            <a:r>
              <a:rPr lang="ar-DZ" sz="2400" dirty="0" smtClean="0">
                <a:latin typeface="Arabic Typesetting" pitchFamily="66" charset="-78"/>
                <a:cs typeface="Arabic Typesetting" pitchFamily="66" charset="-78"/>
              </a:rPr>
              <a:t>.</a:t>
            </a:r>
          </a:p>
          <a:p>
            <a:pPr marL="521208" indent="-457200" algn="r" rtl="1">
              <a:buFont typeface="+mj-lt"/>
              <a:buAutoNum type="arabicParenR"/>
            </a:pPr>
            <a:r>
              <a:rPr lang="ar-DZ" sz="2400" dirty="0" smtClean="0">
                <a:latin typeface="Arabic Typesetting" pitchFamily="66" charset="-78"/>
                <a:cs typeface="Arabic Typesetting" pitchFamily="66" charset="-78"/>
              </a:rPr>
              <a:t>مؤسسات أخرى 14</a:t>
            </a:r>
            <a:r>
              <a:rPr lang="fr-FR" sz="2400" dirty="0" smtClean="0">
                <a:latin typeface="Arabic Typesetting" pitchFamily="66" charset="-78"/>
                <a:cs typeface="Arabic Typesetting" pitchFamily="66" charset="-78"/>
              </a:rPr>
              <a:t>%</a:t>
            </a:r>
            <a:r>
              <a:rPr lang="ar-DZ" sz="2400" dirty="0" smtClean="0">
                <a:latin typeface="Arabic Typesetting" pitchFamily="66" charset="-78"/>
                <a:cs typeface="Arabic Typesetting" pitchFamily="66" charset="-78"/>
              </a:rPr>
              <a:t>.</a:t>
            </a:r>
          </a:p>
          <a:p>
            <a:pPr marL="64008" indent="0" algn="r" rtl="1">
              <a:buNone/>
            </a:pPr>
            <a:r>
              <a:rPr lang="ar-DZ" sz="2400" dirty="0" smtClean="0">
                <a:latin typeface="Arabic Typesetting" pitchFamily="66" charset="-78"/>
                <a:cs typeface="Arabic Typesetting" pitchFamily="66" charset="-78"/>
              </a:rPr>
              <a:t>بدأت </a:t>
            </a:r>
            <a:r>
              <a:rPr lang="fr-FR" sz="2400" dirty="0" smtClean="0">
                <a:latin typeface="Arabic Typesetting" pitchFamily="66" charset="-78"/>
                <a:cs typeface="Arabic Typesetting" pitchFamily="66" charset="-78"/>
              </a:rPr>
              <a:t>ALC</a:t>
            </a:r>
            <a:r>
              <a:rPr lang="ar-DZ" sz="2400" dirty="0" smtClean="0">
                <a:latin typeface="Arabic Typesetting" pitchFamily="66" charset="-78"/>
                <a:cs typeface="Arabic Typesetting" pitchFamily="66" charset="-78"/>
              </a:rPr>
              <a:t> نشاطها سنة 2002م، بمنح أولى قروضها لفائدة المؤسسات الصغيرة والمتوسطة بقيمة إجمالية 75,5 مليون دينار، ويتم منح القروض من قبل الشركة على فترة إيجار مالية تمتد ما بين 4 إلى 5 سنوات مع نسبة فائدة لا تتعدي 5</a:t>
            </a:r>
            <a:r>
              <a:rPr lang="fr-FR" sz="2400" dirty="0" smtClean="0">
                <a:latin typeface="Arabic Typesetting" pitchFamily="66" charset="-78"/>
                <a:cs typeface="Arabic Typesetting" pitchFamily="66" charset="-78"/>
              </a:rPr>
              <a:t>%</a:t>
            </a:r>
            <a:r>
              <a:rPr lang="ar-DZ" sz="2400" dirty="0" smtClean="0">
                <a:latin typeface="Arabic Typesetting" pitchFamily="66" charset="-78"/>
                <a:cs typeface="Arabic Typesetting" pitchFamily="66" charset="-78"/>
              </a:rPr>
              <a:t>، كما أن المبلغ المحدد للقرض لا يجب أن يقل عن 15 مليون دينار ولا يزيد عن 95 مليون.</a:t>
            </a:r>
          </a:p>
          <a:p>
            <a:pPr marL="64008" indent="0" algn="r" rtl="1">
              <a:buNone/>
            </a:pPr>
            <a:r>
              <a:rPr lang="ar-DZ" sz="2400" dirty="0" smtClean="0">
                <a:latin typeface="Arabic Typesetting" pitchFamily="66" charset="-78"/>
                <a:cs typeface="Arabic Typesetting" pitchFamily="66" charset="-78"/>
              </a:rPr>
              <a:t>يبلغ اليوم رأس مال الشركة قيمة </a:t>
            </a:r>
            <a:r>
              <a:rPr lang="fr-FR" sz="2400" dirty="0">
                <a:latin typeface="Arabic Typesetting" pitchFamily="66" charset="-78"/>
                <a:cs typeface="Arabic Typesetting" pitchFamily="66" charset="-78"/>
              </a:rPr>
              <a:t>3 500 023 </a:t>
            </a:r>
            <a:r>
              <a:rPr lang="fr-FR" sz="2400" dirty="0" smtClean="0">
                <a:latin typeface="Arabic Typesetting" pitchFamily="66" charset="-78"/>
                <a:cs typeface="Arabic Typesetting" pitchFamily="66" charset="-78"/>
              </a:rPr>
              <a:t>744.00</a:t>
            </a:r>
            <a:r>
              <a:rPr lang="ar-DZ" sz="2400" dirty="0" smtClean="0">
                <a:latin typeface="Arabic Typesetting" pitchFamily="66" charset="-78"/>
                <a:cs typeface="Arabic Typesetting" pitchFamily="66" charset="-78"/>
              </a:rPr>
              <a:t> دج </a:t>
            </a:r>
          </a:p>
          <a:p>
            <a:pPr marL="64008" indent="0" algn="r" rtl="1">
              <a:buNone/>
            </a:pPr>
            <a:r>
              <a:rPr lang="ar-DZ" sz="2400" dirty="0" smtClean="0">
                <a:latin typeface="Arabic Typesetting" pitchFamily="66" charset="-78"/>
                <a:cs typeface="Arabic Typesetting" pitchFamily="66" charset="-78"/>
              </a:rPr>
              <a:t>لمزيد من المعلومات يمكن الاطلاع على الرابط: </a:t>
            </a:r>
          </a:p>
          <a:p>
            <a:pPr marL="64008" indent="0" algn="ctr" rtl="1">
              <a:buNone/>
            </a:pPr>
            <a:r>
              <a:rPr lang="fr-FR" sz="2400" b="1" dirty="0">
                <a:latin typeface="Arabic Typesetting" pitchFamily="66" charset="-78"/>
                <a:cs typeface="Arabic Typesetting" pitchFamily="66" charset="-78"/>
              </a:rPr>
              <a:t>http://www.arableasing-dz.com</a:t>
            </a:r>
            <a:endParaRPr lang="ar-DZ" sz="2400" b="1" dirty="0" smtClean="0">
              <a:latin typeface="Arabic Typesetting" pitchFamily="66" charset="-78"/>
              <a:cs typeface="Arabic Typesetting" pitchFamily="66" charset="-78"/>
            </a:endParaRPr>
          </a:p>
          <a:p>
            <a:pPr algn="r" rtl="1"/>
            <a:endParaRPr lang="ar-DZ" sz="2400" dirty="0" smtClean="0">
              <a:latin typeface="Arabic Typesetting" pitchFamily="66" charset="-78"/>
              <a:cs typeface="Arabic Typesetting" pitchFamily="66" charset="-78"/>
            </a:endParaRPr>
          </a:p>
          <a:p>
            <a:pPr algn="r" rtl="1"/>
            <a:endParaRPr lang="ar-DZ" sz="24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38694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99032"/>
          </a:xfrm>
        </p:spPr>
        <p:txBody>
          <a:bodyPr>
            <a:normAutofit/>
          </a:bodyPr>
          <a:lstStyle/>
          <a:p>
            <a:pPr algn="ctr" rtl="1"/>
            <a:r>
              <a:rPr lang="ar-DZ" dirty="0">
                <a:cs typeface="AdvertisingMedium" pitchFamily="2" charset="-78"/>
              </a:rPr>
              <a:t>4-2-الشركة </a:t>
            </a:r>
            <a:r>
              <a:rPr lang="ar-DZ" dirty="0" smtClean="0">
                <a:cs typeface="AdvertisingMedium" pitchFamily="2" charset="-78"/>
              </a:rPr>
              <a:t>الجزائرية لإيجار المنقولات</a:t>
            </a:r>
            <a:br>
              <a:rPr lang="ar-DZ" dirty="0" smtClean="0">
                <a:cs typeface="AdvertisingMedium" pitchFamily="2" charset="-78"/>
              </a:rPr>
            </a:br>
            <a:r>
              <a:rPr lang="fr-FR" sz="2800" dirty="0" smtClean="0">
                <a:cs typeface="AdvertisingMedium" pitchFamily="2" charset="-78"/>
              </a:rPr>
              <a:t>Société Algérienne de </a:t>
            </a:r>
            <a:r>
              <a:rPr lang="fr-FR" sz="2800" smtClean="0">
                <a:cs typeface="AdvertisingMedium" pitchFamily="2" charset="-78"/>
              </a:rPr>
              <a:t>Leasing Mobilier </a:t>
            </a:r>
            <a:r>
              <a:rPr lang="fr-FR" sz="2800" dirty="0" smtClean="0">
                <a:cs typeface="AdvertisingMedium" pitchFamily="2" charset="-78"/>
              </a:rPr>
              <a:t>(SALEM)</a:t>
            </a:r>
            <a:endParaRPr lang="ar-DZ" dirty="0">
              <a:cs typeface="AdvertisingMedium" pitchFamily="2" charset="-78"/>
            </a:endParaRPr>
          </a:p>
        </p:txBody>
      </p:sp>
      <p:sp>
        <p:nvSpPr>
          <p:cNvPr id="3" name="Espace réservé du contenu 2"/>
          <p:cNvSpPr>
            <a:spLocks noGrp="1"/>
          </p:cNvSpPr>
          <p:nvPr>
            <p:ph idx="1"/>
          </p:nvPr>
        </p:nvSpPr>
        <p:spPr>
          <a:xfrm>
            <a:off x="1115616" y="1484784"/>
            <a:ext cx="8028384" cy="4970024"/>
          </a:xfrm>
        </p:spPr>
        <p:txBody>
          <a:bodyPr>
            <a:normAutofit/>
          </a:bodyPr>
          <a:lstStyle/>
          <a:p>
            <a:pPr marL="64008" indent="0" algn="r" rtl="1">
              <a:buNone/>
            </a:pPr>
            <a:r>
              <a:rPr lang="ar-DZ" sz="2800" dirty="0">
                <a:latin typeface="Arabic Typesetting" pitchFamily="66" charset="-78"/>
                <a:cs typeface="Arabic Typesetting" pitchFamily="66" charset="-78"/>
              </a:rPr>
              <a:t>تعد أول شركة عمومية للإيجار المالي في </a:t>
            </a:r>
            <a:r>
              <a:rPr lang="ar-DZ" sz="2800" dirty="0" smtClean="0">
                <a:latin typeface="Arabic Typesetting" pitchFamily="66" charset="-78"/>
                <a:cs typeface="Arabic Typesetting" pitchFamily="66" charset="-78"/>
              </a:rPr>
              <a:t>الجزائر، وهي فرع من الصندوق الوطني للتعاون الفلاحي </a:t>
            </a:r>
            <a:r>
              <a:rPr lang="fr-FR" sz="2800" dirty="0" smtClean="0">
                <a:latin typeface="Arabic Typesetting" pitchFamily="66" charset="-78"/>
                <a:cs typeface="Arabic Typesetting" pitchFamily="66" charset="-78"/>
              </a:rPr>
              <a:t>(CNMA)</a:t>
            </a:r>
            <a:r>
              <a:rPr lang="ar-DZ" sz="2800" dirty="0" smtClean="0">
                <a:latin typeface="Arabic Typesetting" pitchFamily="66" charset="-78"/>
                <a:cs typeface="Arabic Typesetting" pitchFamily="66" charset="-78"/>
              </a:rPr>
              <a:t>، وهي شركة ذات أسهم تخضع لأحكام القوانين والتنظيمات المعمول بها في الجزائر لاسيما القانون رقم 96-06 بتاريخ 10 جانفي 1996م المتعلق بقرض الإيجار، يبلغ رأسمالها 200 مليون دينار جزائري، موزع كما يلي:</a:t>
            </a:r>
          </a:p>
          <a:p>
            <a:pPr marL="578358" indent="-514350" algn="r" rtl="1">
              <a:buFont typeface="+mj-lt"/>
              <a:buAutoNum type="arabicParenR"/>
            </a:pPr>
            <a:r>
              <a:rPr lang="ar-DZ" sz="2800" dirty="0" smtClean="0">
                <a:latin typeface="Arabic Typesetting" pitchFamily="66" charset="-78"/>
                <a:cs typeface="Arabic Typesetting" pitchFamily="66" charset="-78"/>
              </a:rPr>
              <a:t>الصندوق الوطني للتعاون الفلاحي 90</a:t>
            </a:r>
            <a:r>
              <a:rPr lang="fr-FR" sz="2800" dirty="0" smtClean="0">
                <a:latin typeface="Arabic Typesetting" pitchFamily="66" charset="-78"/>
                <a:cs typeface="Arabic Typesetting" pitchFamily="66" charset="-78"/>
              </a:rPr>
              <a:t>%</a:t>
            </a:r>
            <a:r>
              <a:rPr lang="ar-DZ" sz="2800" dirty="0" smtClean="0">
                <a:latin typeface="Arabic Typesetting" pitchFamily="66" charset="-78"/>
                <a:cs typeface="Arabic Typesetting" pitchFamily="66" charset="-78"/>
              </a:rPr>
              <a:t>.</a:t>
            </a:r>
          </a:p>
          <a:p>
            <a:pPr marL="578358" indent="-514350" algn="r" rtl="1">
              <a:buFont typeface="+mj-lt"/>
              <a:buAutoNum type="arabicParenR"/>
            </a:pPr>
            <a:r>
              <a:rPr lang="ar-DZ" sz="2800" dirty="0" smtClean="0">
                <a:latin typeface="Arabic Typesetting" pitchFamily="66" charset="-78"/>
                <a:cs typeface="Arabic Typesetting" pitchFamily="66" charset="-78"/>
              </a:rPr>
              <a:t>المجموعة القابضة للميكانيك 10</a:t>
            </a:r>
            <a:r>
              <a:rPr lang="fr-FR" sz="2800" dirty="0" smtClean="0">
                <a:latin typeface="Arabic Typesetting" pitchFamily="66" charset="-78"/>
                <a:cs typeface="Arabic Typesetting" pitchFamily="66" charset="-78"/>
              </a:rPr>
              <a:t>%</a:t>
            </a:r>
            <a:r>
              <a:rPr lang="ar-DZ" sz="2800" dirty="0" smtClean="0">
                <a:latin typeface="Arabic Typesetting" pitchFamily="66" charset="-78"/>
                <a:cs typeface="Arabic Typesetting" pitchFamily="66" charset="-78"/>
              </a:rPr>
              <a:t>.</a:t>
            </a:r>
          </a:p>
          <a:p>
            <a:pPr marL="64008" lvl="0" indent="0" algn="r" rtl="1">
              <a:buNone/>
            </a:pPr>
            <a:r>
              <a:rPr lang="ar-DZ" sz="2800" dirty="0">
                <a:latin typeface="Arabic Typesetting" pitchFamily="66" charset="-78"/>
                <a:cs typeface="Arabic Typesetting" pitchFamily="66" charset="-78"/>
              </a:rPr>
              <a:t>بعد التعديل الذي اجري في </a:t>
            </a:r>
            <a:r>
              <a:rPr lang="ar-DZ" sz="2800" dirty="0" smtClean="0">
                <a:latin typeface="Arabic Typesetting" pitchFamily="66" charset="-78"/>
                <a:cs typeface="Arabic Typesetting" pitchFamily="66" charset="-78"/>
              </a:rPr>
              <a:t>الاجتماع </a:t>
            </a:r>
            <a:r>
              <a:rPr lang="ar-DZ" sz="2800" dirty="0">
                <a:latin typeface="Arabic Typesetting" pitchFamily="66" charset="-78"/>
                <a:cs typeface="Arabic Typesetting" pitchFamily="66" charset="-78"/>
              </a:rPr>
              <a:t>العام بتاريخ  </a:t>
            </a:r>
            <a:r>
              <a:rPr lang="ar-DZ" sz="2800" dirty="0" smtClean="0">
                <a:latin typeface="Arabic Typesetting" pitchFamily="66" charset="-78"/>
                <a:cs typeface="Arabic Typesetting" pitchFamily="66" charset="-78"/>
              </a:rPr>
              <a:t>19 ديسمبر 1999م، انسحبت </a:t>
            </a:r>
            <a:r>
              <a:rPr lang="ar-DZ" sz="2800" dirty="0">
                <a:latin typeface="Arabic Typesetting" pitchFamily="66" charset="-78"/>
                <a:cs typeface="Arabic Typesetting" pitchFamily="66" charset="-78"/>
              </a:rPr>
              <a:t>الشركة القابضة الميكانيكية  وبقيت </a:t>
            </a:r>
            <a:r>
              <a:rPr lang="en-US" sz="2800" dirty="0">
                <a:latin typeface="Arabic Typesetting" pitchFamily="66" charset="-78"/>
                <a:cs typeface="Arabic Typesetting" pitchFamily="66" charset="-78"/>
              </a:rPr>
              <a:t>CNMA</a:t>
            </a:r>
            <a:r>
              <a:rPr lang="ar-DZ" sz="2800" dirty="0">
                <a:latin typeface="Arabic Typesetting" pitchFamily="66" charset="-78"/>
                <a:cs typeface="Arabic Typesetting" pitchFamily="66" charset="-78"/>
              </a:rPr>
              <a:t> المساهمة الوحيدة في شركة </a:t>
            </a:r>
            <a:r>
              <a:rPr lang="en-US" sz="2800" dirty="0">
                <a:latin typeface="Arabic Typesetting" pitchFamily="66" charset="-78"/>
                <a:cs typeface="Arabic Typesetting" pitchFamily="66" charset="-78"/>
              </a:rPr>
              <a:t>SALEM</a:t>
            </a:r>
            <a:r>
              <a:rPr lang="ar-DZ" sz="2800" dirty="0" smtClean="0">
                <a:latin typeface="Arabic Typesetting" pitchFamily="66" charset="-78"/>
                <a:cs typeface="Arabic Typesetting" pitchFamily="66" charset="-78"/>
              </a:rPr>
              <a:t>.</a:t>
            </a:r>
          </a:p>
          <a:p>
            <a:pPr marL="64008" lvl="0" indent="0" algn="r" rtl="1">
              <a:buNone/>
            </a:pPr>
            <a:r>
              <a:rPr lang="ar-DZ" sz="2800" dirty="0" smtClean="0">
                <a:latin typeface="Arabic Typesetting" pitchFamily="66" charset="-78"/>
                <a:cs typeface="Arabic Typesetting" pitchFamily="66" charset="-78"/>
              </a:rPr>
              <a:t>بحلول مارس 2011م كانت الشركة قد منحت الترخيص لتمويل 27 ملف بقيمة إجمالية قدرت بـ656 مليون دينار جزائري.</a:t>
            </a:r>
            <a:endParaRPr lang="en-US" sz="2800" dirty="0">
              <a:latin typeface="Arabic Typesetting" pitchFamily="66" charset="-78"/>
              <a:cs typeface="Arabic Typesetting" pitchFamily="66" charset="-78"/>
            </a:endParaRPr>
          </a:p>
          <a:p>
            <a:pPr algn="r" rtl="1"/>
            <a:endParaRPr lang="ar-DZ" sz="2800" dirty="0" smtClean="0">
              <a:latin typeface="Arabic Typesetting" pitchFamily="66" charset="-78"/>
              <a:cs typeface="Arabic Typesetting" pitchFamily="66" charset="-78"/>
            </a:endParaRPr>
          </a:p>
          <a:p>
            <a:pPr algn="r" rtl="1"/>
            <a:endParaRPr lang="ar-DZ" sz="2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319429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5815"/>
            <a:ext cx="8100392" cy="1399032"/>
          </a:xfrm>
        </p:spPr>
        <p:txBody>
          <a:bodyPr>
            <a:normAutofit/>
          </a:bodyPr>
          <a:lstStyle/>
          <a:p>
            <a:pPr algn="ctr" rtl="1"/>
            <a:r>
              <a:rPr lang="ar-DZ" sz="3600" dirty="0" smtClean="0">
                <a:cs typeface="AdvertisingMedium" pitchFamily="2" charset="-78"/>
              </a:rPr>
              <a:t>4-3- الشركة الجزائرية السعودية للقرض الإيجاري </a:t>
            </a:r>
            <a:br>
              <a:rPr lang="ar-DZ" sz="3600" dirty="0" smtClean="0">
                <a:cs typeface="AdvertisingMedium" pitchFamily="2" charset="-78"/>
              </a:rPr>
            </a:br>
            <a:r>
              <a:rPr lang="en-US" sz="3600" dirty="0" smtClean="0">
                <a:cs typeface="AdvertisingMedium" pitchFamily="2" charset="-78"/>
              </a:rPr>
              <a:t>Algerian Saudi Leasing (ASL)</a:t>
            </a:r>
            <a:endParaRPr lang="en-US" sz="3600" dirty="0">
              <a:cs typeface="AdvertisingMedium" pitchFamily="2" charset="-78"/>
            </a:endParaRPr>
          </a:p>
        </p:txBody>
      </p:sp>
      <p:sp>
        <p:nvSpPr>
          <p:cNvPr id="4" name="Espace réservé du contenu 3"/>
          <p:cNvSpPr>
            <a:spLocks noGrp="1"/>
          </p:cNvSpPr>
          <p:nvPr>
            <p:ph idx="1"/>
          </p:nvPr>
        </p:nvSpPr>
        <p:spPr>
          <a:xfrm>
            <a:off x="1043608" y="1628800"/>
            <a:ext cx="8100392" cy="4826008"/>
          </a:xfrm>
        </p:spPr>
        <p:txBody>
          <a:bodyPr>
            <a:normAutofit/>
          </a:bodyPr>
          <a:lstStyle/>
          <a:p>
            <a:pPr marL="64008" indent="0" algn="r" rtl="1">
              <a:buNone/>
            </a:pPr>
            <a:r>
              <a:rPr lang="ar-DZ" sz="2800" dirty="0" smtClean="0">
                <a:latin typeface="Arabic Typesetting" pitchFamily="66" charset="-78"/>
                <a:cs typeface="Arabic Typesetting" pitchFamily="66" charset="-78"/>
              </a:rPr>
              <a:t>     في إطار تطوير أدوات التمويل الجديدة، تم استحداث قرض الإيجار الدولي بإنشاء هذه الشركة </a:t>
            </a:r>
            <a:r>
              <a:rPr lang="fr-FR" sz="2800" dirty="0" smtClean="0">
                <a:latin typeface="Arabic Typesetting" pitchFamily="66" charset="-78"/>
                <a:cs typeface="Arabic Typesetting" pitchFamily="66" charset="-78"/>
              </a:rPr>
              <a:t>(ASL)</a:t>
            </a:r>
            <a:r>
              <a:rPr lang="ar-DZ" sz="2800" dirty="0" smtClean="0">
                <a:latin typeface="Arabic Typesetting" pitchFamily="66" charset="-78"/>
                <a:cs typeface="Arabic Typesetting" pitchFamily="66" charset="-78"/>
              </a:rPr>
              <a:t> بمشاركة الأطراف التالية:</a:t>
            </a:r>
          </a:p>
          <a:p>
            <a:pPr marL="578358" indent="-514350" algn="r" rtl="1">
              <a:buFont typeface="+mj-lt"/>
              <a:buAutoNum type="arabicParenR"/>
            </a:pPr>
            <a:r>
              <a:rPr lang="ar-DZ" sz="3600" dirty="0">
                <a:latin typeface="Arabic Typesetting" pitchFamily="66" charset="-78"/>
                <a:cs typeface="Arabic Typesetting" pitchFamily="66" charset="-78"/>
              </a:rPr>
              <a:t>البنك الخارجي الجزائري </a:t>
            </a:r>
            <a:r>
              <a:rPr lang="fr-FR" sz="3600" dirty="0">
                <a:latin typeface="Arabic Typesetting" pitchFamily="66" charset="-78"/>
                <a:cs typeface="Arabic Typesetting" pitchFamily="66" charset="-78"/>
              </a:rPr>
              <a:t>(BEA)</a:t>
            </a:r>
            <a:r>
              <a:rPr lang="ar-DZ" sz="3600" dirty="0">
                <a:latin typeface="Arabic Typesetting" pitchFamily="66" charset="-78"/>
                <a:cs typeface="Arabic Typesetting" pitchFamily="66" charset="-78"/>
              </a:rPr>
              <a:t>.</a:t>
            </a:r>
          </a:p>
          <a:p>
            <a:pPr marL="578358" indent="-514350" algn="r" rtl="1">
              <a:buFont typeface="+mj-lt"/>
              <a:buAutoNum type="arabicParenR"/>
            </a:pPr>
            <a:r>
              <a:rPr lang="ar-DZ" sz="3600" dirty="0">
                <a:latin typeface="Arabic Typesetting" pitchFamily="66" charset="-78"/>
                <a:cs typeface="Arabic Typesetting" pitchFamily="66" charset="-78"/>
              </a:rPr>
              <a:t>مجموعة البركة</a:t>
            </a:r>
          </a:p>
          <a:p>
            <a:pPr marL="64008" indent="0" algn="r" rtl="1">
              <a:buNone/>
            </a:pPr>
            <a:r>
              <a:rPr lang="ar-DZ" sz="2800" dirty="0" smtClean="0">
                <a:latin typeface="Arabic Typesetting" pitchFamily="66" charset="-78"/>
                <a:cs typeface="Arabic Typesetting" pitchFamily="66" charset="-78"/>
              </a:rPr>
              <a:t>      الهدف الرئيسي لهذه الشركة هو تمويل الواردات بالعملة الصعبة، من التجهيزات الموجهة للاستعمال المهني من طرف المتعاملين الاقتصاديين في الجزائر، وتستفيد فقط من تمويلها الأنشطة المهنية المنتجة وليس الأنشطة التجارية.</a:t>
            </a:r>
            <a:endParaRPr lang="ar-DZ" sz="2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553104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229600" cy="1399032"/>
          </a:xfrm>
        </p:spPr>
        <p:txBody>
          <a:bodyPr/>
          <a:lstStyle/>
          <a:p>
            <a:pPr algn="ctr"/>
            <a:r>
              <a:rPr lang="ar-DZ" dirty="0" smtClean="0">
                <a:cs typeface="AdvertisingMedium" pitchFamily="2" charset="-78"/>
              </a:rPr>
              <a:t>4-4- شركات أخرى</a:t>
            </a:r>
            <a:endParaRPr lang="ar-DZ" dirty="0">
              <a:cs typeface="AdvertisingMedium" pitchFamily="2" charset="-78"/>
            </a:endParaRPr>
          </a:p>
        </p:txBody>
      </p:sp>
      <p:sp>
        <p:nvSpPr>
          <p:cNvPr id="4" name="Espace réservé du contenu 3"/>
          <p:cNvSpPr>
            <a:spLocks noGrp="1"/>
          </p:cNvSpPr>
          <p:nvPr>
            <p:ph idx="1"/>
          </p:nvPr>
        </p:nvSpPr>
        <p:spPr>
          <a:xfrm>
            <a:off x="1115616" y="1268760"/>
            <a:ext cx="8028384" cy="5472608"/>
          </a:xfrm>
        </p:spPr>
        <p:txBody>
          <a:bodyPr>
            <a:normAutofit/>
          </a:bodyPr>
          <a:lstStyle/>
          <a:p>
            <a:pPr algn="r" rtl="1"/>
            <a:r>
              <a:rPr lang="ar-DZ" sz="3200" dirty="0" smtClean="0">
                <a:latin typeface="Arabic Typesetting" pitchFamily="66" charset="-78"/>
                <a:cs typeface="Arabic Typesetting" pitchFamily="66" charset="-78"/>
              </a:rPr>
              <a:t>شركة المغرب للإيجار الجزائرية </a:t>
            </a:r>
            <a:r>
              <a:rPr lang="fr-FR" sz="3200" dirty="0" smtClean="0">
                <a:latin typeface="Arabic Typesetting" pitchFamily="66" charset="-78"/>
                <a:cs typeface="Arabic Typesetting" pitchFamily="66" charset="-78"/>
              </a:rPr>
              <a:t>(MLA)</a:t>
            </a:r>
            <a:r>
              <a:rPr lang="ar-DZ" sz="3200" dirty="0" smtClean="0">
                <a:latin typeface="Arabic Typesetting" pitchFamily="66" charset="-78"/>
                <a:cs typeface="Arabic Typesetting" pitchFamily="66" charset="-78"/>
              </a:rPr>
              <a:t>:</a:t>
            </a:r>
            <a:endParaRPr lang="fr-FR" sz="3200" dirty="0" smtClean="0">
              <a:latin typeface="Arabic Typesetting" pitchFamily="66" charset="-78"/>
              <a:cs typeface="Arabic Typesetting" pitchFamily="66" charset="-78"/>
            </a:endParaRPr>
          </a:p>
          <a:p>
            <a:pPr marL="64008" indent="0" algn="r" rtl="1">
              <a:buNone/>
            </a:pPr>
            <a:r>
              <a:rPr lang="ar-DZ" sz="3200" dirty="0" smtClean="0">
                <a:latin typeface="Arabic Typesetting" pitchFamily="66" charset="-78"/>
                <a:cs typeface="Arabic Typesetting" pitchFamily="66" charset="-78"/>
              </a:rPr>
              <a:t>يمكن </a:t>
            </a:r>
            <a:r>
              <a:rPr lang="ar-DZ" sz="3200" dirty="0" err="1" smtClean="0">
                <a:latin typeface="Arabic Typesetting" pitchFamily="66" charset="-78"/>
                <a:cs typeface="Arabic Typesetting" pitchFamily="66" charset="-78"/>
              </a:rPr>
              <a:t>الإطلاع</a:t>
            </a:r>
            <a:r>
              <a:rPr lang="ar-DZ" sz="3200" dirty="0" smtClean="0">
                <a:latin typeface="Arabic Typesetting" pitchFamily="66" charset="-78"/>
                <a:cs typeface="Arabic Typesetting" pitchFamily="66" charset="-78"/>
              </a:rPr>
              <a:t> على التفاصيل من خلال الرابط:</a:t>
            </a:r>
          </a:p>
          <a:p>
            <a:pPr marL="64008" indent="0" algn="r" rtl="1">
              <a:buNone/>
            </a:pPr>
            <a:r>
              <a:rPr lang="fr-FR" sz="3200" dirty="0">
                <a:latin typeface="Arabic Typesetting" pitchFamily="66" charset="-78"/>
                <a:cs typeface="Arabic Typesetting" pitchFamily="66" charset="-78"/>
                <a:hlinkClick r:id="rId2"/>
              </a:rPr>
              <a:t>http://</a:t>
            </a:r>
            <a:r>
              <a:rPr lang="fr-FR" sz="3200" dirty="0" smtClean="0">
                <a:latin typeface="Arabic Typesetting" pitchFamily="66" charset="-78"/>
                <a:cs typeface="Arabic Typesetting" pitchFamily="66" charset="-78"/>
                <a:hlinkClick r:id="rId2"/>
              </a:rPr>
              <a:t>www.mlaleasing.com</a:t>
            </a:r>
            <a:endParaRPr lang="ar-DZ" sz="3200" dirty="0" smtClean="0">
              <a:latin typeface="Arabic Typesetting" pitchFamily="66" charset="-78"/>
              <a:cs typeface="Arabic Typesetting" pitchFamily="66" charset="-78"/>
            </a:endParaRPr>
          </a:p>
          <a:p>
            <a:pPr algn="r" rtl="1"/>
            <a:r>
              <a:rPr lang="ar-DZ" sz="3200" dirty="0" smtClean="0">
                <a:latin typeface="Arabic Typesetting" pitchFamily="66" charset="-78"/>
                <a:cs typeface="Arabic Typesetting" pitchFamily="66" charset="-78"/>
              </a:rPr>
              <a:t>الشركة الوطنية للإيجار المالي </a:t>
            </a:r>
            <a:r>
              <a:rPr lang="fr-FR" sz="3200" dirty="0" smtClean="0">
                <a:latin typeface="Arabic Typesetting" pitchFamily="66" charset="-78"/>
                <a:cs typeface="Arabic Typesetting" pitchFamily="66" charset="-78"/>
              </a:rPr>
              <a:t>(NL)</a:t>
            </a:r>
            <a:r>
              <a:rPr lang="ar-DZ" sz="3200" dirty="0" smtClean="0">
                <a:latin typeface="Arabic Typesetting" pitchFamily="66" charset="-78"/>
                <a:cs typeface="Arabic Typesetting" pitchFamily="66" charset="-78"/>
              </a:rPr>
              <a:t>:</a:t>
            </a:r>
          </a:p>
          <a:p>
            <a:pPr marL="64008" indent="0" algn="r" rtl="1">
              <a:buNone/>
            </a:pPr>
            <a:r>
              <a:rPr lang="ar-DZ" sz="3200" dirty="0" smtClean="0">
                <a:latin typeface="Arabic Typesetting" pitchFamily="66" charset="-78"/>
                <a:cs typeface="Arabic Typesetting" pitchFamily="66" charset="-78"/>
              </a:rPr>
              <a:t>يمكن </a:t>
            </a:r>
            <a:r>
              <a:rPr lang="ar-DZ" sz="3200" dirty="0" err="1">
                <a:latin typeface="Arabic Typesetting" pitchFamily="66" charset="-78"/>
                <a:cs typeface="Arabic Typesetting" pitchFamily="66" charset="-78"/>
              </a:rPr>
              <a:t>الإطلاع</a:t>
            </a:r>
            <a:r>
              <a:rPr lang="ar-DZ" sz="3200" dirty="0">
                <a:latin typeface="Arabic Typesetting" pitchFamily="66" charset="-78"/>
                <a:cs typeface="Arabic Typesetting" pitchFamily="66" charset="-78"/>
              </a:rPr>
              <a:t> على التفاصيل من خلال الرابط</a:t>
            </a:r>
            <a:r>
              <a:rPr lang="ar-DZ" sz="3200" dirty="0" smtClean="0">
                <a:latin typeface="Arabic Typesetting" pitchFamily="66" charset="-78"/>
                <a:cs typeface="Arabic Typesetting" pitchFamily="66" charset="-78"/>
              </a:rPr>
              <a:t>:</a:t>
            </a:r>
          </a:p>
          <a:p>
            <a:pPr marL="64008" indent="0" algn="r" rtl="1">
              <a:buNone/>
            </a:pPr>
            <a:r>
              <a:rPr lang="fr-FR" sz="3200" dirty="0">
                <a:latin typeface="Arabic Typesetting" pitchFamily="66" charset="-78"/>
                <a:cs typeface="Arabic Typesetting" pitchFamily="66" charset="-78"/>
                <a:hlinkClick r:id="rId3"/>
              </a:rPr>
              <a:t>http://elmouchir.caci.dz/SNL--</a:t>
            </a:r>
            <a:r>
              <a:rPr lang="fr-FR" sz="3200" dirty="0" smtClean="0">
                <a:latin typeface="Arabic Typesetting" pitchFamily="66" charset="-78"/>
                <a:cs typeface="Arabic Typesetting" pitchFamily="66" charset="-78"/>
                <a:hlinkClick r:id="rId3"/>
              </a:rPr>
              <a:t>Societe-Nationale-de-Leasing-4763.html</a:t>
            </a:r>
            <a:endParaRPr lang="ar-DZ" sz="3200" dirty="0" smtClean="0">
              <a:latin typeface="Arabic Typesetting" pitchFamily="66" charset="-78"/>
              <a:cs typeface="Arabic Typesetting" pitchFamily="66" charset="-78"/>
            </a:endParaRPr>
          </a:p>
          <a:p>
            <a:pPr algn="r" rtl="1"/>
            <a:r>
              <a:rPr lang="ar-DZ" sz="3200" dirty="0" smtClean="0">
                <a:latin typeface="Arabic Typesetting" pitchFamily="66" charset="-78"/>
                <a:cs typeface="Arabic Typesetting" pitchFamily="66" charset="-78"/>
              </a:rPr>
              <a:t>شركة إعادة التمويل البترولي </a:t>
            </a:r>
            <a:r>
              <a:rPr lang="fr-FR" sz="3200" dirty="0">
                <a:latin typeface="Arabic Typesetting" pitchFamily="66" charset="-78"/>
                <a:cs typeface="Arabic Typesetting" pitchFamily="66" charset="-78"/>
              </a:rPr>
              <a:t>(SRH</a:t>
            </a:r>
            <a:r>
              <a:rPr lang="fr-FR" sz="3200" dirty="0" smtClean="0">
                <a:latin typeface="Arabic Typesetting" pitchFamily="66" charset="-78"/>
                <a:cs typeface="Arabic Typesetting" pitchFamily="66" charset="-78"/>
              </a:rPr>
              <a:t>)</a:t>
            </a:r>
            <a:r>
              <a:rPr lang="ar-DZ" sz="3200" dirty="0" smtClean="0">
                <a:latin typeface="Arabic Typesetting" pitchFamily="66" charset="-78"/>
                <a:cs typeface="Arabic Typesetting" pitchFamily="66" charset="-78"/>
              </a:rPr>
              <a:t>.</a:t>
            </a:r>
            <a:endParaRPr lang="ar-DZ"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92851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6712" y="260648"/>
            <a:ext cx="7772400" cy="1829761"/>
          </a:xfrm>
        </p:spPr>
        <p:txBody>
          <a:bodyPr>
            <a:normAutofit/>
          </a:bodyPr>
          <a:lstStyle/>
          <a:p>
            <a:pPr algn="r" rtl="1"/>
            <a:r>
              <a:rPr lang="ar-DZ" sz="8000" dirty="0" smtClean="0">
                <a:cs typeface="AL-Hosam" pitchFamily="2" charset="-78"/>
              </a:rPr>
              <a:t>المحور الثالث</a:t>
            </a:r>
            <a:endParaRPr lang="fr-CA" sz="8000" dirty="0">
              <a:cs typeface="AL-Hosam" pitchFamily="2" charset="-78"/>
            </a:endParaRPr>
          </a:p>
        </p:txBody>
      </p:sp>
      <p:sp>
        <p:nvSpPr>
          <p:cNvPr id="3" name="Sous-titre 2"/>
          <p:cNvSpPr>
            <a:spLocks noGrp="1"/>
          </p:cNvSpPr>
          <p:nvPr>
            <p:ph type="subTitle" idx="1"/>
          </p:nvPr>
        </p:nvSpPr>
        <p:spPr>
          <a:xfrm rot="20299986">
            <a:off x="667991" y="2553356"/>
            <a:ext cx="8748464" cy="1199704"/>
          </a:xfrm>
        </p:spPr>
        <p:txBody>
          <a:bodyPr>
            <a:normAutofit/>
          </a:bodyPr>
          <a:lstStyle/>
          <a:p>
            <a:pPr lvl="0" algn="r" rtl="1"/>
            <a:r>
              <a:rPr lang="ar-DZ" sz="4400" b="1" dirty="0" smtClean="0">
                <a:solidFill>
                  <a:srgbClr val="FF0000"/>
                </a:solidFill>
                <a:cs typeface="Al-Mothnna" pitchFamily="2" charset="-78"/>
              </a:rPr>
              <a:t>هيئات </a:t>
            </a:r>
            <a:r>
              <a:rPr lang="ar-DZ" sz="4400" b="1" dirty="0">
                <a:solidFill>
                  <a:srgbClr val="FF0000"/>
                </a:solidFill>
                <a:cs typeface="Al-Mothnna" pitchFamily="2" charset="-78"/>
              </a:rPr>
              <a:t>دعم ومرافقة المشاريع في الجزائر</a:t>
            </a:r>
          </a:p>
          <a:p>
            <a:pPr algn="r" rtl="1"/>
            <a:endParaRPr lang="fr-CA" sz="4400" b="1" dirty="0">
              <a:solidFill>
                <a:srgbClr val="FF0000"/>
              </a:solidFill>
              <a:cs typeface="Al-Mothnna" pitchFamily="2" charset="-78"/>
            </a:endParaRPr>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399032"/>
          </a:xfrm>
        </p:spPr>
        <p:txBody>
          <a:bodyPr/>
          <a:lstStyle/>
          <a:p>
            <a:pPr algn="ctr"/>
            <a:r>
              <a:rPr lang="fr-FR" b="1" dirty="0"/>
              <a:t>Marché du crédit bail </a:t>
            </a:r>
            <a:r>
              <a:rPr lang="fr-FR" b="1" dirty="0" smtClean="0"/>
              <a:t>:</a:t>
            </a:r>
            <a:endParaRPr lang="ar-DZ" dirty="0"/>
          </a:p>
        </p:txBody>
      </p:sp>
      <p:sp>
        <p:nvSpPr>
          <p:cNvPr id="3" name="Espace réservé du contenu 2"/>
          <p:cNvSpPr>
            <a:spLocks noGrp="1"/>
          </p:cNvSpPr>
          <p:nvPr>
            <p:ph idx="1"/>
          </p:nvPr>
        </p:nvSpPr>
        <p:spPr>
          <a:xfrm>
            <a:off x="1043608" y="1412776"/>
            <a:ext cx="8100392" cy="5445224"/>
          </a:xfrm>
        </p:spPr>
        <p:txBody>
          <a:bodyPr>
            <a:noAutofit/>
          </a:bodyPr>
          <a:lstStyle/>
          <a:p>
            <a:pPr marL="64008" indent="0" algn="l" rtl="0">
              <a:buNone/>
            </a:pPr>
            <a:r>
              <a:rPr lang="fr-FR" sz="2200" dirty="0" smtClean="0">
                <a:latin typeface="Arial Unicode MS" panose="020B0604020202020204" pitchFamily="34" charset="-128"/>
                <a:ea typeface="Arial Unicode MS" panose="020B0604020202020204" pitchFamily="34" charset="-128"/>
                <a:cs typeface="Arial Unicode MS" panose="020B0604020202020204" pitchFamily="34" charset="-128"/>
              </a:rPr>
              <a:t>Les </a:t>
            </a:r>
            <a:r>
              <a:rPr lang="fr-FR" sz="2200" dirty="0">
                <a:latin typeface="Arial Unicode MS" panose="020B0604020202020204" pitchFamily="34" charset="-128"/>
                <a:ea typeface="Arial Unicode MS" panose="020B0604020202020204" pitchFamily="34" charset="-128"/>
                <a:cs typeface="Arial Unicode MS" panose="020B0604020202020204" pitchFamily="34" charset="-128"/>
              </a:rPr>
              <a:t>sociétés qui exercent l’activité de crédit-bail son actuellement en nombre de 07 :</a:t>
            </a:r>
          </a:p>
          <a:p>
            <a:pPr marL="635508" indent="-571500" algn="l" rtl="0">
              <a:buFont typeface="+mj-lt"/>
              <a:buAutoNum type="romanUcPeriod"/>
            </a:pPr>
            <a:r>
              <a:rPr lang="fr-FR" sz="2200"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05 établissements financiers </a:t>
            </a:r>
            <a:r>
              <a:rPr lang="fr-FR" sz="2200" u="sng"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2200" dirty="0" err="1">
                <a:latin typeface="Arial Unicode MS" panose="020B0604020202020204" pitchFamily="34" charset="-128"/>
                <a:ea typeface="Arial Unicode MS" panose="020B0604020202020204" pitchFamily="34" charset="-128"/>
                <a:cs typeface="Arial Unicode MS" panose="020B0604020202020204" pitchFamily="34" charset="-128"/>
              </a:rPr>
              <a:t>Sofinance</a:t>
            </a:r>
            <a:r>
              <a:rPr lang="fr-FR" sz="2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2200" dirty="0" err="1">
                <a:latin typeface="Arial Unicode MS" panose="020B0604020202020204" pitchFamily="34" charset="-128"/>
                <a:ea typeface="Arial Unicode MS" panose="020B0604020202020204" pitchFamily="34" charset="-128"/>
                <a:cs typeface="Arial Unicode MS" panose="020B0604020202020204" pitchFamily="34" charset="-128"/>
              </a:rPr>
              <a:t>Arab</a:t>
            </a:r>
            <a:r>
              <a:rPr lang="fr-FR" sz="2200" dirty="0">
                <a:latin typeface="Arial Unicode MS" panose="020B0604020202020204" pitchFamily="34" charset="-128"/>
                <a:ea typeface="Arial Unicode MS" panose="020B0604020202020204" pitchFamily="34" charset="-128"/>
                <a:cs typeface="Arial Unicode MS" panose="020B0604020202020204" pitchFamily="34" charset="-128"/>
              </a:rPr>
              <a:t> leasing Corporation (ALC), Maghreb Leasing (MLA), Société Nationale du Leasing (NL) et la Société de Refinancement Hypothécaire (SRH).</a:t>
            </a:r>
          </a:p>
          <a:p>
            <a:pPr marL="635508" indent="-571500" algn="l" rtl="0">
              <a:buFont typeface="+mj-lt"/>
              <a:buAutoNum type="romanUcPeriod"/>
            </a:pPr>
            <a:r>
              <a:rPr lang="fr-FR" sz="2200"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05 banques à capitaux privés </a:t>
            </a:r>
            <a:r>
              <a:rPr lang="fr-FR" sz="2200" u="sng"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fr-FR" sz="2200" dirty="0">
                <a:latin typeface="Arial Unicode MS" panose="020B0604020202020204" pitchFamily="34" charset="-128"/>
                <a:ea typeface="Arial Unicode MS" panose="020B0604020202020204" pitchFamily="34" charset="-128"/>
                <a:cs typeface="Arial Unicode MS" panose="020B0604020202020204" pitchFamily="34" charset="-128"/>
              </a:rPr>
              <a:t> BN Paribas, Société Générale Algérie, NATIXIS, et  AL BARAKA et une Banque publique : la BADR.</a:t>
            </a:r>
          </a:p>
          <a:p>
            <a:pPr marL="64008" indent="0" algn="l" rtl="0">
              <a:buNone/>
            </a:pPr>
            <a:r>
              <a:rPr lang="fr-FR" sz="2200" dirty="0">
                <a:latin typeface="Arial Unicode MS" panose="020B0604020202020204" pitchFamily="34" charset="-128"/>
                <a:ea typeface="Arial Unicode MS" panose="020B0604020202020204" pitchFamily="34" charset="-128"/>
                <a:cs typeface="Arial Unicode MS" panose="020B0604020202020204" pitchFamily="34" charset="-128"/>
              </a:rPr>
              <a:t>L’offre de financement de ces établissements de leasing avoisine 28 milliards de DA en juin 2011 contre 20 milliards de DA au 31 décembre 2010.</a:t>
            </a:r>
          </a:p>
          <a:p>
            <a:pPr algn="l" rtl="0"/>
            <a:endParaRPr lang="ar-DZ"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63800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55235"/>
            <a:ext cx="8229600" cy="897501"/>
          </a:xfrm>
        </p:spPr>
        <p:txBody>
          <a:bodyPr>
            <a:normAutofit/>
          </a:bodyPr>
          <a:lstStyle/>
          <a:p>
            <a:pPr algn="ctr" rtl="1"/>
            <a:r>
              <a:rPr lang="ar-DZ" sz="4800" b="1" dirty="0" smtClean="0">
                <a:cs typeface="AF_Taif Normal" pitchFamily="2" charset="-78"/>
              </a:rPr>
              <a:t>ثانيا- رأس مال المخاطر</a:t>
            </a:r>
            <a:endParaRPr lang="ar-DZ" sz="4800" b="1" dirty="0">
              <a:cs typeface="AF_Taif Normal" pitchFamily="2" charset="-78"/>
            </a:endParaRPr>
          </a:p>
        </p:txBody>
      </p:sp>
      <p:sp>
        <p:nvSpPr>
          <p:cNvPr id="3" name="Espace réservé du contenu 2"/>
          <p:cNvSpPr>
            <a:spLocks noGrp="1"/>
          </p:cNvSpPr>
          <p:nvPr>
            <p:ph idx="1"/>
          </p:nvPr>
        </p:nvSpPr>
        <p:spPr>
          <a:xfrm>
            <a:off x="1115616" y="1152128"/>
            <a:ext cx="8028384" cy="5705872"/>
          </a:xfrm>
        </p:spPr>
        <p:txBody>
          <a:bodyPr>
            <a:normAutofit/>
          </a:bodyPr>
          <a:lstStyle/>
          <a:p>
            <a:pPr algn="just" rtl="1"/>
            <a:r>
              <a:rPr lang="ar-DZ" sz="3200" dirty="0" smtClean="0">
                <a:latin typeface="Arabic Typesetting" pitchFamily="66" charset="-78"/>
                <a:cs typeface="Arabic Typesetting" pitchFamily="66" charset="-78"/>
              </a:rPr>
              <a:t>تم تأسيس واعتماد شركات رأس مال المخاطر في الجزائر بعد المشاكل التي واجهتها المؤسسات الصغيرة والمتوسطة، وبعد النجاح الذي عرفه هذا النوع من التمويل في الولايات المتحدة الأمريكية وأروبا، وشركات التمويل عن طريق رأس مال المخاطر تهدف إلى:  </a:t>
            </a:r>
          </a:p>
          <a:p>
            <a:pPr lvl="1" algn="just" rtl="1"/>
            <a:r>
              <a:rPr lang="ar-DZ" sz="2800" dirty="0" smtClean="0">
                <a:latin typeface="Arabic Typesetting" pitchFamily="66" charset="-78"/>
                <a:cs typeface="Arabic Typesetting" pitchFamily="66" charset="-78"/>
              </a:rPr>
              <a:t>تسهيل عملية تمويل المؤسسات الصغيرة والمتوسطة.</a:t>
            </a:r>
          </a:p>
          <a:p>
            <a:pPr lvl="1" algn="just" rtl="1"/>
            <a:r>
              <a:rPr lang="ar-DZ" sz="2800" dirty="0" smtClean="0">
                <a:latin typeface="Arabic Typesetting" pitchFamily="66" charset="-78"/>
                <a:cs typeface="Arabic Typesetting" pitchFamily="66" charset="-78"/>
              </a:rPr>
              <a:t>مواجهة الاحتياجات من التمويل الاستثماري.</a:t>
            </a:r>
          </a:p>
          <a:p>
            <a:pPr lvl="1" algn="just" rtl="1"/>
            <a:r>
              <a:rPr lang="ar-DZ" sz="2800" dirty="0" smtClean="0">
                <a:latin typeface="Arabic Typesetting" pitchFamily="66" charset="-78"/>
                <a:cs typeface="Arabic Typesetting" pitchFamily="66" charset="-78"/>
              </a:rPr>
              <a:t>توفير الموارد المالية للشركات ذات المخاطر العالية والارباح الواعدة.</a:t>
            </a:r>
          </a:p>
          <a:p>
            <a:pPr lvl="1" algn="just" rtl="1"/>
            <a:r>
              <a:rPr lang="ar-DZ" sz="2800" dirty="0" smtClean="0">
                <a:latin typeface="Arabic Typesetting" pitchFamily="66" charset="-78"/>
                <a:cs typeface="Arabic Typesetting" pitchFamily="66" charset="-78"/>
              </a:rPr>
              <a:t>توفير بديل تمويل مهم في حالة ضعف السوق المالي وعدم قدرة المؤسسة الاقتصادية على طرح الاسهم للاكتتاب. </a:t>
            </a:r>
          </a:p>
        </p:txBody>
      </p:sp>
    </p:spTree>
    <p:extLst>
      <p:ext uri="{BB962C8B-B14F-4D97-AF65-F5344CB8AC3E}">
        <p14:creationId xmlns:p14="http://schemas.microsoft.com/office/powerpoint/2010/main" val="9160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399032"/>
          </a:xfrm>
        </p:spPr>
        <p:txBody>
          <a:bodyPr/>
          <a:lstStyle/>
          <a:p>
            <a:pPr algn="r" rtl="1"/>
            <a:r>
              <a:rPr lang="ar-DZ" sz="4400" b="1" dirty="0">
                <a:cs typeface="AF_Taif Normal" pitchFamily="2" charset="-78"/>
              </a:rPr>
              <a:t>ثانيا- رأس مال </a:t>
            </a:r>
            <a:r>
              <a:rPr lang="ar-DZ" sz="4400" b="1" dirty="0" smtClean="0">
                <a:cs typeface="AF_Taif Normal" pitchFamily="2" charset="-78"/>
              </a:rPr>
              <a:t>المخاطر (تابع)</a:t>
            </a:r>
            <a:endParaRPr lang="ar-DZ" dirty="0"/>
          </a:p>
        </p:txBody>
      </p:sp>
      <p:sp>
        <p:nvSpPr>
          <p:cNvPr id="3" name="Espace réservé du contenu 2"/>
          <p:cNvSpPr>
            <a:spLocks noGrp="1"/>
          </p:cNvSpPr>
          <p:nvPr>
            <p:ph idx="1"/>
          </p:nvPr>
        </p:nvSpPr>
        <p:spPr>
          <a:xfrm>
            <a:off x="1043608" y="1340768"/>
            <a:ext cx="8100392" cy="5517232"/>
          </a:xfrm>
        </p:spPr>
        <p:txBody>
          <a:bodyPr>
            <a:normAutofit/>
          </a:bodyPr>
          <a:lstStyle/>
          <a:p>
            <a:pPr algn="just" rtl="1"/>
            <a:r>
              <a:rPr lang="ar-DZ" sz="3200" dirty="0" smtClean="0">
                <a:latin typeface="Arabic Typesetting" pitchFamily="66" charset="-78"/>
                <a:cs typeface="Arabic Typesetting" pitchFamily="66" charset="-78"/>
              </a:rPr>
              <a:t>أما بالنسبة للشركات التمويل عن طريق رأس مال المخاطر في الجزائر، فنجد شركتين وهما:</a:t>
            </a:r>
          </a:p>
          <a:p>
            <a:pPr lvl="1" algn="just" rtl="1"/>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شركة </a:t>
            </a:r>
            <a:r>
              <a:rPr lang="en-US" sz="2800" u="sng" dirty="0" err="1"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Sofinance</a:t>
            </a:r>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أسست بتاريخ 15 </a:t>
            </a:r>
            <a:r>
              <a:rPr lang="ar-DZ" sz="2800" dirty="0" err="1" smtClean="0">
                <a:latin typeface="Arabic Typesetting" pitchFamily="66" charset="-78"/>
                <a:cs typeface="Arabic Typesetting" pitchFamily="66" charset="-78"/>
              </a:rPr>
              <a:t>أفريل</a:t>
            </a:r>
            <a:r>
              <a:rPr lang="ar-DZ" sz="2800" dirty="0" smtClean="0">
                <a:latin typeface="Arabic Typesetting" pitchFamily="66" charset="-78"/>
                <a:cs typeface="Arabic Typesetting" pitchFamily="66" charset="-78"/>
              </a:rPr>
              <a:t> 2000م، بالشراكة المالية مع مؤسسات مالية أجنبية برأس مال قدره 05 مليار دينار، مهمتها الأساسية إنشاء مؤسسات اقتصادية جديدة في إطار الاستثمار الأجنبي المباشر، كما تعمل على تطوير أساليب تمويل الاستثمارات عن طريق القروض المباشرة أو عن طريق القروض الإيجارية.</a:t>
            </a:r>
          </a:p>
          <a:p>
            <a:pPr lvl="1" algn="just" rtl="1"/>
            <a:r>
              <a:rPr lang="ar-DZ" sz="2800"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شركة</a:t>
            </a:r>
            <a:r>
              <a:rPr lang="ar-DZ"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fr-FR" sz="2800" u="sng" dirty="0" err="1">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Finalep</a:t>
            </a:r>
            <a:r>
              <a:rPr lang="ar-DZ" sz="2800"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أسست سنة 1991م في شكل مؤسسة مالية، بمساهمة </a:t>
            </a:r>
            <a:r>
              <a:rPr lang="en-US" sz="2800" dirty="0" smtClean="0">
                <a:latin typeface="Arabic Typesetting" pitchFamily="66" charset="-78"/>
                <a:cs typeface="Arabic Typesetting" pitchFamily="66" charset="-78"/>
              </a:rPr>
              <a:t>CPA</a:t>
            </a:r>
            <a:r>
              <a:rPr lang="ar-DZ" sz="2800" dirty="0" smtClean="0">
                <a:latin typeface="Arabic Typesetting" pitchFamily="66" charset="-78"/>
                <a:cs typeface="Arabic Typesetting" pitchFamily="66" charset="-78"/>
              </a:rPr>
              <a:t> و </a:t>
            </a:r>
            <a:r>
              <a:rPr lang="fr-FR" sz="2800" dirty="0" smtClean="0">
                <a:latin typeface="Arabic Typesetting" pitchFamily="66" charset="-78"/>
                <a:cs typeface="Arabic Typesetting" pitchFamily="66" charset="-78"/>
              </a:rPr>
              <a:t>BDL</a:t>
            </a:r>
            <a:r>
              <a:rPr lang="ar-DZ" sz="2800" dirty="0" smtClean="0">
                <a:latin typeface="Arabic Typesetting" pitchFamily="66" charset="-78"/>
                <a:cs typeface="Arabic Typesetting" pitchFamily="66" charset="-78"/>
              </a:rPr>
              <a:t> والوكالة الفرنسية للتنمية برأس مال قدره 732 مليون دينار، هدفها الاساسي هو مساعدة المؤسسات المصغرة، الصغيرة والمتوسطة التي تمارس نشاطها في القطاعات الإنتاجية.</a:t>
            </a:r>
          </a:p>
          <a:p>
            <a:pPr lvl="1" algn="just" rtl="1"/>
            <a:endParaRPr lang="ar-DZ" sz="2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61471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0"/>
            <a:ext cx="8028384" cy="1666526"/>
          </a:xfrm>
        </p:spPr>
        <p:txBody>
          <a:bodyPr>
            <a:normAutofit/>
          </a:bodyPr>
          <a:lstStyle/>
          <a:p>
            <a:pPr algn="ctr"/>
            <a:r>
              <a:rPr lang="ar-DZ" sz="4000" dirty="0" smtClean="0"/>
              <a:t>شرح آلية التمويل عن طريق رأس مال المخاطر</a:t>
            </a:r>
            <a:endParaRPr lang="ar-DZ"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90286691"/>
              </p:ext>
            </p:extLst>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216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4400" b="1" dirty="0" smtClean="0">
                <a:cs typeface="AF_Taif Normal" pitchFamily="2" charset="-78"/>
              </a:rPr>
              <a:t>ثالثا- الوكالات</a:t>
            </a:r>
            <a:endParaRPr lang="ar-DZ" dirty="0"/>
          </a:p>
        </p:txBody>
      </p:sp>
      <p:sp>
        <p:nvSpPr>
          <p:cNvPr id="3" name="Espace réservé du contenu 2"/>
          <p:cNvSpPr>
            <a:spLocks noGrp="1"/>
          </p:cNvSpPr>
          <p:nvPr>
            <p:ph idx="1"/>
          </p:nvPr>
        </p:nvSpPr>
        <p:spPr>
          <a:xfrm>
            <a:off x="971600" y="1196752"/>
            <a:ext cx="8172400" cy="5661248"/>
          </a:xfrm>
        </p:spPr>
        <p:txBody>
          <a:bodyPr>
            <a:noAutofit/>
          </a:bodyPr>
          <a:lstStyle/>
          <a:p>
            <a:pPr marL="80963" indent="369888" algn="just" rtl="1">
              <a:buNone/>
            </a:pPr>
            <a:r>
              <a:rPr lang="ar-SA" sz="2100" dirty="0"/>
              <a:t>إن بروز القطاع الخاص في الجزائر كان نتيجة موجة </a:t>
            </a:r>
            <a:r>
              <a:rPr lang="ar-SA" sz="2100" dirty="0" err="1"/>
              <a:t>الخوصصة</a:t>
            </a:r>
            <a:r>
              <a:rPr lang="ar-SA" sz="2100" dirty="0"/>
              <a:t> التي مست جزء من الاقتصاد الجزائري، حيث تمت </a:t>
            </a:r>
            <a:r>
              <a:rPr lang="ar-SA" sz="2100" dirty="0" err="1"/>
              <a:t>خوصصة</a:t>
            </a:r>
            <a:r>
              <a:rPr lang="ar-SA" sz="2100" dirty="0"/>
              <a:t> بعض المؤسسات العمومية نظرا لهشاشتها المالية ، و التي أدت لتعرضها لخطر الإفلاس و نتيجة لهذا زاد خلال خمس سنوات الأخيرة وزن المؤسسات الصغيرة و المتوسطة في النسيج المؤسساتي الوطني، حيث زادت كثافة المؤسسات بحوالي 4 مرات في حين تضاعف معدل  الإنشاء لكن بالرغم من هذا فما زال نسيج المؤسسات ضعيف بالمقارنة مع بقية الدول.</a:t>
            </a:r>
            <a:endParaRPr lang="en-US" sz="2100" dirty="0"/>
          </a:p>
          <a:p>
            <a:pPr marL="80963" indent="369888" algn="just" rtl="1">
              <a:buNone/>
            </a:pPr>
            <a:r>
              <a:rPr lang="ar-SA" sz="2100" dirty="0"/>
              <a:t>و فيما يتعلق بنمط إنشاء المؤسسات في الجزائر فهو يتم وفق ثلاثة أقسام رئيسية هي:</a:t>
            </a:r>
            <a:endParaRPr lang="en-US" sz="2100" dirty="0"/>
          </a:p>
          <a:p>
            <a:pPr lvl="0" algn="just" rtl="1"/>
            <a:r>
              <a:rPr lang="ar-SA" sz="2100" b="1" dirty="0">
                <a:effectLst>
                  <a:outerShdw blurRad="38100" dist="38100" dir="2700000" algn="tl">
                    <a:srgbClr val="000000">
                      <a:alpha val="43137"/>
                    </a:srgbClr>
                  </a:outerShdw>
                </a:effectLst>
              </a:rPr>
              <a:t>الإنشاء التقليدي للمؤسسات: </a:t>
            </a:r>
            <a:r>
              <a:rPr lang="ar-SA" sz="2100" dirty="0"/>
              <a:t>و هو يتعلق بالاستثمار الخاص و </a:t>
            </a:r>
            <a:r>
              <a:rPr lang="ar-SA" sz="2100" dirty="0" smtClean="0"/>
              <a:t>المك</a:t>
            </a:r>
            <a:r>
              <a:rPr lang="ar-DZ" sz="2100" dirty="0" err="1" smtClean="0"/>
              <a:t>ون</a:t>
            </a:r>
            <a:r>
              <a:rPr lang="ar-SA" sz="2100" dirty="0" smtClean="0"/>
              <a:t> </a:t>
            </a:r>
            <a:r>
              <a:rPr lang="ar-SA" sz="2100" dirty="0"/>
              <a:t>أساسا من الأموال الخاصة، و هو يضم 70</a:t>
            </a:r>
            <a:r>
              <a:rPr lang="fr-FR" sz="2100" dirty="0"/>
              <a:t>%</a:t>
            </a:r>
            <a:r>
              <a:rPr lang="ar-DZ" sz="2100" dirty="0"/>
              <a:t> من المؤسسات المنشأة.</a:t>
            </a:r>
            <a:endParaRPr lang="en-US" sz="2100" dirty="0"/>
          </a:p>
          <a:p>
            <a:pPr lvl="0" algn="r" rtl="1"/>
            <a:r>
              <a:rPr lang="ar-DZ" sz="2100" dirty="0"/>
              <a:t>المؤسسات المصغرة للشباب المستفيد من آلية دعم الإنشاء </a:t>
            </a:r>
            <a:r>
              <a:rPr lang="fr-FR" sz="2100" dirty="0"/>
              <a:t>ANSEJ</a:t>
            </a:r>
            <a:r>
              <a:rPr lang="ar-DZ" sz="2100" dirty="0"/>
              <a:t> و نسبة هذه المؤسسات هي 29</a:t>
            </a:r>
            <a:r>
              <a:rPr lang="fr-FR" sz="2100" dirty="0"/>
              <a:t>%</a:t>
            </a:r>
            <a:r>
              <a:rPr lang="ar-DZ" sz="2100" dirty="0"/>
              <a:t> من إجمالي المؤسسات المنشأة.</a:t>
            </a:r>
            <a:endParaRPr lang="en-US" sz="2100" dirty="0"/>
          </a:p>
          <a:p>
            <a:pPr lvl="0" algn="just" rtl="1"/>
            <a:r>
              <a:rPr lang="ar-DZ" sz="2100" b="1" dirty="0">
                <a:effectLst>
                  <a:outerShdw blurRad="38100" dist="38100" dir="2700000" algn="tl">
                    <a:srgbClr val="000000">
                      <a:alpha val="43137"/>
                    </a:srgbClr>
                  </a:outerShdw>
                </a:effectLst>
              </a:rPr>
              <a:t>شركة الموظفين (</a:t>
            </a:r>
            <a:r>
              <a:rPr lang="fr-FR" sz="2100" b="1" dirty="0">
                <a:effectLst>
                  <a:outerShdw blurRad="38100" dist="38100" dir="2700000" algn="tl">
                    <a:srgbClr val="000000">
                      <a:alpha val="43137"/>
                    </a:srgbClr>
                  </a:outerShdw>
                </a:effectLst>
              </a:rPr>
              <a:t>sociétés de salariés</a:t>
            </a:r>
            <a:r>
              <a:rPr lang="ar-DZ" sz="2100" b="1" dirty="0">
                <a:effectLst>
                  <a:outerShdw blurRad="38100" dist="38100" dir="2700000" algn="tl">
                    <a:srgbClr val="000000">
                      <a:alpha val="43137"/>
                    </a:srgbClr>
                  </a:outerShdw>
                </a:effectLst>
              </a:rPr>
              <a:t>) : </a:t>
            </a:r>
            <a:r>
              <a:rPr lang="ar-DZ" sz="2100" dirty="0"/>
              <a:t>وهي </a:t>
            </a:r>
            <a:r>
              <a:rPr lang="ar-DZ" sz="2100" dirty="0" smtClean="0"/>
              <a:t>مشتقة من </a:t>
            </a:r>
            <a:r>
              <a:rPr lang="ar-DZ" sz="2100" dirty="0"/>
              <a:t>المؤسسات العمومية المنحلة و التي تم إنقاذها من طرف الموظفين و ذلك بعد استفادتهم من دعم قروض </a:t>
            </a:r>
            <a:r>
              <a:rPr lang="ar-DZ" sz="2100" dirty="0" err="1"/>
              <a:t>الإمتياز</a:t>
            </a:r>
            <a:r>
              <a:rPr lang="ar-DZ" sz="2100" dirty="0"/>
              <a:t>، و تقدر نسبتها ب 1 </a:t>
            </a:r>
            <a:r>
              <a:rPr lang="fr-FR" sz="2100" dirty="0"/>
              <a:t>%</a:t>
            </a:r>
            <a:r>
              <a:rPr lang="ar-DZ" sz="2100" dirty="0"/>
              <a:t> من إجمالي المؤسسات المنشأة.</a:t>
            </a:r>
            <a:endParaRPr lang="en-US" sz="2100" dirty="0"/>
          </a:p>
          <a:p>
            <a:pPr algn="r" rtl="1"/>
            <a:r>
              <a:rPr lang="ar-DZ" sz="2100" dirty="0"/>
              <a:t> سلامي منيرة، التوجه </a:t>
            </a:r>
            <a:r>
              <a:rPr lang="ar-DZ" sz="2100" dirty="0" err="1"/>
              <a:t>المقاولاتي</a:t>
            </a:r>
            <a:r>
              <a:rPr lang="ar-DZ" sz="2100" dirty="0"/>
              <a:t> للمرأة ، مذكرة ماجستير، جامعة قاصدي مرباح ورقلة، 2007 ، ص 68. </a:t>
            </a:r>
            <a:endParaRPr lang="en-US" sz="2100" dirty="0"/>
          </a:p>
          <a:p>
            <a:pPr algn="r" rtl="1"/>
            <a:endParaRPr lang="ar-DZ" sz="2100" dirty="0"/>
          </a:p>
        </p:txBody>
      </p:sp>
    </p:spTree>
    <p:extLst>
      <p:ext uri="{BB962C8B-B14F-4D97-AF65-F5344CB8AC3E}">
        <p14:creationId xmlns:p14="http://schemas.microsoft.com/office/powerpoint/2010/main" val="1676180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4400" b="1" dirty="0" smtClean="0">
                <a:cs typeface="AF_Taif Normal" pitchFamily="2" charset="-78"/>
              </a:rPr>
              <a:t>ثالثا- الوكالات (تابع)</a:t>
            </a:r>
            <a:endParaRPr lang="ar-DZ" dirty="0"/>
          </a:p>
        </p:txBody>
      </p:sp>
      <p:sp>
        <p:nvSpPr>
          <p:cNvPr id="3" name="Espace réservé du contenu 2"/>
          <p:cNvSpPr>
            <a:spLocks noGrp="1"/>
          </p:cNvSpPr>
          <p:nvPr>
            <p:ph idx="1"/>
          </p:nvPr>
        </p:nvSpPr>
        <p:spPr>
          <a:xfrm>
            <a:off x="971600" y="1196752"/>
            <a:ext cx="8172400" cy="5661248"/>
          </a:xfrm>
        </p:spPr>
        <p:txBody>
          <a:bodyPr>
            <a:noAutofit/>
          </a:bodyPr>
          <a:lstStyle/>
          <a:p>
            <a:pPr marL="0" indent="450850" algn="just" rtl="1">
              <a:buNone/>
            </a:pPr>
            <a:r>
              <a:rPr lang="ar-DZ" sz="2800" dirty="0" smtClean="0"/>
              <a:t>لقد تم </a:t>
            </a:r>
            <a:r>
              <a:rPr lang="ar-DZ" sz="2800" dirty="0"/>
              <a:t>وضع مجموعة من الأليات في الجزائر الهدف منها تسهيل الاستثمار و تنظيمه و تسهيل إنشاء المؤسسات منها </a:t>
            </a:r>
            <a:r>
              <a:rPr lang="ar-DZ" sz="2800" dirty="0" smtClean="0"/>
              <a:t>:</a:t>
            </a:r>
          </a:p>
          <a:p>
            <a:pPr marL="0" indent="450850" algn="just" rtl="1">
              <a:buNone/>
            </a:pPr>
            <a:endParaRPr lang="en-US" sz="2800" dirty="0"/>
          </a:p>
          <a:p>
            <a:pPr marL="514350" indent="-514350" algn="just" rtl="1">
              <a:buFont typeface="+mj-lt"/>
              <a:buAutoNum type="arabicParenR"/>
            </a:pPr>
            <a:r>
              <a:rPr lang="ar-DZ" sz="2800" b="1" dirty="0"/>
              <a:t>المجلس الوطني </a:t>
            </a:r>
            <a:r>
              <a:rPr lang="ar-DZ" sz="2800" b="1" dirty="0" smtClean="0"/>
              <a:t>للاستثمار </a:t>
            </a:r>
            <a:r>
              <a:rPr lang="fr-FR" sz="2800" b="1" dirty="0"/>
              <a:t>CNI</a:t>
            </a:r>
            <a:r>
              <a:rPr lang="ar-DZ" sz="2800" dirty="0"/>
              <a:t> : الذي أنشأ بأمر القانون 01-03 و هدفه ترقية تطوير </a:t>
            </a:r>
            <a:r>
              <a:rPr lang="ar-DZ" sz="2800" dirty="0" smtClean="0"/>
              <a:t>الاستثمار، </a:t>
            </a:r>
            <a:r>
              <a:rPr lang="ar-DZ" sz="2800" dirty="0"/>
              <a:t>حيث يقترح الاستراتيجيات و أولويات </a:t>
            </a:r>
            <a:r>
              <a:rPr lang="ar-DZ" sz="2800" dirty="0" smtClean="0"/>
              <a:t>الاستثمارات، </a:t>
            </a:r>
            <a:r>
              <a:rPr lang="ar-DZ" sz="2800" dirty="0"/>
              <a:t>تكييف أرباح الاستثمارات في حال تغيير الشروط العلمية، و جميع المعايير </a:t>
            </a:r>
            <a:r>
              <a:rPr lang="ar-DZ" sz="2800" dirty="0" smtClean="0"/>
              <a:t>اللازمة </a:t>
            </a:r>
            <a:r>
              <a:rPr lang="ar-DZ" sz="2800" dirty="0"/>
              <a:t>لتشجيع و تطوير نظام الاستثمارات، كما أنه يحدد مجموع الميزانية التي تحت تصرف صندوق دعم </a:t>
            </a:r>
            <a:r>
              <a:rPr lang="ar-DZ" sz="2800" dirty="0" smtClean="0"/>
              <a:t>الاستثمار، وهذا </a:t>
            </a:r>
            <a:r>
              <a:rPr lang="ar-DZ" sz="2800" dirty="0"/>
              <a:t>المجلس تحت رئاسة رئيس الحكومة، و يتكون من وزارة المالية، التجارة، الجماعات المحلية، الوزير المكلف بالإصلاح المالي و الأمانة تحت رقابة </a:t>
            </a:r>
            <a:r>
              <a:rPr lang="fr-FR" sz="2800" dirty="0"/>
              <a:t>ANDI </a:t>
            </a:r>
            <a:endParaRPr lang="ar-DZ" sz="2800" dirty="0"/>
          </a:p>
        </p:txBody>
      </p:sp>
    </p:spTree>
    <p:extLst>
      <p:ext uri="{BB962C8B-B14F-4D97-AF65-F5344CB8AC3E}">
        <p14:creationId xmlns:p14="http://schemas.microsoft.com/office/powerpoint/2010/main" val="230751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4000" b="1" dirty="0">
                <a:cs typeface="AF_Taif Normal" pitchFamily="2" charset="-78"/>
              </a:rPr>
              <a:t>ثالثا- الوكالات (تابع)</a:t>
            </a:r>
            <a:endParaRPr lang="ar-DZ" dirty="0"/>
          </a:p>
        </p:txBody>
      </p:sp>
      <p:sp>
        <p:nvSpPr>
          <p:cNvPr id="3" name="Espace réservé du contenu 2"/>
          <p:cNvSpPr>
            <a:spLocks noGrp="1"/>
          </p:cNvSpPr>
          <p:nvPr>
            <p:ph idx="1"/>
          </p:nvPr>
        </p:nvSpPr>
        <p:spPr>
          <a:xfrm>
            <a:off x="1043608" y="1447800"/>
            <a:ext cx="8100392" cy="5293568"/>
          </a:xfrm>
        </p:spPr>
        <p:txBody>
          <a:bodyPr>
            <a:normAutofit fontScale="77500" lnSpcReduction="20000"/>
          </a:bodyPr>
          <a:lstStyle/>
          <a:p>
            <a:pPr marL="742950" lvl="0" indent="-742950" algn="just" rtl="1">
              <a:buFont typeface="+mj-lt"/>
              <a:buAutoNum type="arabicParenR" startAt="2"/>
              <a:tabLst>
                <a:tab pos="450850" algn="l"/>
              </a:tabLst>
            </a:pPr>
            <a:r>
              <a:rPr lang="ar-DZ" sz="3600" b="1" dirty="0"/>
              <a:t>الوكالة</a:t>
            </a:r>
            <a:r>
              <a:rPr lang="ar-DZ" b="1" dirty="0"/>
              <a:t> الوطنية لتطوير </a:t>
            </a:r>
            <a:r>
              <a:rPr lang="ar-DZ" b="1" dirty="0" smtClean="0"/>
              <a:t>الاستثمار </a:t>
            </a:r>
            <a:r>
              <a:rPr lang="fr-FR" b="1" dirty="0"/>
              <a:t>ANDI</a:t>
            </a:r>
            <a:r>
              <a:rPr lang="ar-DZ" b="1" dirty="0"/>
              <a:t> </a:t>
            </a:r>
            <a:r>
              <a:rPr lang="ar-DZ" b="1" dirty="0" smtClean="0"/>
              <a:t>والشباك </a:t>
            </a:r>
            <a:r>
              <a:rPr lang="ar-DZ" b="1" dirty="0"/>
              <a:t>المركزي </a:t>
            </a:r>
            <a:r>
              <a:rPr lang="ar-DZ" b="1" dirty="0" smtClean="0"/>
              <a:t>الوحيد</a:t>
            </a:r>
            <a:r>
              <a:rPr lang="ar-DZ" dirty="0" smtClean="0"/>
              <a:t>:</a:t>
            </a:r>
          </a:p>
          <a:p>
            <a:pPr marL="0" lvl="0" indent="355600" algn="just" rtl="1">
              <a:tabLst>
                <a:tab pos="450850" algn="l"/>
              </a:tabLst>
            </a:pPr>
            <a:endParaRPr lang="ar-DZ" dirty="0" smtClean="0"/>
          </a:p>
          <a:p>
            <a:pPr marL="0" lvl="0" indent="0" algn="just" rtl="1">
              <a:buNone/>
            </a:pPr>
            <a:r>
              <a:rPr lang="ar-DZ" dirty="0" smtClean="0"/>
              <a:t> </a:t>
            </a:r>
            <a:r>
              <a:rPr lang="ar-DZ" dirty="0"/>
              <a:t>هي مؤسسة عمومية ذات شخصية قانونية و استقلالية مالية، مركزها بالجزائر العاصمة مع شبكة وكالات محلية في كامل التراب الوطني </a:t>
            </a:r>
            <a:r>
              <a:rPr lang="ar-DZ" dirty="0" smtClean="0"/>
              <a:t>وتكلف </a:t>
            </a:r>
            <a:r>
              <a:rPr lang="fr-FR" dirty="0"/>
              <a:t>ANDI</a:t>
            </a:r>
            <a:r>
              <a:rPr lang="ar-DZ" dirty="0"/>
              <a:t> بترقية </a:t>
            </a:r>
            <a:r>
              <a:rPr lang="ar-DZ" dirty="0" smtClean="0"/>
              <a:t>وتطوير واستمرارية الاستثمارات، </a:t>
            </a:r>
            <a:r>
              <a:rPr lang="ar-DZ" dirty="0"/>
              <a:t>الاستقبال </a:t>
            </a:r>
            <a:r>
              <a:rPr lang="ar-DZ" dirty="0" smtClean="0"/>
              <a:t>والمساعدة وإعلام </a:t>
            </a:r>
            <a:r>
              <a:rPr lang="ar-DZ" dirty="0"/>
              <a:t>المستثمرين الوطنيين </a:t>
            </a:r>
            <a:r>
              <a:rPr lang="ar-DZ" dirty="0" smtClean="0"/>
              <a:t>والأجانب</a:t>
            </a:r>
            <a:r>
              <a:rPr lang="ar-DZ" dirty="0"/>
              <a:t>، التأكيد من احترام </a:t>
            </a:r>
            <a:r>
              <a:rPr lang="ar-DZ" dirty="0" smtClean="0"/>
              <a:t>الاتفاقات </a:t>
            </a:r>
            <a:r>
              <a:rPr lang="ar-DZ" dirty="0"/>
              <a:t>المتوقعة </a:t>
            </a:r>
            <a:r>
              <a:rPr lang="ar-DZ" dirty="0" smtClean="0"/>
              <a:t>وتحويل </a:t>
            </a:r>
            <a:r>
              <a:rPr lang="ar-DZ" dirty="0"/>
              <a:t>الأرباح، تسيير صندوق دعم </a:t>
            </a:r>
            <a:r>
              <a:rPr lang="ar-DZ" dirty="0" smtClean="0"/>
              <a:t>الاستثمار.</a:t>
            </a:r>
            <a:endParaRPr lang="en-US" dirty="0"/>
          </a:p>
          <a:p>
            <a:pPr marL="0" indent="439738" algn="just" rtl="1">
              <a:buNone/>
            </a:pPr>
            <a:r>
              <a:rPr lang="ar-DZ" dirty="0" smtClean="0"/>
              <a:t>وكل </a:t>
            </a:r>
            <a:r>
              <a:rPr lang="ar-DZ" dirty="0"/>
              <a:t>ما تقوم به هذه الوكالة بمساعدة الشباك الوحيد اللامركزي </a:t>
            </a:r>
            <a:r>
              <a:rPr lang="fr-FR" dirty="0"/>
              <a:t>GUD</a:t>
            </a:r>
            <a:r>
              <a:rPr lang="ar-DZ" dirty="0"/>
              <a:t> الذي </a:t>
            </a:r>
            <a:r>
              <a:rPr lang="ar-DZ" dirty="0" smtClean="0"/>
              <a:t>يهدف </a:t>
            </a:r>
            <a:r>
              <a:rPr lang="ar-DZ" dirty="0"/>
              <a:t>أساسا لتبسيط الاجراءات </a:t>
            </a:r>
            <a:r>
              <a:rPr lang="ar-DZ" dirty="0" smtClean="0"/>
              <a:t>والقواعد </a:t>
            </a:r>
            <a:r>
              <a:rPr lang="ar-DZ" dirty="0"/>
              <a:t>لإنشاء مؤسسة، </a:t>
            </a:r>
            <a:r>
              <a:rPr lang="ar-DZ" dirty="0" smtClean="0"/>
              <a:t>وفي </a:t>
            </a:r>
            <a:r>
              <a:rPr lang="ar-DZ" dirty="0"/>
              <a:t>هذا الشباك هناك ممثل عن </a:t>
            </a:r>
            <a:r>
              <a:rPr lang="fr-FR" dirty="0"/>
              <a:t>ANDI</a:t>
            </a:r>
            <a:r>
              <a:rPr lang="ar-DZ" dirty="0"/>
              <a:t> الذي يتحاور مع المستثمر </a:t>
            </a:r>
            <a:r>
              <a:rPr lang="ar-DZ" dirty="0" smtClean="0"/>
              <a:t>ويقوم </a:t>
            </a:r>
            <a:r>
              <a:rPr lang="ar-DZ" dirty="0"/>
              <a:t>بمساعدته </a:t>
            </a:r>
            <a:r>
              <a:rPr lang="ar-DZ" dirty="0" smtClean="0"/>
              <a:t>وذلك </a:t>
            </a:r>
            <a:r>
              <a:rPr lang="ar-DZ" dirty="0"/>
              <a:t>بتزويده </a:t>
            </a:r>
            <a:r>
              <a:rPr lang="ar-DZ" dirty="0" smtClean="0"/>
              <a:t>بجميع </a:t>
            </a:r>
            <a:r>
              <a:rPr lang="ar-DZ" dirty="0"/>
              <a:t>المعلومات اللازمة </a:t>
            </a:r>
            <a:r>
              <a:rPr lang="ar-DZ" dirty="0" smtClean="0"/>
              <a:t>ومراقبة </a:t>
            </a:r>
            <a:r>
              <a:rPr lang="ar-DZ" dirty="0"/>
              <a:t>الملفات </a:t>
            </a:r>
            <a:r>
              <a:rPr lang="ar-DZ" dirty="0" smtClean="0"/>
              <a:t>والمراسلات </a:t>
            </a:r>
            <a:r>
              <a:rPr lang="ar-DZ" dirty="0"/>
              <a:t>للمصالح المختصة.</a:t>
            </a:r>
            <a:endParaRPr lang="en-US" dirty="0"/>
          </a:p>
          <a:p>
            <a:pPr marL="0" indent="439738" algn="just" rtl="1">
              <a:buNone/>
            </a:pPr>
            <a:r>
              <a:rPr lang="ar-DZ" dirty="0" smtClean="0"/>
              <a:t>ويتكون </a:t>
            </a:r>
            <a:r>
              <a:rPr lang="ar-DZ" dirty="0"/>
              <a:t>مجلس إدارة الوكالة من ممثلين عن الوزارات </a:t>
            </a:r>
            <a:r>
              <a:rPr lang="ar-DZ" dirty="0" smtClean="0"/>
              <a:t>الاقتصادية، </a:t>
            </a:r>
            <a:r>
              <a:rPr lang="ar-DZ" dirty="0"/>
              <a:t>ممثل عن الغرفة الجزائرية للتجارة و الصناعة </a:t>
            </a:r>
            <a:r>
              <a:rPr lang="ar-DZ" dirty="0" smtClean="0"/>
              <a:t>وممثلين </a:t>
            </a:r>
            <a:r>
              <a:rPr lang="ar-DZ" dirty="0"/>
              <a:t>لمنظمات أرباب العمل.</a:t>
            </a:r>
            <a:endParaRPr lang="en-US" dirty="0"/>
          </a:p>
          <a:p>
            <a:pPr algn="just"/>
            <a:endParaRPr lang="ar-DZ" dirty="0"/>
          </a:p>
        </p:txBody>
      </p:sp>
    </p:spTree>
    <p:extLst>
      <p:ext uri="{BB962C8B-B14F-4D97-AF65-F5344CB8AC3E}">
        <p14:creationId xmlns:p14="http://schemas.microsoft.com/office/powerpoint/2010/main" val="1031572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4400" b="1" dirty="0">
                <a:cs typeface="AF_Taif Normal" pitchFamily="2" charset="-78"/>
              </a:rPr>
              <a:t>ثالثا- الوكالات (تابع)</a:t>
            </a:r>
            <a:endParaRPr lang="ar-DZ" dirty="0"/>
          </a:p>
        </p:txBody>
      </p:sp>
      <p:sp>
        <p:nvSpPr>
          <p:cNvPr id="3" name="Espace réservé du contenu 2"/>
          <p:cNvSpPr>
            <a:spLocks noGrp="1"/>
          </p:cNvSpPr>
          <p:nvPr>
            <p:ph idx="1"/>
          </p:nvPr>
        </p:nvSpPr>
        <p:spPr>
          <a:xfrm>
            <a:off x="1043608" y="1447800"/>
            <a:ext cx="7890080" cy="5410200"/>
          </a:xfrm>
        </p:spPr>
        <p:txBody>
          <a:bodyPr>
            <a:normAutofit/>
          </a:bodyPr>
          <a:lstStyle/>
          <a:p>
            <a:pPr marL="80963" lvl="0" indent="369888" algn="just" rtl="1">
              <a:buFont typeface="+mj-lt"/>
              <a:buAutoNum type="arabicParenR" startAt="3"/>
            </a:pPr>
            <a:r>
              <a:rPr lang="ar-DZ" b="1" dirty="0"/>
              <a:t>صندوق دعم الاستثمار: </a:t>
            </a:r>
          </a:p>
          <a:p>
            <a:pPr marL="80963" lvl="0" indent="369888" algn="just" rtl="1">
              <a:buNone/>
            </a:pPr>
            <a:r>
              <a:rPr lang="ar-DZ" dirty="0" smtClean="0"/>
              <a:t>وهو </a:t>
            </a:r>
            <a:r>
              <a:rPr lang="ar-DZ" dirty="0"/>
              <a:t>صندوق مسير من طرف </a:t>
            </a:r>
            <a:r>
              <a:rPr lang="fr-FR" dirty="0"/>
              <a:t>ANDI</a:t>
            </a:r>
            <a:r>
              <a:rPr lang="ar-DZ" dirty="0"/>
              <a:t> بالتعاون مع </a:t>
            </a:r>
            <a:r>
              <a:rPr lang="fr-FR" dirty="0"/>
              <a:t>CNI</a:t>
            </a:r>
            <a:r>
              <a:rPr lang="ar-DZ" dirty="0"/>
              <a:t> الذي يحدد حجمه، </a:t>
            </a:r>
            <a:r>
              <a:rPr lang="ar-DZ" dirty="0" smtClean="0"/>
              <a:t>وهدفه </a:t>
            </a:r>
            <a:r>
              <a:rPr lang="ar-DZ" dirty="0"/>
              <a:t>التكفل الجزئي </a:t>
            </a:r>
            <a:r>
              <a:rPr lang="ar-DZ" dirty="0" smtClean="0"/>
              <a:t>والكلي </a:t>
            </a:r>
            <a:r>
              <a:rPr lang="ar-DZ" dirty="0"/>
              <a:t>بالأعمال </a:t>
            </a:r>
            <a:r>
              <a:rPr lang="ar-DZ" dirty="0" smtClean="0"/>
              <a:t>والتجهيزات </a:t>
            </a:r>
            <a:r>
              <a:rPr lang="ar-DZ" dirty="0"/>
              <a:t>و تكاليف بعض </a:t>
            </a:r>
            <a:r>
              <a:rPr lang="ar-DZ" dirty="0" smtClean="0"/>
              <a:t>الامتيازات </a:t>
            </a:r>
            <a:r>
              <a:rPr lang="ar-DZ" dirty="0"/>
              <a:t>الخاصة، أما بالنسبة للمشاريع التي يمكنها الاستفادة من خدمات الصندوق فهي المشاريع التي تقع بالمناطق التي يجب تطويرها </a:t>
            </a:r>
            <a:r>
              <a:rPr lang="ar-DZ" dirty="0" smtClean="0"/>
              <a:t>والمشاريع </a:t>
            </a:r>
            <a:r>
              <a:rPr lang="ar-DZ" dirty="0"/>
              <a:t>الخاضعة </a:t>
            </a:r>
            <a:r>
              <a:rPr lang="ar-DZ" dirty="0" smtClean="0"/>
              <a:t>للرقابة</a:t>
            </a:r>
            <a:r>
              <a:rPr lang="ar-DZ" sz="4000" dirty="0"/>
              <a:t>.</a:t>
            </a:r>
            <a:endParaRPr lang="en-US" sz="4000" dirty="0"/>
          </a:p>
          <a:p>
            <a:endParaRPr lang="ar-DZ" sz="4000" dirty="0"/>
          </a:p>
        </p:txBody>
      </p:sp>
    </p:spTree>
    <p:extLst>
      <p:ext uri="{BB962C8B-B14F-4D97-AF65-F5344CB8AC3E}">
        <p14:creationId xmlns:p14="http://schemas.microsoft.com/office/powerpoint/2010/main" val="699401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4400" b="1" dirty="0">
                <a:cs typeface="AF_Taif Normal" pitchFamily="2" charset="-78"/>
              </a:rPr>
              <a:t>ثالثا- الوكالات (تابع)</a:t>
            </a:r>
            <a:endParaRPr lang="ar-DZ" dirty="0"/>
          </a:p>
        </p:txBody>
      </p:sp>
      <p:sp>
        <p:nvSpPr>
          <p:cNvPr id="3" name="Espace réservé du contenu 2"/>
          <p:cNvSpPr>
            <a:spLocks noGrp="1"/>
          </p:cNvSpPr>
          <p:nvPr>
            <p:ph idx="1"/>
          </p:nvPr>
        </p:nvSpPr>
        <p:spPr/>
        <p:txBody>
          <a:bodyPr/>
          <a:lstStyle/>
          <a:p>
            <a:pPr marL="596646" lvl="0" indent="-514350" algn="just" rtl="1">
              <a:buFont typeface="+mj-lt"/>
              <a:buAutoNum type="arabicParenR" startAt="4"/>
            </a:pPr>
            <a:r>
              <a:rPr lang="ar-DZ" b="1" dirty="0"/>
              <a:t>الوكالة الوطنية لدعم و تشغيل الشباب </a:t>
            </a:r>
            <a:r>
              <a:rPr lang="fr-FR" b="1" dirty="0"/>
              <a:t>ANSEJ</a:t>
            </a:r>
            <a:r>
              <a:rPr lang="ar-DZ" dirty="0"/>
              <a:t> (و التي سيتم التطرق إليها بالتفصيل فيما بعد).  </a:t>
            </a:r>
            <a:endParaRPr lang="ar-DZ" dirty="0" smtClean="0"/>
          </a:p>
          <a:p>
            <a:pPr marL="596646" lvl="0" indent="-514350" algn="just" rtl="1">
              <a:buFont typeface="+mj-lt"/>
              <a:buAutoNum type="arabicParenR" startAt="4"/>
            </a:pPr>
            <a:r>
              <a:rPr lang="ar-DZ" dirty="0" smtClean="0"/>
              <a:t>يمكن الرجوع إلى هذا المصدر:</a:t>
            </a:r>
          </a:p>
          <a:p>
            <a:pPr marL="82296" lvl="0" indent="0" algn="just" rtl="1">
              <a:buNone/>
            </a:pPr>
            <a:r>
              <a:rPr lang="ar-DZ" sz="2000" dirty="0" smtClean="0"/>
              <a:t>سهام </a:t>
            </a:r>
            <a:r>
              <a:rPr lang="ar-DZ" sz="2000" dirty="0" err="1" smtClean="0"/>
              <a:t>شيهاني</a:t>
            </a:r>
            <a:r>
              <a:rPr lang="ar-DZ" sz="2000" dirty="0"/>
              <a:t>: تقييم برامج دعم </a:t>
            </a:r>
            <a:r>
              <a:rPr lang="ar-DZ" sz="2000" dirty="0" smtClean="0"/>
              <a:t>وتنمية </a:t>
            </a:r>
            <a:r>
              <a:rPr lang="ar-DZ" sz="2000" dirty="0"/>
              <a:t>المؤسسات الصغيرة </a:t>
            </a:r>
            <a:r>
              <a:rPr lang="ar-DZ" sz="2000" dirty="0" smtClean="0"/>
              <a:t>الجزائرية -</a:t>
            </a:r>
            <a:r>
              <a:rPr lang="ar-DZ" sz="2000" dirty="0"/>
              <a:t>مع الإشارة إلى الوكالة الوطنية لدعم و تشغيل الشباب </a:t>
            </a:r>
            <a:r>
              <a:rPr lang="en-US" sz="2000" dirty="0"/>
              <a:t>ANSEJ </a:t>
            </a:r>
            <a:r>
              <a:rPr lang="en-US" sz="2000" dirty="0" smtClean="0"/>
              <a:t>–</a:t>
            </a:r>
            <a:r>
              <a:rPr lang="ar-DZ" sz="2000" dirty="0" smtClean="0"/>
              <a:t>، </a:t>
            </a:r>
            <a:r>
              <a:rPr lang="ar-DZ" sz="2000" b="1" dirty="0"/>
              <a:t>مداخلة في إطار الملتقى الدولي جول استراتيجية الحكومة في القضاء على البطالة و تحقيق التنمية </a:t>
            </a:r>
            <a:r>
              <a:rPr lang="ar-DZ" sz="2000" b="1" dirty="0" smtClean="0"/>
              <a:t>المستدامة، </a:t>
            </a:r>
            <a:r>
              <a:rPr lang="ar-DZ" sz="2000" b="1" dirty="0" err="1" smtClean="0"/>
              <a:t>افريل</a:t>
            </a:r>
            <a:r>
              <a:rPr lang="ar-DZ" sz="2000" b="1" dirty="0" smtClean="0"/>
              <a:t> </a:t>
            </a:r>
            <a:r>
              <a:rPr lang="fr-FR" sz="2000" b="1" dirty="0" smtClean="0"/>
              <a:t>2011</a:t>
            </a:r>
            <a:endParaRPr lang="en-US" sz="2000" dirty="0"/>
          </a:p>
          <a:p>
            <a:pPr marL="82296" lvl="0" indent="0" algn="just" rtl="1">
              <a:buNone/>
            </a:pPr>
            <a:r>
              <a:rPr lang="ar-DZ" dirty="0" smtClean="0"/>
              <a:t>البحث مرفق بالمحاضرة على موقع التعليم عن بعد </a:t>
            </a:r>
            <a:r>
              <a:rPr lang="ar-DZ" dirty="0" smtClean="0">
                <a:hlinkClick r:id="rId2" action="ppaction://hlinkfile"/>
              </a:rPr>
              <a:t>هنا</a:t>
            </a:r>
            <a:endParaRPr lang="en-US" dirty="0"/>
          </a:p>
          <a:p>
            <a:pPr marL="82296" lvl="0" indent="0" algn="just" rtl="1">
              <a:buNone/>
            </a:pPr>
            <a:endParaRPr lang="en-US" dirty="0"/>
          </a:p>
          <a:p>
            <a:endParaRPr lang="ar-DZ" dirty="0"/>
          </a:p>
        </p:txBody>
      </p:sp>
    </p:spTree>
    <p:extLst>
      <p:ext uri="{BB962C8B-B14F-4D97-AF65-F5344CB8AC3E}">
        <p14:creationId xmlns:p14="http://schemas.microsoft.com/office/powerpoint/2010/main" val="2149955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4000" b="1" dirty="0">
                <a:cs typeface="AF_Taif Normal" pitchFamily="2" charset="-78"/>
              </a:rPr>
              <a:t>ثالثا- الوكالات (تابع)</a:t>
            </a:r>
            <a:endParaRPr lang="ar-DZ" dirty="0"/>
          </a:p>
        </p:txBody>
      </p:sp>
      <p:sp>
        <p:nvSpPr>
          <p:cNvPr id="3" name="Espace réservé du contenu 2"/>
          <p:cNvSpPr>
            <a:spLocks noGrp="1"/>
          </p:cNvSpPr>
          <p:nvPr>
            <p:ph idx="1"/>
          </p:nvPr>
        </p:nvSpPr>
        <p:spPr>
          <a:xfrm>
            <a:off x="1043608" y="1447800"/>
            <a:ext cx="7890080" cy="5410200"/>
          </a:xfrm>
        </p:spPr>
        <p:txBody>
          <a:bodyPr>
            <a:normAutofit lnSpcReduction="10000"/>
          </a:bodyPr>
          <a:lstStyle/>
          <a:p>
            <a:pPr marL="95250" lvl="0" indent="355600" algn="just" rtl="1">
              <a:buFont typeface="+mj-lt"/>
              <a:buAutoNum type="arabicParenR" startAt="5"/>
            </a:pPr>
            <a:r>
              <a:rPr lang="ar-SA" b="1" dirty="0"/>
              <a:t>آلية القرض المصغر</a:t>
            </a:r>
            <a:r>
              <a:rPr lang="ar-SA" dirty="0"/>
              <a:t>: </a:t>
            </a:r>
            <a:r>
              <a:rPr lang="ar-SA" dirty="0" smtClean="0"/>
              <a:t>وهي </a:t>
            </a:r>
            <a:r>
              <a:rPr lang="ar-SA" dirty="0"/>
              <a:t>آلية تم إقامتها سنة 1999، </a:t>
            </a:r>
            <a:r>
              <a:rPr lang="ar-SA" dirty="0" smtClean="0"/>
              <a:t>وهي </a:t>
            </a:r>
            <a:r>
              <a:rPr lang="ar-SA" dirty="0"/>
              <a:t>أداة لمحاربة البطالة </a:t>
            </a:r>
            <a:r>
              <a:rPr lang="ar-SA" dirty="0" smtClean="0"/>
              <a:t>والفقر </a:t>
            </a:r>
            <a:r>
              <a:rPr lang="ar-SA" dirty="0"/>
              <a:t>تقوم </a:t>
            </a:r>
            <a:r>
              <a:rPr lang="ar-SA" dirty="0" smtClean="0"/>
              <a:t>بتسييرها </a:t>
            </a:r>
            <a:r>
              <a:rPr lang="ar-SA" dirty="0"/>
              <a:t>الوكالة الوطنية لتسيير القرض المصغر </a:t>
            </a:r>
            <a:r>
              <a:rPr lang="fr-FR" dirty="0"/>
              <a:t>ANGEM</a:t>
            </a:r>
            <a:r>
              <a:rPr lang="ar-DZ" dirty="0"/>
              <a:t>، </a:t>
            </a:r>
            <a:r>
              <a:rPr lang="ar-DZ" dirty="0" smtClean="0"/>
              <a:t>وهي </a:t>
            </a:r>
            <a:r>
              <a:rPr lang="ar-DZ" dirty="0"/>
              <a:t>تستهدف الأشخاص ( بدون حدود عمرية) الذين لديهم إرادة لإنشاء نشاط </a:t>
            </a:r>
            <a:r>
              <a:rPr lang="ar-DZ" dirty="0" smtClean="0"/>
              <a:t>ولا </a:t>
            </a:r>
            <a:r>
              <a:rPr lang="ar-DZ" dirty="0"/>
              <a:t>يملكون الأموال الضرورية لذلك، </a:t>
            </a:r>
            <a:r>
              <a:rPr lang="ar-DZ" dirty="0" smtClean="0"/>
              <a:t>وهي </a:t>
            </a:r>
            <a:r>
              <a:rPr lang="ar-DZ" dirty="0"/>
              <a:t>تنظم عملية الحصول </a:t>
            </a:r>
            <a:r>
              <a:rPr lang="ar-DZ" dirty="0" err="1"/>
              <a:t>لى</a:t>
            </a:r>
            <a:r>
              <a:rPr lang="ar-DZ" dirty="0"/>
              <a:t> القروض للمشاريع التي تنحصر قيمتها بين 50.000 و 400.000 دج، حيث تهدف هذه الآلية المؤسسة المصغرة التي تنظمها </a:t>
            </a:r>
            <a:r>
              <a:rPr lang="fr-FR" dirty="0"/>
              <a:t>ANSEJ</a:t>
            </a:r>
            <a:r>
              <a:rPr lang="ar-DZ" dirty="0"/>
              <a:t> </a:t>
            </a:r>
            <a:r>
              <a:rPr lang="ar-DZ" dirty="0" smtClean="0"/>
              <a:t>وهذا </a:t>
            </a:r>
            <a:r>
              <a:rPr lang="ar-DZ" dirty="0"/>
              <a:t>لأسباب عمرية أو لعدم مقدرة الفرد على تقديم المساهمة الشخصية من رأس المال المطلوب للمشروع، و بدأ العمل الفعلي لهذه الآلية منذ سنة 2005 </a:t>
            </a:r>
            <a:r>
              <a:rPr lang="ar-DZ" dirty="0" smtClean="0"/>
              <a:t>والذي </a:t>
            </a:r>
            <a:r>
              <a:rPr lang="ar-DZ" dirty="0"/>
              <a:t>يصادف تاريخ نشر عدة وكالات عبر التراب الوطني</a:t>
            </a:r>
            <a:r>
              <a:rPr lang="ar-DZ" dirty="0" smtClean="0"/>
              <a:t>.</a:t>
            </a:r>
            <a:endParaRPr lang="en-US" dirty="0"/>
          </a:p>
        </p:txBody>
      </p:sp>
    </p:spTree>
    <p:extLst>
      <p:ext uri="{BB962C8B-B14F-4D97-AF65-F5344CB8AC3E}">
        <p14:creationId xmlns:p14="http://schemas.microsoft.com/office/powerpoint/2010/main" val="1948060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929" y="620688"/>
            <a:ext cx="8229600" cy="1417638"/>
          </a:xfrm>
        </p:spPr>
        <p:txBody>
          <a:bodyPr>
            <a:normAutofit fontScale="90000"/>
          </a:bodyPr>
          <a:lstStyle/>
          <a:p>
            <a:pPr lvl="0" algn="ctr">
              <a:tabLst>
                <a:tab pos="6551613" algn="l"/>
              </a:tabLst>
            </a:pPr>
            <a:r>
              <a:rPr lang="ar-DZ" sz="6000" b="1" dirty="0">
                <a:solidFill>
                  <a:srgbClr val="FF0000"/>
                </a:solidFill>
                <a:cs typeface="Al-Mothnna" pitchFamily="2" charset="-78"/>
              </a:rPr>
              <a:t>هيئات دعم ومرافقة المشاريع في الجزائر</a:t>
            </a:r>
            <a:br>
              <a:rPr lang="ar-DZ" sz="6000" b="1" dirty="0">
                <a:solidFill>
                  <a:srgbClr val="FF0000"/>
                </a:solidFill>
                <a:cs typeface="Al-Mothnna" pitchFamily="2" charset="-78"/>
              </a:rPr>
            </a:br>
            <a:endParaRPr lang="en-US" sz="6000" dirty="0">
              <a:cs typeface="AdvertisingExtraBold" pitchFamily="2" charset="-78"/>
            </a:endParaRPr>
          </a:p>
        </p:txBody>
      </p:sp>
      <p:graphicFrame>
        <p:nvGraphicFramePr>
          <p:cNvPr id="4" name="Diagramme 3"/>
          <p:cNvGraphicFramePr/>
          <p:nvPr>
            <p:extLst>
              <p:ext uri="{D42A27DB-BD31-4B8C-83A1-F6EECF244321}">
                <p14:modId xmlns:p14="http://schemas.microsoft.com/office/powerpoint/2010/main" val="1053274416"/>
              </p:ext>
            </p:extLst>
          </p:nvPr>
        </p:nvGraphicFramePr>
        <p:xfrm>
          <a:off x="0" y="1928802"/>
          <a:ext cx="9144000"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732411"/>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graphicEl>
                                              <a:dgm id="{32F195F3-4895-4DA2-B11D-84AE70C2C2B0}"/>
                                            </p:graphicEl>
                                          </p:spTgt>
                                        </p:tgtEl>
                                        <p:attrNameLst>
                                          <p:attrName>style.visibility</p:attrName>
                                        </p:attrNameLst>
                                      </p:cBhvr>
                                      <p:to>
                                        <p:strVal val="visible"/>
                                      </p:to>
                                    </p:set>
                                    <p:anim calcmode="lin" valueType="num">
                                      <p:cBhvr>
                                        <p:cTn id="15" dur="1000" fill="hold"/>
                                        <p:tgtEl>
                                          <p:spTgt spid="4">
                                            <p:graphicEl>
                                              <a:dgm id="{32F195F3-4895-4DA2-B11D-84AE70C2C2B0}"/>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32F195F3-4895-4DA2-B11D-84AE70C2C2B0}"/>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32F195F3-4895-4DA2-B11D-84AE70C2C2B0}"/>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graphicEl>
                                              <a:dgm id="{32F195F3-4895-4DA2-B11D-84AE70C2C2B0}"/>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graphicEl>
                                              <a:dgm id="{9CD4B509-8449-47A9-969D-E54FCF8AACA9}"/>
                                            </p:graphicEl>
                                          </p:spTgt>
                                        </p:tgtEl>
                                        <p:attrNameLst>
                                          <p:attrName>style.visibility</p:attrName>
                                        </p:attrNameLst>
                                      </p:cBhvr>
                                      <p:to>
                                        <p:strVal val="visible"/>
                                      </p:to>
                                    </p:set>
                                    <p:anim calcmode="lin" valueType="num">
                                      <p:cBhvr>
                                        <p:cTn id="23" dur="1000" fill="hold"/>
                                        <p:tgtEl>
                                          <p:spTgt spid="4">
                                            <p:graphicEl>
                                              <a:dgm id="{9CD4B509-8449-47A9-969D-E54FCF8AACA9}"/>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9CD4B509-8449-47A9-969D-E54FCF8AACA9}"/>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9CD4B509-8449-47A9-969D-E54FCF8AACA9}"/>
                                            </p:graphic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graphicEl>
                                              <a:dgm id="{9CD4B509-8449-47A9-969D-E54FCF8AACA9}"/>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
                                            <p:graphicEl>
                                              <a:dgm id="{2B2080F0-8DCB-45A7-99F7-D6E41E3AB9EA}"/>
                                            </p:graphicEl>
                                          </p:spTgt>
                                        </p:tgtEl>
                                        <p:attrNameLst>
                                          <p:attrName>style.visibility</p:attrName>
                                        </p:attrNameLst>
                                      </p:cBhvr>
                                      <p:to>
                                        <p:strVal val="visible"/>
                                      </p:to>
                                    </p:set>
                                    <p:anim calcmode="lin" valueType="num">
                                      <p:cBhvr>
                                        <p:cTn id="31" dur="1000" fill="hold"/>
                                        <p:tgtEl>
                                          <p:spTgt spid="4">
                                            <p:graphicEl>
                                              <a:dgm id="{2B2080F0-8DCB-45A7-99F7-D6E41E3AB9EA}"/>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2B2080F0-8DCB-45A7-99F7-D6E41E3AB9EA}"/>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2B2080F0-8DCB-45A7-99F7-D6E41E3AB9EA}"/>
                                            </p:graphic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graphicEl>
                                              <a:dgm id="{2B2080F0-8DCB-45A7-99F7-D6E41E3AB9E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
                                            <p:graphicEl>
                                              <a:dgm id="{93A788E8-30D6-44A4-8162-A7765C7A7082}"/>
                                            </p:graphicEl>
                                          </p:spTgt>
                                        </p:tgtEl>
                                        <p:attrNameLst>
                                          <p:attrName>style.visibility</p:attrName>
                                        </p:attrNameLst>
                                      </p:cBhvr>
                                      <p:to>
                                        <p:strVal val="visible"/>
                                      </p:to>
                                    </p:set>
                                    <p:anim calcmode="lin" valueType="num">
                                      <p:cBhvr>
                                        <p:cTn id="39" dur="1000" fill="hold"/>
                                        <p:tgtEl>
                                          <p:spTgt spid="4">
                                            <p:graphicEl>
                                              <a:dgm id="{93A788E8-30D6-44A4-8162-A7765C7A7082}"/>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93A788E8-30D6-44A4-8162-A7765C7A7082}"/>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93A788E8-30D6-44A4-8162-A7765C7A7082}"/>
                                            </p:graphic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graphicEl>
                                              <a:dgm id="{93A788E8-30D6-44A4-8162-A7765C7A7082}"/>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
                                            <p:graphicEl>
                                              <a:dgm id="{822E63BC-1B07-4C63-967B-66CB7BA1B0B5}"/>
                                            </p:graphicEl>
                                          </p:spTgt>
                                        </p:tgtEl>
                                        <p:attrNameLst>
                                          <p:attrName>style.visibility</p:attrName>
                                        </p:attrNameLst>
                                      </p:cBhvr>
                                      <p:to>
                                        <p:strVal val="visible"/>
                                      </p:to>
                                    </p:set>
                                    <p:anim calcmode="lin" valueType="num">
                                      <p:cBhvr>
                                        <p:cTn id="47" dur="1000" fill="hold"/>
                                        <p:tgtEl>
                                          <p:spTgt spid="4">
                                            <p:graphicEl>
                                              <a:dgm id="{822E63BC-1B07-4C63-967B-66CB7BA1B0B5}"/>
                                            </p:graphicEl>
                                          </p:spTgt>
                                        </p:tgtEl>
                                        <p:attrNameLst>
                                          <p:attrName>ppt_w</p:attrName>
                                        </p:attrNameLst>
                                      </p:cBhvr>
                                      <p:tavLst>
                                        <p:tav tm="0">
                                          <p:val>
                                            <p:fltVal val="0"/>
                                          </p:val>
                                        </p:tav>
                                        <p:tav tm="100000">
                                          <p:val>
                                            <p:strVal val="#ppt_w"/>
                                          </p:val>
                                        </p:tav>
                                      </p:tavLst>
                                    </p:anim>
                                    <p:anim calcmode="lin" valueType="num">
                                      <p:cBhvr>
                                        <p:cTn id="48" dur="1000" fill="hold"/>
                                        <p:tgtEl>
                                          <p:spTgt spid="4">
                                            <p:graphicEl>
                                              <a:dgm id="{822E63BC-1B07-4C63-967B-66CB7BA1B0B5}"/>
                                            </p:graphicEl>
                                          </p:spTgt>
                                        </p:tgtEl>
                                        <p:attrNameLst>
                                          <p:attrName>ppt_h</p:attrName>
                                        </p:attrNameLst>
                                      </p:cBhvr>
                                      <p:tavLst>
                                        <p:tav tm="0">
                                          <p:val>
                                            <p:fltVal val="0"/>
                                          </p:val>
                                        </p:tav>
                                        <p:tav tm="100000">
                                          <p:val>
                                            <p:strVal val="#ppt_h"/>
                                          </p:val>
                                        </p:tav>
                                      </p:tavLst>
                                    </p:anim>
                                    <p:anim calcmode="lin" valueType="num">
                                      <p:cBhvr>
                                        <p:cTn id="49" dur="1000" fill="hold"/>
                                        <p:tgtEl>
                                          <p:spTgt spid="4">
                                            <p:graphicEl>
                                              <a:dgm id="{822E63BC-1B07-4C63-967B-66CB7BA1B0B5}"/>
                                            </p:graphic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
                                            <p:graphicEl>
                                              <a:dgm id="{822E63BC-1B07-4C63-967B-66CB7BA1B0B5}"/>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4400" b="1" dirty="0">
                <a:cs typeface="AF_Taif Normal" pitchFamily="2" charset="-78"/>
              </a:rPr>
              <a:t>ثالثا- الوكالات (تابع)</a:t>
            </a:r>
            <a:endParaRPr lang="ar-DZ" dirty="0"/>
          </a:p>
        </p:txBody>
      </p:sp>
      <p:sp>
        <p:nvSpPr>
          <p:cNvPr id="3" name="Espace réservé du contenu 2"/>
          <p:cNvSpPr>
            <a:spLocks noGrp="1"/>
          </p:cNvSpPr>
          <p:nvPr>
            <p:ph idx="1"/>
          </p:nvPr>
        </p:nvSpPr>
        <p:spPr/>
        <p:txBody>
          <a:bodyPr/>
          <a:lstStyle/>
          <a:p>
            <a:pPr marL="595313" lvl="0" indent="-514350" algn="just" rtl="1">
              <a:buFont typeface="+mj-lt"/>
              <a:buAutoNum type="arabicParenR" startAt="6"/>
            </a:pPr>
            <a:r>
              <a:rPr lang="ar-DZ" b="1" dirty="0" smtClean="0"/>
              <a:t>الصندوق الوطني للتأمين عن البطالة </a:t>
            </a:r>
            <a:r>
              <a:rPr lang="fr-FR" b="1" dirty="0" smtClean="0"/>
              <a:t>CNAC</a:t>
            </a:r>
            <a:r>
              <a:rPr lang="ar-DZ" dirty="0" smtClean="0"/>
              <a:t>: </a:t>
            </a:r>
          </a:p>
          <a:p>
            <a:pPr marL="80963" lvl="0" indent="450850" algn="just" rtl="1">
              <a:buNone/>
            </a:pPr>
            <a:r>
              <a:rPr lang="ar-DZ" dirty="0" smtClean="0"/>
              <a:t>وهي </a:t>
            </a:r>
            <a:r>
              <a:rPr lang="ar-DZ" dirty="0"/>
              <a:t>آلية الصندوق الوطني للتأمين على البطالة، تم إنشاءها سنة 2004، </a:t>
            </a:r>
            <a:r>
              <a:rPr lang="ar-DZ" dirty="0" smtClean="0"/>
              <a:t>وهو </a:t>
            </a:r>
            <a:r>
              <a:rPr lang="ar-DZ" dirty="0"/>
              <a:t>موجه للبطالين الذين يتراوح سنهم بين 35 </a:t>
            </a:r>
            <a:r>
              <a:rPr lang="ar-DZ" dirty="0" smtClean="0"/>
              <a:t>و50 </a:t>
            </a:r>
            <a:r>
              <a:rPr lang="ar-DZ" dirty="0"/>
              <a:t>سنة.</a:t>
            </a:r>
            <a:endParaRPr lang="en-US" dirty="0"/>
          </a:p>
          <a:p>
            <a:pPr algn="just" rtl="1"/>
            <a:endParaRPr lang="ar-DZ" dirty="0"/>
          </a:p>
        </p:txBody>
      </p:sp>
    </p:spTree>
    <p:extLst>
      <p:ext uri="{BB962C8B-B14F-4D97-AF65-F5344CB8AC3E}">
        <p14:creationId xmlns:p14="http://schemas.microsoft.com/office/powerpoint/2010/main" val="3283696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sp>
        <p:nvSpPr>
          <p:cNvPr id="2" name="Titre 1"/>
          <p:cNvSpPr>
            <a:spLocks noGrp="1"/>
          </p:cNvSpPr>
          <p:nvPr>
            <p:ph type="title"/>
          </p:nvPr>
        </p:nvSpPr>
        <p:spPr>
          <a:xfrm>
            <a:off x="0" y="1268760"/>
            <a:ext cx="9144000" cy="165618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t>شكرا على حسن</a:t>
            </a:r>
            <a:b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br>
            <a:r>
              <a:rPr lang="ar-D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rPr>
              <a:t> الانتباه والتركيز</a:t>
            </a:r>
            <a:endParaRPr lang="fr-C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CS Erwah S_U normal." pitchFamily="2" charset="-78"/>
            </a:endParaRPr>
          </a:p>
        </p:txBody>
      </p:sp>
      <p:pic>
        <p:nvPicPr>
          <p:cNvPr id="1027" name="Picture 3" descr="C:\Program Files\Microsoft Office\MEDIA\CAGCAT10\j0234687.gif"/>
          <p:cNvPicPr>
            <a:picLocks noChangeAspect="1" noChangeArrowheads="1" noCrop="1"/>
          </p:cNvPicPr>
          <p:nvPr/>
        </p:nvPicPr>
        <p:blipFill>
          <a:blip r:embed="rId3"/>
          <a:srcRect/>
          <a:stretch>
            <a:fillRect/>
          </a:stretch>
        </p:blipFill>
        <p:spPr bwMode="auto">
          <a:xfrm>
            <a:off x="2195736" y="3069494"/>
            <a:ext cx="4729728" cy="28598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9892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56" presetClass="entr" presetSubtype="0" fill="hold" grpId="0" nodeType="withEffect">
                                  <p:stCondLst>
                                    <p:cond delay="0"/>
                                  </p:stCondLst>
                                  <p:iterate type="lt">
                                    <p:tmPct val="8000"/>
                                  </p:iterate>
                                  <p:childTnLst>
                                    <p:set>
                                      <p:cBhvr>
                                        <p:cTn id="9" dur="1" fill="hold">
                                          <p:stCondLst>
                                            <p:cond delay="0"/>
                                          </p:stCondLst>
                                        </p:cTn>
                                        <p:tgtEl>
                                          <p:spTgt spid="2"/>
                                        </p:tgtEl>
                                        <p:attrNameLst>
                                          <p:attrName>style.visibility</p:attrName>
                                        </p:attrNameLst>
                                      </p:cBhvr>
                                      <p:to>
                                        <p:strVal val="visible"/>
                                      </p:to>
                                    </p:set>
                                    <p:anim by="(-#ppt_w*2)" calcmode="lin" valueType="num">
                                      <p:cBhvr rctx="PPT">
                                        <p:cTn id="10" dur="500" autoRev="1" fill="hold">
                                          <p:stCondLst>
                                            <p:cond delay="0"/>
                                          </p:stCondLst>
                                        </p:cTn>
                                        <p:tgtEl>
                                          <p:spTgt spid="2"/>
                                        </p:tgtEl>
                                        <p:attrNameLst>
                                          <p:attrName>ppt_w</p:attrName>
                                        </p:attrNameLst>
                                      </p:cBhvr>
                                    </p:anim>
                                    <p:anim by="(#ppt_w*0.50)" calcmode="lin" valueType="num">
                                      <p:cBhvr>
                                        <p:cTn id="11" dur="500" decel="50000" autoRev="1" fill="hold">
                                          <p:stCondLst>
                                            <p:cond delay="0"/>
                                          </p:stCondLst>
                                        </p:cTn>
                                        <p:tgtEl>
                                          <p:spTgt spid="2"/>
                                        </p:tgtEl>
                                        <p:attrNameLst>
                                          <p:attrName>ppt_x</p:attrName>
                                        </p:attrNameLst>
                                      </p:cBhvr>
                                    </p:anim>
                                    <p:anim from="(-#ppt_h/2)" to="(#ppt_y)" calcmode="lin" valueType="num">
                                      <p:cBhvr>
                                        <p:cTn id="12" dur="1000" fill="hold">
                                          <p:stCondLst>
                                            <p:cond delay="0"/>
                                          </p:stCondLst>
                                        </p:cTn>
                                        <p:tgtEl>
                                          <p:spTgt spid="2"/>
                                        </p:tgtEl>
                                        <p:attrNameLst>
                                          <p:attrName>ppt_y</p:attrName>
                                        </p:attrNameLst>
                                      </p:cBhvr>
                                    </p:anim>
                                    <p:animRot by="21600000">
                                      <p:cBhvr>
                                        <p:cTn id="1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071546"/>
          </a:xfrm>
        </p:spPr>
        <p:txBody>
          <a:bodyPr/>
          <a:lstStyle/>
          <a:p>
            <a:pPr algn="r" rtl="1"/>
            <a:r>
              <a:rPr lang="ar-DZ" dirty="0" smtClean="0">
                <a:cs typeface="+mn-cs"/>
              </a:rPr>
              <a:t>1</a:t>
            </a:r>
            <a:r>
              <a:rPr lang="ar-DZ" dirty="0" smtClean="0">
                <a:cs typeface="Medina Lt BT" pitchFamily="2" charset="-78"/>
              </a:rPr>
              <a:t>. التمويل عن طريق البنك</a:t>
            </a:r>
            <a:endParaRPr lang="fr-FR" dirty="0">
              <a:cs typeface="Medina Lt BT" pitchFamily="2" charset="-78"/>
            </a:endParaRPr>
          </a:p>
        </p:txBody>
      </p:sp>
      <p:graphicFrame>
        <p:nvGraphicFramePr>
          <p:cNvPr id="6" name="Espace réservé du contenu 5"/>
          <p:cNvGraphicFramePr>
            <a:graphicFrameLocks noGrp="1"/>
          </p:cNvGraphicFramePr>
          <p:nvPr>
            <p:ph idx="1"/>
          </p:nvPr>
        </p:nvGraphicFramePr>
        <p:xfrm>
          <a:off x="457200" y="2285991"/>
          <a:ext cx="8229600" cy="4168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0" y="1142984"/>
            <a:ext cx="9144000" cy="1077218"/>
          </a:xfrm>
          <a:prstGeom prst="rect">
            <a:avLst/>
          </a:prstGeom>
          <a:noFill/>
        </p:spPr>
        <p:txBody>
          <a:bodyPr wrap="square" rtlCol="0">
            <a:spAutoFit/>
          </a:bodyPr>
          <a:lstStyle/>
          <a:p>
            <a:pPr algn="r" rtl="1"/>
            <a:r>
              <a:rPr lang="ar-DZ" sz="3200" dirty="0" smtClean="0">
                <a:cs typeface="AL-Mohanad Bold" pitchFamily="2" charset="-78"/>
              </a:rPr>
              <a:t>            يكون عادة عن طريق حصول المؤسسة الاقتصادية على قروض من البنك، والقروض أنواع، أهمُّها:</a:t>
            </a:r>
            <a:endParaRPr lang="fr-FR" sz="3200" dirty="0">
              <a:cs typeface="AL-Mohanad Bold" pitchFamily="2" charset="-78"/>
            </a:endParaRPr>
          </a:p>
        </p:txBody>
      </p:sp>
      <p:sp>
        <p:nvSpPr>
          <p:cNvPr id="8" name="Rectangle 7"/>
          <p:cNvSpPr/>
          <p:nvPr/>
        </p:nvSpPr>
        <p:spPr>
          <a:xfrm>
            <a:off x="3929058" y="2643182"/>
            <a:ext cx="5143504" cy="928694"/>
          </a:xfrm>
          <a:prstGeom prst="wedgeRectCallout">
            <a:avLst>
              <a:gd name="adj1" fmla="val -57723"/>
              <a:gd name="adj2" fmla="val -46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400" dirty="0" smtClean="0">
                <a:cs typeface="AL-Mohanad Bold" pitchFamily="2" charset="-78"/>
              </a:rPr>
              <a:t>مدتها أكثر من </a:t>
            </a:r>
            <a:r>
              <a:rPr lang="ar-DZ" dirty="0" smtClean="0">
                <a:cs typeface="AL-Mohanad Bold" pitchFamily="2" charset="-78"/>
              </a:rPr>
              <a:t>07</a:t>
            </a:r>
            <a:r>
              <a:rPr lang="ar-DZ" sz="2400" dirty="0" smtClean="0">
                <a:cs typeface="AL-Mohanad Bold" pitchFamily="2" charset="-78"/>
              </a:rPr>
              <a:t> سنوات، وتستخدم لتمويل الاحتياجات طويلة الأجل مثل الاستثمارات الكبيرة</a:t>
            </a:r>
            <a:endParaRPr lang="fr-FR" sz="2400" dirty="0">
              <a:cs typeface="AL-Mohanad Bold" pitchFamily="2" charset="-78"/>
            </a:endParaRPr>
          </a:p>
        </p:txBody>
      </p:sp>
      <p:sp>
        <p:nvSpPr>
          <p:cNvPr id="9" name="Rectangle 8"/>
          <p:cNvSpPr/>
          <p:nvPr/>
        </p:nvSpPr>
        <p:spPr>
          <a:xfrm>
            <a:off x="3929058" y="3786190"/>
            <a:ext cx="5143504" cy="928694"/>
          </a:xfrm>
          <a:prstGeom prst="wedgeRectCallout">
            <a:avLst>
              <a:gd name="adj1" fmla="val -57723"/>
              <a:gd name="adj2" fmla="val -46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DZ" sz="2400" dirty="0" smtClean="0">
                <a:cs typeface="AL-Mohanad Bold" pitchFamily="2" charset="-78"/>
              </a:rPr>
              <a:t>مدتها من</a:t>
            </a:r>
            <a:r>
              <a:rPr lang="ar-DZ" b="1" dirty="0" smtClean="0">
                <a:cs typeface="AL-Mohanad Bold" pitchFamily="2" charset="-78"/>
              </a:rPr>
              <a:t>01</a:t>
            </a:r>
            <a:r>
              <a:rPr lang="ar-DZ" sz="2400" dirty="0" smtClean="0">
                <a:cs typeface="AL-Mohanad Bold" pitchFamily="2" charset="-78"/>
              </a:rPr>
              <a:t> إلى </a:t>
            </a:r>
            <a:r>
              <a:rPr lang="ar-DZ" b="1" dirty="0" smtClean="0">
                <a:cs typeface="AL-Mohanad Bold" pitchFamily="2" charset="-78"/>
              </a:rPr>
              <a:t>07</a:t>
            </a:r>
            <a:r>
              <a:rPr lang="ar-DZ" sz="2400" dirty="0" smtClean="0">
                <a:cs typeface="AL-Mohanad Bold" pitchFamily="2" charset="-78"/>
              </a:rPr>
              <a:t> سنوات، تستخدم عادة لتمويل نسبة من معينة من </a:t>
            </a:r>
            <a:r>
              <a:rPr lang="ar-DZ" sz="2000" dirty="0" smtClean="0">
                <a:cs typeface="AL-Mohanad Bold" pitchFamily="2" charset="-78"/>
              </a:rPr>
              <a:t>الاستثمار (70 -75) </a:t>
            </a:r>
            <a:r>
              <a:rPr lang="fr-FR" sz="2000" dirty="0" smtClean="0">
                <a:cs typeface="AL-Mohanad Bold" pitchFamily="2" charset="-78"/>
              </a:rPr>
              <a:t>%</a:t>
            </a:r>
            <a:endParaRPr lang="fr-FR" sz="2800" dirty="0" smtClean="0">
              <a:cs typeface="AL-Mohanad Bold" pitchFamily="2" charset="-78"/>
            </a:endParaRPr>
          </a:p>
        </p:txBody>
      </p:sp>
      <p:sp>
        <p:nvSpPr>
          <p:cNvPr id="10" name="Rectangle 9"/>
          <p:cNvSpPr/>
          <p:nvPr/>
        </p:nvSpPr>
        <p:spPr>
          <a:xfrm>
            <a:off x="3929058" y="5000636"/>
            <a:ext cx="5143504" cy="928694"/>
          </a:xfrm>
          <a:prstGeom prst="wedgeRectCallout">
            <a:avLst>
              <a:gd name="adj1" fmla="val -57723"/>
              <a:gd name="adj2" fmla="val -46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DZ" sz="2800" dirty="0" smtClean="0">
                <a:cs typeface="AL-Mohanad Bold" pitchFamily="2" charset="-78"/>
              </a:rPr>
              <a:t>لا تتجاوز مدتها </a:t>
            </a:r>
            <a:r>
              <a:rPr lang="ar-DZ" sz="2000" dirty="0" smtClean="0">
                <a:cs typeface="AL-Mohanad Bold" pitchFamily="2" charset="-78"/>
              </a:rPr>
              <a:t>01</a:t>
            </a:r>
            <a:r>
              <a:rPr lang="ar-DZ" sz="2800" dirty="0" smtClean="0">
                <a:cs typeface="AL-Mohanad Bold" pitchFamily="2" charset="-78"/>
              </a:rPr>
              <a:t>سنة، تستخدم لمواجهة النقص في رأس المال التشغيلي.</a:t>
            </a:r>
            <a:endParaRPr lang="fr-FR" sz="2800" dirty="0">
              <a:cs typeface="AL-Mohanad Bold" pitchFamily="2" charset="-78"/>
            </a:endParaRPr>
          </a:p>
        </p:txBody>
      </p:sp>
    </p:spTree>
    <p:extLst>
      <p:ext uri="{BB962C8B-B14F-4D97-AF65-F5344CB8AC3E}">
        <p14:creationId xmlns:p14="http://schemas.microsoft.com/office/powerpoint/2010/main" val="3554766836"/>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89696"/>
            <a:ext cx="8229600" cy="1018366"/>
          </a:xfrm>
        </p:spPr>
        <p:txBody>
          <a:bodyPr/>
          <a:lstStyle/>
          <a:p>
            <a:pPr algn="ctr"/>
            <a:r>
              <a:rPr lang="ar-DZ" dirty="0" smtClean="0"/>
              <a:t>2</a:t>
            </a:r>
            <a:r>
              <a:rPr lang="ar-DZ" dirty="0" smtClean="0">
                <a:cs typeface="Medina Lt BT" pitchFamily="2" charset="-78"/>
              </a:rPr>
              <a:t>. التمويل عن طريق سوق الأوراق المالية</a:t>
            </a:r>
            <a:endParaRPr lang="fr-FR" dirty="0"/>
          </a:p>
        </p:txBody>
      </p:sp>
      <p:sp>
        <p:nvSpPr>
          <p:cNvPr id="6" name="Rogner un rectangle à un seul coin 5"/>
          <p:cNvSpPr/>
          <p:nvPr/>
        </p:nvSpPr>
        <p:spPr>
          <a:xfrm>
            <a:off x="0" y="2428868"/>
            <a:ext cx="7572364" cy="1285884"/>
          </a:xfrm>
          <a:prstGeom prst="snip1Rect">
            <a:avLst>
              <a:gd name="adj" fmla="val 28324"/>
            </a:avLst>
          </a:prstGeom>
        </p:spPr>
        <p:style>
          <a:lnRef idx="1">
            <a:schemeClr val="dk1"/>
          </a:lnRef>
          <a:fillRef idx="2">
            <a:schemeClr val="dk1"/>
          </a:fillRef>
          <a:effectRef idx="1">
            <a:schemeClr val="dk1"/>
          </a:effectRef>
          <a:fontRef idx="minor">
            <a:schemeClr val="dk1"/>
          </a:fontRef>
        </p:style>
        <p:txBody>
          <a:bodyPr rtlCol="0" anchor="ctr"/>
          <a:lstStyle/>
          <a:p>
            <a:pPr marL="7938" indent="-7938" algn="r" rtl="1">
              <a:buAutoNum type="arabicPeriod"/>
            </a:pPr>
            <a:r>
              <a:rPr lang="ar-DZ" sz="2400" dirty="0" smtClean="0">
                <a:latin typeface="Arabic Typesetting" pitchFamily="66" charset="-78"/>
                <a:cs typeface="Arabic Typesetting" pitchFamily="66" charset="-78"/>
              </a:rPr>
              <a:t>تستخدم </a:t>
            </a:r>
            <a:r>
              <a:rPr lang="ar-SA" sz="2400" dirty="0" smtClean="0">
                <a:latin typeface="Arabic Typesetting" pitchFamily="66" charset="-78"/>
                <a:cs typeface="Arabic Typesetting" pitchFamily="66" charset="-78"/>
              </a:rPr>
              <a:t>لزيادة موارد المؤسسة خاصة خلال الفترات التي</a:t>
            </a:r>
            <a:r>
              <a:rPr lang="ar-DZ" sz="2400" dirty="0" smtClean="0">
                <a:latin typeface="Arabic Typesetting" pitchFamily="66" charset="-78"/>
                <a:cs typeface="Arabic Typesetting" pitchFamily="66" charset="-78"/>
              </a:rPr>
              <a:t> </a:t>
            </a:r>
            <a:r>
              <a:rPr lang="ar-SA" sz="2400" dirty="0" smtClean="0">
                <a:latin typeface="Arabic Typesetting" pitchFamily="66" charset="-78"/>
                <a:cs typeface="Arabic Typesetting" pitchFamily="66" charset="-78"/>
              </a:rPr>
              <a:t>ترتفع فيها تكلفة الا</a:t>
            </a:r>
            <a:r>
              <a:rPr lang="ar-DZ" sz="2400" dirty="0" smtClean="0">
                <a:latin typeface="Arabic Typesetting" pitchFamily="66" charset="-78"/>
                <a:cs typeface="Arabic Typesetting" pitchFamily="66" charset="-78"/>
              </a:rPr>
              <a:t>قت</a:t>
            </a:r>
            <a:r>
              <a:rPr lang="ar-SA" sz="2400" dirty="0" smtClean="0">
                <a:latin typeface="Arabic Typesetting" pitchFamily="66" charset="-78"/>
                <a:cs typeface="Arabic Typesetting" pitchFamily="66" charset="-78"/>
              </a:rPr>
              <a:t>راض</a:t>
            </a:r>
            <a:r>
              <a:rPr lang="ar-DZ" sz="2400" dirty="0" smtClean="0">
                <a:latin typeface="Arabic Typesetting" pitchFamily="66" charset="-78"/>
                <a:cs typeface="Arabic Typesetting" pitchFamily="66" charset="-78"/>
              </a:rPr>
              <a:t>، ويكون صعب على الحصول على المديونية.</a:t>
            </a:r>
            <a:r>
              <a:rPr lang="ar-SA" sz="2400" dirty="0" smtClean="0">
                <a:latin typeface="Arabic Typesetting" pitchFamily="66" charset="-78"/>
                <a:cs typeface="Arabic Typesetting" pitchFamily="66" charset="-78"/>
              </a:rPr>
              <a:t> </a:t>
            </a:r>
            <a:endParaRPr lang="ar-DZ" sz="2400" dirty="0" smtClean="0">
              <a:latin typeface="Arabic Typesetting" pitchFamily="66" charset="-78"/>
              <a:cs typeface="Arabic Typesetting" pitchFamily="66" charset="-78"/>
            </a:endParaRPr>
          </a:p>
          <a:p>
            <a:pPr marL="7938" indent="-7938" algn="r" rtl="1">
              <a:buAutoNum type="arabicPeriod"/>
            </a:pPr>
            <a:r>
              <a:rPr lang="ar-DZ" sz="2400" dirty="0" smtClean="0">
                <a:latin typeface="Arabic Typesetting" pitchFamily="66" charset="-78"/>
                <a:cs typeface="Arabic Typesetting" pitchFamily="66" charset="-78"/>
              </a:rPr>
              <a:t>لا تحقق للمؤسسة وفرات ضريبية. </a:t>
            </a:r>
          </a:p>
          <a:p>
            <a:pPr marL="457200" indent="-457200" algn="ctr" rtl="1">
              <a:buAutoNum type="arabicPeriod"/>
            </a:pPr>
            <a:endParaRPr lang="fr-FR" sz="2400" dirty="0">
              <a:latin typeface="Arabic Typesetting" pitchFamily="66" charset="-78"/>
              <a:cs typeface="Arabic Typesetting" pitchFamily="66" charset="-78"/>
            </a:endParaRPr>
          </a:p>
        </p:txBody>
      </p:sp>
      <p:sp>
        <p:nvSpPr>
          <p:cNvPr id="7" name="Ellipse 6"/>
          <p:cNvSpPr/>
          <p:nvPr/>
        </p:nvSpPr>
        <p:spPr>
          <a:xfrm>
            <a:off x="7572364" y="2428868"/>
            <a:ext cx="1571636" cy="135732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DZ" sz="2400" b="1" dirty="0" smtClean="0">
                <a:cs typeface="Medina Lt BT" pitchFamily="2" charset="-78"/>
              </a:rPr>
              <a:t>الأسهم العادية</a:t>
            </a:r>
            <a:endParaRPr lang="fr-FR" sz="2400" b="1" dirty="0">
              <a:cs typeface="Medina Lt BT" pitchFamily="2" charset="-78"/>
            </a:endParaRPr>
          </a:p>
        </p:txBody>
      </p:sp>
      <p:sp>
        <p:nvSpPr>
          <p:cNvPr id="10" name="Rogner un rectangle à un seul coin 9"/>
          <p:cNvSpPr/>
          <p:nvPr/>
        </p:nvSpPr>
        <p:spPr>
          <a:xfrm>
            <a:off x="0" y="3857628"/>
            <a:ext cx="7572364" cy="1357322"/>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marL="457200" indent="-457200" algn="r" rtl="1">
              <a:buAutoNum type="arabicPeriod"/>
            </a:pPr>
            <a:r>
              <a:rPr lang="ar-DZ" sz="2000" dirty="0" smtClean="0">
                <a:latin typeface="Arabic Typesetting" pitchFamily="66" charset="-78"/>
                <a:cs typeface="Arabic Typesetting" pitchFamily="66" charset="-78"/>
              </a:rPr>
              <a:t>نفس الهدف، مع كونها تسهل للمؤسسة الوصول إلى أكبر عدد من المساهمين.</a:t>
            </a:r>
          </a:p>
          <a:p>
            <a:pPr marL="457200" indent="-457200" algn="r" rtl="1">
              <a:buAutoNum type="arabicPeriod"/>
            </a:pPr>
            <a:r>
              <a:rPr lang="ar-DZ" sz="2000" dirty="0" smtClean="0">
                <a:latin typeface="Arabic Typesetting" pitchFamily="66" charset="-78"/>
                <a:cs typeface="Arabic Typesetting" pitchFamily="66" charset="-78"/>
              </a:rPr>
              <a:t>يمكن للمؤسسة إعادة شرائها عندما تنخفض أسعار الفائدة في السوق.</a:t>
            </a:r>
          </a:p>
          <a:p>
            <a:pPr marL="457200" indent="-457200" algn="r" rtl="1">
              <a:buAutoNum type="arabicPeriod"/>
            </a:pPr>
            <a:r>
              <a:rPr lang="ar-DZ" sz="2000" dirty="0" smtClean="0">
                <a:latin typeface="Arabic Typesetting" pitchFamily="66" charset="-78"/>
                <a:cs typeface="Arabic Typesetting" pitchFamily="66" charset="-78"/>
              </a:rPr>
              <a:t>يعاب عليها ارتفاع تكلفتها بالنسبة للمؤسسة.</a:t>
            </a:r>
            <a:endParaRPr lang="fr-FR" sz="2000" dirty="0">
              <a:latin typeface="Arabic Typesetting" pitchFamily="66" charset="-78"/>
              <a:cs typeface="Arabic Typesetting" pitchFamily="66" charset="-78"/>
            </a:endParaRPr>
          </a:p>
        </p:txBody>
      </p:sp>
      <p:sp>
        <p:nvSpPr>
          <p:cNvPr id="11" name="Ellipse 10"/>
          <p:cNvSpPr/>
          <p:nvPr/>
        </p:nvSpPr>
        <p:spPr>
          <a:xfrm>
            <a:off x="7572396" y="3929066"/>
            <a:ext cx="1571636" cy="135732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DZ" sz="2400" b="1" dirty="0" smtClean="0">
                <a:cs typeface="Medina Lt BT" pitchFamily="2" charset="-78"/>
              </a:rPr>
              <a:t>الأسهم الممتازة</a:t>
            </a:r>
            <a:endParaRPr lang="fr-FR" sz="2400" b="1" dirty="0">
              <a:cs typeface="Medina Lt BT" pitchFamily="2" charset="-78"/>
            </a:endParaRPr>
          </a:p>
        </p:txBody>
      </p:sp>
      <p:sp>
        <p:nvSpPr>
          <p:cNvPr id="12" name="Rogner un rectangle à un seul coin 11"/>
          <p:cNvSpPr/>
          <p:nvPr/>
        </p:nvSpPr>
        <p:spPr>
          <a:xfrm>
            <a:off x="0" y="5357826"/>
            <a:ext cx="7572364" cy="1357322"/>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marL="457200" indent="-457200" algn="r" rtl="1">
              <a:buAutoNum type="arabicPeriod"/>
            </a:pPr>
            <a:r>
              <a:rPr lang="ar-SA" sz="2000" dirty="0" smtClean="0">
                <a:latin typeface="Arabic Typesetting" pitchFamily="66" charset="-78"/>
                <a:cs typeface="Arabic Typesetting" pitchFamily="66" charset="-78"/>
              </a:rPr>
              <a:t>التمويل بإصدار السندات هو تمويل بالمديونية طويلة الأجل</a:t>
            </a:r>
            <a:r>
              <a:rPr lang="ar-DZ" sz="2000" dirty="0" smtClean="0">
                <a:latin typeface="Arabic Typesetting" pitchFamily="66" charset="-78"/>
                <a:cs typeface="Arabic Typesetting" pitchFamily="66" charset="-78"/>
              </a:rPr>
              <a:t>.</a:t>
            </a:r>
          </a:p>
          <a:p>
            <a:pPr marL="457200" indent="-457200" algn="r" rtl="1">
              <a:buAutoNum type="arabicPeriod"/>
            </a:pPr>
            <a:r>
              <a:rPr lang="ar-DZ" sz="2000" dirty="0" smtClean="0">
                <a:latin typeface="Arabic Typesetting" pitchFamily="66" charset="-78"/>
                <a:cs typeface="Arabic Typesetting" pitchFamily="66" charset="-78"/>
              </a:rPr>
              <a:t>يحتم على المؤسسة إرجاع قيمة السند بحلول أجل الاستحقاق مع سعر الفائدة سنويا</a:t>
            </a:r>
          </a:p>
          <a:p>
            <a:pPr marL="457200" indent="-457200" algn="r" rtl="1">
              <a:buAutoNum type="arabicPeriod"/>
            </a:pPr>
            <a:r>
              <a:rPr lang="ar-SA" sz="2000" dirty="0" smtClean="0">
                <a:latin typeface="Arabic Typesetting" pitchFamily="66" charset="-78"/>
                <a:cs typeface="Arabic Typesetting" pitchFamily="66" charset="-78"/>
              </a:rPr>
              <a:t>لا يحق لحاملي السندات التدخل في شؤون المؤسسة أو الاعتراض على قراراتها</a:t>
            </a:r>
            <a:r>
              <a:rPr lang="ar-DZ" sz="2000" dirty="0" smtClean="0">
                <a:latin typeface="Arabic Typesetting" pitchFamily="66" charset="-78"/>
                <a:cs typeface="Arabic Typesetting" pitchFamily="66" charset="-78"/>
              </a:rPr>
              <a:t>.</a:t>
            </a:r>
            <a:endParaRPr lang="fr-FR" sz="2000" dirty="0">
              <a:latin typeface="Arabic Typesetting" pitchFamily="66" charset="-78"/>
              <a:cs typeface="Arabic Typesetting" pitchFamily="66" charset="-78"/>
            </a:endParaRPr>
          </a:p>
        </p:txBody>
      </p:sp>
      <p:sp>
        <p:nvSpPr>
          <p:cNvPr id="13" name="Ellipse 12"/>
          <p:cNvSpPr/>
          <p:nvPr/>
        </p:nvSpPr>
        <p:spPr>
          <a:xfrm>
            <a:off x="7572364" y="5429264"/>
            <a:ext cx="1571636" cy="135732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DZ" sz="2200" b="1" dirty="0" smtClean="0">
                <a:cs typeface="Medina Lt BT" pitchFamily="2" charset="-78"/>
              </a:rPr>
              <a:t>السندات</a:t>
            </a:r>
            <a:endParaRPr lang="fr-FR" sz="2200" b="1" dirty="0">
              <a:cs typeface="Medina Lt BT" pitchFamily="2" charset="-78"/>
            </a:endParaRPr>
          </a:p>
        </p:txBody>
      </p:sp>
      <p:sp>
        <p:nvSpPr>
          <p:cNvPr id="14" name="Rectangle à coins arrondis 13"/>
          <p:cNvSpPr/>
          <p:nvPr/>
        </p:nvSpPr>
        <p:spPr>
          <a:xfrm>
            <a:off x="-32" y="785794"/>
            <a:ext cx="9144032" cy="1500198"/>
          </a:xfrm>
          <a:prstGeom prst="roundRect">
            <a:avLst>
              <a:gd name="adj"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just" rtl="1"/>
            <a:endParaRPr lang="ar-DZ" b="1" dirty="0" smtClean="0">
              <a:solidFill>
                <a:schemeClr val="bg1">
                  <a:lumMod val="95000"/>
                  <a:lumOff val="5000"/>
                </a:schemeClr>
              </a:solidFill>
              <a:latin typeface="Arabic Typesetting" pitchFamily="66" charset="-78"/>
              <a:cs typeface="Arabic Typesetting" pitchFamily="66" charset="-78"/>
            </a:endParaRPr>
          </a:p>
          <a:p>
            <a:pPr algn="just" rtl="1"/>
            <a:r>
              <a:rPr lang="ar-DZ" b="1" dirty="0" smtClean="0">
                <a:solidFill>
                  <a:schemeClr val="tx1"/>
                </a:solidFill>
                <a:latin typeface="Arabic Typesetting" pitchFamily="66" charset="-78"/>
                <a:cs typeface="Arabic Typesetting" pitchFamily="66" charset="-78"/>
              </a:rPr>
              <a:t>    </a:t>
            </a:r>
            <a:r>
              <a:rPr lang="ar-DZ" sz="2000" b="1" dirty="0" smtClean="0">
                <a:solidFill>
                  <a:schemeClr val="tx1"/>
                </a:solidFill>
                <a:latin typeface="Arabic Typesetting" pitchFamily="66" charset="-78"/>
                <a:cs typeface="Arabic Typesetting" pitchFamily="66" charset="-78"/>
              </a:rPr>
              <a:t>سوق الأوراق المالية عبارة عن نظام يتم بموجبه الجمع بين البائعين والمشترين لنوع معين من الأوراق أو لأصل مالي معين، حيث يتمكن بذلك المستثمرين من بيع وشراء عدد من الأسهم والسندات داخل السوق، إما عن طريق السماسرة أو الشركات العاملة في هذا المجال. ولكن نمو شبكات ووسائل الاتصال أدى إلى التقليل من أهمية التواجد في مقر سوق الأوراق المالية المركزي، وبالتالي سمحت بالتعامل من خارج السوق من خلال شركات السمسرة المنتشرة في مختلف الدول، عن طريق مختلف البرمجيات المتصلة بالشبكات.</a:t>
            </a:r>
          </a:p>
          <a:p>
            <a:pPr algn="just" rtl="1"/>
            <a:endParaRPr lang="fr-FR" b="1" dirty="0">
              <a:solidFill>
                <a:schemeClr val="bg1">
                  <a:lumMod val="95000"/>
                  <a:lumOff val="5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681640871"/>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1161242"/>
          </a:xfrm>
        </p:spPr>
        <p:txBody>
          <a:bodyPr/>
          <a:lstStyle/>
          <a:p>
            <a:pPr algn="just" rtl="1"/>
            <a:r>
              <a:rPr lang="ar-DZ" dirty="0" smtClean="0"/>
              <a:t>3</a:t>
            </a:r>
            <a:r>
              <a:rPr lang="ar-DZ" dirty="0" smtClean="0">
                <a:cs typeface="Medina Lt BT" pitchFamily="2" charset="-78"/>
              </a:rPr>
              <a:t>. التمويل عن طريق الائتمان التجاري</a:t>
            </a:r>
            <a:endParaRPr lang="fr-FR" dirty="0"/>
          </a:p>
        </p:txBody>
      </p:sp>
      <p:sp>
        <p:nvSpPr>
          <p:cNvPr id="3" name="Espace réservé du contenu 2"/>
          <p:cNvSpPr>
            <a:spLocks noGrp="1"/>
          </p:cNvSpPr>
          <p:nvPr>
            <p:ph idx="1"/>
          </p:nvPr>
        </p:nvSpPr>
        <p:spPr>
          <a:xfrm>
            <a:off x="1187624" y="1285860"/>
            <a:ext cx="7956376" cy="5572140"/>
          </a:xfrm>
        </p:spPr>
        <p:txBody>
          <a:bodyPr>
            <a:normAutofit/>
          </a:bodyPr>
          <a:lstStyle/>
          <a:p>
            <a:pPr marL="0" indent="541338" algn="just" rtl="1">
              <a:buNone/>
            </a:pPr>
            <a:r>
              <a:rPr lang="ar-DZ" sz="3100" b="1" u="sng" dirty="0" smtClean="0">
                <a:solidFill>
                  <a:srgbClr val="C00000"/>
                </a:solidFill>
                <a:latin typeface="Arabic Typesetting" pitchFamily="66" charset="-78"/>
                <a:cs typeface="Arabic Typesetting" pitchFamily="66" charset="-78"/>
              </a:rPr>
              <a:t>أ. المفهوم:</a:t>
            </a:r>
            <a:r>
              <a:rPr lang="ar-DZ" sz="3100" b="1" dirty="0" smtClean="0">
                <a:solidFill>
                  <a:srgbClr val="C00000"/>
                </a:solidFill>
                <a:latin typeface="Arabic Typesetting" pitchFamily="66" charset="-78"/>
                <a:cs typeface="Arabic Typesetting" pitchFamily="66" charset="-78"/>
              </a:rPr>
              <a:t> </a:t>
            </a:r>
            <a:r>
              <a:rPr lang="ar-SA" sz="3100" dirty="0" smtClean="0">
                <a:latin typeface="Arabic Typesetting" pitchFamily="66" charset="-78"/>
                <a:cs typeface="Arabic Typesetting" pitchFamily="66" charset="-78"/>
              </a:rPr>
              <a:t>هو تمويل قصير الأجل تحصل عليه المنشأة من الموردين</a:t>
            </a:r>
            <a:r>
              <a:rPr lang="ar-DZ" sz="3100" dirty="0" smtClean="0">
                <a:latin typeface="Arabic Typesetting" pitchFamily="66" charset="-78"/>
                <a:cs typeface="Arabic Typesetting" pitchFamily="66" charset="-78"/>
              </a:rPr>
              <a:t>،</a:t>
            </a:r>
            <a:r>
              <a:rPr lang="ar-SA" sz="3100" dirty="0" smtClean="0">
                <a:latin typeface="Arabic Typesetting" pitchFamily="66" charset="-78"/>
                <a:cs typeface="Arabic Typesetting" pitchFamily="66" charset="-78"/>
              </a:rPr>
              <a:t> ويتمثل في قيمة المشتريات الآجلة للسلع التي تتاجر فيها المؤسسة أو تستخدمها في العملية </a:t>
            </a:r>
            <a:r>
              <a:rPr lang="ar-DZ" sz="3100" dirty="0" smtClean="0">
                <a:latin typeface="Arabic Typesetting" pitchFamily="66" charset="-78"/>
                <a:cs typeface="Arabic Typesetting" pitchFamily="66" charset="-78"/>
              </a:rPr>
              <a:t>الإنتاجية، </a:t>
            </a:r>
            <a:r>
              <a:rPr lang="ar-SA" sz="3100" dirty="0" smtClean="0">
                <a:latin typeface="Arabic Typesetting" pitchFamily="66" charset="-78"/>
                <a:cs typeface="Arabic Typesetting" pitchFamily="66" charset="-78"/>
              </a:rPr>
              <a:t>وعادة ما </a:t>
            </a:r>
            <a:r>
              <a:rPr lang="ar-DZ" sz="3100" dirty="0" smtClean="0">
                <a:latin typeface="Arabic Typesetting" pitchFamily="66" charset="-78"/>
                <a:cs typeface="Arabic Typesetting" pitchFamily="66" charset="-78"/>
              </a:rPr>
              <a:t>يستخدم </a:t>
            </a:r>
            <a:r>
              <a:rPr lang="ar-SA" sz="3100" dirty="0" smtClean="0">
                <a:latin typeface="Arabic Typesetting" pitchFamily="66" charset="-78"/>
                <a:cs typeface="Arabic Typesetting" pitchFamily="66" charset="-78"/>
              </a:rPr>
              <a:t>هذا الائتمان لتمويل نسبة معينة من المخزون، أما احتياجات التمويل القصير الأخرى فيتم توفيرها بالا</a:t>
            </a:r>
            <a:r>
              <a:rPr lang="ar-DZ" sz="3100" dirty="0" smtClean="0">
                <a:latin typeface="Arabic Typesetting" pitchFamily="66" charset="-78"/>
                <a:cs typeface="Arabic Typesetting" pitchFamily="66" charset="-78"/>
              </a:rPr>
              <a:t>ق</a:t>
            </a:r>
            <a:r>
              <a:rPr lang="ar-SA" sz="3100" dirty="0" smtClean="0">
                <a:latin typeface="Arabic Typesetting" pitchFamily="66" charset="-78"/>
                <a:cs typeface="Arabic Typesetting" pitchFamily="66" charset="-78"/>
              </a:rPr>
              <a:t>تراض من البنوك. </a:t>
            </a:r>
            <a:endParaRPr lang="fr-FR" sz="3100" dirty="0" smtClean="0">
              <a:latin typeface="Arabic Typesetting" pitchFamily="66" charset="-78"/>
              <a:cs typeface="Arabic Typesetting" pitchFamily="66" charset="-78"/>
            </a:endParaRPr>
          </a:p>
          <a:p>
            <a:pPr marL="0" indent="541338" algn="just" rtl="1">
              <a:buNone/>
            </a:pPr>
            <a:r>
              <a:rPr lang="ar-SA" sz="3100" dirty="0" smtClean="0">
                <a:latin typeface="Arabic Typesetting" pitchFamily="66" charset="-78"/>
                <a:cs typeface="Arabic Typesetting" pitchFamily="66" charset="-78"/>
              </a:rPr>
              <a:t>تلجأ المؤسسة إلى الائتمان التجاري في حالة عدم كفاية رأس المال العامل مقارنة</a:t>
            </a:r>
            <a:r>
              <a:rPr lang="ar-DZ" sz="3100" dirty="0" smtClean="0">
                <a:latin typeface="Arabic Typesetting" pitchFamily="66" charset="-78"/>
                <a:cs typeface="Arabic Typesetting" pitchFamily="66" charset="-78"/>
              </a:rPr>
              <a:t>ً مع</a:t>
            </a:r>
            <a:r>
              <a:rPr lang="ar-SA" sz="3100" dirty="0" smtClean="0">
                <a:latin typeface="Arabic Typesetting" pitchFamily="66" charset="-78"/>
                <a:cs typeface="Arabic Typesetting" pitchFamily="66" charset="-78"/>
              </a:rPr>
              <a:t> الحاجات الجارية</a:t>
            </a:r>
            <a:r>
              <a:rPr lang="ar-DZ" sz="3100" dirty="0" smtClean="0">
                <a:latin typeface="Arabic Typesetting" pitchFamily="66" charset="-78"/>
                <a:cs typeface="Arabic Typesetting" pitchFamily="66" charset="-78"/>
              </a:rPr>
              <a:t>،</a:t>
            </a:r>
            <a:r>
              <a:rPr lang="ar-SA" sz="3100" dirty="0" smtClean="0">
                <a:latin typeface="Arabic Typesetting" pitchFamily="66" charset="-78"/>
                <a:cs typeface="Arabic Typesetting" pitchFamily="66" charset="-78"/>
              </a:rPr>
              <a:t> وعدم مقدرتها على </a:t>
            </a:r>
            <a:r>
              <a:rPr lang="ar-DZ" sz="3100" dirty="0" smtClean="0">
                <a:latin typeface="Arabic Typesetting" pitchFamily="66" charset="-78"/>
                <a:cs typeface="Arabic Typesetting" pitchFamily="66" charset="-78"/>
              </a:rPr>
              <a:t>ت</a:t>
            </a:r>
            <a:r>
              <a:rPr lang="ar-SA" sz="3100" dirty="0" err="1" smtClean="0">
                <a:latin typeface="Arabic Typesetting" pitchFamily="66" charset="-78"/>
                <a:cs typeface="Arabic Typesetting" pitchFamily="66" charset="-78"/>
              </a:rPr>
              <a:t>حص</a:t>
            </a:r>
            <a:r>
              <a:rPr lang="ar-DZ" sz="3100" dirty="0" smtClean="0">
                <a:latin typeface="Arabic Typesetting" pitchFamily="66" charset="-78"/>
                <a:cs typeface="Arabic Typesetting" pitchFamily="66" charset="-78"/>
              </a:rPr>
              <a:t>ي</a:t>
            </a:r>
            <a:r>
              <a:rPr lang="ar-SA" sz="3100" dirty="0" smtClean="0">
                <a:latin typeface="Arabic Typesetting" pitchFamily="66" charset="-78"/>
                <a:cs typeface="Arabic Typesetting" pitchFamily="66" charset="-78"/>
              </a:rPr>
              <a:t>ل القروض الصرفية وما شابهها من القروض ذات التكلفة المنخفضة، وحيث أن الائتمان التجاري يرتبط مباشرة بالمخزون السلعي والمبيعات، </a:t>
            </a:r>
            <a:r>
              <a:rPr lang="ar-DZ" sz="3100" dirty="0" smtClean="0">
                <a:latin typeface="Arabic Typesetting" pitchFamily="66" charset="-78"/>
                <a:cs typeface="Arabic Typesetting" pitchFamily="66" charset="-78"/>
              </a:rPr>
              <a:t>وعليه </a:t>
            </a:r>
            <a:r>
              <a:rPr lang="ar-SA" sz="3100" dirty="0" smtClean="0">
                <a:latin typeface="Arabic Typesetting" pitchFamily="66" charset="-78"/>
                <a:cs typeface="Arabic Typesetting" pitchFamily="66" charset="-78"/>
              </a:rPr>
              <a:t>يقدم عنصرا من المرونة ضروري في الهيكل المالي</a:t>
            </a:r>
            <a:r>
              <a:rPr lang="ar-DZ" sz="3100" dirty="0" smtClean="0">
                <a:latin typeface="Arabic Typesetting" pitchFamily="66" charset="-78"/>
                <a:cs typeface="Arabic Typesetting" pitchFamily="66" charset="-78"/>
              </a:rPr>
              <a:t> للمؤسسة</a:t>
            </a:r>
            <a:r>
              <a:rPr lang="ar-SA" sz="3100" dirty="0" smtClean="0">
                <a:latin typeface="Arabic Typesetting" pitchFamily="66" charset="-78"/>
                <a:cs typeface="Arabic Typesetting" pitchFamily="66" charset="-78"/>
              </a:rPr>
              <a:t>. </a:t>
            </a:r>
            <a:endParaRPr lang="fr-FR" sz="3100" dirty="0" smtClean="0">
              <a:latin typeface="Arabic Typesetting" pitchFamily="66" charset="-78"/>
              <a:cs typeface="Arabic Typesetting" pitchFamily="66" charset="-78"/>
            </a:endParaRPr>
          </a:p>
          <a:p>
            <a:pPr algn="just" rtl="1"/>
            <a:endParaRPr lang="fr-FR" sz="31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892910486"/>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DZ" dirty="0" smtClean="0">
                <a:cs typeface="AL-Mohanad Bold" pitchFamily="2" charset="-78"/>
              </a:rPr>
              <a:t>ب. مزايا التمويل باستخدام الائتمان التجاري</a:t>
            </a:r>
            <a:endParaRPr lang="fr-FR" dirty="0">
              <a:cs typeface="AL-Mohanad Bold" pitchFamily="2" charset="-78"/>
            </a:endParaRPr>
          </a:p>
        </p:txBody>
      </p:sp>
      <p:sp>
        <p:nvSpPr>
          <p:cNvPr id="3" name="Espace réservé du contenu 2"/>
          <p:cNvSpPr>
            <a:spLocks noGrp="1"/>
          </p:cNvSpPr>
          <p:nvPr>
            <p:ph idx="1"/>
          </p:nvPr>
        </p:nvSpPr>
        <p:spPr>
          <a:xfrm>
            <a:off x="1115616" y="1882808"/>
            <a:ext cx="8028384" cy="4572000"/>
          </a:xfrm>
        </p:spPr>
        <p:txBody>
          <a:bodyPr>
            <a:normAutofit/>
          </a:bodyPr>
          <a:lstStyle/>
          <a:p>
            <a:pPr marL="578358" lvl="0" indent="-514350" algn="just" rtl="1">
              <a:buFont typeface="+mj-lt"/>
              <a:buAutoNum type="arabicPeriod"/>
            </a:pPr>
            <a:r>
              <a:rPr lang="ar-SA" sz="3200" dirty="0" smtClean="0">
                <a:latin typeface="Arabic Typesetting" pitchFamily="66" charset="-78"/>
                <a:cs typeface="Arabic Typesetting" pitchFamily="66" charset="-78"/>
              </a:rPr>
              <a:t>سهولة الحصول عليه، إذ لا يتطلب إجراءات معقدة كما في </a:t>
            </a:r>
            <a:r>
              <a:rPr lang="ar-SA" dirty="0">
                <a:latin typeface="Arabic Typesetting" pitchFamily="66" charset="-78"/>
                <a:cs typeface="Arabic Typesetting" pitchFamily="66" charset="-78"/>
              </a:rPr>
              <a:t>حالة الا</a:t>
            </a:r>
            <a:r>
              <a:rPr lang="ar-DZ" dirty="0">
                <a:latin typeface="Arabic Typesetting" pitchFamily="66" charset="-78"/>
                <a:cs typeface="Arabic Typesetting" pitchFamily="66" charset="-78"/>
              </a:rPr>
              <a:t>ق</a:t>
            </a:r>
            <a:r>
              <a:rPr lang="ar-SA" dirty="0">
                <a:latin typeface="Arabic Typesetting" pitchFamily="66" charset="-78"/>
                <a:cs typeface="Arabic Typesetting" pitchFamily="66" charset="-78"/>
              </a:rPr>
              <a:t>تراض.</a:t>
            </a:r>
            <a:endParaRPr lang="fr-FR" dirty="0">
              <a:latin typeface="Arabic Typesetting" pitchFamily="66" charset="-78"/>
              <a:cs typeface="Arabic Typesetting" pitchFamily="66" charset="-78"/>
            </a:endParaRPr>
          </a:p>
          <a:p>
            <a:pPr marL="578358" lvl="0" indent="-514350" algn="just" rtl="1">
              <a:buFont typeface="+mj-lt"/>
              <a:buAutoNum type="arabicPeriod"/>
            </a:pPr>
            <a:r>
              <a:rPr lang="ar-SA" sz="3200" dirty="0" smtClean="0">
                <a:latin typeface="Arabic Typesetting" pitchFamily="66" charset="-78"/>
                <a:cs typeface="Arabic Typesetting" pitchFamily="66" charset="-78"/>
              </a:rPr>
              <a:t>عدم الشعور بتكلفة الائتمان التجاري طالما أن </a:t>
            </a:r>
            <a:r>
              <a:rPr lang="ar-DZ" sz="3200" dirty="0" smtClean="0">
                <a:latin typeface="Arabic Typesetting" pitchFamily="66" charset="-78"/>
                <a:cs typeface="Arabic Typesetting" pitchFamily="66" charset="-78"/>
              </a:rPr>
              <a:t>سعر المواد الأولية أو </a:t>
            </a:r>
            <a:r>
              <a:rPr lang="ar-SA" sz="3200" dirty="0" smtClean="0">
                <a:latin typeface="Arabic Typesetting" pitchFamily="66" charset="-78"/>
                <a:cs typeface="Arabic Typesetting" pitchFamily="66" charset="-78"/>
              </a:rPr>
              <a:t>السلع </a:t>
            </a:r>
            <a:r>
              <a:rPr lang="ar-DZ" sz="3200" dirty="0" err="1" smtClean="0">
                <a:latin typeface="Arabic Typesetting" pitchFamily="66" charset="-78"/>
                <a:cs typeface="Arabic Typesetting" pitchFamily="66" charset="-78"/>
              </a:rPr>
              <a:t>المشتراه</a:t>
            </a:r>
            <a:r>
              <a:rPr lang="ar-DZ" sz="3200" dirty="0" smtClean="0">
                <a:latin typeface="Arabic Typesetting" pitchFamily="66" charset="-78"/>
                <a:cs typeface="Arabic Typesetting" pitchFamily="66" charset="-78"/>
              </a:rPr>
              <a:t> </a:t>
            </a:r>
            <a:r>
              <a:rPr lang="ar-SA" sz="3200" dirty="0" smtClean="0">
                <a:latin typeface="Arabic Typesetting" pitchFamily="66" charset="-78"/>
                <a:cs typeface="Arabic Typesetting" pitchFamily="66" charset="-78"/>
              </a:rPr>
              <a:t>يبقى ثابتا حتى وإن طالت مدة الدفع.</a:t>
            </a:r>
            <a:endParaRPr lang="fr-FR" sz="3200" dirty="0" smtClean="0">
              <a:latin typeface="Arabic Typesetting" pitchFamily="66" charset="-78"/>
              <a:cs typeface="Arabic Typesetting" pitchFamily="66" charset="-78"/>
            </a:endParaRPr>
          </a:p>
          <a:p>
            <a:pPr marL="578358" lvl="0" indent="-514350" algn="just" rtl="1">
              <a:buFont typeface="+mj-lt"/>
              <a:buAutoNum type="arabicPeriod"/>
            </a:pPr>
            <a:r>
              <a:rPr lang="ar-SA" sz="3200" dirty="0" smtClean="0">
                <a:latin typeface="Arabic Typesetting" pitchFamily="66" charset="-78"/>
                <a:cs typeface="Arabic Typesetting" pitchFamily="66" charset="-78"/>
              </a:rPr>
              <a:t>عدم تكرار عملية الائتمان المصرفي التي تتوقف بدورها على حجم الودائع تحت الطلب ومن ثم فإنه ليس بمقدور البنوك التجارية </a:t>
            </a:r>
            <a:r>
              <a:rPr lang="ar-DZ" sz="3200" dirty="0" smtClean="0">
                <a:latin typeface="Arabic Typesetting" pitchFamily="66" charset="-78"/>
                <a:cs typeface="Arabic Typesetting" pitchFamily="66" charset="-78"/>
              </a:rPr>
              <a:t>الاستجابة</a:t>
            </a:r>
            <a:r>
              <a:rPr lang="ar-SA" sz="3200" dirty="0" smtClean="0">
                <a:latin typeface="Arabic Typesetting" pitchFamily="66" charset="-78"/>
                <a:cs typeface="Arabic Typesetting" pitchFamily="66" charset="-78"/>
              </a:rPr>
              <a:t> لطلبات المؤسسات بصفة دائمة.</a:t>
            </a:r>
            <a:endParaRPr lang="fr-FR" sz="3200" dirty="0" smtClean="0">
              <a:latin typeface="Arabic Typesetting" pitchFamily="66" charset="-78"/>
              <a:cs typeface="Arabic Typesetting" pitchFamily="66" charset="-78"/>
            </a:endParaRPr>
          </a:p>
          <a:p>
            <a:pPr marL="578358" indent="-514350" algn="just">
              <a:buFont typeface="+mj-lt"/>
              <a:buAutoNum type="arabicPeriod"/>
            </a:pPr>
            <a:endParaRPr lang="fr-FR"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40290353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399032"/>
          </a:xfrm>
        </p:spPr>
        <p:txBody>
          <a:bodyPr/>
          <a:lstStyle/>
          <a:p>
            <a:pPr algn="ctr"/>
            <a:r>
              <a:rPr lang="ar-DZ" dirty="0" smtClean="0">
                <a:cs typeface="Medina Lt BT" pitchFamily="2" charset="-78"/>
              </a:rPr>
              <a:t>جـ- مدة التمويل بالائتمان التجاري</a:t>
            </a:r>
            <a:endParaRPr lang="fr-FR" dirty="0">
              <a:cs typeface="Medina Lt BT" pitchFamily="2" charset="-78"/>
            </a:endParaRPr>
          </a:p>
        </p:txBody>
      </p:sp>
      <p:sp>
        <p:nvSpPr>
          <p:cNvPr id="3" name="Espace réservé du contenu 2"/>
          <p:cNvSpPr>
            <a:spLocks noGrp="1"/>
          </p:cNvSpPr>
          <p:nvPr>
            <p:ph idx="1"/>
          </p:nvPr>
        </p:nvSpPr>
        <p:spPr>
          <a:xfrm>
            <a:off x="1187624" y="1340768"/>
            <a:ext cx="7956376" cy="5517232"/>
          </a:xfrm>
        </p:spPr>
        <p:txBody>
          <a:bodyPr>
            <a:normAutofit/>
          </a:bodyPr>
          <a:lstStyle/>
          <a:p>
            <a:pPr marL="0" indent="630238" algn="just" rtl="1">
              <a:buNone/>
            </a:pPr>
            <a:r>
              <a:rPr lang="ar-SA" sz="3600" dirty="0" err="1" smtClean="0">
                <a:latin typeface="Arabic Typesetting" pitchFamily="66" charset="-78"/>
                <a:cs typeface="Arabic Typesetting" pitchFamily="66" charset="-78"/>
              </a:rPr>
              <a:t>تخ</a:t>
            </a:r>
            <a:r>
              <a:rPr lang="ar-DZ" sz="3600" dirty="0" smtClean="0">
                <a:latin typeface="Arabic Typesetting" pitchFamily="66" charset="-78"/>
                <a:cs typeface="Arabic Typesetting" pitchFamily="66" charset="-78"/>
              </a:rPr>
              <a:t>ت</a:t>
            </a:r>
            <a:r>
              <a:rPr lang="ar-SA" sz="3600" dirty="0" smtClean="0">
                <a:latin typeface="Arabic Typesetting" pitchFamily="66" charset="-78"/>
                <a:cs typeface="Arabic Typesetting" pitchFamily="66" charset="-78"/>
              </a:rPr>
              <a:t>لف مد</a:t>
            </a:r>
            <a:r>
              <a:rPr lang="ar-DZ" sz="3600" dirty="0" smtClean="0">
                <a:latin typeface="Arabic Typesetting" pitchFamily="66" charset="-78"/>
                <a:cs typeface="Arabic Typesetting" pitchFamily="66" charset="-78"/>
              </a:rPr>
              <a:t>ته</a:t>
            </a:r>
            <a:r>
              <a:rPr lang="ar-SA" sz="3600" dirty="0" smtClean="0">
                <a:latin typeface="Arabic Typesetting" pitchFamily="66" charset="-78"/>
                <a:cs typeface="Arabic Typesetting" pitchFamily="66" charset="-78"/>
              </a:rPr>
              <a:t> بحسب طبيعة نشاط المؤسسة كونها صناعية أو تجارية من جهة ويحسب علاقاتها السابقة مع الموردين من جهة ثانية، وللظروف الاقتصادية أيضا دور في ذلك، ففي أحوال الرواج </a:t>
            </a:r>
            <a:r>
              <a:rPr lang="ar-SA" sz="3600" dirty="0" err="1" smtClean="0">
                <a:latin typeface="Arabic Typesetting" pitchFamily="66" charset="-78"/>
                <a:cs typeface="Arabic Typesetting" pitchFamily="66" charset="-78"/>
              </a:rPr>
              <a:t>ت</a:t>
            </a:r>
            <a:r>
              <a:rPr lang="ar-DZ" sz="3600" dirty="0" smtClean="0">
                <a:latin typeface="Arabic Typesetting" pitchFamily="66" charset="-78"/>
                <a:cs typeface="Arabic Typesetting" pitchFamily="66" charset="-78"/>
              </a:rPr>
              <a:t>ت</a:t>
            </a:r>
            <a:r>
              <a:rPr lang="ar-SA" sz="3600" dirty="0" err="1" smtClean="0">
                <a:latin typeface="Arabic Typesetting" pitchFamily="66" charset="-78"/>
                <a:cs typeface="Arabic Typesetting" pitchFamily="66" charset="-78"/>
              </a:rPr>
              <a:t>ساهل</a:t>
            </a:r>
            <a:r>
              <a:rPr lang="ar-SA" sz="3600" dirty="0" smtClean="0">
                <a:latin typeface="Arabic Typesetting" pitchFamily="66" charset="-78"/>
                <a:cs typeface="Arabic Typesetting" pitchFamily="66" charset="-78"/>
              </a:rPr>
              <a:t> المؤسسات في منح الائتمان ويحدث العكس في أوقات الكساد، كما تلعب المنافسة  دور هام في التأثير على مقدار الائتمان وعلى مدته دون أن تنسى في كل ذلك طبيعة السلع التي تنتجها المؤسسة أو تتعامل فيها.</a:t>
            </a:r>
            <a:endParaRPr lang="fr-FR" sz="3600" dirty="0" smtClean="0">
              <a:latin typeface="Arabic Typesetting" pitchFamily="66" charset="-78"/>
              <a:cs typeface="Arabic Typesetting" pitchFamily="66" charset="-78"/>
            </a:endParaRPr>
          </a:p>
          <a:p>
            <a:pPr algn="just" rtl="1"/>
            <a:endParaRPr lang="fr-FR" dirty="0">
              <a:latin typeface="Arabic Typesetting" pitchFamily="66" charset="-78"/>
              <a:cs typeface="Arabic Typesetting" pitchFamily="66" charset="-78"/>
            </a:endParaRPr>
          </a:p>
        </p:txBody>
      </p:sp>
    </p:spTree>
    <p:extLst>
      <p:ext uri="{BB962C8B-B14F-4D97-AF65-F5344CB8AC3E}">
        <p14:creationId xmlns:p14="http://schemas.microsoft.com/office/powerpoint/2010/main" val="352738879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0648"/>
            <a:ext cx="9144000" cy="1008112"/>
          </a:xfrm>
        </p:spPr>
        <p:txBody>
          <a:bodyPr>
            <a:noAutofit/>
          </a:bodyPr>
          <a:lstStyle/>
          <a:p>
            <a:pPr algn="r" rtl="1"/>
            <a:r>
              <a:rPr lang="fr-FR" dirty="0" smtClean="0">
                <a:cs typeface="Medina Lt BT" pitchFamily="2" charset="-78"/>
              </a:rPr>
              <a:t>4</a:t>
            </a:r>
            <a:r>
              <a:rPr lang="ar-DZ" dirty="0" smtClean="0">
                <a:cs typeface="Medina Lt BT" pitchFamily="2" charset="-78"/>
              </a:rPr>
              <a:t>. آليات </a:t>
            </a:r>
            <a:r>
              <a:rPr lang="ar-DZ" dirty="0">
                <a:cs typeface="Medina Lt BT" pitchFamily="2" charset="-78"/>
              </a:rPr>
              <a:t>التمويل </a:t>
            </a:r>
            <a:r>
              <a:rPr lang="ar-DZ" dirty="0" smtClean="0">
                <a:cs typeface="Medina Lt BT" pitchFamily="2" charset="-78"/>
              </a:rPr>
              <a:t>الجديدة للمشاريع الاستثمارية  </a:t>
            </a:r>
            <a:r>
              <a:rPr lang="ar-DZ" dirty="0">
                <a:cs typeface="Medina Lt BT" pitchFamily="2" charset="-78"/>
              </a:rPr>
              <a:t>في الجزائر</a:t>
            </a:r>
          </a:p>
        </p:txBody>
      </p:sp>
      <p:sp>
        <p:nvSpPr>
          <p:cNvPr id="3" name="ZoneTexte 2"/>
          <p:cNvSpPr txBox="1"/>
          <p:nvPr/>
        </p:nvSpPr>
        <p:spPr>
          <a:xfrm>
            <a:off x="1475656" y="2149141"/>
            <a:ext cx="6912768" cy="3785652"/>
          </a:xfrm>
          <a:prstGeom prst="rect">
            <a:avLst/>
          </a:prstGeom>
          <a:noFill/>
        </p:spPr>
        <p:txBody>
          <a:bodyPr wrap="square" rtlCol="1">
            <a:spAutoFit/>
          </a:bodyPr>
          <a:lstStyle/>
          <a:p>
            <a:pPr algn="r" rtl="1"/>
            <a:r>
              <a:rPr lang="ar-DZ" sz="4000" b="1" dirty="0">
                <a:cs typeface="AF_Taif Normal" pitchFamily="2" charset="-78"/>
              </a:rPr>
              <a:t>أولا . </a:t>
            </a:r>
            <a:r>
              <a:rPr lang="ar-DZ" sz="4000" b="1" dirty="0" smtClean="0">
                <a:cs typeface="AF_Taif Normal" pitchFamily="2" charset="-78"/>
              </a:rPr>
              <a:t>التمويـــــــــــــــــــــــل بالاستئجـــــــــــــــــــــــــــــــــار</a:t>
            </a:r>
          </a:p>
          <a:p>
            <a:pPr algn="r" rtl="1"/>
            <a:endParaRPr lang="ar-DZ" sz="4000" b="1" dirty="0">
              <a:cs typeface="AF_Taif Normal" pitchFamily="2" charset="-78"/>
            </a:endParaRPr>
          </a:p>
          <a:p>
            <a:pPr algn="r" rtl="1"/>
            <a:r>
              <a:rPr lang="ar-DZ" sz="4000" b="1" dirty="0" smtClean="0">
                <a:cs typeface="AF_Taif Normal" pitchFamily="2" charset="-78"/>
              </a:rPr>
              <a:t>ثانيا. شركات رأس المـــــــــــال المخاطـــــــر</a:t>
            </a:r>
          </a:p>
          <a:p>
            <a:pPr algn="r" rtl="1"/>
            <a:endParaRPr lang="ar-DZ" sz="4000" b="1" dirty="0" smtClean="0">
              <a:cs typeface="AF_Taif Normal" pitchFamily="2" charset="-78"/>
            </a:endParaRPr>
          </a:p>
          <a:p>
            <a:pPr algn="r" rtl="1"/>
            <a:r>
              <a:rPr lang="ar-DZ" sz="4000" b="1" dirty="0" smtClean="0">
                <a:cs typeface="AF_Taif Normal" pitchFamily="2" charset="-78"/>
              </a:rPr>
              <a:t>ثالثا- التمويل عن طريق الوكالات</a:t>
            </a:r>
            <a:endParaRPr lang="ar-DZ" sz="4000" dirty="0" smtClean="0">
              <a:cs typeface="AL-Mohanad Bold" pitchFamily="2" charset="-78"/>
            </a:endParaRPr>
          </a:p>
          <a:p>
            <a:pPr algn="ctr" rtl="1"/>
            <a:endParaRPr lang="ar-DZ" sz="4000" dirty="0"/>
          </a:p>
        </p:txBody>
      </p:sp>
    </p:spTree>
    <p:extLst>
      <p:ext uri="{BB962C8B-B14F-4D97-AF65-F5344CB8AC3E}">
        <p14:creationId xmlns:p14="http://schemas.microsoft.com/office/powerpoint/2010/main" val="90941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10875</TotalTime>
  <Words>2599</Words>
  <Application>Microsoft Office PowerPoint</Application>
  <PresentationFormat>Affichage à l'écran (4:3)</PresentationFormat>
  <Paragraphs>158</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Solstice</vt:lpstr>
      <vt:lpstr>المركز الجامعي عبد الحفيظ بوالصوف - ميلة مقياس المقاولاتية السنة الأولى ماستر – كل التخصصات</vt:lpstr>
      <vt:lpstr>المحور الثالث</vt:lpstr>
      <vt:lpstr>هيئات دعم ومرافقة المشاريع في الجزائر </vt:lpstr>
      <vt:lpstr>1. التمويل عن طريق البنك</vt:lpstr>
      <vt:lpstr>2. التمويل عن طريق سوق الأوراق المالية</vt:lpstr>
      <vt:lpstr>3. التمويل عن طريق الائتمان التجاري</vt:lpstr>
      <vt:lpstr>ب. مزايا التمويل باستخدام الائتمان التجاري</vt:lpstr>
      <vt:lpstr>جـ- مدة التمويل بالائتمان التجاري</vt:lpstr>
      <vt:lpstr>4. آليات التمويل الجديدة للمشاريع الاستثمارية  في الجزائر</vt:lpstr>
      <vt:lpstr>أولا . التمويل بالاستئجار</vt:lpstr>
      <vt:lpstr>1. مفهوم الاستئجار والهدف منه</vt:lpstr>
      <vt:lpstr>2. أنواع الاستئجار</vt:lpstr>
      <vt:lpstr>2. أنواع الاستئجار</vt:lpstr>
      <vt:lpstr>3. خصائص التمويل بالاستئجار</vt:lpstr>
      <vt:lpstr>4. التمويل بالاستئجار في الجزائر</vt:lpstr>
      <vt:lpstr>4-1- الشركة العربية للإيجار المالي  Arab leasing corporation (ALC):</vt:lpstr>
      <vt:lpstr>4-2-الشركة الجزائرية لإيجار المنقولات Société Algérienne de Leasing Mobilier (SALEM)</vt:lpstr>
      <vt:lpstr>4-3- الشركة الجزائرية السعودية للقرض الإيجاري  Algerian Saudi Leasing (ASL)</vt:lpstr>
      <vt:lpstr>4-4- شركات أخرى</vt:lpstr>
      <vt:lpstr>Marché du crédit bail :</vt:lpstr>
      <vt:lpstr>ثانيا- رأس مال المخاطر</vt:lpstr>
      <vt:lpstr>ثانيا- رأس مال المخاطر (تابع)</vt:lpstr>
      <vt:lpstr>شرح آلية التمويل عن طريق رأس مال المخاطر</vt:lpstr>
      <vt:lpstr>ثالثا- الوكالات</vt:lpstr>
      <vt:lpstr>ثالثا- الوكالات (تابع)</vt:lpstr>
      <vt:lpstr>ثالثا- الوكالات (تابع)</vt:lpstr>
      <vt:lpstr>ثالثا- الوكالات (تابع)</vt:lpstr>
      <vt:lpstr>ثالثا- الوكالات (تابع)</vt:lpstr>
      <vt:lpstr>ثالثا- الوكالات (تابع)</vt:lpstr>
      <vt:lpstr>ثالثا- الوكالات (تابع)</vt:lpstr>
      <vt:lpstr>شكرا على حسن  الانتباه والتركيز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(تابع)</dc:title>
  <dc:creator>FAROUQ1</dc:creator>
  <cp:lastModifiedBy>kh</cp:lastModifiedBy>
  <cp:revision>115</cp:revision>
  <dcterms:created xsi:type="dcterms:W3CDTF">2010-10-06T20:09:38Z</dcterms:created>
  <dcterms:modified xsi:type="dcterms:W3CDTF">2021-02-18T18:06:54Z</dcterms:modified>
</cp:coreProperties>
</file>