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416" r:id="rId2"/>
    <p:sldId id="410" r:id="rId3"/>
    <p:sldId id="418" r:id="rId4"/>
    <p:sldId id="428" r:id="rId5"/>
    <p:sldId id="419" r:id="rId6"/>
    <p:sldId id="420" r:id="rId7"/>
    <p:sldId id="421" r:id="rId8"/>
    <p:sldId id="422" r:id="rId9"/>
    <p:sldId id="423" r:id="rId10"/>
    <p:sldId id="424" r:id="rId11"/>
    <p:sldId id="425" r:id="rId12"/>
    <p:sldId id="426" r:id="rId13"/>
    <p:sldId id="427"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7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CC0000"/>
    <a:srgbClr val="339933"/>
    <a:srgbClr val="009900"/>
    <a:srgbClr val="33CC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18" autoAdjust="0"/>
    <p:restoredTop sz="86924" autoAdjust="0"/>
  </p:normalViewPr>
  <p:slideViewPr>
    <p:cSldViewPr snapToGrid="0" showGuides="1">
      <p:cViewPr varScale="1">
        <p:scale>
          <a:sx n="63" d="100"/>
          <a:sy n="63" d="100"/>
        </p:scale>
        <p:origin x="1056" y="66"/>
      </p:cViewPr>
      <p:guideLst>
        <p:guide orient="horz" pos="2205"/>
        <p:guide pos="377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t>10/05/2022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t>‹#›</a:t>
            </a:fld>
            <a:endParaRPr lang="fr-FR"/>
          </a:p>
        </p:txBody>
      </p:sp>
    </p:spTree>
    <p:extLst>
      <p:ext uri="{BB962C8B-B14F-4D97-AF65-F5344CB8AC3E}">
        <p14:creationId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5</a:t>
            </a:fld>
            <a:endParaRPr lang="fr-FR"/>
          </a:p>
        </p:txBody>
      </p:sp>
    </p:spTree>
    <p:extLst>
      <p:ext uri="{BB962C8B-B14F-4D97-AF65-F5344CB8AC3E}">
        <p14:creationId xmlns:p14="http://schemas.microsoft.com/office/powerpoint/2010/main" val="3412477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7</a:t>
            </a:fld>
            <a:endParaRPr lang="fr-FR"/>
          </a:p>
        </p:txBody>
      </p:sp>
    </p:spTree>
    <p:extLst>
      <p:ext uri="{BB962C8B-B14F-4D97-AF65-F5344CB8AC3E}">
        <p14:creationId xmlns:p14="http://schemas.microsoft.com/office/powerpoint/2010/main" val="1866117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9</a:t>
            </a:fld>
            <a:endParaRPr lang="fr-FR"/>
          </a:p>
        </p:txBody>
      </p:sp>
    </p:spTree>
    <p:extLst>
      <p:ext uri="{BB962C8B-B14F-4D97-AF65-F5344CB8AC3E}">
        <p14:creationId xmlns:p14="http://schemas.microsoft.com/office/powerpoint/2010/main" val="3835054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02108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03947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186734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5127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719986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594867-E5C2-4EAD-9613-D3D464AAAC64}" type="datetimeFigureOut">
              <a:rPr lang="fr-FR" smtClean="0"/>
              <a:t>10/05/2022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16668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594867-E5C2-4EAD-9613-D3D464AAAC64}" type="datetimeFigureOut">
              <a:rPr lang="fr-FR" smtClean="0"/>
              <a:t>10/05/2022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77913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594867-E5C2-4EAD-9613-D3D464AAAC64}" type="datetimeFigureOut">
              <a:rPr lang="fr-FR" smtClean="0"/>
              <a:t>10/05/2022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027902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94867-E5C2-4EAD-9613-D3D464AAAC64}" type="datetimeFigureOut">
              <a:rPr lang="fr-FR" smtClean="0"/>
              <a:t>10/05/2022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670265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10/05/2022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39824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10/05/2022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79776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4867-E5C2-4EAD-9613-D3D464AAAC64}" type="datetimeFigureOut">
              <a:rPr lang="fr-FR" smtClean="0"/>
              <a:t>10/05/2022</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087AC-F73A-4C62-8BA6-A2A10B68B1EA}" type="slidenum">
              <a:rPr lang="fr-FR" smtClean="0"/>
              <a:t>‹#›</a:t>
            </a:fld>
            <a:endParaRPr lang="fr-FR"/>
          </a:p>
        </p:txBody>
      </p:sp>
    </p:spTree>
    <p:extLst>
      <p:ext uri="{BB962C8B-B14F-4D97-AF65-F5344CB8AC3E}">
        <p14:creationId xmlns:p14="http://schemas.microsoft.com/office/powerpoint/2010/main" val="395877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2417265"/>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5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 </a:t>
            </a:r>
          </a:p>
          <a:p>
            <a:pPr algn="ctr" defTabSz="457200">
              <a:lnSpc>
                <a:spcPct val="150000"/>
              </a:lnSpc>
              <a:defRPr sz="1800" b="0" i="0" u="none" strike="noStrike" kern="0" cap="none" spc="0" baseline="0">
                <a:solidFill>
                  <a:srgbClr val="000000"/>
                </a:solidFill>
                <a:uFillTx/>
              </a:defRPr>
            </a:pPr>
            <a:r>
              <a:rPr lang="fr-FR" sz="5400" b="1" kern="0" dirty="0">
                <a:solidFill>
                  <a:schemeClr val="bg1"/>
                </a:solidFill>
                <a:latin typeface="Verdana" panose="020B0604030504040204" pitchFamily="34" charset="0"/>
                <a:ea typeface="Verdana" panose="020B0604030504040204" pitchFamily="34" charset="0"/>
              </a:rPr>
              <a:t>LES CALQUES </a:t>
            </a:r>
            <a:endParaRPr lang="fr-FR" altLang="fr-FR" sz="48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78168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D34FAA46-804D-4B6D-A6FE-171BE698B7A3}"/>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a:extLst>
              <a:ext uri="{FF2B5EF4-FFF2-40B4-BE49-F238E27FC236}">
                <a16:creationId xmlns:a16="http://schemas.microsoft.com/office/drawing/2014/main" id="{80B30C61-E778-4085-A192-7A2631525C22}"/>
              </a:ext>
            </a:extLst>
          </p:cNvPr>
          <p:cNvSpPr/>
          <p:nvPr/>
        </p:nvSpPr>
        <p:spPr>
          <a:xfrm>
            <a:off x="8712194" y="902381"/>
            <a:ext cx="3082182" cy="540327"/>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rgbClr val="000099"/>
                </a:solidFill>
              </a:rPr>
              <a:t>Les états de calque</a:t>
            </a:r>
          </a:p>
        </p:txBody>
      </p:sp>
      <p:sp>
        <p:nvSpPr>
          <p:cNvPr id="6" name="Rectangle 5">
            <a:extLst>
              <a:ext uri="{FF2B5EF4-FFF2-40B4-BE49-F238E27FC236}">
                <a16:creationId xmlns:a16="http://schemas.microsoft.com/office/drawing/2014/main" id="{520C5254-5841-4C91-83FB-F62449C418B9}"/>
              </a:ext>
            </a:extLst>
          </p:cNvPr>
          <p:cNvSpPr/>
          <p:nvPr/>
        </p:nvSpPr>
        <p:spPr>
          <a:xfrm>
            <a:off x="132073" y="969818"/>
            <a:ext cx="7030727" cy="5694219"/>
          </a:xfrm>
          <a:prstGeom prst="rect">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rgbClr val="000099"/>
                </a:solidFill>
                <a:latin typeface="Verdana" panose="020B0604030504040204" pitchFamily="34" charset="0"/>
                <a:ea typeface="Verdana" panose="020B0604030504040204" pitchFamily="34" charset="0"/>
              </a:rPr>
              <a:t>Le gel et la libération ou l'activation et la désactivation</a:t>
            </a:r>
          </a:p>
          <a:p>
            <a:pPr algn="just"/>
            <a:r>
              <a:rPr lang="fr-FR" dirty="0">
                <a:solidFill>
                  <a:schemeClr val="tx1"/>
                </a:solidFill>
                <a:latin typeface="Verdana" panose="020B0604030504040204" pitchFamily="34" charset="0"/>
                <a:ea typeface="Verdana" panose="020B0604030504040204" pitchFamily="34" charset="0"/>
              </a:rPr>
              <a:t>Un calque possède plusieurs états que vous pouvez modifier à souhait. On peut masquer les objets d'un calque en le désactivant ou en le gelant. Le gel et la libération d'un calque (le dégel) prennent un peu plus de temps que l'activation ou la désactivation, car cela entraîne dans certains cas la régénération du dessin.</a:t>
            </a:r>
          </a:p>
          <a:p>
            <a:pPr algn="justLow"/>
            <a:r>
              <a:rPr lang="fr-FR" dirty="0">
                <a:solidFill>
                  <a:schemeClr val="tx1"/>
                </a:solidFill>
                <a:latin typeface="Verdana" panose="020B0604030504040204" pitchFamily="34" charset="0"/>
                <a:ea typeface="Verdana" panose="020B0604030504040204" pitchFamily="34" charset="0"/>
              </a:rPr>
              <a:t>Il y a pour ainsi dire peu de différences entre le gel d'un calque et sa désactivation au niveau du temps de régénération du dessin, mais si cela peut vous aider à choisir une des deux méthodes, sachez que je n'utilise que </a:t>
            </a:r>
            <a:r>
              <a:rPr lang="fr-FR" b="1" dirty="0">
                <a:solidFill>
                  <a:schemeClr val="tx1"/>
                </a:solidFill>
                <a:latin typeface="Verdana" panose="020B0604030504040204" pitchFamily="34" charset="0"/>
                <a:ea typeface="Verdana" panose="020B0604030504040204" pitchFamily="34" charset="0"/>
              </a:rPr>
              <a:t>le gel </a:t>
            </a:r>
            <a:r>
              <a:rPr lang="fr-FR" dirty="0">
                <a:solidFill>
                  <a:schemeClr val="tx1"/>
                </a:solidFill>
                <a:latin typeface="Verdana" panose="020B0604030504040204" pitchFamily="34" charset="0"/>
                <a:ea typeface="Verdana" panose="020B0604030504040204" pitchFamily="34" charset="0"/>
              </a:rPr>
              <a:t>et </a:t>
            </a:r>
            <a:r>
              <a:rPr lang="fr-FR" b="1" dirty="0">
                <a:solidFill>
                  <a:schemeClr val="tx1"/>
                </a:solidFill>
                <a:latin typeface="Verdana" panose="020B0604030504040204" pitchFamily="34" charset="0"/>
                <a:ea typeface="Verdana" panose="020B0604030504040204" pitchFamily="34" charset="0"/>
              </a:rPr>
              <a:t>la libération</a:t>
            </a:r>
            <a:r>
              <a:rPr lang="fr-FR" dirty="0">
                <a:solidFill>
                  <a:schemeClr val="tx1"/>
                </a:solidFill>
                <a:latin typeface="Verdana" panose="020B0604030504040204" pitchFamily="34" charset="0"/>
                <a:ea typeface="Verdana" panose="020B0604030504040204" pitchFamily="34" charset="0"/>
              </a:rPr>
              <a:t>. </a:t>
            </a:r>
          </a:p>
          <a:p>
            <a:pPr algn="justLow"/>
            <a:r>
              <a:rPr lang="fr-FR" dirty="0">
                <a:solidFill>
                  <a:schemeClr val="tx1"/>
                </a:solidFill>
                <a:latin typeface="Verdana" panose="020B0604030504040204" pitchFamily="34" charset="0"/>
                <a:ea typeface="Verdana" panose="020B0604030504040204" pitchFamily="34" charset="0"/>
              </a:rPr>
              <a:t>1- Si vous souhaitez désactiver un calque, cliquez sur </a:t>
            </a:r>
            <a:r>
              <a:rPr lang="fr-FR" b="1" dirty="0">
                <a:solidFill>
                  <a:schemeClr val="tx1"/>
                </a:solidFill>
                <a:latin typeface="Verdana" panose="020B0604030504040204" pitchFamily="34" charset="0"/>
                <a:ea typeface="Verdana" panose="020B0604030504040204" pitchFamily="34" charset="0"/>
              </a:rPr>
              <a:t>l'ampoule</a:t>
            </a:r>
            <a:r>
              <a:rPr lang="fr-FR" dirty="0">
                <a:solidFill>
                  <a:schemeClr val="tx1"/>
                </a:solidFill>
                <a:latin typeface="Verdana" panose="020B0604030504040204" pitchFamily="34" charset="0"/>
                <a:ea typeface="Verdana" panose="020B0604030504040204" pitchFamily="34" charset="0"/>
              </a:rPr>
              <a:t> dans la liste des calques présente dans le ruban. </a:t>
            </a:r>
          </a:p>
          <a:p>
            <a:pPr algn="justLow"/>
            <a:r>
              <a:rPr lang="fr-FR" dirty="0">
                <a:solidFill>
                  <a:schemeClr val="tx1"/>
                </a:solidFill>
                <a:latin typeface="Verdana" panose="020B0604030504040204" pitchFamily="34" charset="0"/>
                <a:ea typeface="Verdana" panose="020B0604030504040204" pitchFamily="34" charset="0"/>
              </a:rPr>
              <a:t>2- Si vous préférez </a:t>
            </a:r>
            <a:r>
              <a:rPr lang="fr-FR" b="1" u="sng" dirty="0">
                <a:solidFill>
                  <a:schemeClr val="tx1"/>
                </a:solidFill>
                <a:latin typeface="Verdana" panose="020B0604030504040204" pitchFamily="34" charset="0"/>
                <a:ea typeface="Verdana" panose="020B0604030504040204" pitchFamily="34" charset="0"/>
              </a:rPr>
              <a:t>geler un calque</a:t>
            </a:r>
            <a:r>
              <a:rPr lang="fr-FR" dirty="0">
                <a:solidFill>
                  <a:schemeClr val="tx1"/>
                </a:solidFill>
                <a:latin typeface="Verdana" panose="020B0604030504040204" pitchFamily="34" charset="0"/>
                <a:ea typeface="Verdana" panose="020B0604030504040204" pitchFamily="34" charset="0"/>
              </a:rPr>
              <a:t>, cliquez sur </a:t>
            </a:r>
            <a:r>
              <a:rPr lang="fr-FR" b="1" u="sng" dirty="0">
                <a:solidFill>
                  <a:schemeClr val="tx1"/>
                </a:solidFill>
                <a:latin typeface="Verdana" panose="020B0604030504040204" pitchFamily="34" charset="0"/>
                <a:ea typeface="Verdana" panose="020B0604030504040204" pitchFamily="34" charset="0"/>
              </a:rPr>
              <a:t>le sole</a:t>
            </a:r>
            <a:r>
              <a:rPr lang="fr-FR" u="sng" dirty="0">
                <a:solidFill>
                  <a:schemeClr val="tx1"/>
                </a:solidFill>
                <a:latin typeface="Verdana" panose="020B0604030504040204" pitchFamily="34" charset="0"/>
                <a:ea typeface="Verdana" panose="020B0604030504040204" pitchFamily="34" charset="0"/>
              </a:rPr>
              <a:t>il </a:t>
            </a:r>
            <a:r>
              <a:rPr lang="fr-FR" dirty="0">
                <a:solidFill>
                  <a:schemeClr val="tx1"/>
                </a:solidFill>
                <a:latin typeface="Verdana" panose="020B0604030504040204" pitchFamily="34" charset="0"/>
                <a:ea typeface="Verdana" panose="020B0604030504040204" pitchFamily="34" charset="0"/>
              </a:rPr>
              <a:t>et vous le verrez se transformer en </a:t>
            </a:r>
            <a:r>
              <a:rPr lang="fr-FR" b="1" u="sng" dirty="0">
                <a:solidFill>
                  <a:schemeClr val="tx1"/>
                </a:solidFill>
                <a:latin typeface="Verdana" panose="020B0604030504040204" pitchFamily="34" charset="0"/>
                <a:ea typeface="Verdana" panose="020B0604030504040204" pitchFamily="34" charset="0"/>
              </a:rPr>
              <a:t>flocon de neige</a:t>
            </a:r>
            <a:r>
              <a:rPr lang="fr-FR" dirty="0">
                <a:solidFill>
                  <a:schemeClr val="tx1"/>
                </a:solidFill>
                <a:latin typeface="Verdana" panose="020B0604030504040204" pitchFamily="34" charset="0"/>
                <a:ea typeface="Verdana" panose="020B0604030504040204" pitchFamily="34" charset="0"/>
              </a:rPr>
              <a:t>. Voyez sur l'exemple suivant  :</a:t>
            </a:r>
          </a:p>
        </p:txBody>
      </p:sp>
      <p:pic>
        <p:nvPicPr>
          <p:cNvPr id="7" name="Image 6">
            <a:extLst>
              <a:ext uri="{FF2B5EF4-FFF2-40B4-BE49-F238E27FC236}">
                <a16:creationId xmlns:a16="http://schemas.microsoft.com/office/drawing/2014/main" id="{762A921A-E1D2-4007-8D82-17FCF32852D5}"/>
              </a:ext>
            </a:extLst>
          </p:cNvPr>
          <p:cNvPicPr>
            <a:picLocks noChangeAspect="1"/>
          </p:cNvPicPr>
          <p:nvPr/>
        </p:nvPicPr>
        <p:blipFill>
          <a:blip r:embed="rId2"/>
          <a:stretch>
            <a:fillRect/>
          </a:stretch>
        </p:blipFill>
        <p:spPr>
          <a:xfrm>
            <a:off x="7162800" y="2263139"/>
            <a:ext cx="5029200" cy="3107575"/>
          </a:xfrm>
          <a:prstGeom prst="rect">
            <a:avLst/>
          </a:prstGeom>
        </p:spPr>
      </p:pic>
    </p:spTree>
    <p:extLst>
      <p:ext uri="{BB962C8B-B14F-4D97-AF65-F5344CB8AC3E}">
        <p14:creationId xmlns:p14="http://schemas.microsoft.com/office/powerpoint/2010/main" val="66143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D34FAA46-804D-4B6D-A6FE-171BE698B7A3}"/>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57BDB006-8DCB-4753-B2BB-464737D30CE7}"/>
              </a:ext>
            </a:extLst>
          </p:cNvPr>
          <p:cNvSpPr/>
          <p:nvPr/>
        </p:nvSpPr>
        <p:spPr>
          <a:xfrm>
            <a:off x="119270" y="870224"/>
            <a:ext cx="5694218" cy="4768575"/>
          </a:xfrm>
          <a:prstGeom prst="rect">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rgbClr val="000099"/>
                </a:solidFill>
                <a:latin typeface="Verdana" panose="020B0604030504040204" pitchFamily="34" charset="0"/>
                <a:ea typeface="Verdana" panose="020B0604030504040204" pitchFamily="34" charset="0"/>
              </a:rPr>
              <a:t>Le verrouillage et le déverrouillage</a:t>
            </a:r>
          </a:p>
          <a:p>
            <a:pPr algn="just"/>
            <a:r>
              <a:rPr lang="fr-FR" dirty="0">
                <a:solidFill>
                  <a:schemeClr val="tx1"/>
                </a:solidFill>
                <a:latin typeface="Verdana" panose="020B0604030504040204" pitchFamily="34" charset="0"/>
                <a:ea typeface="Verdana" panose="020B0604030504040204" pitchFamily="34" charset="0"/>
              </a:rPr>
              <a:t>Parlons du petit cadenas présent dans cette liste. C'est un outil pratique qui permet de verrouiller un calque. Cela veut dire que tous les objets présents dans le calque ne pourront pas être modifiés tant que celui-ci sera verrouillé. On l'utilise principalement par sécurité, afin qu'une série d'objets ne puisse pas être modifiée accidentellement</a:t>
            </a:r>
            <a:r>
              <a:rPr lang="fr-FR" dirty="0">
                <a:solidFill>
                  <a:schemeClr val="bg1"/>
                </a:solidFill>
                <a:latin typeface="Verdana" panose="020B0604030504040204" pitchFamily="34" charset="0"/>
                <a:ea typeface="Verdana" panose="020B0604030504040204" pitchFamily="34" charset="0"/>
              </a:rPr>
              <a:t>.</a:t>
            </a:r>
          </a:p>
          <a:p>
            <a:pPr algn="just"/>
            <a:r>
              <a:rPr lang="fr-FR" b="1" dirty="0">
                <a:solidFill>
                  <a:srgbClr val="000099"/>
                </a:solidFill>
                <a:latin typeface="Verdana" panose="020B0604030504040204" pitchFamily="34" charset="0"/>
                <a:ea typeface="Verdana" panose="020B0604030504040204" pitchFamily="34" charset="0"/>
              </a:rPr>
              <a:t>L'activation et la désactivation de l'impression</a:t>
            </a:r>
          </a:p>
          <a:p>
            <a:pPr algn="just"/>
            <a:r>
              <a:rPr lang="fr-FR" dirty="0">
                <a:solidFill>
                  <a:schemeClr val="tx1"/>
                </a:solidFill>
                <a:latin typeface="Verdana" panose="020B0604030504040204" pitchFamily="34" charset="0"/>
                <a:ea typeface="Verdana" panose="020B0604030504040204" pitchFamily="34" charset="0"/>
              </a:rPr>
              <a:t>On peut contraindre un calque à ne pas être pris en compte lors de l'impression. Pour cela il faut ouvrir le gestionnaire des paramètres des calques et cliquer sur la petite imprimante dans la colonne </a:t>
            </a:r>
            <a:r>
              <a:rPr lang="fr-FR" b="1" dirty="0">
                <a:solidFill>
                  <a:schemeClr val="tx1"/>
                </a:solidFill>
                <a:latin typeface="Verdana" panose="020B0604030504040204" pitchFamily="34" charset="0"/>
                <a:ea typeface="Verdana" panose="020B0604030504040204" pitchFamily="34" charset="0"/>
              </a:rPr>
              <a:t>"Tracer"</a:t>
            </a:r>
            <a:r>
              <a:rPr lang="fr-FR" dirty="0">
                <a:solidFill>
                  <a:schemeClr val="tx1"/>
                </a:solidFill>
                <a:latin typeface="Verdana" panose="020B0604030504040204" pitchFamily="34" charset="0"/>
                <a:ea typeface="Verdana" panose="020B0604030504040204" pitchFamily="34" charset="0"/>
              </a:rPr>
              <a:t> du calque que vous ne souhaitez pas imprimer.</a:t>
            </a:r>
          </a:p>
        </p:txBody>
      </p:sp>
      <p:pic>
        <p:nvPicPr>
          <p:cNvPr id="5" name="Image 4">
            <a:extLst>
              <a:ext uri="{FF2B5EF4-FFF2-40B4-BE49-F238E27FC236}">
                <a16:creationId xmlns:a16="http://schemas.microsoft.com/office/drawing/2014/main" id="{82DEF6E2-1BC0-4311-AFB0-90D0E2B04891}"/>
              </a:ext>
            </a:extLst>
          </p:cNvPr>
          <p:cNvPicPr>
            <a:picLocks noChangeAspect="1"/>
          </p:cNvPicPr>
          <p:nvPr/>
        </p:nvPicPr>
        <p:blipFill>
          <a:blip r:embed="rId2"/>
          <a:stretch>
            <a:fillRect/>
          </a:stretch>
        </p:blipFill>
        <p:spPr>
          <a:xfrm>
            <a:off x="5923120" y="1052640"/>
            <a:ext cx="6109854" cy="4226921"/>
          </a:xfrm>
          <a:prstGeom prst="rect">
            <a:avLst/>
          </a:prstGeom>
        </p:spPr>
      </p:pic>
      <p:sp>
        <p:nvSpPr>
          <p:cNvPr id="6" name="Rectangle 5">
            <a:extLst>
              <a:ext uri="{FF2B5EF4-FFF2-40B4-BE49-F238E27FC236}">
                <a16:creationId xmlns:a16="http://schemas.microsoft.com/office/drawing/2014/main" id="{0D60A97E-F943-469E-874E-AB953F92EAF2}"/>
              </a:ext>
            </a:extLst>
          </p:cNvPr>
          <p:cNvSpPr/>
          <p:nvPr/>
        </p:nvSpPr>
        <p:spPr>
          <a:xfrm>
            <a:off x="278296" y="5601170"/>
            <a:ext cx="11913704" cy="1220486"/>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600" b="1" dirty="0">
                <a:latin typeface="Verdana" panose="020B0604030504040204" pitchFamily="34" charset="0"/>
                <a:ea typeface="Verdana" panose="020B0604030504040204" pitchFamily="34" charset="0"/>
              </a:rPr>
              <a:t>Cette méthode s'utilise pour garder certains objets à l'écran mais pour ne pas les imprimer sur les plans de présentation. Imaginons que vous ayez besoin de garder certaines informations comme des textes ou des points de repères dans votre fichier dessin mais que vous ne souhaitiez pas les rendre visibles dans le plan final. Cette méthode est faite pour ça</a:t>
            </a:r>
            <a:r>
              <a:rPr lang="fr-FR" b="1" dirty="0"/>
              <a:t>.</a:t>
            </a:r>
          </a:p>
        </p:txBody>
      </p:sp>
    </p:spTree>
    <p:extLst>
      <p:ext uri="{BB962C8B-B14F-4D97-AF65-F5344CB8AC3E}">
        <p14:creationId xmlns:p14="http://schemas.microsoft.com/office/powerpoint/2010/main" val="2105011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D34FAA46-804D-4B6D-A6FE-171BE698B7A3}"/>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Image 2">
            <a:extLst>
              <a:ext uri="{FF2B5EF4-FFF2-40B4-BE49-F238E27FC236}">
                <a16:creationId xmlns:a16="http://schemas.microsoft.com/office/drawing/2014/main" id="{50EF5D4A-92A9-4FE7-AAD4-683827C3E3FE}"/>
              </a:ext>
            </a:extLst>
          </p:cNvPr>
          <p:cNvPicPr>
            <a:picLocks noChangeAspect="1"/>
          </p:cNvPicPr>
          <p:nvPr/>
        </p:nvPicPr>
        <p:blipFill>
          <a:blip r:embed="rId2"/>
          <a:stretch>
            <a:fillRect/>
          </a:stretch>
        </p:blipFill>
        <p:spPr>
          <a:xfrm>
            <a:off x="69710" y="3876090"/>
            <a:ext cx="3848637" cy="2333951"/>
          </a:xfrm>
          <a:prstGeom prst="rect">
            <a:avLst/>
          </a:prstGeom>
        </p:spPr>
      </p:pic>
      <p:pic>
        <p:nvPicPr>
          <p:cNvPr id="5" name="Image 4">
            <a:extLst>
              <a:ext uri="{FF2B5EF4-FFF2-40B4-BE49-F238E27FC236}">
                <a16:creationId xmlns:a16="http://schemas.microsoft.com/office/drawing/2014/main" id="{ABDCBF60-0B88-4F99-B377-E306B983EA1C}"/>
              </a:ext>
            </a:extLst>
          </p:cNvPr>
          <p:cNvPicPr>
            <a:picLocks noChangeAspect="1"/>
          </p:cNvPicPr>
          <p:nvPr/>
        </p:nvPicPr>
        <p:blipFill>
          <a:blip r:embed="rId3"/>
          <a:stretch>
            <a:fillRect/>
          </a:stretch>
        </p:blipFill>
        <p:spPr>
          <a:xfrm>
            <a:off x="5625491" y="2381746"/>
            <a:ext cx="6527818" cy="4476254"/>
          </a:xfrm>
          <a:prstGeom prst="rect">
            <a:avLst/>
          </a:prstGeom>
        </p:spPr>
      </p:pic>
      <p:pic>
        <p:nvPicPr>
          <p:cNvPr id="6" name="Image 5">
            <a:extLst>
              <a:ext uri="{FF2B5EF4-FFF2-40B4-BE49-F238E27FC236}">
                <a16:creationId xmlns:a16="http://schemas.microsoft.com/office/drawing/2014/main" id="{A121248D-AD23-4329-B9D1-1962475D9821}"/>
              </a:ext>
            </a:extLst>
          </p:cNvPr>
          <p:cNvPicPr>
            <a:picLocks noChangeAspect="1"/>
          </p:cNvPicPr>
          <p:nvPr/>
        </p:nvPicPr>
        <p:blipFill>
          <a:blip r:embed="rId4"/>
          <a:stretch>
            <a:fillRect/>
          </a:stretch>
        </p:blipFill>
        <p:spPr>
          <a:xfrm>
            <a:off x="69710" y="799945"/>
            <a:ext cx="3061418" cy="1818564"/>
          </a:xfrm>
          <a:prstGeom prst="rect">
            <a:avLst/>
          </a:prstGeom>
        </p:spPr>
      </p:pic>
      <p:sp>
        <p:nvSpPr>
          <p:cNvPr id="7" name="Rectangle 6">
            <a:extLst>
              <a:ext uri="{FF2B5EF4-FFF2-40B4-BE49-F238E27FC236}">
                <a16:creationId xmlns:a16="http://schemas.microsoft.com/office/drawing/2014/main" id="{C1DDC37E-2549-4A00-9710-A6F303166790}"/>
              </a:ext>
            </a:extLst>
          </p:cNvPr>
          <p:cNvSpPr/>
          <p:nvPr/>
        </p:nvSpPr>
        <p:spPr>
          <a:xfrm>
            <a:off x="3510050" y="3244710"/>
            <a:ext cx="2152050" cy="401782"/>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t>indique calque </a:t>
            </a:r>
            <a:r>
              <a:rPr lang="fr-FR" sz="1400" dirty="0">
                <a:latin typeface="Verdana" panose="020B0604030504040204" pitchFamily="34" charset="0"/>
                <a:ea typeface="Verdana" panose="020B0604030504040204" pitchFamily="34" charset="0"/>
              </a:rPr>
              <a:t>courant</a:t>
            </a:r>
            <a:endParaRPr lang="fr-FR" sz="1600" b="1" dirty="0">
              <a:solidFill>
                <a:srgbClr val="000099"/>
              </a:solidFill>
              <a:latin typeface="Verdana" panose="020B0604030504040204" pitchFamily="34" charset="0"/>
              <a:ea typeface="Verdana" panose="020B0604030504040204" pitchFamily="34" charset="0"/>
            </a:endParaRPr>
          </a:p>
        </p:txBody>
      </p:sp>
      <p:sp>
        <p:nvSpPr>
          <p:cNvPr id="8" name="Rectangle 7">
            <a:extLst>
              <a:ext uri="{FF2B5EF4-FFF2-40B4-BE49-F238E27FC236}">
                <a16:creationId xmlns:a16="http://schemas.microsoft.com/office/drawing/2014/main" id="{BE78B9EF-BB07-4001-BC30-F25591FDAA39}"/>
              </a:ext>
            </a:extLst>
          </p:cNvPr>
          <p:cNvSpPr/>
          <p:nvPr/>
        </p:nvSpPr>
        <p:spPr>
          <a:xfrm>
            <a:off x="3511093" y="3758786"/>
            <a:ext cx="2152050" cy="697525"/>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t>sélectionner les couleurs de la </a:t>
            </a:r>
            <a:r>
              <a:rPr lang="fr-FR" sz="1400" dirty="0">
                <a:latin typeface="Verdana" panose="020B0604030504040204" pitchFamily="34" charset="0"/>
                <a:ea typeface="Verdana" panose="020B0604030504040204" pitchFamily="34" charset="0"/>
              </a:rPr>
              <a:t>couche</a:t>
            </a:r>
            <a:endParaRPr lang="fr-FR" sz="1600" b="1" dirty="0">
              <a:solidFill>
                <a:srgbClr val="000099"/>
              </a:solidFill>
              <a:latin typeface="Verdana" panose="020B0604030504040204" pitchFamily="34" charset="0"/>
              <a:ea typeface="Verdana" panose="020B0604030504040204" pitchFamily="34" charset="0"/>
            </a:endParaRPr>
          </a:p>
        </p:txBody>
      </p:sp>
      <p:sp>
        <p:nvSpPr>
          <p:cNvPr id="9" name="Rectangle 8">
            <a:extLst>
              <a:ext uri="{FF2B5EF4-FFF2-40B4-BE49-F238E27FC236}">
                <a16:creationId xmlns:a16="http://schemas.microsoft.com/office/drawing/2014/main" id="{C2025F72-17E8-40C3-8A67-171A3FF9BC92}"/>
              </a:ext>
            </a:extLst>
          </p:cNvPr>
          <p:cNvSpPr/>
          <p:nvPr/>
        </p:nvSpPr>
        <p:spPr>
          <a:xfrm>
            <a:off x="3510049" y="4583656"/>
            <a:ext cx="2152053" cy="523945"/>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Verdana" panose="020B0604030504040204" pitchFamily="34" charset="0"/>
                <a:ea typeface="Verdana" panose="020B0604030504040204" pitchFamily="34" charset="0"/>
              </a:rPr>
              <a:t>changement le type de ligne</a:t>
            </a:r>
            <a:endParaRPr lang="fr-FR" sz="1400" b="1" dirty="0">
              <a:solidFill>
                <a:srgbClr val="000099"/>
              </a:solidFill>
              <a:latin typeface="Verdana" panose="020B0604030504040204" pitchFamily="34" charset="0"/>
              <a:ea typeface="Verdana" panose="020B0604030504040204" pitchFamily="34" charset="0"/>
            </a:endParaRPr>
          </a:p>
        </p:txBody>
      </p:sp>
      <p:sp>
        <p:nvSpPr>
          <p:cNvPr id="10" name="Rectangle 9">
            <a:extLst>
              <a:ext uri="{FF2B5EF4-FFF2-40B4-BE49-F238E27FC236}">
                <a16:creationId xmlns:a16="http://schemas.microsoft.com/office/drawing/2014/main" id="{218FB01D-BA3D-49C1-A17E-44A309AE0886}"/>
              </a:ext>
            </a:extLst>
          </p:cNvPr>
          <p:cNvSpPr/>
          <p:nvPr/>
        </p:nvSpPr>
        <p:spPr>
          <a:xfrm>
            <a:off x="3510050" y="5157202"/>
            <a:ext cx="2152053" cy="523945"/>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Verdana" panose="020B0604030504040204" pitchFamily="34" charset="0"/>
                <a:ea typeface="Verdana" panose="020B0604030504040204" pitchFamily="34" charset="0"/>
              </a:rPr>
              <a:t>changement l’</a:t>
            </a:r>
            <a:r>
              <a:rPr lang="fr-FR" sz="1400" dirty="0" err="1">
                <a:latin typeface="Verdana" panose="020B0604030504040204" pitchFamily="34" charset="0"/>
                <a:ea typeface="Verdana" panose="020B0604030504040204" pitchFamily="34" charset="0"/>
              </a:rPr>
              <a:t>eppaisseur</a:t>
            </a:r>
            <a:endParaRPr lang="fr-FR" sz="1400" b="1" dirty="0">
              <a:solidFill>
                <a:srgbClr val="000099"/>
              </a:solidFill>
              <a:latin typeface="Verdana" panose="020B0604030504040204" pitchFamily="34" charset="0"/>
              <a:ea typeface="Verdana" panose="020B0604030504040204" pitchFamily="34" charset="0"/>
            </a:endParaRPr>
          </a:p>
        </p:txBody>
      </p:sp>
      <p:sp>
        <p:nvSpPr>
          <p:cNvPr id="11" name="Rectangle 10">
            <a:extLst>
              <a:ext uri="{FF2B5EF4-FFF2-40B4-BE49-F238E27FC236}">
                <a16:creationId xmlns:a16="http://schemas.microsoft.com/office/drawing/2014/main" id="{31488323-5573-46C6-9205-74C0949BD468}"/>
              </a:ext>
            </a:extLst>
          </p:cNvPr>
          <p:cNvSpPr/>
          <p:nvPr/>
        </p:nvSpPr>
        <p:spPr>
          <a:xfrm>
            <a:off x="3510049" y="5780348"/>
            <a:ext cx="2152054" cy="523945"/>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Verdana" panose="020B0604030504040204" pitchFamily="34" charset="0"/>
                <a:ea typeface="Verdana" panose="020B0604030504040204" pitchFamily="34" charset="0"/>
              </a:rPr>
              <a:t>activer / désactiver</a:t>
            </a:r>
            <a:endParaRPr lang="fr-FR" sz="1400" b="1" dirty="0">
              <a:solidFill>
                <a:srgbClr val="000099"/>
              </a:solidFill>
              <a:latin typeface="Verdana" panose="020B0604030504040204" pitchFamily="34" charset="0"/>
              <a:ea typeface="Verdana" panose="020B0604030504040204" pitchFamily="34" charset="0"/>
            </a:endParaRPr>
          </a:p>
        </p:txBody>
      </p:sp>
      <p:sp>
        <p:nvSpPr>
          <p:cNvPr id="12" name="Rectangle 11">
            <a:extLst>
              <a:ext uri="{FF2B5EF4-FFF2-40B4-BE49-F238E27FC236}">
                <a16:creationId xmlns:a16="http://schemas.microsoft.com/office/drawing/2014/main" id="{BFE8F1FA-4C6E-49F9-AB1C-CAC5E7E9820F}"/>
              </a:ext>
            </a:extLst>
          </p:cNvPr>
          <p:cNvSpPr/>
          <p:nvPr/>
        </p:nvSpPr>
        <p:spPr>
          <a:xfrm>
            <a:off x="4800601" y="1893021"/>
            <a:ext cx="2325237" cy="401782"/>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Verdana" panose="020B0604030504040204" pitchFamily="34" charset="0"/>
                <a:ea typeface="Verdana" panose="020B0604030504040204" pitchFamily="34" charset="0"/>
              </a:rPr>
              <a:t>Une nouvelle couche</a:t>
            </a:r>
            <a:endParaRPr lang="fr-FR" sz="1400" b="1" dirty="0">
              <a:solidFill>
                <a:srgbClr val="000099"/>
              </a:solidFill>
              <a:latin typeface="Verdana" panose="020B0604030504040204" pitchFamily="34" charset="0"/>
              <a:ea typeface="Verdana" panose="020B0604030504040204" pitchFamily="34" charset="0"/>
            </a:endParaRPr>
          </a:p>
        </p:txBody>
      </p:sp>
      <p:sp>
        <p:nvSpPr>
          <p:cNvPr id="13" name="Rectangle 12">
            <a:extLst>
              <a:ext uri="{FF2B5EF4-FFF2-40B4-BE49-F238E27FC236}">
                <a16:creationId xmlns:a16="http://schemas.microsoft.com/office/drawing/2014/main" id="{04A50C16-CF0A-483D-92AA-D2B34EB6FD0E}"/>
              </a:ext>
            </a:extLst>
          </p:cNvPr>
          <p:cNvSpPr/>
          <p:nvPr/>
        </p:nvSpPr>
        <p:spPr>
          <a:xfrm>
            <a:off x="4620492" y="1416914"/>
            <a:ext cx="2325237" cy="401782"/>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Verdana" panose="020B0604030504040204" pitchFamily="34" charset="0"/>
                <a:ea typeface="Verdana" panose="020B0604030504040204" pitchFamily="34" charset="0"/>
              </a:rPr>
              <a:t>Supprimer la couche</a:t>
            </a:r>
            <a:endParaRPr lang="fr-FR" sz="1400" b="1" dirty="0">
              <a:solidFill>
                <a:srgbClr val="000099"/>
              </a:solidFill>
              <a:latin typeface="Verdana" panose="020B0604030504040204" pitchFamily="34" charset="0"/>
              <a:ea typeface="Verdana" panose="020B0604030504040204" pitchFamily="34" charset="0"/>
            </a:endParaRPr>
          </a:p>
        </p:txBody>
      </p:sp>
      <p:sp>
        <p:nvSpPr>
          <p:cNvPr id="14" name="Rectangle 13">
            <a:extLst>
              <a:ext uri="{FF2B5EF4-FFF2-40B4-BE49-F238E27FC236}">
                <a16:creationId xmlns:a16="http://schemas.microsoft.com/office/drawing/2014/main" id="{61053422-0482-4C7C-8471-4F8724AFF1EB}"/>
              </a:ext>
            </a:extLst>
          </p:cNvPr>
          <p:cNvSpPr/>
          <p:nvPr/>
        </p:nvSpPr>
        <p:spPr>
          <a:xfrm>
            <a:off x="3244283" y="863264"/>
            <a:ext cx="3701445" cy="398617"/>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latin typeface="Verdana" panose="020B0604030504040204" pitchFamily="34" charset="0"/>
                <a:ea typeface="Verdana" panose="020B0604030504040204" pitchFamily="34" charset="0"/>
              </a:rPr>
              <a:t>rend le courant de calque sélectionné</a:t>
            </a:r>
            <a:endParaRPr lang="fr-FR" sz="1400" dirty="0">
              <a:effectLst/>
              <a:latin typeface="Verdana" panose="020B0604030504040204" pitchFamily="34" charset="0"/>
              <a:ea typeface="Verdana" panose="020B0604030504040204" pitchFamily="34" charset="0"/>
            </a:endParaRPr>
          </a:p>
        </p:txBody>
      </p:sp>
      <p:sp>
        <p:nvSpPr>
          <p:cNvPr id="15" name="Rectangle 14">
            <a:extLst>
              <a:ext uri="{FF2B5EF4-FFF2-40B4-BE49-F238E27FC236}">
                <a16:creationId xmlns:a16="http://schemas.microsoft.com/office/drawing/2014/main" id="{0865635D-816A-4492-9664-FF0C051E08C9}"/>
              </a:ext>
            </a:extLst>
          </p:cNvPr>
          <p:cNvSpPr/>
          <p:nvPr/>
        </p:nvSpPr>
        <p:spPr>
          <a:xfrm>
            <a:off x="8527473" y="799945"/>
            <a:ext cx="2902527" cy="405400"/>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600" dirty="0"/>
          </a:p>
          <a:p>
            <a:r>
              <a:rPr lang="fr-FR" sz="1600" dirty="0"/>
              <a:t>activer / </a:t>
            </a:r>
            <a:r>
              <a:rPr lang="fr-FR" sz="1400" dirty="0">
                <a:latin typeface="Verdana" panose="020B0604030504040204" pitchFamily="34" charset="0"/>
                <a:ea typeface="Verdana" panose="020B0604030504040204" pitchFamily="34" charset="0"/>
              </a:rPr>
              <a:t>désactiver</a:t>
            </a:r>
            <a:r>
              <a:rPr lang="fr-FR" sz="1600" dirty="0"/>
              <a:t> la couche</a:t>
            </a:r>
            <a:endParaRPr lang="fr-FR" sz="1600" dirty="0">
              <a:effectLst/>
            </a:endParaRPr>
          </a:p>
        </p:txBody>
      </p:sp>
      <p:sp>
        <p:nvSpPr>
          <p:cNvPr id="16" name="Rectangle 15">
            <a:extLst>
              <a:ext uri="{FF2B5EF4-FFF2-40B4-BE49-F238E27FC236}">
                <a16:creationId xmlns:a16="http://schemas.microsoft.com/office/drawing/2014/main" id="{E3C50F2D-D9B2-4D1C-87A2-D1E3322981D8}"/>
              </a:ext>
            </a:extLst>
          </p:cNvPr>
          <p:cNvSpPr/>
          <p:nvPr/>
        </p:nvSpPr>
        <p:spPr>
          <a:xfrm>
            <a:off x="8816117" y="1307445"/>
            <a:ext cx="2325237" cy="401782"/>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Verdana" panose="020B0604030504040204" pitchFamily="34" charset="0"/>
                <a:ea typeface="Verdana" panose="020B0604030504040204" pitchFamily="34" charset="0"/>
              </a:rPr>
              <a:t>gèle / dégèle la couche</a:t>
            </a:r>
            <a:endParaRPr lang="fr-FR" sz="1400" b="1" dirty="0">
              <a:solidFill>
                <a:srgbClr val="000099"/>
              </a:solidFill>
              <a:latin typeface="Verdana" panose="020B0604030504040204" pitchFamily="34" charset="0"/>
              <a:ea typeface="Verdana" panose="020B0604030504040204" pitchFamily="34" charset="0"/>
            </a:endParaRPr>
          </a:p>
        </p:txBody>
      </p:sp>
      <p:sp>
        <p:nvSpPr>
          <p:cNvPr id="17" name="Rectangle 16">
            <a:extLst>
              <a:ext uri="{FF2B5EF4-FFF2-40B4-BE49-F238E27FC236}">
                <a16:creationId xmlns:a16="http://schemas.microsoft.com/office/drawing/2014/main" id="{57F8BAEB-BC1F-4F61-9669-651976E05D33}"/>
              </a:ext>
            </a:extLst>
          </p:cNvPr>
          <p:cNvSpPr/>
          <p:nvPr/>
        </p:nvSpPr>
        <p:spPr>
          <a:xfrm>
            <a:off x="9104763" y="1811327"/>
            <a:ext cx="2325237" cy="401782"/>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t>verrouille / déverrouille la couche</a:t>
            </a:r>
            <a:endParaRPr lang="fr-FR" sz="1600" b="1" dirty="0">
              <a:solidFill>
                <a:srgbClr val="000099"/>
              </a:solidFill>
            </a:endParaRPr>
          </a:p>
        </p:txBody>
      </p:sp>
      <p:cxnSp>
        <p:nvCxnSpPr>
          <p:cNvPr id="18" name="Connecteur droit 17">
            <a:extLst>
              <a:ext uri="{FF2B5EF4-FFF2-40B4-BE49-F238E27FC236}">
                <a16:creationId xmlns:a16="http://schemas.microsoft.com/office/drawing/2014/main" id="{1EFA170A-1A9E-4D28-8ECB-76CB6467948A}"/>
              </a:ext>
            </a:extLst>
          </p:cNvPr>
          <p:cNvCxnSpPr/>
          <p:nvPr/>
        </p:nvCxnSpPr>
        <p:spPr>
          <a:xfrm flipH="1">
            <a:off x="8719135" y="2061613"/>
            <a:ext cx="385628"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19" name="Connecteur droit 18">
            <a:extLst>
              <a:ext uri="{FF2B5EF4-FFF2-40B4-BE49-F238E27FC236}">
                <a16:creationId xmlns:a16="http://schemas.microsoft.com/office/drawing/2014/main" id="{9021D9B8-3A6E-4D0A-ABDE-9B53CADF8B87}"/>
              </a:ext>
            </a:extLst>
          </p:cNvPr>
          <p:cNvCxnSpPr/>
          <p:nvPr/>
        </p:nvCxnSpPr>
        <p:spPr>
          <a:xfrm flipV="1">
            <a:off x="8719135" y="2066136"/>
            <a:ext cx="0" cy="302992"/>
          </a:xfrm>
          <a:prstGeom prst="line">
            <a:avLst/>
          </a:prstGeom>
        </p:spPr>
        <p:style>
          <a:lnRef idx="3">
            <a:schemeClr val="accent3"/>
          </a:lnRef>
          <a:fillRef idx="0">
            <a:schemeClr val="accent3"/>
          </a:fillRef>
          <a:effectRef idx="2">
            <a:schemeClr val="accent3"/>
          </a:effectRef>
          <a:fontRef idx="minor">
            <a:schemeClr val="tx1"/>
          </a:fontRef>
        </p:style>
      </p:cxnSp>
      <p:cxnSp>
        <p:nvCxnSpPr>
          <p:cNvPr id="20" name="Connecteur droit 19">
            <a:extLst>
              <a:ext uri="{FF2B5EF4-FFF2-40B4-BE49-F238E27FC236}">
                <a16:creationId xmlns:a16="http://schemas.microsoft.com/office/drawing/2014/main" id="{CC2573A2-523E-44D0-813D-2AD6686C2FD7}"/>
              </a:ext>
            </a:extLst>
          </p:cNvPr>
          <p:cNvCxnSpPr/>
          <p:nvPr/>
        </p:nvCxnSpPr>
        <p:spPr>
          <a:xfrm flipV="1">
            <a:off x="8428190" y="1539663"/>
            <a:ext cx="2299" cy="824942"/>
          </a:xfrm>
          <a:prstGeom prst="line">
            <a:avLst/>
          </a:prstGeom>
        </p:spPr>
        <p:style>
          <a:lnRef idx="3">
            <a:schemeClr val="accent3"/>
          </a:lnRef>
          <a:fillRef idx="0">
            <a:schemeClr val="accent3"/>
          </a:fillRef>
          <a:effectRef idx="2">
            <a:schemeClr val="accent3"/>
          </a:effectRef>
          <a:fontRef idx="minor">
            <a:schemeClr val="tx1"/>
          </a:fontRef>
        </p:style>
      </p:cxnSp>
      <p:cxnSp>
        <p:nvCxnSpPr>
          <p:cNvPr id="21" name="Connecteur droit 20">
            <a:extLst>
              <a:ext uri="{FF2B5EF4-FFF2-40B4-BE49-F238E27FC236}">
                <a16:creationId xmlns:a16="http://schemas.microsoft.com/office/drawing/2014/main" id="{919C1434-CF74-4562-AB0B-D77C89684AC6}"/>
              </a:ext>
            </a:extLst>
          </p:cNvPr>
          <p:cNvCxnSpPr/>
          <p:nvPr/>
        </p:nvCxnSpPr>
        <p:spPr>
          <a:xfrm flipH="1" flipV="1">
            <a:off x="8141845" y="1054754"/>
            <a:ext cx="4626" cy="1391545"/>
          </a:xfrm>
          <a:prstGeom prst="line">
            <a:avLst/>
          </a:prstGeom>
        </p:spPr>
        <p:style>
          <a:lnRef idx="3">
            <a:schemeClr val="accent3"/>
          </a:lnRef>
          <a:fillRef idx="0">
            <a:schemeClr val="accent3"/>
          </a:fillRef>
          <a:effectRef idx="2">
            <a:schemeClr val="accent3"/>
          </a:effectRef>
          <a:fontRef idx="minor">
            <a:schemeClr val="tx1"/>
          </a:fontRef>
        </p:style>
      </p:cxnSp>
      <p:cxnSp>
        <p:nvCxnSpPr>
          <p:cNvPr id="22" name="Connecteur droit 21">
            <a:extLst>
              <a:ext uri="{FF2B5EF4-FFF2-40B4-BE49-F238E27FC236}">
                <a16:creationId xmlns:a16="http://schemas.microsoft.com/office/drawing/2014/main" id="{23F3AA6A-9987-4D44-A4DD-A27A111C55B4}"/>
              </a:ext>
            </a:extLst>
          </p:cNvPr>
          <p:cNvCxnSpPr/>
          <p:nvPr/>
        </p:nvCxnSpPr>
        <p:spPr>
          <a:xfrm flipV="1">
            <a:off x="7818590" y="1054754"/>
            <a:ext cx="0" cy="1309851"/>
          </a:xfrm>
          <a:prstGeom prst="line">
            <a:avLst/>
          </a:prstGeom>
        </p:spPr>
        <p:style>
          <a:lnRef idx="3">
            <a:schemeClr val="accent3"/>
          </a:lnRef>
          <a:fillRef idx="0">
            <a:schemeClr val="accent3"/>
          </a:fillRef>
          <a:effectRef idx="2">
            <a:schemeClr val="accent3"/>
          </a:effectRef>
          <a:fontRef idx="minor">
            <a:schemeClr val="tx1"/>
          </a:fontRef>
        </p:style>
      </p:cxnSp>
      <p:cxnSp>
        <p:nvCxnSpPr>
          <p:cNvPr id="23" name="Connecteur droit 22">
            <a:extLst>
              <a:ext uri="{FF2B5EF4-FFF2-40B4-BE49-F238E27FC236}">
                <a16:creationId xmlns:a16="http://schemas.microsoft.com/office/drawing/2014/main" id="{43FF2F85-C403-4CEB-9861-E4AE1DD5231C}"/>
              </a:ext>
            </a:extLst>
          </p:cNvPr>
          <p:cNvCxnSpPr/>
          <p:nvPr/>
        </p:nvCxnSpPr>
        <p:spPr>
          <a:xfrm flipH="1">
            <a:off x="8430489" y="1539663"/>
            <a:ext cx="385628"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24" name="Connecteur droit 23">
            <a:extLst>
              <a:ext uri="{FF2B5EF4-FFF2-40B4-BE49-F238E27FC236}">
                <a16:creationId xmlns:a16="http://schemas.microsoft.com/office/drawing/2014/main" id="{3468EC9D-87EB-465B-8DB5-F4D23B1EDC42}"/>
              </a:ext>
            </a:extLst>
          </p:cNvPr>
          <p:cNvCxnSpPr/>
          <p:nvPr/>
        </p:nvCxnSpPr>
        <p:spPr>
          <a:xfrm flipH="1">
            <a:off x="8141845" y="1054754"/>
            <a:ext cx="385628"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25" name="Connecteur droit 24">
            <a:extLst>
              <a:ext uri="{FF2B5EF4-FFF2-40B4-BE49-F238E27FC236}">
                <a16:creationId xmlns:a16="http://schemas.microsoft.com/office/drawing/2014/main" id="{E09DE8D6-7F83-4468-8905-3324AB3F1E31}"/>
              </a:ext>
            </a:extLst>
          </p:cNvPr>
          <p:cNvCxnSpPr/>
          <p:nvPr/>
        </p:nvCxnSpPr>
        <p:spPr>
          <a:xfrm flipH="1">
            <a:off x="6945729" y="1054754"/>
            <a:ext cx="872861"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26" name="Connecteur droit 25">
            <a:extLst>
              <a:ext uri="{FF2B5EF4-FFF2-40B4-BE49-F238E27FC236}">
                <a16:creationId xmlns:a16="http://schemas.microsoft.com/office/drawing/2014/main" id="{91962F8E-8641-4B7A-AE54-AA53A0DCA2FA}"/>
              </a:ext>
            </a:extLst>
          </p:cNvPr>
          <p:cNvCxnSpPr/>
          <p:nvPr/>
        </p:nvCxnSpPr>
        <p:spPr>
          <a:xfrm flipH="1" flipV="1">
            <a:off x="7612933" y="1617805"/>
            <a:ext cx="2442" cy="746802"/>
          </a:xfrm>
          <a:prstGeom prst="line">
            <a:avLst/>
          </a:prstGeom>
        </p:spPr>
        <p:style>
          <a:lnRef idx="3">
            <a:schemeClr val="accent3"/>
          </a:lnRef>
          <a:fillRef idx="0">
            <a:schemeClr val="accent3"/>
          </a:fillRef>
          <a:effectRef idx="2">
            <a:schemeClr val="accent3"/>
          </a:effectRef>
          <a:fontRef idx="minor">
            <a:schemeClr val="tx1"/>
          </a:fontRef>
        </p:style>
      </p:cxnSp>
      <p:cxnSp>
        <p:nvCxnSpPr>
          <p:cNvPr id="27" name="Connecteur droit 26">
            <a:extLst>
              <a:ext uri="{FF2B5EF4-FFF2-40B4-BE49-F238E27FC236}">
                <a16:creationId xmlns:a16="http://schemas.microsoft.com/office/drawing/2014/main" id="{DF4B9E10-1B01-4888-BC3C-584EB6455856}"/>
              </a:ext>
            </a:extLst>
          </p:cNvPr>
          <p:cNvCxnSpPr>
            <a:endCxn id="13" idx="3"/>
          </p:cNvCxnSpPr>
          <p:nvPr/>
        </p:nvCxnSpPr>
        <p:spPr>
          <a:xfrm flipH="1">
            <a:off x="6945729" y="1617805"/>
            <a:ext cx="695332"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28" name="Connecteur droit 27">
            <a:extLst>
              <a:ext uri="{FF2B5EF4-FFF2-40B4-BE49-F238E27FC236}">
                <a16:creationId xmlns:a16="http://schemas.microsoft.com/office/drawing/2014/main" id="{2153AF74-EE6B-4999-8B7F-55B0E6D2E011}"/>
              </a:ext>
            </a:extLst>
          </p:cNvPr>
          <p:cNvCxnSpPr>
            <a:endCxn id="12" idx="3"/>
          </p:cNvCxnSpPr>
          <p:nvPr/>
        </p:nvCxnSpPr>
        <p:spPr>
          <a:xfrm flipH="1">
            <a:off x="7125838" y="2083530"/>
            <a:ext cx="150087" cy="10382"/>
          </a:xfrm>
          <a:prstGeom prst="line">
            <a:avLst/>
          </a:prstGeom>
        </p:spPr>
        <p:style>
          <a:lnRef idx="3">
            <a:schemeClr val="accent3"/>
          </a:lnRef>
          <a:fillRef idx="0">
            <a:schemeClr val="accent3"/>
          </a:fillRef>
          <a:effectRef idx="2">
            <a:schemeClr val="accent3"/>
          </a:effectRef>
          <a:fontRef idx="minor">
            <a:schemeClr val="tx1"/>
          </a:fontRef>
        </p:style>
      </p:cxnSp>
      <p:cxnSp>
        <p:nvCxnSpPr>
          <p:cNvPr id="29" name="Connecteur droit 28">
            <a:extLst>
              <a:ext uri="{FF2B5EF4-FFF2-40B4-BE49-F238E27FC236}">
                <a16:creationId xmlns:a16="http://schemas.microsoft.com/office/drawing/2014/main" id="{E4915793-1F45-4670-8593-4EAF57E6F7A1}"/>
              </a:ext>
            </a:extLst>
          </p:cNvPr>
          <p:cNvCxnSpPr/>
          <p:nvPr/>
        </p:nvCxnSpPr>
        <p:spPr>
          <a:xfrm flipV="1">
            <a:off x="7250505" y="2093912"/>
            <a:ext cx="0" cy="260314"/>
          </a:xfrm>
          <a:prstGeom prst="line">
            <a:avLst/>
          </a:prstGeom>
        </p:spPr>
        <p:style>
          <a:lnRef idx="3">
            <a:schemeClr val="accent3"/>
          </a:lnRef>
          <a:fillRef idx="0">
            <a:schemeClr val="accent3"/>
          </a:fillRef>
          <a:effectRef idx="2">
            <a:schemeClr val="accent3"/>
          </a:effectRef>
          <a:fontRef idx="minor">
            <a:schemeClr val="tx1"/>
          </a:fontRef>
        </p:style>
      </p:cxnSp>
      <p:sp>
        <p:nvSpPr>
          <p:cNvPr id="30" name="Rectangle 29">
            <a:extLst>
              <a:ext uri="{FF2B5EF4-FFF2-40B4-BE49-F238E27FC236}">
                <a16:creationId xmlns:a16="http://schemas.microsoft.com/office/drawing/2014/main" id="{9BD0FAB2-5D88-4B3E-AC2E-16D2A0421C62}"/>
              </a:ext>
            </a:extLst>
          </p:cNvPr>
          <p:cNvSpPr/>
          <p:nvPr/>
        </p:nvSpPr>
        <p:spPr>
          <a:xfrm>
            <a:off x="119270" y="6222707"/>
            <a:ext cx="2840181" cy="536704"/>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Verdana" panose="020B0604030504040204" pitchFamily="34" charset="0"/>
                <a:ea typeface="Verdana" panose="020B0604030504040204" pitchFamily="34" charset="0"/>
              </a:rPr>
              <a:t>verrouiller / déverrouillage</a:t>
            </a:r>
            <a:endParaRPr lang="fr-FR" sz="1400" b="1" dirty="0">
              <a:solidFill>
                <a:srgbClr val="000099"/>
              </a:solidFill>
              <a:latin typeface="Verdana" panose="020B0604030504040204" pitchFamily="34" charset="0"/>
              <a:ea typeface="Verdana" panose="020B0604030504040204" pitchFamily="34" charset="0"/>
            </a:endParaRPr>
          </a:p>
        </p:txBody>
      </p:sp>
      <p:sp>
        <p:nvSpPr>
          <p:cNvPr id="31" name="Rectangle 30">
            <a:extLst>
              <a:ext uri="{FF2B5EF4-FFF2-40B4-BE49-F238E27FC236}">
                <a16:creationId xmlns:a16="http://schemas.microsoft.com/office/drawing/2014/main" id="{4810F5D8-086C-471E-A697-9D1A70A990CA}"/>
              </a:ext>
            </a:extLst>
          </p:cNvPr>
          <p:cNvSpPr/>
          <p:nvPr/>
        </p:nvSpPr>
        <p:spPr>
          <a:xfrm>
            <a:off x="2705096" y="3283687"/>
            <a:ext cx="802872" cy="516570"/>
          </a:xfrm>
          <a:prstGeom prst="rect">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err="1">
                <a:latin typeface="Verdana" panose="020B0604030504040204" pitchFamily="34" charset="0"/>
                <a:ea typeface="Verdana" panose="020B0604030504040204" pitchFamily="34" charset="0"/>
              </a:rPr>
              <a:t>turn</a:t>
            </a:r>
            <a:r>
              <a:rPr lang="fr-FR" sz="1400" dirty="0">
                <a:latin typeface="Verdana" panose="020B0604030504040204" pitchFamily="34" charset="0"/>
                <a:ea typeface="Verdana" panose="020B0604030504040204" pitchFamily="34" charset="0"/>
              </a:rPr>
              <a:t> off</a:t>
            </a:r>
          </a:p>
        </p:txBody>
      </p:sp>
      <p:sp>
        <p:nvSpPr>
          <p:cNvPr id="32" name="Rectangle 31">
            <a:extLst>
              <a:ext uri="{FF2B5EF4-FFF2-40B4-BE49-F238E27FC236}">
                <a16:creationId xmlns:a16="http://schemas.microsoft.com/office/drawing/2014/main" id="{EA9C6163-4374-4DF2-A9D7-5FE9A46E8A8E}"/>
              </a:ext>
            </a:extLst>
          </p:cNvPr>
          <p:cNvSpPr/>
          <p:nvPr/>
        </p:nvSpPr>
        <p:spPr>
          <a:xfrm>
            <a:off x="2189019" y="2729201"/>
            <a:ext cx="994054" cy="516570"/>
          </a:xfrm>
          <a:prstGeom prst="rect">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Verdana" panose="020B0604030504040204" pitchFamily="34" charset="0"/>
                <a:ea typeface="Verdana" panose="020B0604030504040204" pitchFamily="34" charset="0"/>
              </a:rPr>
              <a:t>geler la couche</a:t>
            </a:r>
          </a:p>
        </p:txBody>
      </p:sp>
      <p:sp>
        <p:nvSpPr>
          <p:cNvPr id="33" name="Rectangle 32">
            <a:extLst>
              <a:ext uri="{FF2B5EF4-FFF2-40B4-BE49-F238E27FC236}">
                <a16:creationId xmlns:a16="http://schemas.microsoft.com/office/drawing/2014/main" id="{DC8D8CAA-4BAB-4F73-AAE9-B5F61ADC889A}"/>
              </a:ext>
            </a:extLst>
          </p:cNvPr>
          <p:cNvSpPr/>
          <p:nvPr/>
        </p:nvSpPr>
        <p:spPr>
          <a:xfrm>
            <a:off x="1300513" y="3265268"/>
            <a:ext cx="1352626" cy="516570"/>
          </a:xfrm>
          <a:prstGeom prst="rect">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latin typeface="Verdana" panose="020B0604030504040204" pitchFamily="34" charset="0"/>
                <a:ea typeface="Verdana" panose="020B0604030504040204" pitchFamily="34" charset="0"/>
              </a:rPr>
              <a:t>Isoler/</a:t>
            </a:r>
            <a:r>
              <a:rPr lang="fr-FR" sz="1400" dirty="0">
                <a:latin typeface="Verdana" panose="020B0604030504040204" pitchFamily="34" charset="0"/>
                <a:ea typeface="Verdana" panose="020B0604030504040204" pitchFamily="34" charset="0"/>
              </a:rPr>
              <a:t>insoler</a:t>
            </a:r>
            <a:endParaRPr lang="fr-FR" dirty="0">
              <a:latin typeface="Verdana" panose="020B0604030504040204" pitchFamily="34" charset="0"/>
              <a:ea typeface="Verdana" panose="020B0604030504040204" pitchFamily="34" charset="0"/>
            </a:endParaRPr>
          </a:p>
        </p:txBody>
      </p:sp>
      <p:sp>
        <p:nvSpPr>
          <p:cNvPr id="34" name="Rectangle 33">
            <a:extLst>
              <a:ext uri="{FF2B5EF4-FFF2-40B4-BE49-F238E27FC236}">
                <a16:creationId xmlns:a16="http://schemas.microsoft.com/office/drawing/2014/main" id="{19534BB6-F8E3-4FBD-8B0F-722139EFDC8F}"/>
              </a:ext>
            </a:extLst>
          </p:cNvPr>
          <p:cNvSpPr/>
          <p:nvPr/>
        </p:nvSpPr>
        <p:spPr>
          <a:xfrm>
            <a:off x="75768" y="3283687"/>
            <a:ext cx="1115283" cy="516570"/>
          </a:xfrm>
          <a:prstGeom prst="rect">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Verdana" panose="020B0604030504040204" pitchFamily="34" charset="0"/>
                <a:ea typeface="Verdana" panose="020B0604030504040204" pitchFamily="34" charset="0"/>
              </a:rPr>
              <a:t>Isoler/insoler</a:t>
            </a:r>
          </a:p>
        </p:txBody>
      </p:sp>
    </p:spTree>
    <p:extLst>
      <p:ext uri="{BB962C8B-B14F-4D97-AF65-F5344CB8AC3E}">
        <p14:creationId xmlns:p14="http://schemas.microsoft.com/office/powerpoint/2010/main" val="986316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D34FAA46-804D-4B6D-A6FE-171BE698B7A3}"/>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4A1258F4-8E06-4A40-BDC0-F91904D00F95}"/>
              </a:ext>
            </a:extLst>
          </p:cNvPr>
          <p:cNvSpPr/>
          <p:nvPr/>
        </p:nvSpPr>
        <p:spPr>
          <a:xfrm>
            <a:off x="119270" y="731031"/>
            <a:ext cx="11913704" cy="60283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b="1" dirty="0">
                <a:solidFill>
                  <a:srgbClr val="0000FF"/>
                </a:solidFill>
                <a:latin typeface="Verdana" panose="020B0604030504040204" pitchFamily="34" charset="0"/>
                <a:ea typeface="Verdana" panose="020B0604030504040204" pitchFamily="34" charset="0"/>
              </a:rPr>
              <a:t>Remarques:</a:t>
            </a:r>
          </a:p>
          <a:p>
            <a:pPr algn="just"/>
            <a:endParaRPr lang="fr-FR" sz="2000" b="1" dirty="0">
              <a:solidFill>
                <a:srgbClr val="0000FF"/>
              </a:solidFill>
              <a:latin typeface="Verdana" panose="020B0604030504040204" pitchFamily="34" charset="0"/>
              <a:ea typeface="Verdana" panose="020B0604030504040204" pitchFamily="34" charset="0"/>
            </a:endParaRPr>
          </a:p>
          <a:p>
            <a:pPr marL="342900" indent="-342900" algn="just">
              <a:buFontTx/>
              <a:buChar char="-"/>
            </a:pPr>
            <a:r>
              <a:rPr lang="fr-FR" sz="2000" b="1" dirty="0">
                <a:solidFill>
                  <a:schemeClr val="tx1"/>
                </a:solidFill>
                <a:latin typeface="Verdana" panose="020B0604030504040204" pitchFamily="34" charset="0"/>
                <a:ea typeface="Verdana" panose="020B0604030504040204" pitchFamily="34" charset="0"/>
              </a:rPr>
              <a:t>Une entités copiée, décalée, décomposé, etc. va se placer dans le </a:t>
            </a:r>
            <a:r>
              <a:rPr lang="fr-FR" sz="2000" b="1" dirty="0" err="1">
                <a:solidFill>
                  <a:schemeClr val="tx1"/>
                </a:solidFill>
                <a:latin typeface="Verdana" panose="020B0604030504040204" pitchFamily="34" charset="0"/>
                <a:ea typeface="Verdana" panose="020B0604030504040204" pitchFamily="34" charset="0"/>
              </a:rPr>
              <a:t>meme</a:t>
            </a:r>
            <a:r>
              <a:rPr lang="fr-FR" sz="2000" b="1" dirty="0">
                <a:solidFill>
                  <a:schemeClr val="tx1"/>
                </a:solidFill>
                <a:latin typeface="Verdana" panose="020B0604030504040204" pitchFamily="34" charset="0"/>
                <a:ea typeface="Verdana" panose="020B0604030504040204" pitchFamily="34" charset="0"/>
              </a:rPr>
              <a:t> calques que l’entité d'origine.</a:t>
            </a:r>
          </a:p>
          <a:p>
            <a:pPr algn="just"/>
            <a:endParaRPr lang="fr-FR" sz="2000" b="1" dirty="0">
              <a:solidFill>
                <a:schemeClr val="tx1"/>
              </a:solidFill>
              <a:latin typeface="Verdana" panose="020B0604030504040204" pitchFamily="34" charset="0"/>
              <a:ea typeface="Verdana" panose="020B0604030504040204" pitchFamily="34" charset="0"/>
            </a:endParaRPr>
          </a:p>
          <a:p>
            <a:pPr marL="342900" indent="-342900" algn="just">
              <a:buFontTx/>
              <a:buChar char="-"/>
            </a:pPr>
            <a:r>
              <a:rPr lang="fr-FR" sz="2000" b="1" dirty="0">
                <a:solidFill>
                  <a:schemeClr val="tx1"/>
                </a:solidFill>
                <a:latin typeface="Verdana" panose="020B0604030504040204" pitchFamily="34" charset="0"/>
                <a:ea typeface="Verdana" panose="020B0604030504040204" pitchFamily="34" charset="0"/>
              </a:rPr>
              <a:t>Il est possible de désactiver le calque actuel, mais on ne verra alors pas les entités se créer à l'écran.</a:t>
            </a:r>
          </a:p>
          <a:p>
            <a:pPr algn="just"/>
            <a:endParaRPr lang="fr-FR" sz="2000" b="1" dirty="0">
              <a:solidFill>
                <a:schemeClr val="tx1"/>
              </a:solidFill>
              <a:latin typeface="Verdana" panose="020B0604030504040204" pitchFamily="34" charset="0"/>
              <a:ea typeface="Verdana" panose="020B0604030504040204" pitchFamily="34" charset="0"/>
            </a:endParaRPr>
          </a:p>
          <a:p>
            <a:pPr marL="342900" indent="-342900" algn="just">
              <a:buFontTx/>
              <a:buChar char="-"/>
            </a:pPr>
            <a:r>
              <a:rPr lang="fr-FR" sz="2000" b="1" dirty="0">
                <a:solidFill>
                  <a:schemeClr val="tx1"/>
                </a:solidFill>
                <a:latin typeface="Verdana" panose="020B0604030504040204" pitchFamily="34" charset="0"/>
                <a:ea typeface="Verdana" panose="020B0604030504040204" pitchFamily="34" charset="0"/>
              </a:rPr>
              <a:t>Geler un calque permet de ne pas tenir compte des ses entités lors de la commande « REGN ».</a:t>
            </a:r>
          </a:p>
          <a:p>
            <a:pPr algn="just"/>
            <a:endParaRPr lang="fr-FR" sz="2000" b="1" dirty="0">
              <a:solidFill>
                <a:schemeClr val="tx1"/>
              </a:solidFill>
              <a:latin typeface="Verdana" panose="020B0604030504040204" pitchFamily="34" charset="0"/>
              <a:ea typeface="Verdana" panose="020B0604030504040204" pitchFamily="34" charset="0"/>
            </a:endParaRPr>
          </a:p>
          <a:p>
            <a:pPr marL="342900" indent="-342900" algn="just">
              <a:buFontTx/>
              <a:buChar char="-"/>
            </a:pPr>
            <a:r>
              <a:rPr lang="fr-FR" sz="2000" b="1" dirty="0">
                <a:solidFill>
                  <a:schemeClr val="tx1"/>
                </a:solidFill>
                <a:latin typeface="Verdana" panose="020B0604030504040204" pitchFamily="34" charset="0"/>
                <a:ea typeface="Verdana" panose="020B0604030504040204" pitchFamily="34" charset="0"/>
              </a:rPr>
              <a:t>Attention, lors d’un changement de propriétés il faut veiller à ne modifier que le calque.</a:t>
            </a:r>
          </a:p>
          <a:p>
            <a:pPr algn="just"/>
            <a:endParaRPr lang="fr-FR" sz="2000" b="1" dirty="0">
              <a:solidFill>
                <a:schemeClr val="tx1"/>
              </a:solidFill>
              <a:latin typeface="Verdana" panose="020B0604030504040204" pitchFamily="34" charset="0"/>
              <a:ea typeface="Verdana" panose="020B0604030504040204" pitchFamily="34" charset="0"/>
            </a:endParaRPr>
          </a:p>
          <a:p>
            <a:pPr marL="342900" indent="-342900" algn="just">
              <a:buFontTx/>
              <a:buChar char="-"/>
            </a:pPr>
            <a:r>
              <a:rPr lang="fr-FR" sz="2000" b="1" dirty="0">
                <a:solidFill>
                  <a:schemeClr val="tx1"/>
                </a:solidFill>
                <a:latin typeface="Verdana" panose="020B0604030504040204" pitchFamily="34" charset="0"/>
                <a:ea typeface="Verdana" panose="020B0604030504040204" pitchFamily="34" charset="0"/>
              </a:rPr>
              <a:t>On peut aussi utiliser la barre d'outils « Calque 2» qui offre des possibilités supplémentaires.</a:t>
            </a:r>
          </a:p>
          <a:p>
            <a:pPr algn="just"/>
            <a:endParaRPr lang="fr-FR" sz="2000" b="1" dirty="0">
              <a:solidFill>
                <a:schemeClr val="tx1"/>
              </a:solidFill>
              <a:latin typeface="Verdana" panose="020B0604030504040204" pitchFamily="34" charset="0"/>
              <a:ea typeface="Verdana" panose="020B0604030504040204" pitchFamily="34" charset="0"/>
            </a:endParaRPr>
          </a:p>
          <a:p>
            <a:pPr marL="342900" indent="-342900" algn="just">
              <a:buFontTx/>
              <a:buChar char="-"/>
            </a:pPr>
            <a:r>
              <a:rPr lang="fr-FR" sz="2000" b="1" dirty="0">
                <a:solidFill>
                  <a:schemeClr val="tx1"/>
                </a:solidFill>
                <a:latin typeface="Verdana" panose="020B0604030504040204" pitchFamily="34" charset="0"/>
                <a:ea typeface="Verdana" panose="020B0604030504040204" pitchFamily="34" charset="0"/>
              </a:rPr>
              <a:t>L’icone à droite de la barres d’outils es calques permet de changer directement de calque en cliquant sur un objet.</a:t>
            </a:r>
          </a:p>
        </p:txBody>
      </p:sp>
    </p:spTree>
    <p:extLst>
      <p:ext uri="{BB962C8B-B14F-4D97-AF65-F5344CB8AC3E}">
        <p14:creationId xmlns:p14="http://schemas.microsoft.com/office/powerpoint/2010/main" val="107953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Box 5">
            <a:extLst>
              <a:ext uri="{FF2B5EF4-FFF2-40B4-BE49-F238E27FC236}">
                <a16:creationId xmlns:a16="http://schemas.microsoft.com/office/drawing/2014/main" id="{5C8ECE2B-C710-4A8F-BE9F-966FD427DC00}"/>
              </a:ext>
            </a:extLst>
          </p:cNvPr>
          <p:cNvSpPr txBox="1">
            <a:spLocks noChangeArrowheads="1"/>
          </p:cNvSpPr>
          <p:nvPr/>
        </p:nvSpPr>
        <p:spPr bwMode="auto">
          <a:xfrm>
            <a:off x="119270" y="731032"/>
            <a:ext cx="5976730" cy="779131"/>
          </a:xfrm>
          <a:prstGeom prst="rect">
            <a:avLst/>
          </a:prstGeom>
          <a:noFill/>
          <a:ln w="0">
            <a:noFill/>
            <a:prstDash val="solid"/>
          </a:ln>
        </p:spPr>
        <p:txBody>
          <a:bodyPr wrap="none" lIns="90004" tIns="44997" rIns="90004" bIns="44997" anchor="ctr" anchorCtr="1" compatLnSpc="0"/>
          <a:lstStyle/>
          <a:p>
            <a:pPr defTabSz="457200"/>
            <a:r>
              <a:rPr lang="fr-FR" sz="2800" b="1" dirty="0">
                <a:solidFill>
                  <a:srgbClr val="C00000"/>
                </a:solidFill>
                <a:latin typeface="Verdana" panose="020B0604030504040204" pitchFamily="34" charset="0"/>
                <a:ea typeface="Verdana" panose="020B0604030504040204" pitchFamily="34" charset="0"/>
                <a:cs typeface="Verdana" panose="020B0604030504040204" pitchFamily="34" charset="0"/>
              </a:rPr>
              <a:t>4.1. Les propriétés d’objet </a:t>
            </a:r>
          </a:p>
        </p:txBody>
      </p:sp>
      <p:pic>
        <p:nvPicPr>
          <p:cNvPr id="2" name="Image 1">
            <a:extLst>
              <a:ext uri="{FF2B5EF4-FFF2-40B4-BE49-F238E27FC236}">
                <a16:creationId xmlns:a16="http://schemas.microsoft.com/office/drawing/2014/main" id="{12805F47-519B-4CEF-B96D-DA6000A148E6}"/>
              </a:ext>
            </a:extLst>
          </p:cNvPr>
          <p:cNvPicPr>
            <a:picLocks noChangeAspect="1"/>
          </p:cNvPicPr>
          <p:nvPr/>
        </p:nvPicPr>
        <p:blipFill>
          <a:blip r:embed="rId2"/>
          <a:stretch>
            <a:fillRect/>
          </a:stretch>
        </p:blipFill>
        <p:spPr>
          <a:xfrm>
            <a:off x="7389418" y="1302660"/>
            <a:ext cx="4643555" cy="4214220"/>
          </a:xfrm>
          <a:prstGeom prst="rect">
            <a:avLst/>
          </a:prstGeom>
        </p:spPr>
      </p:pic>
      <p:sp>
        <p:nvSpPr>
          <p:cNvPr id="4" name="Rectangle 3">
            <a:extLst>
              <a:ext uri="{FF2B5EF4-FFF2-40B4-BE49-F238E27FC236}">
                <a16:creationId xmlns:a16="http://schemas.microsoft.com/office/drawing/2014/main" id="{25FC6910-AF6F-46BF-8C36-014D83E9D720}"/>
              </a:ext>
            </a:extLst>
          </p:cNvPr>
          <p:cNvSpPr/>
          <p:nvPr/>
        </p:nvSpPr>
        <p:spPr>
          <a:xfrm>
            <a:off x="119270" y="1510163"/>
            <a:ext cx="7230392" cy="4708981"/>
          </a:xfrm>
          <a:prstGeom prst="rect">
            <a:avLst/>
          </a:prstGeom>
        </p:spPr>
        <p:txBody>
          <a:bodyPr wrap="square">
            <a:spAutoFit/>
          </a:bodyPr>
          <a:lstStyle/>
          <a:p>
            <a:pPr marR="0" algn="just"/>
            <a:r>
              <a:rPr lang="fr-FR" sz="2000" dirty="0">
                <a:solidFill>
                  <a:srgbClr val="000000"/>
                </a:solidFill>
                <a:latin typeface="Verdana" panose="020B0604030504040204" pitchFamily="34" charset="0"/>
                <a:ea typeface="Verdana" panose="020B0604030504040204" pitchFamily="34" charset="0"/>
              </a:rPr>
              <a:t>	Pour afficher les propriétés des objets, il suffit juste de faire un double clic sur l'élément désiré (ou CTRL+1).</a:t>
            </a:r>
          </a:p>
          <a:p>
            <a:pPr marR="0" algn="just"/>
            <a:r>
              <a:rPr lang="fr-FR" sz="2000" dirty="0">
                <a:solidFill>
                  <a:srgbClr val="000000"/>
                </a:solidFill>
                <a:latin typeface="Verdana" panose="020B0604030504040204" pitchFamily="34" charset="0"/>
                <a:ea typeface="Verdana" panose="020B0604030504040204" pitchFamily="34" charset="0"/>
              </a:rPr>
              <a:t>Une fenêtre apparait affichant les propriétés générales</a:t>
            </a:r>
          </a:p>
          <a:p>
            <a:pPr marR="0" algn="just"/>
            <a:r>
              <a:rPr lang="fr-FR" sz="2000" dirty="0">
                <a:solidFill>
                  <a:srgbClr val="000000"/>
                </a:solidFill>
                <a:latin typeface="Verdana" panose="020B0604030504040204" pitchFamily="34" charset="0"/>
                <a:ea typeface="Verdana" panose="020B0604030504040204" pitchFamily="34" charset="0"/>
              </a:rPr>
              <a:t>de l'objet (couleur, nom du calque, style de ligne, style</a:t>
            </a:r>
          </a:p>
          <a:p>
            <a:pPr marR="0" algn="just"/>
            <a:r>
              <a:rPr lang="fr-FR" sz="2000" dirty="0">
                <a:solidFill>
                  <a:srgbClr val="000000"/>
                </a:solidFill>
                <a:latin typeface="Verdana" panose="020B0604030504040204" pitchFamily="34" charset="0"/>
                <a:ea typeface="Verdana" panose="020B0604030504040204" pitchFamily="34" charset="0"/>
              </a:rPr>
              <a:t>de tracé, épaisseur, etc.), ainsi que la géométrie de </a:t>
            </a:r>
          </a:p>
          <a:p>
            <a:pPr marR="0" algn="just"/>
            <a:r>
              <a:rPr lang="fr-FR" sz="2000" dirty="0">
                <a:solidFill>
                  <a:srgbClr val="000000"/>
                </a:solidFill>
                <a:latin typeface="Verdana" panose="020B0604030504040204" pitchFamily="34" charset="0"/>
                <a:ea typeface="Verdana" panose="020B0604030504040204" pitchFamily="34" charset="0"/>
              </a:rPr>
              <a:t>l’objet ( type de solide, dimensions, hauteur, directions, etc.)</a:t>
            </a:r>
          </a:p>
          <a:p>
            <a:pPr marR="0" algn="just"/>
            <a:r>
              <a:rPr lang="fr-FR" sz="2000" dirty="0">
                <a:solidFill>
                  <a:srgbClr val="000000"/>
                </a:solidFill>
                <a:latin typeface="Verdana" panose="020B0604030504040204" pitchFamily="34" charset="0"/>
                <a:ea typeface="Verdana" panose="020B0604030504040204" pitchFamily="34" charset="0"/>
              </a:rPr>
              <a:t>Il s'agit là d'une bonne méthode pour vérifier les données d'un objet ou modifier des variables. </a:t>
            </a:r>
          </a:p>
          <a:p>
            <a:pPr marR="0" algn="just"/>
            <a:endParaRPr lang="fr-FR" sz="2000" b="1" u="sng" dirty="0">
              <a:solidFill>
                <a:schemeClr val="accent2"/>
              </a:solidFill>
              <a:latin typeface="Verdana" panose="020B0604030504040204" pitchFamily="34" charset="0"/>
              <a:ea typeface="Verdana" panose="020B0604030504040204" pitchFamily="34" charset="0"/>
            </a:endParaRPr>
          </a:p>
          <a:p>
            <a:pPr marR="0" algn="just"/>
            <a:r>
              <a:rPr lang="fr-FR" sz="2000" b="1" u="sng" dirty="0">
                <a:solidFill>
                  <a:schemeClr val="accent2"/>
                </a:solidFill>
                <a:latin typeface="Verdana" panose="020B0604030504040204" pitchFamily="34" charset="0"/>
                <a:ea typeface="Verdana" panose="020B0604030504040204" pitchFamily="34" charset="0"/>
              </a:rPr>
              <a:t>Remarque :</a:t>
            </a:r>
            <a:r>
              <a:rPr lang="fr-FR" sz="2000" b="1" dirty="0">
                <a:solidFill>
                  <a:schemeClr val="accent2"/>
                </a:solidFill>
                <a:latin typeface="Verdana" panose="020B0604030504040204" pitchFamily="34" charset="0"/>
                <a:ea typeface="Verdana" panose="020B0604030504040204" pitchFamily="34" charset="0"/>
              </a:rPr>
              <a:t> </a:t>
            </a:r>
            <a:r>
              <a:rPr lang="fr-FR" sz="2000" dirty="0">
                <a:solidFill>
                  <a:schemeClr val="accent2"/>
                </a:solidFill>
                <a:latin typeface="Verdana" panose="020B0604030504040204" pitchFamily="34" charset="0"/>
                <a:ea typeface="Verdana" panose="020B0604030504040204" pitchFamily="34" charset="0"/>
              </a:rPr>
              <a:t>Les propriétés des objets sont étroitement liées aux propriétés du calque sur lequel ils se trouvent et le type d’objet agit sur le contenu des ses propriétés géométriques. </a:t>
            </a:r>
          </a:p>
        </p:txBody>
      </p:sp>
    </p:spTree>
    <p:extLst>
      <p:ext uri="{BB962C8B-B14F-4D97-AF65-F5344CB8AC3E}">
        <p14:creationId xmlns:p14="http://schemas.microsoft.com/office/powerpoint/2010/main" val="1588930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fade">
                                      <p:cBhvr>
                                        <p:cTn id="21" dur="1000"/>
                                        <p:tgtEl>
                                          <p:spTgt spid="4">
                                            <p:txEl>
                                              <p:pRg st="1" end="1"/>
                                            </p:txEl>
                                          </p:spTgt>
                                        </p:tgtEl>
                                      </p:cBhvr>
                                    </p:animEffect>
                                    <p:anim calcmode="lin" valueType="num">
                                      <p:cBhvr>
                                        <p:cTn id="2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1" end="1"/>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4">
                                            <p:txEl>
                                              <p:pRg st="2" end="2"/>
                                            </p:txEl>
                                          </p:spTgt>
                                        </p:tgtEl>
                                        <p:attrNameLst>
                                          <p:attrName>style.visibility</p:attrName>
                                        </p:attrNameLst>
                                      </p:cBhvr>
                                      <p:to>
                                        <p:strVal val="visible"/>
                                      </p:to>
                                    </p:set>
                                    <p:animEffect transition="in" filter="fade">
                                      <p:cBhvr>
                                        <p:cTn id="26" dur="1000"/>
                                        <p:tgtEl>
                                          <p:spTgt spid="4">
                                            <p:txEl>
                                              <p:pRg st="2" end="2"/>
                                            </p:txEl>
                                          </p:spTgt>
                                        </p:tgtEl>
                                      </p:cBhvr>
                                    </p:animEffect>
                                    <p:anim calcmode="lin" valueType="num">
                                      <p:cBhvr>
                                        <p:cTn id="27"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Effect transition="in" filter="fade">
                                      <p:cBhvr>
                                        <p:cTn id="31" dur="1000"/>
                                        <p:tgtEl>
                                          <p:spTgt spid="4">
                                            <p:txEl>
                                              <p:pRg st="3" end="3"/>
                                            </p:txEl>
                                          </p:spTgt>
                                        </p:tgtEl>
                                      </p:cBhvr>
                                    </p:animEffect>
                                    <p:anim calcmode="lin" valueType="num">
                                      <p:cBhvr>
                                        <p:cTn id="3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3" end="3"/>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4">
                                            <p:txEl>
                                              <p:pRg st="4" end="4"/>
                                            </p:txEl>
                                          </p:spTgt>
                                        </p:tgtEl>
                                        <p:attrNameLst>
                                          <p:attrName>style.visibility</p:attrName>
                                        </p:attrNameLst>
                                      </p:cBhvr>
                                      <p:to>
                                        <p:strVal val="visible"/>
                                      </p:to>
                                    </p:set>
                                    <p:animEffect transition="in" filter="fade">
                                      <p:cBhvr>
                                        <p:cTn id="36" dur="1000"/>
                                        <p:tgtEl>
                                          <p:spTgt spid="4">
                                            <p:txEl>
                                              <p:pRg st="4" end="4"/>
                                            </p:txEl>
                                          </p:spTgt>
                                        </p:tgtEl>
                                      </p:cBhvr>
                                    </p:animEffect>
                                    <p:anim calcmode="lin" valueType="num">
                                      <p:cBhvr>
                                        <p:cTn id="37"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animEffect transition="in" filter="fade">
                                      <p:cBhvr>
                                        <p:cTn id="43" dur="1000"/>
                                        <p:tgtEl>
                                          <p:spTgt spid="4">
                                            <p:txEl>
                                              <p:pRg st="5" end="5"/>
                                            </p:txEl>
                                          </p:spTgt>
                                        </p:tgtEl>
                                      </p:cBhvr>
                                    </p:animEffect>
                                    <p:anim calcmode="lin" valueType="num">
                                      <p:cBhvr>
                                        <p:cTn id="44"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2"/>
                                        </p:tgtEl>
                                        <p:attrNameLst>
                                          <p:attrName>style.visibility</p:attrName>
                                        </p:attrNameLst>
                                      </p:cBhvr>
                                      <p:to>
                                        <p:strVal val="visible"/>
                                      </p:to>
                                    </p:set>
                                    <p:animEffect transition="in" filter="fade">
                                      <p:cBhvr>
                                        <p:cTn id="50" dur="1000"/>
                                        <p:tgtEl>
                                          <p:spTgt spid="2"/>
                                        </p:tgtEl>
                                      </p:cBhvr>
                                    </p:animEffect>
                                    <p:anim calcmode="lin" valueType="num">
                                      <p:cBhvr>
                                        <p:cTn id="51" dur="1000" fill="hold"/>
                                        <p:tgtEl>
                                          <p:spTgt spid="2"/>
                                        </p:tgtEl>
                                        <p:attrNameLst>
                                          <p:attrName>ppt_x</p:attrName>
                                        </p:attrNameLst>
                                      </p:cBhvr>
                                      <p:tavLst>
                                        <p:tav tm="0">
                                          <p:val>
                                            <p:strVal val="#ppt_x"/>
                                          </p:val>
                                        </p:tav>
                                        <p:tav tm="100000">
                                          <p:val>
                                            <p:strVal val="#ppt_x"/>
                                          </p:val>
                                        </p:tav>
                                      </p:tavLst>
                                    </p:anim>
                                    <p:anim calcmode="lin" valueType="num">
                                      <p:cBhvr>
                                        <p:cTn id="5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4">
                                            <p:txEl>
                                              <p:pRg st="7" end="7"/>
                                            </p:txEl>
                                          </p:spTgt>
                                        </p:tgtEl>
                                        <p:attrNameLst>
                                          <p:attrName>style.visibility</p:attrName>
                                        </p:attrNameLst>
                                      </p:cBhvr>
                                      <p:to>
                                        <p:strVal val="visible"/>
                                      </p:to>
                                    </p:set>
                                    <p:animEffect transition="in" filter="fade">
                                      <p:cBhvr>
                                        <p:cTn id="57" dur="1000"/>
                                        <p:tgtEl>
                                          <p:spTgt spid="4">
                                            <p:txEl>
                                              <p:pRg st="7" end="7"/>
                                            </p:txEl>
                                          </p:spTgt>
                                        </p:tgtEl>
                                      </p:cBhvr>
                                    </p:animEffect>
                                    <p:anim calcmode="lin" valueType="num">
                                      <p:cBhvr>
                                        <p:cTn id="58"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9"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0DF34E07-C723-45BE-A515-769457D25CB6}"/>
              </a:ext>
            </a:extLst>
          </p:cNvPr>
          <p:cNvSpPr/>
          <p:nvPr/>
        </p:nvSpPr>
        <p:spPr>
          <a:xfrm>
            <a:off x="119270" y="880430"/>
            <a:ext cx="11880574" cy="13269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a:solidFill>
                  <a:schemeClr val="tx1"/>
                </a:solidFill>
                <a:latin typeface="Verdana" panose="020B0604030504040204" pitchFamily="34" charset="0"/>
                <a:ea typeface="Verdana" panose="020B0604030504040204" pitchFamily="34" charset="0"/>
              </a:rPr>
              <a:t>Les calques sont d'une grande utilité lors de la conception de dessins complexes. Ils permettent la séparation des divers éléments qui composent le dessin. On pourra ainsi séparer les textes, la cotation, les principaux objets géométriques, les repères, etc.</a:t>
            </a:r>
          </a:p>
        </p:txBody>
      </p:sp>
      <p:sp>
        <p:nvSpPr>
          <p:cNvPr id="4" name="Rectangle 3">
            <a:extLst>
              <a:ext uri="{FF2B5EF4-FFF2-40B4-BE49-F238E27FC236}">
                <a16:creationId xmlns:a16="http://schemas.microsoft.com/office/drawing/2014/main" id="{338F8CE8-2953-4D99-B635-CAD0A92E2796}"/>
              </a:ext>
            </a:extLst>
          </p:cNvPr>
          <p:cNvSpPr/>
          <p:nvPr/>
        </p:nvSpPr>
        <p:spPr>
          <a:xfrm>
            <a:off x="119270" y="2206874"/>
            <a:ext cx="11913704" cy="1133071"/>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u="sng" dirty="0">
                <a:solidFill>
                  <a:srgbClr val="0000FF"/>
                </a:solidFill>
                <a:latin typeface="Verdana" panose="020B0604030504040204" pitchFamily="34" charset="0"/>
                <a:ea typeface="Verdana" panose="020B0604030504040204" pitchFamily="34" charset="0"/>
              </a:rPr>
              <a:t>Note:</a:t>
            </a:r>
            <a:r>
              <a:rPr lang="fr-FR" dirty="0">
                <a:latin typeface="Verdana" panose="020B0604030504040204" pitchFamily="34" charset="0"/>
                <a:ea typeface="Verdana" panose="020B0604030504040204" pitchFamily="34" charset="0"/>
              </a:rPr>
              <a:t> Lorsque vous créez un nouveau dessin, le calque "0" est automatiquement créé ! Ce calque spécial ne peut être ni supprimé, ni renommé. Il permet de garantir que chaque dessin contient au moins 1 calque et permet de contrôler les couleurs dans les blocs (nous verrons cela plus tard).</a:t>
            </a:r>
          </a:p>
        </p:txBody>
      </p:sp>
      <p:sp>
        <p:nvSpPr>
          <p:cNvPr id="6" name="Rectangle 5">
            <a:extLst>
              <a:ext uri="{FF2B5EF4-FFF2-40B4-BE49-F238E27FC236}">
                <a16:creationId xmlns:a16="http://schemas.microsoft.com/office/drawing/2014/main" id="{069AE219-9EFA-4DC5-9BE9-3FA89F8FEB8A}"/>
              </a:ext>
            </a:extLst>
          </p:cNvPr>
          <p:cNvSpPr/>
          <p:nvPr/>
        </p:nvSpPr>
        <p:spPr>
          <a:xfrm>
            <a:off x="119270" y="3683174"/>
            <a:ext cx="11913704" cy="2717626"/>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a:solidFill>
                  <a:schemeClr val="bg1"/>
                </a:solidFill>
                <a:latin typeface="Verdana" panose="020B0604030504040204" pitchFamily="34" charset="0"/>
                <a:ea typeface="Verdana" panose="020B0604030504040204" pitchFamily="34" charset="0"/>
              </a:rPr>
              <a:t>Grâce aux calques, vous pourrez :</a:t>
            </a:r>
          </a:p>
          <a:p>
            <a:pPr marL="285750" indent="-285750" algn="just">
              <a:buFont typeface="Arial" panose="020B0604020202020204" pitchFamily="34" charset="0"/>
              <a:buChar char="•"/>
            </a:pPr>
            <a:r>
              <a:rPr lang="fr-FR" sz="2000" dirty="0">
                <a:solidFill>
                  <a:schemeClr val="bg1"/>
                </a:solidFill>
                <a:latin typeface="Verdana" panose="020B0604030504040204" pitchFamily="34" charset="0"/>
                <a:ea typeface="Verdana" panose="020B0604030504040204" pitchFamily="34" charset="0"/>
              </a:rPr>
              <a:t>Afficher ou masquer des objets.</a:t>
            </a:r>
          </a:p>
          <a:p>
            <a:pPr marL="285750" indent="-285750" algn="just">
              <a:buFont typeface="Arial" panose="020B0604020202020204" pitchFamily="34" charset="0"/>
              <a:buChar char="•"/>
            </a:pPr>
            <a:r>
              <a:rPr lang="fr-FR" sz="2000" dirty="0">
                <a:solidFill>
                  <a:schemeClr val="bg1"/>
                </a:solidFill>
                <a:latin typeface="Verdana" panose="020B0604030504040204" pitchFamily="34" charset="0"/>
                <a:ea typeface="Verdana" panose="020B0604030504040204" pitchFamily="34" charset="0"/>
              </a:rPr>
              <a:t>Définir un type de ligne, une épaisseur et sa couleur.</a:t>
            </a:r>
          </a:p>
          <a:p>
            <a:pPr marL="285750" indent="-285750" algn="just">
              <a:buFont typeface="Arial" panose="020B0604020202020204" pitchFamily="34" charset="0"/>
              <a:buChar char="•"/>
            </a:pPr>
            <a:r>
              <a:rPr lang="fr-FR" sz="2000" dirty="0">
                <a:solidFill>
                  <a:schemeClr val="bg1"/>
                </a:solidFill>
                <a:latin typeface="Verdana" panose="020B0604030504040204" pitchFamily="34" charset="0"/>
                <a:ea typeface="Verdana" panose="020B0604030504040204" pitchFamily="34" charset="0"/>
              </a:rPr>
              <a:t>Permettre ou non la modification des objets du calque.</a:t>
            </a:r>
          </a:p>
          <a:p>
            <a:pPr marL="285750" indent="-285750" algn="just">
              <a:buFont typeface="Arial" panose="020B0604020202020204" pitchFamily="34" charset="0"/>
              <a:buChar char="•"/>
            </a:pPr>
            <a:r>
              <a:rPr lang="fr-FR" sz="2000" dirty="0">
                <a:solidFill>
                  <a:schemeClr val="bg1"/>
                </a:solidFill>
                <a:latin typeface="Verdana" panose="020B0604030504040204" pitchFamily="34" charset="0"/>
                <a:ea typeface="Verdana" panose="020B0604030504040204" pitchFamily="34" charset="0"/>
              </a:rPr>
              <a:t>Permettre ou non aux objets d'être imprimés.</a:t>
            </a:r>
          </a:p>
          <a:p>
            <a:pPr marL="285750" indent="-285750" algn="just">
              <a:buFont typeface="Arial" panose="020B0604020202020204" pitchFamily="34" charset="0"/>
              <a:buChar char="•"/>
            </a:pPr>
            <a:r>
              <a:rPr lang="fr-FR" sz="2000" dirty="0">
                <a:solidFill>
                  <a:schemeClr val="bg1"/>
                </a:solidFill>
                <a:latin typeface="Verdana" panose="020B0604030504040204" pitchFamily="34" charset="0"/>
                <a:ea typeface="Verdana" panose="020B0604030504040204" pitchFamily="34" charset="0"/>
              </a:rPr>
              <a:t>Donner un nom thématique à chaque calque créé.</a:t>
            </a:r>
          </a:p>
          <a:p>
            <a:pPr algn="just"/>
            <a:r>
              <a:rPr lang="fr-FR" sz="2000" dirty="0">
                <a:solidFill>
                  <a:schemeClr val="bg1"/>
                </a:solidFill>
                <a:latin typeface="Verdana" panose="020B0604030504040204" pitchFamily="34" charset="0"/>
                <a:ea typeface="Verdana" panose="020B0604030504040204" pitchFamily="34" charset="0"/>
              </a:rPr>
              <a:t>En règle générale, il est recommandé et même indispensable de créer plusieurs calques plutôt que de tout dessiner sur 1 seul et même calque.</a:t>
            </a:r>
          </a:p>
        </p:txBody>
      </p:sp>
    </p:spTree>
    <p:extLst>
      <p:ext uri="{BB962C8B-B14F-4D97-AF65-F5344CB8AC3E}">
        <p14:creationId xmlns:p14="http://schemas.microsoft.com/office/powerpoint/2010/main" val="64220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70D93AB2-F93D-459B-85A5-DF58595A12E4}"/>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a:extLst>
              <a:ext uri="{FF2B5EF4-FFF2-40B4-BE49-F238E27FC236}">
                <a16:creationId xmlns:a16="http://schemas.microsoft.com/office/drawing/2014/main" id="{7B66F898-7D52-4602-8ED3-FE680948E945}"/>
              </a:ext>
            </a:extLst>
          </p:cNvPr>
          <p:cNvSpPr/>
          <p:nvPr/>
        </p:nvSpPr>
        <p:spPr>
          <a:xfrm>
            <a:off x="119270" y="731032"/>
            <a:ext cx="11850094" cy="1075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a:solidFill>
                  <a:schemeClr val="tx1"/>
                </a:solidFill>
                <a:latin typeface="Verdana" panose="020B0604030504040204" pitchFamily="34" charset="0"/>
                <a:ea typeface="Verdana" panose="020B0604030504040204" pitchFamily="34" charset="0"/>
              </a:rPr>
              <a:t>La gestion des calques permet de lier la couler et le type e ligne à l’appartenance d’un calque. Ceci à l'avantage de rendre les entités directement reconnaissables en vérifiant la couleur et le type de ligne.</a:t>
            </a:r>
          </a:p>
        </p:txBody>
      </p:sp>
      <p:pic>
        <p:nvPicPr>
          <p:cNvPr id="6" name="Image 5">
            <a:extLst>
              <a:ext uri="{FF2B5EF4-FFF2-40B4-BE49-F238E27FC236}">
                <a16:creationId xmlns:a16="http://schemas.microsoft.com/office/drawing/2014/main" id="{36F47BA8-F188-40C3-A996-D2EDDA47EEA8}"/>
              </a:ext>
            </a:extLst>
          </p:cNvPr>
          <p:cNvPicPr>
            <a:picLocks noChangeAspect="1"/>
          </p:cNvPicPr>
          <p:nvPr/>
        </p:nvPicPr>
        <p:blipFill>
          <a:blip r:embed="rId2"/>
          <a:stretch>
            <a:fillRect/>
          </a:stretch>
        </p:blipFill>
        <p:spPr>
          <a:xfrm>
            <a:off x="1101268" y="1787492"/>
            <a:ext cx="10607987" cy="404316"/>
          </a:xfrm>
          <a:prstGeom prst="rect">
            <a:avLst/>
          </a:prstGeom>
        </p:spPr>
      </p:pic>
      <p:sp>
        <p:nvSpPr>
          <p:cNvPr id="7" name="Rectangle 6">
            <a:extLst>
              <a:ext uri="{FF2B5EF4-FFF2-40B4-BE49-F238E27FC236}">
                <a16:creationId xmlns:a16="http://schemas.microsoft.com/office/drawing/2014/main" id="{61053B68-0A65-4188-A572-2CC3BCAD81F0}"/>
              </a:ext>
            </a:extLst>
          </p:cNvPr>
          <p:cNvSpPr/>
          <p:nvPr/>
        </p:nvSpPr>
        <p:spPr>
          <a:xfrm>
            <a:off x="139148" y="2172317"/>
            <a:ext cx="11913704" cy="400110"/>
          </a:xfrm>
          <a:prstGeom prst="rect">
            <a:avLst/>
          </a:prstGeom>
        </p:spPr>
        <p:txBody>
          <a:bodyPr wrap="square">
            <a:spAutoFit/>
          </a:bodyPr>
          <a:lstStyle/>
          <a:p>
            <a:r>
              <a:rPr lang="fr-FR" sz="2000" dirty="0">
                <a:solidFill>
                  <a:srgbClr val="000000"/>
                </a:solidFill>
                <a:latin typeface="Verdana" panose="020B0604030504040204" pitchFamily="34" charset="0"/>
                <a:ea typeface="Verdana" panose="020B0604030504040204" pitchFamily="34" charset="0"/>
              </a:rPr>
              <a:t>Il est plus rapide d’accéder au contrôle des calques par le menu en haut de l’écran : </a:t>
            </a:r>
            <a:endParaRPr lang="fr-FR" sz="2000" dirty="0">
              <a:latin typeface="Verdana" panose="020B0604030504040204" pitchFamily="34" charset="0"/>
              <a:ea typeface="Verdana" panose="020B0604030504040204" pitchFamily="34" charset="0"/>
            </a:endParaRPr>
          </a:p>
        </p:txBody>
      </p:sp>
      <p:pic>
        <p:nvPicPr>
          <p:cNvPr id="8" name="Image 7">
            <a:extLst>
              <a:ext uri="{FF2B5EF4-FFF2-40B4-BE49-F238E27FC236}">
                <a16:creationId xmlns:a16="http://schemas.microsoft.com/office/drawing/2014/main" id="{B9CE145D-AB2C-47EC-94C6-5A3D23BE7723}"/>
              </a:ext>
            </a:extLst>
          </p:cNvPr>
          <p:cNvPicPr>
            <a:picLocks noChangeAspect="1"/>
          </p:cNvPicPr>
          <p:nvPr/>
        </p:nvPicPr>
        <p:blipFill>
          <a:blip r:embed="rId3"/>
          <a:stretch>
            <a:fillRect/>
          </a:stretch>
        </p:blipFill>
        <p:spPr>
          <a:xfrm>
            <a:off x="2366692" y="2601056"/>
            <a:ext cx="7242716" cy="438032"/>
          </a:xfrm>
          <a:prstGeom prst="rect">
            <a:avLst/>
          </a:prstGeom>
        </p:spPr>
      </p:pic>
      <p:sp>
        <p:nvSpPr>
          <p:cNvPr id="9" name="Rectangle 8">
            <a:extLst>
              <a:ext uri="{FF2B5EF4-FFF2-40B4-BE49-F238E27FC236}">
                <a16:creationId xmlns:a16="http://schemas.microsoft.com/office/drawing/2014/main" id="{6035B57C-0CF7-4756-A971-8F93544F42BB}"/>
              </a:ext>
            </a:extLst>
          </p:cNvPr>
          <p:cNvSpPr/>
          <p:nvPr/>
        </p:nvSpPr>
        <p:spPr>
          <a:xfrm>
            <a:off x="139148" y="3039088"/>
            <a:ext cx="11893826" cy="1015663"/>
          </a:xfrm>
          <a:prstGeom prst="rect">
            <a:avLst/>
          </a:prstGeom>
        </p:spPr>
        <p:txBody>
          <a:bodyPr wrap="square">
            <a:spAutoFit/>
          </a:bodyPr>
          <a:lstStyle/>
          <a:p>
            <a:pPr algn="just"/>
            <a:r>
              <a:rPr lang="fr-FR" sz="2000" dirty="0">
                <a:solidFill>
                  <a:srgbClr val="000000"/>
                </a:solidFill>
                <a:latin typeface="Verdana" panose="020B0604030504040204" pitchFamily="34" charset="0"/>
                <a:ea typeface="Verdana" panose="020B0604030504040204" pitchFamily="34" charset="0"/>
              </a:rPr>
              <a:t>Cependant, lorsque vous avez de nombreux calques dans un projet, il est souvent intéressant d’utiliser </a:t>
            </a:r>
            <a:r>
              <a:rPr lang="fr-FR" sz="2000" dirty="0">
                <a:latin typeface="Verdana" panose="020B0604030504040204" pitchFamily="34" charset="0"/>
                <a:ea typeface="Verdana" panose="020B0604030504040204" pitchFamily="34" charset="0"/>
              </a:rPr>
              <a:t>fenêtre du "Gestionnaire des propriétés des calques" (dans le menu "Formats &gt; Calques"). </a:t>
            </a:r>
            <a:r>
              <a:rPr lang="fr-FR" sz="2000" dirty="0">
                <a:solidFill>
                  <a:srgbClr val="000000"/>
                </a:solidFill>
                <a:latin typeface="Verdana" panose="020B0604030504040204" pitchFamily="34" charset="0"/>
                <a:ea typeface="Verdana" panose="020B0604030504040204" pitchFamily="34" charset="0"/>
              </a:rPr>
              <a:t> </a:t>
            </a:r>
            <a:endParaRPr lang="fr-FR" sz="2000" dirty="0">
              <a:latin typeface="Verdana" panose="020B0604030504040204" pitchFamily="34" charset="0"/>
              <a:ea typeface="Verdana" panose="020B0604030504040204" pitchFamily="34" charset="0"/>
            </a:endParaRPr>
          </a:p>
        </p:txBody>
      </p:sp>
      <p:pic>
        <p:nvPicPr>
          <p:cNvPr id="12" name="Image 11">
            <a:extLst>
              <a:ext uri="{FF2B5EF4-FFF2-40B4-BE49-F238E27FC236}">
                <a16:creationId xmlns:a16="http://schemas.microsoft.com/office/drawing/2014/main" id="{9B2B7DB6-8AB7-45AC-9494-5D6F5DBAA8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98520" y="3810000"/>
            <a:ext cx="7589520" cy="2998825"/>
          </a:xfrm>
          <a:prstGeom prst="rect">
            <a:avLst/>
          </a:prstGeom>
        </p:spPr>
      </p:pic>
    </p:spTree>
    <p:extLst>
      <p:ext uri="{BB962C8B-B14F-4D97-AF65-F5344CB8AC3E}">
        <p14:creationId xmlns:p14="http://schemas.microsoft.com/office/powerpoint/2010/main" val="304401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1000"/>
                                        <p:tgtEl>
                                          <p:spTgt spid="12"/>
                                        </p:tgtEl>
                                      </p:cBhvr>
                                    </p:animEffect>
                                    <p:anim calcmode="lin" valueType="num">
                                      <p:cBhvr>
                                        <p:cTn id="43" dur="1000" fill="hold"/>
                                        <p:tgtEl>
                                          <p:spTgt spid="12"/>
                                        </p:tgtEl>
                                        <p:attrNameLst>
                                          <p:attrName>ppt_x</p:attrName>
                                        </p:attrNameLst>
                                      </p:cBhvr>
                                      <p:tavLst>
                                        <p:tav tm="0">
                                          <p:val>
                                            <p:strVal val="#ppt_x"/>
                                          </p:val>
                                        </p:tav>
                                        <p:tav tm="100000">
                                          <p:val>
                                            <p:strVal val="#ppt_x"/>
                                          </p:val>
                                        </p:tav>
                                      </p:tavLst>
                                    </p:anim>
                                    <p:anim calcmode="lin" valueType="num">
                                      <p:cBhvr>
                                        <p:cTn id="4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03248DAA-24AF-4C45-985A-72DD3588A542}"/>
              </a:ext>
            </a:extLst>
          </p:cNvPr>
          <p:cNvSpPr/>
          <p:nvPr/>
        </p:nvSpPr>
        <p:spPr>
          <a:xfrm>
            <a:off x="182382" y="886691"/>
            <a:ext cx="2499858" cy="540327"/>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rgbClr val="0000FF"/>
                </a:solidFill>
              </a:rPr>
              <a:t>4.1. Créer un calque</a:t>
            </a:r>
          </a:p>
        </p:txBody>
      </p:sp>
      <p:pic>
        <p:nvPicPr>
          <p:cNvPr id="4" name="Picture 2" descr="Image utilisateur">
            <a:extLst>
              <a:ext uri="{FF2B5EF4-FFF2-40B4-BE49-F238E27FC236}">
                <a16:creationId xmlns:a16="http://schemas.microsoft.com/office/drawing/2014/main" id="{3906A4E3-AF29-45AB-8F21-1296770DA7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382" y="2523815"/>
            <a:ext cx="3352800" cy="1335955"/>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 5">
            <a:extLst>
              <a:ext uri="{FF2B5EF4-FFF2-40B4-BE49-F238E27FC236}">
                <a16:creationId xmlns:a16="http://schemas.microsoft.com/office/drawing/2014/main" id="{ED243A50-E95B-4001-AD3B-B0488433F83C}"/>
              </a:ext>
            </a:extLst>
          </p:cNvPr>
          <p:cNvPicPr>
            <a:picLocks noChangeAspect="1"/>
          </p:cNvPicPr>
          <p:nvPr/>
        </p:nvPicPr>
        <p:blipFill>
          <a:blip r:embed="rId4"/>
          <a:stretch>
            <a:fillRect/>
          </a:stretch>
        </p:blipFill>
        <p:spPr>
          <a:xfrm>
            <a:off x="2828600" y="853552"/>
            <a:ext cx="8298872" cy="858982"/>
          </a:xfrm>
          <a:prstGeom prst="rect">
            <a:avLst/>
          </a:prstGeom>
        </p:spPr>
      </p:pic>
      <p:sp>
        <p:nvSpPr>
          <p:cNvPr id="7" name="Ellipse 6">
            <a:extLst>
              <a:ext uri="{FF2B5EF4-FFF2-40B4-BE49-F238E27FC236}">
                <a16:creationId xmlns:a16="http://schemas.microsoft.com/office/drawing/2014/main" id="{ED6369C4-8FD2-42F0-BBD1-7924C3F5058E}"/>
              </a:ext>
            </a:extLst>
          </p:cNvPr>
          <p:cNvSpPr/>
          <p:nvPr/>
        </p:nvSpPr>
        <p:spPr>
          <a:xfrm>
            <a:off x="4075507" y="951141"/>
            <a:ext cx="692727" cy="310719"/>
          </a:xfrm>
          <a:prstGeom prst="ellipse">
            <a:avLst/>
          </a:prstGeom>
          <a:noFill/>
          <a:ln w="381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pic>
        <p:nvPicPr>
          <p:cNvPr id="8" name="Image 7">
            <a:extLst>
              <a:ext uri="{FF2B5EF4-FFF2-40B4-BE49-F238E27FC236}">
                <a16:creationId xmlns:a16="http://schemas.microsoft.com/office/drawing/2014/main" id="{500DE7A6-4E84-4AD1-AD78-1ACA87DF1D1A}"/>
              </a:ext>
            </a:extLst>
          </p:cNvPr>
          <p:cNvPicPr>
            <a:picLocks noChangeAspect="1"/>
          </p:cNvPicPr>
          <p:nvPr/>
        </p:nvPicPr>
        <p:blipFill>
          <a:blip r:embed="rId5"/>
          <a:stretch>
            <a:fillRect/>
          </a:stretch>
        </p:blipFill>
        <p:spPr>
          <a:xfrm>
            <a:off x="5760721" y="1771382"/>
            <a:ext cx="6248898" cy="5047051"/>
          </a:xfrm>
          <a:prstGeom prst="rect">
            <a:avLst/>
          </a:prstGeom>
        </p:spPr>
      </p:pic>
      <p:pic>
        <p:nvPicPr>
          <p:cNvPr id="9" name="Image 8">
            <a:extLst>
              <a:ext uri="{FF2B5EF4-FFF2-40B4-BE49-F238E27FC236}">
                <a16:creationId xmlns:a16="http://schemas.microsoft.com/office/drawing/2014/main" id="{C9C2EE9E-33D9-432A-AA22-751E41F6E4BC}"/>
              </a:ext>
            </a:extLst>
          </p:cNvPr>
          <p:cNvPicPr>
            <a:picLocks noChangeAspect="1"/>
          </p:cNvPicPr>
          <p:nvPr/>
        </p:nvPicPr>
        <p:blipFill>
          <a:blip r:embed="rId6"/>
          <a:stretch>
            <a:fillRect/>
          </a:stretch>
        </p:blipFill>
        <p:spPr>
          <a:xfrm>
            <a:off x="182382" y="1731727"/>
            <a:ext cx="4075507" cy="713909"/>
          </a:xfrm>
          <a:prstGeom prst="rect">
            <a:avLst/>
          </a:prstGeom>
        </p:spPr>
      </p:pic>
      <p:sp>
        <p:nvSpPr>
          <p:cNvPr id="10" name="Rectangle 9">
            <a:extLst>
              <a:ext uri="{FF2B5EF4-FFF2-40B4-BE49-F238E27FC236}">
                <a16:creationId xmlns:a16="http://schemas.microsoft.com/office/drawing/2014/main" id="{E71E0767-2E7F-4382-A8B4-1B1F4EFDC054}"/>
              </a:ext>
            </a:extLst>
          </p:cNvPr>
          <p:cNvSpPr/>
          <p:nvPr/>
        </p:nvSpPr>
        <p:spPr>
          <a:xfrm>
            <a:off x="57695" y="4010563"/>
            <a:ext cx="5514104" cy="2748848"/>
          </a:xfrm>
          <a:prstGeom prst="rect">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dirty="0">
                <a:solidFill>
                  <a:schemeClr val="tx1"/>
                </a:solidFill>
                <a:latin typeface="Verdana" panose="020B0604030504040204" pitchFamily="34" charset="0"/>
                <a:ea typeface="Verdana" panose="020B0604030504040204" pitchFamily="34" charset="0"/>
              </a:rPr>
              <a:t>On peut apercevoir </a:t>
            </a:r>
            <a:r>
              <a:rPr lang="fr-FR" b="1" dirty="0">
                <a:solidFill>
                  <a:schemeClr val="tx1"/>
                </a:solidFill>
                <a:latin typeface="Verdana" panose="020B0604030504040204" pitchFamily="34" charset="0"/>
                <a:ea typeface="Verdana" panose="020B0604030504040204" pitchFamily="34" charset="0"/>
              </a:rPr>
              <a:t>le calque 0 </a:t>
            </a:r>
            <a:r>
              <a:rPr lang="fr-FR" dirty="0">
                <a:solidFill>
                  <a:schemeClr val="tx1"/>
                </a:solidFill>
                <a:latin typeface="Verdana" panose="020B0604030504040204" pitchFamily="34" charset="0"/>
                <a:ea typeface="Verdana" panose="020B0604030504040204" pitchFamily="34" charset="0"/>
              </a:rPr>
              <a:t>précédé par </a:t>
            </a:r>
            <a:r>
              <a:rPr lang="fr-FR" u="sng" dirty="0">
                <a:solidFill>
                  <a:schemeClr val="tx1"/>
                </a:solidFill>
                <a:latin typeface="Verdana" panose="020B0604030504040204" pitchFamily="34" charset="0"/>
                <a:ea typeface="Verdana" panose="020B0604030504040204" pitchFamily="34" charset="0"/>
              </a:rPr>
              <a:t>une ampoule</a:t>
            </a:r>
            <a:r>
              <a:rPr lang="fr-FR" dirty="0">
                <a:solidFill>
                  <a:schemeClr val="tx1"/>
                </a:solidFill>
                <a:latin typeface="Verdana" panose="020B0604030504040204" pitchFamily="34" charset="0"/>
                <a:ea typeface="Verdana" panose="020B0604030504040204" pitchFamily="34" charset="0"/>
              </a:rPr>
              <a:t>, </a:t>
            </a:r>
            <a:r>
              <a:rPr lang="fr-FR" u="sng" dirty="0">
                <a:solidFill>
                  <a:schemeClr val="tx1"/>
                </a:solidFill>
                <a:latin typeface="Verdana" panose="020B0604030504040204" pitchFamily="34" charset="0"/>
                <a:ea typeface="Verdana" panose="020B0604030504040204" pitchFamily="34" charset="0"/>
              </a:rPr>
              <a:t>un solei</a:t>
            </a:r>
            <a:r>
              <a:rPr lang="fr-FR" dirty="0">
                <a:solidFill>
                  <a:schemeClr val="tx1"/>
                </a:solidFill>
                <a:latin typeface="Verdana" panose="020B0604030504040204" pitchFamily="34" charset="0"/>
                <a:ea typeface="Verdana" panose="020B0604030504040204" pitchFamily="34" charset="0"/>
              </a:rPr>
              <a:t>l, </a:t>
            </a:r>
            <a:r>
              <a:rPr lang="fr-FR" u="sng" dirty="0">
                <a:solidFill>
                  <a:schemeClr val="tx1"/>
                </a:solidFill>
                <a:latin typeface="Verdana" panose="020B0604030504040204" pitchFamily="34" charset="0"/>
                <a:ea typeface="Verdana" panose="020B0604030504040204" pitchFamily="34" charset="0"/>
              </a:rPr>
              <a:t>un cadenas </a:t>
            </a:r>
            <a:r>
              <a:rPr lang="fr-FR" dirty="0">
                <a:solidFill>
                  <a:schemeClr val="tx1"/>
                </a:solidFill>
                <a:latin typeface="Verdana" panose="020B0604030504040204" pitchFamily="34" charset="0"/>
                <a:ea typeface="Verdana" panose="020B0604030504040204" pitchFamily="34" charset="0"/>
              </a:rPr>
              <a:t>et </a:t>
            </a:r>
            <a:r>
              <a:rPr lang="fr-FR" u="sng" dirty="0">
                <a:solidFill>
                  <a:schemeClr val="tx1"/>
                </a:solidFill>
                <a:latin typeface="Verdana" panose="020B0604030504040204" pitchFamily="34" charset="0"/>
                <a:ea typeface="Verdana" panose="020B0604030504040204" pitchFamily="34" charset="0"/>
              </a:rPr>
              <a:t>sa couleur</a:t>
            </a:r>
            <a:r>
              <a:rPr lang="fr-FR" dirty="0">
                <a:solidFill>
                  <a:schemeClr val="tx1"/>
                </a:solidFill>
                <a:latin typeface="Verdana" panose="020B0604030504040204" pitchFamily="34" charset="0"/>
                <a:ea typeface="Verdana" panose="020B0604030504040204" pitchFamily="34" charset="0"/>
              </a:rPr>
              <a:t>. Cela signifie que nous nous trouvons dans ce calque. Tous les objets que vous dessinerez feront partie de ce calque. Comme nous ne souhaitons pas tout dessiner dans le même calque, nous allons en créer un autre. Pour cela nous avons besoin du gestionnaire de propriétés des calques. Tapez cette commande pour l'ouvrir :</a:t>
            </a:r>
          </a:p>
        </p:txBody>
      </p:sp>
      <p:sp>
        <p:nvSpPr>
          <p:cNvPr id="11" name="Rectangle 10">
            <a:extLst>
              <a:ext uri="{FF2B5EF4-FFF2-40B4-BE49-F238E27FC236}">
                <a16:creationId xmlns:a16="http://schemas.microsoft.com/office/drawing/2014/main" id="{34B72F39-9BB3-41F6-97EA-CD67F1232EA1}"/>
              </a:ext>
            </a:extLst>
          </p:cNvPr>
          <p:cNvSpPr/>
          <p:nvPr/>
        </p:nvSpPr>
        <p:spPr>
          <a:xfrm>
            <a:off x="3202669" y="6443315"/>
            <a:ext cx="2438401" cy="304800"/>
          </a:xfrm>
          <a:prstGeom prst="rect">
            <a:avLst/>
          </a:prstGeom>
          <a:noFill/>
          <a:ln w="381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cxnSp>
        <p:nvCxnSpPr>
          <p:cNvPr id="12" name="Connecteur droit 11">
            <a:extLst>
              <a:ext uri="{FF2B5EF4-FFF2-40B4-BE49-F238E27FC236}">
                <a16:creationId xmlns:a16="http://schemas.microsoft.com/office/drawing/2014/main" id="{79D708DA-886C-4CCF-8B20-86DB3F79EB02}"/>
              </a:ext>
            </a:extLst>
          </p:cNvPr>
          <p:cNvCxnSpPr>
            <a:cxnSpLocks/>
          </p:cNvCxnSpPr>
          <p:nvPr/>
        </p:nvCxnSpPr>
        <p:spPr>
          <a:xfrm flipV="1">
            <a:off x="5227320" y="2523816"/>
            <a:ext cx="1752600" cy="3908203"/>
          </a:xfrm>
          <a:prstGeom prst="line">
            <a:avLst/>
          </a:prstGeom>
          <a:ln>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3235258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1000"/>
                                        <p:tgtEl>
                                          <p:spTgt spid="9"/>
                                        </p:tgtEl>
                                      </p:cBhvr>
                                    </p:animEffect>
                                    <p:anim calcmode="lin" valueType="num">
                                      <p:cBhvr>
                                        <p:cTn id="26" dur="1000" fill="hold"/>
                                        <p:tgtEl>
                                          <p:spTgt spid="9"/>
                                        </p:tgtEl>
                                        <p:attrNameLst>
                                          <p:attrName>ppt_x</p:attrName>
                                        </p:attrNameLst>
                                      </p:cBhvr>
                                      <p:tavLst>
                                        <p:tav tm="0">
                                          <p:val>
                                            <p:strVal val="#ppt_x"/>
                                          </p:val>
                                        </p:tav>
                                        <p:tav tm="100000">
                                          <p:val>
                                            <p:strVal val="#ppt_x"/>
                                          </p:val>
                                        </p:tav>
                                      </p:tavLst>
                                    </p:anim>
                                    <p:anim calcmode="lin" valueType="num">
                                      <p:cBhvr>
                                        <p:cTn id="2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1000"/>
                                        <p:tgtEl>
                                          <p:spTgt spid="4"/>
                                        </p:tgtEl>
                                      </p:cBhvr>
                                    </p:animEffect>
                                    <p:anim calcmode="lin" valueType="num">
                                      <p:cBhvr>
                                        <p:cTn id="33" dur="1000" fill="hold"/>
                                        <p:tgtEl>
                                          <p:spTgt spid="4"/>
                                        </p:tgtEl>
                                        <p:attrNameLst>
                                          <p:attrName>ppt_x</p:attrName>
                                        </p:attrNameLst>
                                      </p:cBhvr>
                                      <p:tavLst>
                                        <p:tav tm="0">
                                          <p:val>
                                            <p:strVal val="#ppt_x"/>
                                          </p:val>
                                        </p:tav>
                                        <p:tav tm="100000">
                                          <p:val>
                                            <p:strVal val="#ppt_x"/>
                                          </p:val>
                                        </p:tav>
                                      </p:tavLst>
                                    </p:anim>
                                    <p:anim calcmode="lin" valueType="num">
                                      <p:cBhvr>
                                        <p:cTn id="3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1000"/>
                                        <p:tgtEl>
                                          <p:spTgt spid="8"/>
                                        </p:tgtEl>
                                      </p:cBhvr>
                                    </p:animEffect>
                                    <p:anim calcmode="lin" valueType="num">
                                      <p:cBhvr>
                                        <p:cTn id="40" dur="1000" fill="hold"/>
                                        <p:tgtEl>
                                          <p:spTgt spid="8"/>
                                        </p:tgtEl>
                                        <p:attrNameLst>
                                          <p:attrName>ppt_x</p:attrName>
                                        </p:attrNameLst>
                                      </p:cBhvr>
                                      <p:tavLst>
                                        <p:tav tm="0">
                                          <p:val>
                                            <p:strVal val="#ppt_x"/>
                                          </p:val>
                                        </p:tav>
                                        <p:tav tm="100000">
                                          <p:val>
                                            <p:strVal val="#ppt_x"/>
                                          </p:val>
                                        </p:tav>
                                      </p:tavLst>
                                    </p:anim>
                                    <p:anim calcmode="lin" valueType="num">
                                      <p:cBhvr>
                                        <p:cTn id="4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fade">
                                      <p:cBhvr>
                                        <p:cTn id="46" dur="1000"/>
                                        <p:tgtEl>
                                          <p:spTgt spid="10"/>
                                        </p:tgtEl>
                                      </p:cBhvr>
                                    </p:animEffect>
                                    <p:anim calcmode="lin" valueType="num">
                                      <p:cBhvr>
                                        <p:cTn id="47" dur="1000" fill="hold"/>
                                        <p:tgtEl>
                                          <p:spTgt spid="10"/>
                                        </p:tgtEl>
                                        <p:attrNameLst>
                                          <p:attrName>ppt_x</p:attrName>
                                        </p:attrNameLst>
                                      </p:cBhvr>
                                      <p:tavLst>
                                        <p:tav tm="0">
                                          <p:val>
                                            <p:strVal val="#ppt_x"/>
                                          </p:val>
                                        </p:tav>
                                        <p:tav tm="100000">
                                          <p:val>
                                            <p:strVal val="#ppt_x"/>
                                          </p:val>
                                        </p:tav>
                                      </p:tavLst>
                                    </p:anim>
                                    <p:anim calcmode="lin" valueType="num">
                                      <p:cBhvr>
                                        <p:cTn id="4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17E5AB9B-71E7-48DE-B593-91B9E922784E}"/>
              </a:ext>
            </a:extLst>
          </p:cNvPr>
          <p:cNvSpPr/>
          <p:nvPr/>
        </p:nvSpPr>
        <p:spPr>
          <a:xfrm>
            <a:off x="124690" y="2708116"/>
            <a:ext cx="5430857" cy="1608960"/>
          </a:xfrm>
          <a:prstGeom prst="rect">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dirty="0">
                <a:solidFill>
                  <a:schemeClr val="tx1"/>
                </a:solidFill>
                <a:latin typeface="Verdana" panose="020B0604030504040204" pitchFamily="34" charset="0"/>
                <a:ea typeface="Verdana" panose="020B0604030504040204" pitchFamily="34" charset="0"/>
              </a:rPr>
              <a:t>1-</a:t>
            </a:r>
          </a:p>
          <a:p>
            <a:pPr algn="just"/>
            <a:r>
              <a:rPr lang="fr-FR" dirty="0">
                <a:solidFill>
                  <a:schemeClr val="tx1"/>
                </a:solidFill>
                <a:latin typeface="Verdana" panose="020B0604030504040204" pitchFamily="34" charset="0"/>
                <a:ea typeface="Verdana" panose="020B0604030504040204" pitchFamily="34" charset="0"/>
              </a:rPr>
              <a:t>2-Une nouvelle ligne apparaît. Donnez un nom au nouveau calque, par </a:t>
            </a:r>
            <a:r>
              <a:rPr lang="fr-FR" b="1" dirty="0">
                <a:solidFill>
                  <a:schemeClr val="tx1"/>
                </a:solidFill>
                <a:latin typeface="Verdana" panose="020B0604030504040204" pitchFamily="34" charset="0"/>
                <a:ea typeface="Verdana" panose="020B0604030504040204" pitchFamily="34" charset="0"/>
              </a:rPr>
              <a:t>exemple : "Construction".</a:t>
            </a:r>
          </a:p>
        </p:txBody>
      </p:sp>
      <p:pic>
        <p:nvPicPr>
          <p:cNvPr id="4" name="Picture 2" descr="Image utilisateur">
            <a:extLst>
              <a:ext uri="{FF2B5EF4-FFF2-40B4-BE49-F238E27FC236}">
                <a16:creationId xmlns:a16="http://schemas.microsoft.com/office/drawing/2014/main" id="{2A8661F5-D6A9-4C73-9A07-102495DD00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041" y="2708116"/>
            <a:ext cx="520613" cy="520613"/>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 5">
            <a:extLst>
              <a:ext uri="{FF2B5EF4-FFF2-40B4-BE49-F238E27FC236}">
                <a16:creationId xmlns:a16="http://schemas.microsoft.com/office/drawing/2014/main" id="{EDABCB56-5C0F-40CD-BC84-738A7242B181}"/>
              </a:ext>
            </a:extLst>
          </p:cNvPr>
          <p:cNvPicPr>
            <a:picLocks noChangeAspect="1"/>
          </p:cNvPicPr>
          <p:nvPr/>
        </p:nvPicPr>
        <p:blipFill>
          <a:blip r:embed="rId3"/>
          <a:stretch>
            <a:fillRect/>
          </a:stretch>
        </p:blipFill>
        <p:spPr>
          <a:xfrm>
            <a:off x="5646182" y="823897"/>
            <a:ext cx="6476546" cy="5805503"/>
          </a:xfrm>
          <a:prstGeom prst="rect">
            <a:avLst/>
          </a:prstGeom>
        </p:spPr>
      </p:pic>
      <p:sp>
        <p:nvSpPr>
          <p:cNvPr id="7" name="Rectangle 6">
            <a:extLst>
              <a:ext uri="{FF2B5EF4-FFF2-40B4-BE49-F238E27FC236}">
                <a16:creationId xmlns:a16="http://schemas.microsoft.com/office/drawing/2014/main" id="{0810B7BF-688B-459F-9F89-4CF0A6057BC7}"/>
              </a:ext>
            </a:extLst>
          </p:cNvPr>
          <p:cNvSpPr/>
          <p:nvPr/>
        </p:nvSpPr>
        <p:spPr>
          <a:xfrm>
            <a:off x="6665209" y="1753982"/>
            <a:ext cx="5393255" cy="209649"/>
          </a:xfrm>
          <a:prstGeom prst="rect">
            <a:avLst/>
          </a:prstGeom>
          <a:noFill/>
          <a:ln w="381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8" name="Rectangle 7">
            <a:extLst>
              <a:ext uri="{FF2B5EF4-FFF2-40B4-BE49-F238E27FC236}">
                <a16:creationId xmlns:a16="http://schemas.microsoft.com/office/drawing/2014/main" id="{3CC58993-A37E-4E80-8C08-9D38CCDF722F}"/>
              </a:ext>
            </a:extLst>
          </p:cNvPr>
          <p:cNvSpPr/>
          <p:nvPr/>
        </p:nvSpPr>
        <p:spPr>
          <a:xfrm>
            <a:off x="6565456" y="1075133"/>
            <a:ext cx="290945" cy="336174"/>
          </a:xfrm>
          <a:prstGeom prst="rect">
            <a:avLst/>
          </a:prstGeom>
          <a:noFill/>
          <a:ln w="381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Tree>
    <p:extLst>
      <p:ext uri="{BB962C8B-B14F-4D97-AF65-F5344CB8AC3E}">
        <p14:creationId xmlns:p14="http://schemas.microsoft.com/office/powerpoint/2010/main" val="1713915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35794C8-0CC2-4130-B0F7-8CC89DEF6DA5}"/>
              </a:ext>
            </a:extLst>
          </p:cNvPr>
          <p:cNvSpPr/>
          <p:nvPr/>
        </p:nvSpPr>
        <p:spPr>
          <a:xfrm>
            <a:off x="119270" y="1473278"/>
            <a:ext cx="5298909" cy="4719165"/>
          </a:xfrm>
          <a:prstGeom prst="rect">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dirty="0">
                <a:solidFill>
                  <a:schemeClr val="tx1"/>
                </a:solidFill>
                <a:latin typeface="Verdana" panose="020B0604030504040204" pitchFamily="34" charset="0"/>
                <a:ea typeface="Verdana" panose="020B0604030504040204" pitchFamily="34" charset="0"/>
              </a:rPr>
              <a:t>Chaque calque possède plusieurs paramètres qui influent sur l'état des objets qui s'y rattachent. Nous pourrons principalement attribuer un type de ligne, une épaisseur de ligne et une couleur de ligne. </a:t>
            </a:r>
          </a:p>
          <a:p>
            <a:pPr algn="just"/>
            <a:r>
              <a:rPr lang="fr-FR" dirty="0">
                <a:solidFill>
                  <a:schemeClr val="tx1"/>
                </a:solidFill>
                <a:latin typeface="Verdana" panose="020B0604030504040204" pitchFamily="34" charset="0"/>
                <a:ea typeface="Verdana" panose="020B0604030504040204" pitchFamily="34" charset="0"/>
              </a:rPr>
              <a:t>Commencez par donner une couleur à votre calque "Construction".</a:t>
            </a:r>
          </a:p>
          <a:p>
            <a:pPr algn="just"/>
            <a:r>
              <a:rPr lang="fr-FR" b="1" dirty="0">
                <a:solidFill>
                  <a:srgbClr val="0000FF"/>
                </a:solidFill>
                <a:latin typeface="Verdana" panose="020B0604030504040204" pitchFamily="34" charset="0"/>
                <a:ea typeface="Verdana" panose="020B0604030504040204" pitchFamily="34" charset="0"/>
              </a:rPr>
              <a:t>Attribuer une couleur aux lignes du calque</a:t>
            </a:r>
          </a:p>
          <a:p>
            <a:pPr algn="just"/>
            <a:r>
              <a:rPr lang="fr-FR" dirty="0">
                <a:solidFill>
                  <a:schemeClr val="tx1"/>
                </a:solidFill>
                <a:latin typeface="Verdana" panose="020B0604030504040204" pitchFamily="34" charset="0"/>
                <a:ea typeface="Verdana" panose="020B0604030504040204" pitchFamily="34" charset="0"/>
              </a:rPr>
              <a:t>1- Allez dans le gestionnaire des propriétés des calques.</a:t>
            </a:r>
          </a:p>
          <a:p>
            <a:pPr algn="just"/>
            <a:r>
              <a:rPr lang="fr-FR" dirty="0">
                <a:solidFill>
                  <a:schemeClr val="tx1"/>
                </a:solidFill>
                <a:latin typeface="Verdana" panose="020B0604030504040204" pitchFamily="34" charset="0"/>
                <a:ea typeface="Verdana" panose="020B0604030504040204" pitchFamily="34" charset="0"/>
              </a:rPr>
              <a:t>2- Sur la ligne du calque "Construction", dans la colonne "couleur", cliquez sur le petit carré blanc.</a:t>
            </a:r>
          </a:p>
          <a:p>
            <a:pPr algn="just"/>
            <a:r>
              <a:rPr lang="fr-FR" dirty="0">
                <a:solidFill>
                  <a:schemeClr val="tx1"/>
                </a:solidFill>
                <a:latin typeface="Verdana" panose="020B0604030504040204" pitchFamily="34" charset="0"/>
                <a:ea typeface="Verdana" panose="020B0604030504040204" pitchFamily="34" charset="0"/>
              </a:rPr>
              <a:t>Une boîte de dialogue s'ouvre. Sélectionnez une couleur (vert par exemple) puis validez.</a:t>
            </a:r>
          </a:p>
        </p:txBody>
      </p:sp>
      <p:sp>
        <p:nvSpPr>
          <p:cNvPr id="5" name="Rectangle 4">
            <a:extLst>
              <a:ext uri="{FF2B5EF4-FFF2-40B4-BE49-F238E27FC236}">
                <a16:creationId xmlns:a16="http://schemas.microsoft.com/office/drawing/2014/main" id="{485CBD2F-14E9-46E6-93E5-141DABDBC2B4}"/>
              </a:ext>
            </a:extLst>
          </p:cNvPr>
          <p:cNvSpPr/>
          <p:nvPr/>
        </p:nvSpPr>
        <p:spPr>
          <a:xfrm>
            <a:off x="119270" y="803768"/>
            <a:ext cx="3920835" cy="540327"/>
          </a:xfrm>
          <a:prstGeom prst="rec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rgbClr val="0000FF"/>
                </a:solidFill>
              </a:rPr>
              <a:t>4.2. Les paramètres de calque</a:t>
            </a:r>
          </a:p>
        </p:txBody>
      </p:sp>
      <p:pic>
        <p:nvPicPr>
          <p:cNvPr id="6" name="Image 5">
            <a:extLst>
              <a:ext uri="{FF2B5EF4-FFF2-40B4-BE49-F238E27FC236}">
                <a16:creationId xmlns:a16="http://schemas.microsoft.com/office/drawing/2014/main" id="{46D44B39-0DD8-495A-87E2-5540D52F566B}"/>
              </a:ext>
            </a:extLst>
          </p:cNvPr>
          <p:cNvPicPr>
            <a:picLocks noChangeAspect="1"/>
          </p:cNvPicPr>
          <p:nvPr/>
        </p:nvPicPr>
        <p:blipFill>
          <a:blip r:embed="rId3"/>
          <a:stretch>
            <a:fillRect/>
          </a:stretch>
        </p:blipFill>
        <p:spPr>
          <a:xfrm>
            <a:off x="5569526" y="917324"/>
            <a:ext cx="6414656" cy="5275119"/>
          </a:xfrm>
          <a:prstGeom prst="rect">
            <a:avLst/>
          </a:prstGeom>
        </p:spPr>
      </p:pic>
      <p:sp>
        <p:nvSpPr>
          <p:cNvPr id="7" name="Rectangle 6">
            <a:extLst>
              <a:ext uri="{FF2B5EF4-FFF2-40B4-BE49-F238E27FC236}">
                <a16:creationId xmlns:a16="http://schemas.microsoft.com/office/drawing/2014/main" id="{320D5613-CBA1-4A20-9298-17D19C38B656}"/>
              </a:ext>
            </a:extLst>
          </p:cNvPr>
          <p:cNvSpPr/>
          <p:nvPr/>
        </p:nvSpPr>
        <p:spPr>
          <a:xfrm>
            <a:off x="7946754" y="1710590"/>
            <a:ext cx="290945" cy="336174"/>
          </a:xfrm>
          <a:prstGeom prst="rect">
            <a:avLst/>
          </a:prstGeom>
          <a:noFill/>
          <a:ln w="381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8" name="Rectangle 7">
            <a:extLst>
              <a:ext uri="{FF2B5EF4-FFF2-40B4-BE49-F238E27FC236}">
                <a16:creationId xmlns:a16="http://schemas.microsoft.com/office/drawing/2014/main" id="{491A93D1-BF86-4F22-8FF4-2C2C58CAF805}"/>
              </a:ext>
            </a:extLst>
          </p:cNvPr>
          <p:cNvSpPr/>
          <p:nvPr/>
        </p:nvSpPr>
        <p:spPr>
          <a:xfrm>
            <a:off x="119270" y="6280146"/>
            <a:ext cx="11864912" cy="479265"/>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a:solidFill>
                  <a:schemeClr val="tx1"/>
                </a:solidFill>
                <a:latin typeface="Verdana" panose="020B0604030504040204" pitchFamily="34" charset="0"/>
                <a:ea typeface="Verdana" panose="020B0604030504040204" pitchFamily="34" charset="0"/>
              </a:rPr>
              <a:t>Désormais, toutes les lignes qui seront dessinées dans ce calque seront de couleur verte</a:t>
            </a:r>
            <a:r>
              <a:rPr lang="fr-FR" b="1" dirty="0">
                <a:solidFill>
                  <a:schemeClr val="tx1"/>
                </a:solidFill>
              </a:rPr>
              <a:t>.</a:t>
            </a:r>
          </a:p>
        </p:txBody>
      </p:sp>
      <p:sp>
        <p:nvSpPr>
          <p:cNvPr id="9" name="AutoShape 5">
            <a:extLst>
              <a:ext uri="{FF2B5EF4-FFF2-40B4-BE49-F238E27FC236}">
                <a16:creationId xmlns:a16="http://schemas.microsoft.com/office/drawing/2014/main" id="{A7CFA3A0-E757-4CE2-A043-1A64B2632CE6}"/>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541209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Effect transition="in" filter="fade">
                                      <p:cBhvr>
                                        <p:cTn id="21" dur="1000"/>
                                        <p:tgtEl>
                                          <p:spTgt spid="4">
                                            <p:txEl>
                                              <p:pRg st="0" end="0"/>
                                            </p:txEl>
                                          </p:spTgt>
                                        </p:tgtEl>
                                      </p:cBhvr>
                                    </p:animEffect>
                                    <p:anim calcmode="lin" valueType="num">
                                      <p:cBhvr>
                                        <p:cTn id="22"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0" end="0"/>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Effect transition="in" filter="fade">
                                      <p:cBhvr>
                                        <p:cTn id="26" dur="1000"/>
                                        <p:tgtEl>
                                          <p:spTgt spid="4">
                                            <p:txEl>
                                              <p:pRg st="1" end="1"/>
                                            </p:txEl>
                                          </p:spTgt>
                                        </p:tgtEl>
                                      </p:cBhvr>
                                    </p:animEffect>
                                    <p:anim calcmode="lin" valueType="num">
                                      <p:cBhvr>
                                        <p:cTn id="2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1000"/>
                                        <p:tgtEl>
                                          <p:spTgt spid="4">
                                            <p:txEl>
                                              <p:pRg st="2" end="2"/>
                                            </p:txEl>
                                          </p:spTgt>
                                        </p:tgtEl>
                                      </p:cBhvr>
                                    </p:animEffect>
                                    <p:anim calcmode="lin" valueType="num">
                                      <p:cBhvr>
                                        <p:cTn id="3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2" end="2"/>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4">
                                            <p:txEl>
                                              <p:pRg st="3" end="3"/>
                                            </p:txEl>
                                          </p:spTgt>
                                        </p:tgtEl>
                                        <p:attrNameLst>
                                          <p:attrName>style.visibility</p:attrName>
                                        </p:attrNameLst>
                                      </p:cBhvr>
                                      <p:to>
                                        <p:strVal val="visible"/>
                                      </p:to>
                                    </p:set>
                                    <p:animEffect transition="in" filter="fade">
                                      <p:cBhvr>
                                        <p:cTn id="38" dur="1000"/>
                                        <p:tgtEl>
                                          <p:spTgt spid="4">
                                            <p:txEl>
                                              <p:pRg st="3" end="3"/>
                                            </p:txEl>
                                          </p:spTgt>
                                        </p:tgtEl>
                                      </p:cBhvr>
                                    </p:animEffect>
                                    <p:anim calcmode="lin" valueType="num">
                                      <p:cBhvr>
                                        <p:cTn id="3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4">
                                            <p:txEl>
                                              <p:pRg st="3" end="3"/>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animEffect transition="in" filter="fade">
                                      <p:cBhvr>
                                        <p:cTn id="43" dur="1000"/>
                                        <p:tgtEl>
                                          <p:spTgt spid="4">
                                            <p:txEl>
                                              <p:pRg st="4" end="4"/>
                                            </p:txEl>
                                          </p:spTgt>
                                        </p:tgtEl>
                                      </p:cBhvr>
                                    </p:animEffect>
                                    <p:anim calcmode="lin" valueType="num">
                                      <p:cBhvr>
                                        <p:cTn id="44"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4">
                                            <p:txEl>
                                              <p:pRg st="4" end="4"/>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4">
                                            <p:txEl>
                                              <p:pRg st="5" end="5"/>
                                            </p:txEl>
                                          </p:spTgt>
                                        </p:tgtEl>
                                        <p:attrNameLst>
                                          <p:attrName>style.visibility</p:attrName>
                                        </p:attrNameLst>
                                      </p:cBhvr>
                                      <p:to>
                                        <p:strVal val="visible"/>
                                      </p:to>
                                    </p:set>
                                    <p:animEffect transition="in" filter="fade">
                                      <p:cBhvr>
                                        <p:cTn id="48" dur="1000"/>
                                        <p:tgtEl>
                                          <p:spTgt spid="4">
                                            <p:txEl>
                                              <p:pRg st="5" end="5"/>
                                            </p:txEl>
                                          </p:spTgt>
                                        </p:tgtEl>
                                      </p:cBhvr>
                                    </p:animEffect>
                                    <p:anim calcmode="lin" valueType="num">
                                      <p:cBhvr>
                                        <p:cTn id="49"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animEffect transition="in" filter="fade">
                                      <p:cBhvr>
                                        <p:cTn id="55" dur="1000"/>
                                        <p:tgtEl>
                                          <p:spTgt spid="7"/>
                                        </p:tgtEl>
                                      </p:cBhvr>
                                    </p:animEffect>
                                    <p:anim calcmode="lin" valueType="num">
                                      <p:cBhvr>
                                        <p:cTn id="56" dur="1000" fill="hold"/>
                                        <p:tgtEl>
                                          <p:spTgt spid="7"/>
                                        </p:tgtEl>
                                        <p:attrNameLst>
                                          <p:attrName>ppt_x</p:attrName>
                                        </p:attrNameLst>
                                      </p:cBhvr>
                                      <p:tavLst>
                                        <p:tav tm="0">
                                          <p:val>
                                            <p:strVal val="#ppt_x"/>
                                          </p:val>
                                        </p:tav>
                                        <p:tav tm="100000">
                                          <p:val>
                                            <p:strVal val="#ppt_x"/>
                                          </p:val>
                                        </p:tav>
                                      </p:tavLst>
                                    </p:anim>
                                    <p:anim calcmode="lin" valueType="num">
                                      <p:cBhvr>
                                        <p:cTn id="5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fade">
                                      <p:cBhvr>
                                        <p:cTn id="62" dur="1000"/>
                                        <p:tgtEl>
                                          <p:spTgt spid="8"/>
                                        </p:tgtEl>
                                      </p:cBhvr>
                                    </p:animEffect>
                                    <p:anim calcmode="lin" valueType="num">
                                      <p:cBhvr>
                                        <p:cTn id="63" dur="1000" fill="hold"/>
                                        <p:tgtEl>
                                          <p:spTgt spid="8"/>
                                        </p:tgtEl>
                                        <p:attrNameLst>
                                          <p:attrName>ppt_x</p:attrName>
                                        </p:attrNameLst>
                                      </p:cBhvr>
                                      <p:tavLst>
                                        <p:tav tm="0">
                                          <p:val>
                                            <p:strVal val="#ppt_x"/>
                                          </p:val>
                                        </p:tav>
                                        <p:tav tm="100000">
                                          <p:val>
                                            <p:strVal val="#ppt_x"/>
                                          </p:val>
                                        </p:tav>
                                      </p:tavLst>
                                    </p:anim>
                                    <p:anim calcmode="lin" valueType="num">
                                      <p:cBhvr>
                                        <p:cTn id="6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7664EFCE-92BC-4889-BBF5-5BCB7ABEFAA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a:extLst>
              <a:ext uri="{FF2B5EF4-FFF2-40B4-BE49-F238E27FC236}">
                <a16:creationId xmlns:a16="http://schemas.microsoft.com/office/drawing/2014/main" id="{86EBDB64-E28B-46BA-9954-1DFDDC5C492C}"/>
              </a:ext>
            </a:extLst>
          </p:cNvPr>
          <p:cNvSpPr/>
          <p:nvPr/>
        </p:nvSpPr>
        <p:spPr>
          <a:xfrm>
            <a:off x="159025" y="873886"/>
            <a:ext cx="5515655" cy="4063874"/>
          </a:xfrm>
          <a:prstGeom prst="rect">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rgbClr val="000099"/>
                </a:solidFill>
                <a:latin typeface="Verdana" panose="020B0604030504040204" pitchFamily="34" charset="0"/>
                <a:ea typeface="Verdana" panose="020B0604030504040204" pitchFamily="34" charset="0"/>
              </a:rPr>
              <a:t>Donner une épaisseur aux lignes du calque</a:t>
            </a:r>
          </a:p>
          <a:p>
            <a:pPr algn="just"/>
            <a:r>
              <a:rPr lang="fr-FR" dirty="0">
                <a:solidFill>
                  <a:schemeClr val="tx1"/>
                </a:solidFill>
                <a:latin typeface="Verdana" panose="020B0604030504040204" pitchFamily="34" charset="0"/>
                <a:ea typeface="Verdana" panose="020B0604030504040204" pitchFamily="34" charset="0"/>
              </a:rPr>
              <a:t>Donner une épaisseur aux lignes d'un calque permet par la suite de différencier les traits forts des traits fins (utilisés en dessin industriel) lors du traçage. Les traits de construction doivent être plus épais que les traits masqués ou les axes</a:t>
            </a:r>
            <a:endParaRPr lang="fr-FR" b="1" dirty="0">
              <a:solidFill>
                <a:schemeClr val="tx1"/>
              </a:solidFill>
              <a:latin typeface="Verdana" panose="020B0604030504040204" pitchFamily="34" charset="0"/>
              <a:ea typeface="Verdana" panose="020B0604030504040204" pitchFamily="34" charset="0"/>
            </a:endParaRPr>
          </a:p>
          <a:p>
            <a:pPr algn="just"/>
            <a:r>
              <a:rPr lang="fr-FR" dirty="0">
                <a:solidFill>
                  <a:schemeClr val="tx1"/>
                </a:solidFill>
                <a:latin typeface="Verdana" panose="020B0604030504040204" pitchFamily="34" charset="0"/>
                <a:ea typeface="Verdana" panose="020B0604030504040204" pitchFamily="34" charset="0"/>
              </a:rPr>
              <a:t>1- Sur la ligne du calque "Construction", dans la colonne "épaisseur de ligne", cliquez sur le trait noir.</a:t>
            </a:r>
          </a:p>
          <a:p>
            <a:pPr algn="just"/>
            <a:r>
              <a:rPr lang="fr-FR" dirty="0">
                <a:solidFill>
                  <a:schemeClr val="tx1"/>
                </a:solidFill>
                <a:latin typeface="Verdana" panose="020B0604030504040204" pitchFamily="34" charset="0"/>
                <a:ea typeface="Verdana" panose="020B0604030504040204" pitchFamily="34" charset="0"/>
              </a:rPr>
              <a:t>2- Une boîte de dialogue s'ouvre. Sélectionnez une épaisseur (0.25 par exemple) puis validez</a:t>
            </a:r>
            <a:r>
              <a:rPr lang="fr-FR" sz="2000" dirty="0">
                <a:solidFill>
                  <a:schemeClr val="tx1"/>
                </a:solidFill>
                <a:latin typeface="Verdana" panose="020B0604030504040204" pitchFamily="34" charset="0"/>
                <a:ea typeface="Verdana" panose="020B0604030504040204" pitchFamily="34" charset="0"/>
              </a:rPr>
              <a:t>.</a:t>
            </a:r>
          </a:p>
          <a:p>
            <a:endParaRPr lang="fr-FR" b="1" dirty="0">
              <a:solidFill>
                <a:srgbClr val="000099"/>
              </a:solidFill>
            </a:endParaRPr>
          </a:p>
        </p:txBody>
      </p:sp>
      <p:pic>
        <p:nvPicPr>
          <p:cNvPr id="6" name="Image 5">
            <a:extLst>
              <a:ext uri="{FF2B5EF4-FFF2-40B4-BE49-F238E27FC236}">
                <a16:creationId xmlns:a16="http://schemas.microsoft.com/office/drawing/2014/main" id="{49ED2C69-B120-4453-8D99-F023596BF735}"/>
              </a:ext>
            </a:extLst>
          </p:cNvPr>
          <p:cNvPicPr>
            <a:picLocks noChangeAspect="1"/>
          </p:cNvPicPr>
          <p:nvPr/>
        </p:nvPicPr>
        <p:blipFill>
          <a:blip r:embed="rId2"/>
          <a:stretch>
            <a:fillRect/>
          </a:stretch>
        </p:blipFill>
        <p:spPr>
          <a:xfrm>
            <a:off x="5853847" y="848180"/>
            <a:ext cx="6179127" cy="5799848"/>
          </a:xfrm>
          <a:prstGeom prst="rect">
            <a:avLst/>
          </a:prstGeom>
        </p:spPr>
      </p:pic>
      <p:sp>
        <p:nvSpPr>
          <p:cNvPr id="7" name="Rectangle 6">
            <a:extLst>
              <a:ext uri="{FF2B5EF4-FFF2-40B4-BE49-F238E27FC236}">
                <a16:creationId xmlns:a16="http://schemas.microsoft.com/office/drawing/2014/main" id="{5688E2FF-E8B5-439A-A64A-FB1165005AAC}"/>
              </a:ext>
            </a:extLst>
          </p:cNvPr>
          <p:cNvSpPr/>
          <p:nvPr/>
        </p:nvSpPr>
        <p:spPr>
          <a:xfrm>
            <a:off x="159025" y="5054908"/>
            <a:ext cx="5515655" cy="1284932"/>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a:latin typeface="Verdana" panose="020B0604030504040204" pitchFamily="34" charset="0"/>
                <a:ea typeface="Verdana" panose="020B0604030504040204" pitchFamily="34" charset="0"/>
              </a:rPr>
              <a:t>Tous les traits appartenant à ce calque auront une épaisseur de 0.25 millimètre.</a:t>
            </a:r>
            <a:endParaRPr lang="fr-FR" sz="2000" b="1"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878725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7AC3C4B-090D-4B6D-8002-26D2DA0BDBFF}"/>
              </a:ext>
            </a:extLst>
          </p:cNvPr>
          <p:cNvSpPr/>
          <p:nvPr/>
        </p:nvSpPr>
        <p:spPr>
          <a:xfrm>
            <a:off x="141432" y="826828"/>
            <a:ext cx="5597236" cy="5890752"/>
          </a:xfrm>
          <a:prstGeom prst="rect">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a:solidFill>
                  <a:srgbClr val="000099"/>
                </a:solidFill>
                <a:latin typeface="Verdana" panose="020B0604030504040204" pitchFamily="34" charset="0"/>
                <a:ea typeface="Verdana" panose="020B0604030504040204" pitchFamily="34" charset="0"/>
              </a:rPr>
              <a:t>Attribuer un type de ligne au calque</a:t>
            </a:r>
          </a:p>
          <a:p>
            <a:pPr algn="just"/>
            <a:r>
              <a:rPr lang="fr-FR" sz="1600" dirty="0">
                <a:solidFill>
                  <a:schemeClr val="tx1"/>
                </a:solidFill>
                <a:latin typeface="Verdana" panose="020B0604030504040204" pitchFamily="34" charset="0"/>
                <a:ea typeface="Verdana" panose="020B0604030504040204" pitchFamily="34" charset="0"/>
              </a:rPr>
              <a:t>Les types de ligne représentent les objets de dessin sous forme de </a:t>
            </a:r>
            <a:r>
              <a:rPr lang="fr-FR" sz="1600" b="1" dirty="0">
                <a:solidFill>
                  <a:schemeClr val="tx1"/>
                </a:solidFill>
                <a:latin typeface="Verdana" panose="020B0604030504040204" pitchFamily="34" charset="0"/>
                <a:ea typeface="Verdana" panose="020B0604030504040204" pitchFamily="34" charset="0"/>
              </a:rPr>
              <a:t>pointillés</a:t>
            </a:r>
            <a:r>
              <a:rPr lang="fr-FR" sz="1600" dirty="0">
                <a:solidFill>
                  <a:schemeClr val="tx1"/>
                </a:solidFill>
                <a:latin typeface="Verdana" panose="020B0604030504040204" pitchFamily="34" charset="0"/>
                <a:ea typeface="Verdana" panose="020B0604030504040204" pitchFamily="34" charset="0"/>
              </a:rPr>
              <a:t>, </a:t>
            </a:r>
            <a:r>
              <a:rPr lang="fr-FR" sz="1600" b="1" dirty="0">
                <a:solidFill>
                  <a:schemeClr val="tx1"/>
                </a:solidFill>
                <a:latin typeface="Verdana" panose="020B0604030504040204" pitchFamily="34" charset="0"/>
                <a:ea typeface="Verdana" panose="020B0604030504040204" pitchFamily="34" charset="0"/>
              </a:rPr>
              <a:t>zigzags</a:t>
            </a:r>
            <a:r>
              <a:rPr lang="fr-FR" sz="1600" dirty="0">
                <a:solidFill>
                  <a:schemeClr val="tx1"/>
                </a:solidFill>
                <a:latin typeface="Verdana" panose="020B0604030504040204" pitchFamily="34" charset="0"/>
                <a:ea typeface="Verdana" panose="020B0604030504040204" pitchFamily="34" charset="0"/>
              </a:rPr>
              <a:t> et </a:t>
            </a:r>
            <a:r>
              <a:rPr lang="fr-FR" sz="1600" b="1" dirty="0">
                <a:solidFill>
                  <a:schemeClr val="tx1"/>
                </a:solidFill>
                <a:latin typeface="Verdana" panose="020B0604030504040204" pitchFamily="34" charset="0"/>
                <a:ea typeface="Verdana" panose="020B0604030504040204" pitchFamily="34" charset="0"/>
              </a:rPr>
              <a:t>autres formes de lignes discontinues</a:t>
            </a:r>
            <a:r>
              <a:rPr lang="fr-FR" sz="1600" dirty="0">
                <a:solidFill>
                  <a:schemeClr val="tx1"/>
                </a:solidFill>
                <a:latin typeface="Verdana" panose="020B0604030504040204" pitchFamily="34" charset="0"/>
                <a:ea typeface="Verdana" panose="020B0604030504040204" pitchFamily="34" charset="0"/>
              </a:rPr>
              <a:t>. En effet, les traits masqués doivent être représentés sous forme de tirets, les axes quant à eux doivent avoir une forme de ligne discontinue représentée alternativement par un tiret long puis un tiret court. Malheureusement, AutoCAD ne fait pas tout ! Avant d'attribuer un type de ligne à un calque (autre que la ligne continue), il va falloir le charger ! Mais d'abord, créez un nouveau calque nommé : "Axes" puis donnez-lui une </a:t>
            </a:r>
            <a:r>
              <a:rPr lang="fr-FR" sz="1600" b="1" dirty="0">
                <a:solidFill>
                  <a:schemeClr val="tx1"/>
                </a:solidFill>
                <a:latin typeface="Verdana" panose="020B0604030504040204" pitchFamily="34" charset="0"/>
                <a:ea typeface="Verdana" panose="020B0604030504040204" pitchFamily="34" charset="0"/>
              </a:rPr>
              <a:t>couleur rouge </a:t>
            </a:r>
            <a:r>
              <a:rPr lang="fr-FR" sz="1600" dirty="0">
                <a:solidFill>
                  <a:schemeClr val="tx1"/>
                </a:solidFill>
                <a:latin typeface="Verdana" panose="020B0604030504040204" pitchFamily="34" charset="0"/>
                <a:ea typeface="Verdana" panose="020B0604030504040204" pitchFamily="34" charset="0"/>
              </a:rPr>
              <a:t>et une épaisseur de </a:t>
            </a:r>
            <a:r>
              <a:rPr lang="fr-FR" sz="1600" b="1" dirty="0">
                <a:solidFill>
                  <a:schemeClr val="tx1"/>
                </a:solidFill>
                <a:latin typeface="Verdana" panose="020B0604030504040204" pitchFamily="34" charset="0"/>
                <a:ea typeface="Verdana" panose="020B0604030504040204" pitchFamily="34" charset="0"/>
              </a:rPr>
              <a:t>0.15mm</a:t>
            </a:r>
            <a:r>
              <a:rPr lang="fr-FR" sz="1600" dirty="0">
                <a:solidFill>
                  <a:schemeClr val="tx1"/>
                </a:solidFill>
                <a:latin typeface="Verdana" panose="020B0604030504040204" pitchFamily="34" charset="0"/>
                <a:ea typeface="Verdana" panose="020B0604030504040204" pitchFamily="34" charset="0"/>
              </a:rPr>
              <a:t>.</a:t>
            </a:r>
          </a:p>
          <a:p>
            <a:pPr algn="just"/>
            <a:r>
              <a:rPr lang="fr-FR" sz="1600" dirty="0">
                <a:solidFill>
                  <a:schemeClr val="tx1"/>
                </a:solidFill>
                <a:latin typeface="Verdana" panose="020B0604030504040204" pitchFamily="34" charset="0"/>
                <a:ea typeface="Verdana" panose="020B0604030504040204" pitchFamily="34" charset="0"/>
              </a:rPr>
              <a:t>1- Dans le calque "Axes", dans la colonne "Type de ligne", cliquez sur le trait noir.</a:t>
            </a:r>
          </a:p>
          <a:p>
            <a:pPr algn="just"/>
            <a:r>
              <a:rPr lang="fr-FR" sz="1600" dirty="0">
                <a:solidFill>
                  <a:schemeClr val="tx1"/>
                </a:solidFill>
                <a:latin typeface="Verdana" panose="020B0604030504040204" pitchFamily="34" charset="0"/>
                <a:ea typeface="Verdana" panose="020B0604030504040204" pitchFamily="34" charset="0"/>
              </a:rPr>
              <a:t>2- Dans la boîte de dialogue qui s'ouvre, cliquez sur "Charger".</a:t>
            </a:r>
          </a:p>
          <a:p>
            <a:pPr algn="just"/>
            <a:r>
              <a:rPr lang="fr-FR" sz="1600" dirty="0">
                <a:solidFill>
                  <a:schemeClr val="tx1"/>
                </a:solidFill>
                <a:latin typeface="Verdana" panose="020B0604030504040204" pitchFamily="34" charset="0"/>
                <a:ea typeface="Verdana" panose="020B0604030504040204" pitchFamily="34" charset="0"/>
              </a:rPr>
              <a:t>3- Choisissez le type "AXES" dans la liste puis validez.</a:t>
            </a:r>
          </a:p>
          <a:p>
            <a:pPr algn="just"/>
            <a:r>
              <a:rPr lang="fr-FR" sz="1600" dirty="0">
                <a:solidFill>
                  <a:schemeClr val="tx1"/>
                </a:solidFill>
                <a:latin typeface="Verdana" panose="020B0604030504040204" pitchFamily="34" charset="0"/>
                <a:ea typeface="Verdana" panose="020B0604030504040204" pitchFamily="34" charset="0"/>
              </a:rPr>
              <a:t>4- Sélectionnez la ligne "AXES" dans la boîte de dialogue puis validez.</a:t>
            </a:r>
          </a:p>
          <a:p>
            <a:endParaRPr lang="fr-FR" b="1" dirty="0">
              <a:solidFill>
                <a:srgbClr val="000099"/>
              </a:solidFill>
            </a:endParaRPr>
          </a:p>
          <a:p>
            <a:endParaRPr lang="fr-FR" b="1" dirty="0">
              <a:solidFill>
                <a:srgbClr val="000099"/>
              </a:solidFill>
            </a:endParaRPr>
          </a:p>
        </p:txBody>
      </p:sp>
      <p:sp>
        <p:nvSpPr>
          <p:cNvPr id="5" name="Rectangle 4">
            <a:extLst>
              <a:ext uri="{FF2B5EF4-FFF2-40B4-BE49-F238E27FC236}">
                <a16:creationId xmlns:a16="http://schemas.microsoft.com/office/drawing/2014/main" id="{0DF796D4-48A9-464C-B675-3EFC04AE9E0B}"/>
              </a:ext>
            </a:extLst>
          </p:cNvPr>
          <p:cNvSpPr/>
          <p:nvPr/>
        </p:nvSpPr>
        <p:spPr>
          <a:xfrm>
            <a:off x="9518074" y="4128654"/>
            <a:ext cx="498764" cy="318655"/>
          </a:xfrm>
          <a:prstGeom prst="rect">
            <a:avLst/>
          </a:prstGeom>
          <a:noFill/>
          <a:ln w="381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pic>
        <p:nvPicPr>
          <p:cNvPr id="6" name="Image 5">
            <a:extLst>
              <a:ext uri="{FF2B5EF4-FFF2-40B4-BE49-F238E27FC236}">
                <a16:creationId xmlns:a16="http://schemas.microsoft.com/office/drawing/2014/main" id="{54409D3B-EF96-4041-934E-DDBCBC9D1501}"/>
              </a:ext>
            </a:extLst>
          </p:cNvPr>
          <p:cNvPicPr>
            <a:picLocks noChangeAspect="1"/>
          </p:cNvPicPr>
          <p:nvPr/>
        </p:nvPicPr>
        <p:blipFill>
          <a:blip r:embed="rId3"/>
          <a:stretch>
            <a:fillRect/>
          </a:stretch>
        </p:blipFill>
        <p:spPr>
          <a:xfrm>
            <a:off x="5988050" y="826828"/>
            <a:ext cx="5917791" cy="5890752"/>
          </a:xfrm>
          <a:prstGeom prst="rect">
            <a:avLst/>
          </a:prstGeom>
        </p:spPr>
      </p:pic>
      <p:sp>
        <p:nvSpPr>
          <p:cNvPr id="7" name="Rectangle 6">
            <a:extLst>
              <a:ext uri="{FF2B5EF4-FFF2-40B4-BE49-F238E27FC236}">
                <a16:creationId xmlns:a16="http://schemas.microsoft.com/office/drawing/2014/main" id="{56A8AAFA-DE24-4335-8691-98EF6739374E}"/>
              </a:ext>
            </a:extLst>
          </p:cNvPr>
          <p:cNvSpPr/>
          <p:nvPr/>
        </p:nvSpPr>
        <p:spPr>
          <a:xfrm>
            <a:off x="8539289" y="1952918"/>
            <a:ext cx="498764" cy="318655"/>
          </a:xfrm>
          <a:prstGeom prst="rect">
            <a:avLst/>
          </a:prstGeom>
          <a:noFill/>
          <a:ln w="381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pic>
        <p:nvPicPr>
          <p:cNvPr id="8" name="Image 7">
            <a:extLst>
              <a:ext uri="{FF2B5EF4-FFF2-40B4-BE49-F238E27FC236}">
                <a16:creationId xmlns:a16="http://schemas.microsoft.com/office/drawing/2014/main" id="{2B8315C2-51A3-4557-AD96-6E12DB459B0C}"/>
              </a:ext>
            </a:extLst>
          </p:cNvPr>
          <p:cNvPicPr>
            <a:picLocks noChangeAspect="1"/>
          </p:cNvPicPr>
          <p:nvPr/>
        </p:nvPicPr>
        <p:blipFill>
          <a:blip r:embed="rId4"/>
          <a:stretch>
            <a:fillRect/>
          </a:stretch>
        </p:blipFill>
        <p:spPr>
          <a:xfrm>
            <a:off x="9215172" y="3429000"/>
            <a:ext cx="2873638" cy="2774852"/>
          </a:xfrm>
          <a:prstGeom prst="rect">
            <a:avLst/>
          </a:prstGeom>
        </p:spPr>
      </p:pic>
      <p:sp>
        <p:nvSpPr>
          <p:cNvPr id="9" name="Rectangle 8">
            <a:extLst>
              <a:ext uri="{FF2B5EF4-FFF2-40B4-BE49-F238E27FC236}">
                <a16:creationId xmlns:a16="http://schemas.microsoft.com/office/drawing/2014/main" id="{2AB64BFF-BA2D-48CD-A585-B0ABA46F58B9}"/>
              </a:ext>
            </a:extLst>
          </p:cNvPr>
          <p:cNvSpPr/>
          <p:nvPr/>
        </p:nvSpPr>
        <p:spPr>
          <a:xfrm>
            <a:off x="7752570" y="4528356"/>
            <a:ext cx="498764" cy="318655"/>
          </a:xfrm>
          <a:prstGeom prst="rect">
            <a:avLst/>
          </a:prstGeom>
          <a:noFill/>
          <a:ln w="381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cxnSp>
        <p:nvCxnSpPr>
          <p:cNvPr id="10" name="Connecteur droit 9">
            <a:extLst>
              <a:ext uri="{FF2B5EF4-FFF2-40B4-BE49-F238E27FC236}">
                <a16:creationId xmlns:a16="http://schemas.microsoft.com/office/drawing/2014/main" id="{011DFA12-9BBE-47D4-A619-F82547325D32}"/>
              </a:ext>
            </a:extLst>
          </p:cNvPr>
          <p:cNvCxnSpPr/>
          <p:nvPr/>
        </p:nvCxnSpPr>
        <p:spPr>
          <a:xfrm>
            <a:off x="8251334" y="4687683"/>
            <a:ext cx="963838" cy="0"/>
          </a:xfrm>
          <a:prstGeom prst="line">
            <a:avLst/>
          </a:prstGeom>
          <a:ln>
            <a:solidFill>
              <a:srgbClr val="FF0000"/>
            </a:solidFill>
          </a:ln>
        </p:spPr>
        <p:style>
          <a:lnRef idx="3">
            <a:schemeClr val="accent3"/>
          </a:lnRef>
          <a:fillRef idx="0">
            <a:schemeClr val="accent3"/>
          </a:fillRef>
          <a:effectRef idx="2">
            <a:schemeClr val="accent3"/>
          </a:effectRef>
          <a:fontRef idx="minor">
            <a:schemeClr val="tx1"/>
          </a:fontRef>
        </p:style>
      </p:cxnSp>
      <p:sp>
        <p:nvSpPr>
          <p:cNvPr id="11" name="Rectangle 10">
            <a:extLst>
              <a:ext uri="{FF2B5EF4-FFF2-40B4-BE49-F238E27FC236}">
                <a16:creationId xmlns:a16="http://schemas.microsoft.com/office/drawing/2014/main" id="{E486744D-CE56-4C33-8D3D-930B198E6490}"/>
              </a:ext>
            </a:extLst>
          </p:cNvPr>
          <p:cNvSpPr/>
          <p:nvPr/>
        </p:nvSpPr>
        <p:spPr>
          <a:xfrm>
            <a:off x="1184692" y="5419656"/>
            <a:ext cx="9606715" cy="1297924"/>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bg1"/>
                </a:solidFill>
                <a:latin typeface="Verdana" panose="020B0604030504040204" pitchFamily="34" charset="0"/>
                <a:ea typeface="Verdana" panose="020B0604030504040204" pitchFamily="34" charset="0"/>
              </a:rPr>
              <a:t>Vous venez de créer un calque pour dessiner vos axes. Tous vos traits d'axes auront les caractéristiques que vous avez indiquées précédemment. Ils seront rouges avec le type de ligne spécifié</a:t>
            </a:r>
            <a:r>
              <a:rPr lang="fr-FR" dirty="0">
                <a:solidFill>
                  <a:schemeClr val="bg1"/>
                </a:solidFill>
                <a:latin typeface="Verdana" panose="020B0604030504040204" pitchFamily="34" charset="0"/>
                <a:ea typeface="Verdana" panose="020B0604030504040204" pitchFamily="34" charset="0"/>
              </a:rPr>
              <a:t>.</a:t>
            </a:r>
          </a:p>
        </p:txBody>
      </p:sp>
      <p:sp>
        <p:nvSpPr>
          <p:cNvPr id="12" name="AutoShape 5">
            <a:extLst>
              <a:ext uri="{FF2B5EF4-FFF2-40B4-BE49-F238E27FC236}">
                <a16:creationId xmlns:a16="http://schemas.microsoft.com/office/drawing/2014/main" id="{51DE5F98-8430-44B8-84F9-2593EB96AE8B}"/>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04:</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calques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86032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1000"/>
                                        <p:tgtEl>
                                          <p:spTgt spid="8"/>
                                        </p:tgtEl>
                                      </p:cBhvr>
                                    </p:animEffect>
                                    <p:anim calcmode="lin" valueType="num">
                                      <p:cBhvr>
                                        <p:cTn id="41" dur="1000" fill="hold"/>
                                        <p:tgtEl>
                                          <p:spTgt spid="8"/>
                                        </p:tgtEl>
                                        <p:attrNameLst>
                                          <p:attrName>ppt_x</p:attrName>
                                        </p:attrNameLst>
                                      </p:cBhvr>
                                      <p:tavLst>
                                        <p:tav tm="0">
                                          <p:val>
                                            <p:strVal val="#ppt_x"/>
                                          </p:val>
                                        </p:tav>
                                        <p:tav tm="100000">
                                          <p:val>
                                            <p:strVal val="#ppt_x"/>
                                          </p:val>
                                        </p:tav>
                                      </p:tavLst>
                                    </p:anim>
                                    <p:anim calcmode="lin" valueType="num">
                                      <p:cBhvr>
                                        <p:cTn id="4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P spid="11" grpId="0" animBg="1"/>
    </p:bldLst>
  </p:timing>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3178</TotalTime>
  <Words>1547</Words>
  <Application>Microsoft Office PowerPoint</Application>
  <PresentationFormat>Widescreen</PresentationFormat>
  <Paragraphs>103</Paragraphs>
  <Slides>13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Verdana</vt:lpstr>
      <vt:lpstr>1_Thème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sarah.sahnoune@gmail.com</cp:lastModifiedBy>
  <cp:revision>197</cp:revision>
  <dcterms:created xsi:type="dcterms:W3CDTF">2018-10-25T16:10:57Z</dcterms:created>
  <dcterms:modified xsi:type="dcterms:W3CDTF">2022-05-10T16:32:30Z</dcterms:modified>
</cp:coreProperties>
</file>