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65" r:id="rId3"/>
    <p:sldId id="361" r:id="rId4"/>
    <p:sldId id="362" r:id="rId5"/>
    <p:sldId id="363" r:id="rId6"/>
    <p:sldId id="364" r:id="rId7"/>
    <p:sldId id="365" r:id="rId8"/>
    <p:sldId id="366" r:id="rId9"/>
    <p:sldId id="367" r:id="rId10"/>
    <p:sldId id="368" r:id="rId11"/>
    <p:sldId id="369"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22FDDD9-AAC4-4A70-AC7D-DA32E604F8CC}">
          <p14:sldIdLst>
            <p14:sldId id="256"/>
            <p14:sldId id="265"/>
            <p14:sldId id="361"/>
            <p14:sldId id="362"/>
            <p14:sldId id="363"/>
            <p14:sldId id="364"/>
            <p14:sldId id="365"/>
            <p14:sldId id="366"/>
            <p14:sldId id="367"/>
            <p14:sldId id="368"/>
            <p14:sldId id="369"/>
          </p14:sldIdLst>
        </p14:section>
        <p14:section name="Section sans titre" id="{4EC62CDA-4A2F-4877-804D-C99068B0186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15" autoAdjust="0"/>
    <p:restoredTop sz="90244" autoAdjust="0"/>
  </p:normalViewPr>
  <p:slideViewPr>
    <p:cSldViewPr>
      <p:cViewPr varScale="1">
        <p:scale>
          <a:sx n="60" d="100"/>
          <a:sy n="60" d="100"/>
        </p:scale>
        <p:origin x="1216" y="64"/>
      </p:cViewPr>
      <p:guideLst>
        <p:guide orient="horz" pos="2160"/>
        <p:guide pos="2880"/>
      </p:guideLst>
    </p:cSldViewPr>
  </p:slideViewPr>
  <p:outlineViewPr>
    <p:cViewPr>
      <p:scale>
        <a:sx n="33" d="100"/>
        <a:sy n="33" d="100"/>
      </p:scale>
      <p:origin x="0" y="-5054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2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6BD6260-8EFB-4796-8D1E-903A69EE4839}" type="datetimeFigureOut">
              <a:rPr lang="fr-FR" smtClean="0"/>
              <a:t>30/11/2021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85CE25-3DC7-4025-B05D-6E908B10DEB2}" type="slidenum">
              <a:rPr lang="fr-FR" smtClean="0"/>
              <a:t>‹N°›</a:t>
            </a:fld>
            <a:endParaRPr lang="fr-FR"/>
          </a:p>
        </p:txBody>
      </p:sp>
    </p:spTree>
    <p:extLst>
      <p:ext uri="{BB962C8B-B14F-4D97-AF65-F5344CB8AC3E}">
        <p14:creationId xmlns:p14="http://schemas.microsoft.com/office/powerpoint/2010/main" val="19444241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E6B53E-A352-4ABE-97A0-BE58DCA686DB}" type="datetimeFigureOut">
              <a:rPr lang="fr-FR" smtClean="0"/>
              <a:t>30/11/2021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78DADD-2991-4223-B2AA-7D7920E2A6F4}" type="slidenum">
              <a:rPr lang="fr-FR" smtClean="0"/>
              <a:t>‹N°›</a:t>
            </a:fld>
            <a:endParaRPr lang="fr-FR"/>
          </a:p>
        </p:txBody>
      </p:sp>
    </p:spTree>
    <p:extLst>
      <p:ext uri="{BB962C8B-B14F-4D97-AF65-F5344CB8AC3E}">
        <p14:creationId xmlns:p14="http://schemas.microsoft.com/office/powerpoint/2010/main" val="186622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478DADD-2991-4223-B2AA-7D7920E2A6F4}" type="slidenum">
              <a:rPr lang="fr-FR" smtClean="0"/>
              <a:t>7</a:t>
            </a:fld>
            <a:endParaRPr lang="fr-FR" dirty="0"/>
          </a:p>
        </p:txBody>
      </p:sp>
    </p:spTree>
    <p:extLst>
      <p:ext uri="{BB962C8B-B14F-4D97-AF65-F5344CB8AC3E}">
        <p14:creationId xmlns:p14="http://schemas.microsoft.com/office/powerpoint/2010/main" val="312272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478DADD-2991-4223-B2AA-7D7920E2A6F4}" type="slidenum">
              <a:rPr lang="fr-FR" smtClean="0"/>
              <a:t>8</a:t>
            </a:fld>
            <a:endParaRPr lang="fr-FR" dirty="0"/>
          </a:p>
        </p:txBody>
      </p:sp>
    </p:spTree>
    <p:extLst>
      <p:ext uri="{BB962C8B-B14F-4D97-AF65-F5344CB8AC3E}">
        <p14:creationId xmlns:p14="http://schemas.microsoft.com/office/powerpoint/2010/main" val="150301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478DADD-2991-4223-B2AA-7D7920E2A6F4}" type="slidenum">
              <a:rPr lang="fr-FR" smtClean="0"/>
              <a:t>9</a:t>
            </a:fld>
            <a:endParaRPr lang="fr-FR" dirty="0"/>
          </a:p>
        </p:txBody>
      </p:sp>
    </p:spTree>
    <p:extLst>
      <p:ext uri="{BB962C8B-B14F-4D97-AF65-F5344CB8AC3E}">
        <p14:creationId xmlns:p14="http://schemas.microsoft.com/office/powerpoint/2010/main" val="205831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478DADD-2991-4223-B2AA-7D7920E2A6F4}" type="slidenum">
              <a:rPr lang="fr-FR" smtClean="0"/>
              <a:t>10</a:t>
            </a:fld>
            <a:endParaRPr lang="fr-FR" dirty="0"/>
          </a:p>
        </p:txBody>
      </p:sp>
    </p:spTree>
    <p:extLst>
      <p:ext uri="{BB962C8B-B14F-4D97-AF65-F5344CB8AC3E}">
        <p14:creationId xmlns:p14="http://schemas.microsoft.com/office/powerpoint/2010/main" val="1249581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478DADD-2991-4223-B2AA-7D7920E2A6F4}" type="slidenum">
              <a:rPr lang="fr-FR" smtClean="0"/>
              <a:t>11</a:t>
            </a:fld>
            <a:endParaRPr lang="fr-FR" dirty="0"/>
          </a:p>
        </p:txBody>
      </p:sp>
    </p:spTree>
    <p:extLst>
      <p:ext uri="{BB962C8B-B14F-4D97-AF65-F5344CB8AC3E}">
        <p14:creationId xmlns:p14="http://schemas.microsoft.com/office/powerpoint/2010/main" val="2252307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3C8F15E-736C-40E9-B35A-B586ECFEB8A7}" type="datetime1">
              <a:rPr lang="fr-FR" smtClean="0"/>
              <a:t>30/11/2021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180564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57AEC9-6A93-42FD-9ED2-3E7B70078893}" type="datetime1">
              <a:rPr lang="fr-FR" smtClean="0"/>
              <a:t>30/11/2021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2866552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48FA8B-51F6-48A7-90CC-C9F072071ACD}" type="datetime1">
              <a:rPr lang="fr-FR" smtClean="0"/>
              <a:t>30/11/2021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106865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D11B52-3369-4AEA-9F3C-344ADDE52CE3}" type="datetime1">
              <a:rPr lang="fr-FR" smtClean="0"/>
              <a:t>30/11/2021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3481095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760F322-9956-4CC8-822F-2B29A696A6AE}" type="datetime1">
              <a:rPr lang="fr-FR" smtClean="0"/>
              <a:t>30/11/2021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52028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BC0654F-6AB3-45E1-93C4-5BD496D06674}" type="datetime1">
              <a:rPr lang="fr-FR" smtClean="0"/>
              <a:t>30/11/2021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1661700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4F5BEA8-7545-4356-9EAA-ACFC6AB63E76}" type="datetime1">
              <a:rPr lang="fr-FR" smtClean="0"/>
              <a:t>30/11/2021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133911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AB698EA-17B0-4020-A151-E172F712D368}" type="datetime1">
              <a:rPr lang="fr-FR" smtClean="0"/>
              <a:t>30/11/2021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2940335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0453A2F-6227-48FB-9037-426DA39DFD62}" type="datetime1">
              <a:rPr lang="fr-FR" smtClean="0"/>
              <a:t>30/11/2021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2475202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07FC65C-C35C-473D-9CC2-4D3C20F89DC7}" type="datetime1">
              <a:rPr lang="fr-FR" smtClean="0"/>
              <a:t>30/11/2021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2083065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EF40CB9-9573-4966-AFD3-B52FB3BADFAF}" type="datetime1">
              <a:rPr lang="fr-FR" smtClean="0"/>
              <a:t>30/11/2021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349543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B5BA2-D55D-4AC4-B762-DAE5F48C61B8}" type="datetime1">
              <a:rPr lang="fr-FR" smtClean="0"/>
              <a:t>30/11/2021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37F2F-74FD-41D5-826B-60D32829677C}" type="slidenum">
              <a:rPr lang="fr-FR" smtClean="0"/>
              <a:t>‹N°›</a:t>
            </a:fld>
            <a:endParaRPr lang="fr-FR"/>
          </a:p>
        </p:txBody>
      </p:sp>
    </p:spTree>
    <p:extLst>
      <p:ext uri="{BB962C8B-B14F-4D97-AF65-F5344CB8AC3E}">
        <p14:creationId xmlns:p14="http://schemas.microsoft.com/office/powerpoint/2010/main" val="1864427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Mes documents\AA_mes documents\Cloud\Icono\cloud-computing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3741738"/>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nvSpPr>
        <p:spPr>
          <a:xfrm>
            <a:off x="179512" y="2444751"/>
            <a:ext cx="7543800" cy="2593975"/>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n-US" dirty="0" smtClean="0"/>
              <a:t>Cloud Computing</a:t>
            </a:r>
            <a:endParaRPr lang="en-US" dirty="0"/>
          </a:p>
        </p:txBody>
      </p:sp>
      <p:sp>
        <p:nvSpPr>
          <p:cNvPr id="6" name="ZoneTexte 5"/>
          <p:cNvSpPr txBox="1"/>
          <p:nvPr/>
        </p:nvSpPr>
        <p:spPr>
          <a:xfrm>
            <a:off x="5940152" y="5301208"/>
            <a:ext cx="3096344" cy="954107"/>
          </a:xfrm>
          <a:prstGeom prst="rect">
            <a:avLst/>
          </a:prstGeom>
          <a:noFill/>
          <a:ln>
            <a:noFill/>
          </a:ln>
        </p:spPr>
        <p:txBody>
          <a:bodyPr wrap="square" rtlCol="0">
            <a:spAutoFit/>
          </a:bodyPr>
          <a:lstStyle/>
          <a:p>
            <a:r>
              <a:rPr lang="fr-FR" sz="2800" dirty="0" smtClean="0">
                <a:solidFill>
                  <a:schemeClr val="accent1">
                    <a:lumMod val="75000"/>
                  </a:schemeClr>
                </a:solidFill>
              </a:rPr>
              <a:t>Préparé par:</a:t>
            </a:r>
          </a:p>
          <a:p>
            <a:r>
              <a:rPr lang="fr-FR" sz="2800" dirty="0">
                <a:solidFill>
                  <a:schemeClr val="accent1">
                    <a:lumMod val="75000"/>
                  </a:schemeClr>
                </a:solidFill>
              </a:rPr>
              <a:t> </a:t>
            </a:r>
            <a:r>
              <a:rPr lang="fr-FR" sz="2800" dirty="0" smtClean="0">
                <a:solidFill>
                  <a:schemeClr val="accent1">
                    <a:lumMod val="75000"/>
                  </a:schemeClr>
                </a:solidFill>
              </a:rPr>
              <a:t>      H. BOUFAGHES</a:t>
            </a:r>
            <a:endParaRPr lang="fr-FR" sz="2800" dirty="0">
              <a:solidFill>
                <a:schemeClr val="accent1">
                  <a:lumMod val="75000"/>
                </a:schemeClr>
              </a:solidFill>
            </a:endParaRPr>
          </a:p>
        </p:txBody>
      </p:sp>
      <p:sp>
        <p:nvSpPr>
          <p:cNvPr id="7" name="ZoneTexte 6"/>
          <p:cNvSpPr txBox="1"/>
          <p:nvPr/>
        </p:nvSpPr>
        <p:spPr>
          <a:xfrm>
            <a:off x="3023828" y="5930661"/>
            <a:ext cx="3096344" cy="523220"/>
          </a:xfrm>
          <a:prstGeom prst="rect">
            <a:avLst/>
          </a:prstGeom>
          <a:noFill/>
          <a:ln>
            <a:noFill/>
          </a:ln>
        </p:spPr>
        <p:txBody>
          <a:bodyPr wrap="square" rtlCol="0">
            <a:spAutoFit/>
          </a:bodyPr>
          <a:lstStyle/>
          <a:p>
            <a:r>
              <a:rPr lang="fr-FR" sz="2800" dirty="0" smtClean="0">
                <a:solidFill>
                  <a:schemeClr val="accent1">
                    <a:lumMod val="75000"/>
                  </a:schemeClr>
                </a:solidFill>
              </a:rPr>
              <a:t>     2021-2022</a:t>
            </a:r>
            <a:endParaRPr lang="fr-FR" sz="2800" dirty="0">
              <a:solidFill>
                <a:schemeClr val="accent1">
                  <a:lumMod val="75000"/>
                </a:schemeClr>
              </a:solidFill>
            </a:endParaRPr>
          </a:p>
        </p:txBody>
      </p:sp>
      <p:sp>
        <p:nvSpPr>
          <p:cNvPr id="2" name="Espace réservé du numéro de diapositive 1"/>
          <p:cNvSpPr>
            <a:spLocks noGrp="1"/>
          </p:cNvSpPr>
          <p:nvPr>
            <p:ph type="sldNum" sz="quarter" idx="12"/>
          </p:nvPr>
        </p:nvSpPr>
        <p:spPr/>
        <p:txBody>
          <a:bodyPr/>
          <a:lstStyle/>
          <a:p>
            <a:fld id="{32937F2F-74FD-41D5-826B-60D32829677C}" type="slidenum">
              <a:rPr lang="fr-FR" smtClean="0"/>
              <a:t>1</a:t>
            </a:fld>
            <a:endParaRPr lang="fr-FR"/>
          </a:p>
        </p:txBody>
      </p:sp>
    </p:spTree>
    <p:extLst>
      <p:ext uri="{BB962C8B-B14F-4D97-AF65-F5344CB8AC3E}">
        <p14:creationId xmlns:p14="http://schemas.microsoft.com/office/powerpoint/2010/main" val="3842157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5837" y="-99392"/>
            <a:ext cx="8229600" cy="1143000"/>
          </a:xfrm>
        </p:spPr>
        <p:txBody>
          <a:bodyPr>
            <a:normAutofit fontScale="90000"/>
          </a:bodyPr>
          <a:lstStyle/>
          <a:p>
            <a:r>
              <a:rPr lang="fr-FR" sz="4000" b="1" i="1" dirty="0" smtClean="0">
                <a:solidFill>
                  <a:schemeClr val="tx2"/>
                </a:solidFill>
              </a:rPr>
              <a:t>Recommandation </a:t>
            </a:r>
            <a:r>
              <a:rPr lang="fr-FR" sz="4000" dirty="0"/>
              <a:t> </a:t>
            </a:r>
            <a:r>
              <a:rPr lang="fr-FR" sz="4000" b="1" i="1" dirty="0">
                <a:solidFill>
                  <a:schemeClr val="tx2"/>
                </a:solidFill>
              </a:rPr>
              <a:t>à</a:t>
            </a:r>
            <a:r>
              <a:rPr lang="fr-FR" sz="4000" dirty="0"/>
              <a:t> </a:t>
            </a:r>
            <a:r>
              <a:rPr lang="fr-FR" sz="4000" b="1" i="1" dirty="0" smtClean="0">
                <a:solidFill>
                  <a:schemeClr val="tx2"/>
                </a:solidFill>
              </a:rPr>
              <a:t>prendre en compte</a:t>
            </a:r>
            <a:endParaRPr lang="fr-FR" sz="2700" b="1" dirty="0">
              <a:solidFill>
                <a:schemeClr val="tx2">
                  <a:lumMod val="75000"/>
                </a:schemeClr>
              </a:solidFill>
            </a:endParaRPr>
          </a:p>
        </p:txBody>
      </p:sp>
      <p:sp>
        <p:nvSpPr>
          <p:cNvPr id="6" name="ZoneTexte 5"/>
          <p:cNvSpPr txBox="1"/>
          <p:nvPr/>
        </p:nvSpPr>
        <p:spPr>
          <a:xfrm>
            <a:off x="467544" y="1628800"/>
            <a:ext cx="7848872" cy="369332"/>
          </a:xfrm>
          <a:prstGeom prst="rect">
            <a:avLst/>
          </a:prstGeom>
          <a:noFill/>
        </p:spPr>
        <p:txBody>
          <a:bodyPr wrap="square" rtlCol="0">
            <a:spAutoFit/>
          </a:bodyPr>
          <a:lstStyle/>
          <a:p>
            <a:endParaRPr lang="fr-FR" dirty="0"/>
          </a:p>
        </p:txBody>
      </p:sp>
      <p:sp>
        <p:nvSpPr>
          <p:cNvPr id="7" name="ZoneTexte 6"/>
          <p:cNvSpPr txBox="1"/>
          <p:nvPr/>
        </p:nvSpPr>
        <p:spPr>
          <a:xfrm>
            <a:off x="251520" y="1090191"/>
            <a:ext cx="8568952" cy="4893647"/>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Trois éléments essentiels à </a:t>
            </a:r>
            <a:r>
              <a:rPr lang="fr-FR" sz="2400" dirty="0" smtClean="0">
                <a:latin typeface="Times New Roman" panose="02020603050405020304" pitchFamily="18" charset="0"/>
                <a:cs typeface="Times New Roman" panose="02020603050405020304" pitchFamily="18" charset="0"/>
              </a:rPr>
              <a:t>considérer avant de migrer vos donnes/application au </a:t>
            </a:r>
            <a:r>
              <a:rPr lang="fr-FR" sz="2400" dirty="0" err="1" smtClean="0">
                <a:latin typeface="Times New Roman" panose="02020603050405020304" pitchFamily="18" charset="0"/>
                <a:cs typeface="Times New Roman" panose="02020603050405020304" pitchFamily="18" charset="0"/>
              </a:rPr>
              <a:t>cloud</a:t>
            </a:r>
            <a:endParaRPr lang="fr-F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Transparence du fournisseur de services </a:t>
            </a:r>
            <a:r>
              <a:rPr lang="fr-FR" sz="2400" dirty="0" smtClean="0">
                <a:latin typeface="Times New Roman" panose="02020603050405020304" pitchFamily="18" charset="0"/>
                <a:cs typeface="Times New Roman" panose="02020603050405020304" pitchFamily="18" charset="0"/>
              </a:rPr>
              <a:t>Cloud</a:t>
            </a:r>
          </a:p>
          <a:p>
            <a:pPr marL="342900"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Conformité</a:t>
            </a:r>
          </a:p>
          <a:p>
            <a:pPr marL="342900"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Analyse </a:t>
            </a:r>
            <a:r>
              <a:rPr lang="fr-FR" sz="2400" dirty="0">
                <a:latin typeface="Times New Roman" panose="02020603050405020304" pitchFamily="18" charset="0"/>
                <a:cs typeface="Times New Roman" panose="02020603050405020304" pitchFamily="18" charset="0"/>
              </a:rPr>
              <a:t>des risques / Gestion des </a:t>
            </a:r>
            <a:r>
              <a:rPr lang="fr-FR" sz="2400" dirty="0" smtClean="0">
                <a:latin typeface="Times New Roman" panose="02020603050405020304" pitchFamily="18" charset="0"/>
                <a:cs typeface="Times New Roman" panose="02020603050405020304" pitchFamily="18" charset="0"/>
              </a:rPr>
              <a:t>risques</a:t>
            </a:r>
          </a:p>
          <a:p>
            <a:pPr marL="342900" indent="-342900">
              <a:buFont typeface="Wingdings" panose="05000000000000000000" pitchFamily="2" charset="2"/>
              <a:buChar char="Ø"/>
            </a:pPr>
            <a:r>
              <a:rPr lang="fr-FR" sz="2400" dirty="0" smtClean="0">
                <a:latin typeface="Times New Roman" panose="02020603050405020304" pitchFamily="18" charset="0"/>
                <a:cs typeface="Times New Roman" panose="02020603050405020304" pitchFamily="18" charset="0"/>
              </a:rPr>
              <a:t>La transparence dans les processus</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Comprendre </a:t>
            </a:r>
            <a:r>
              <a:rPr lang="fr-FR" sz="2400" dirty="0">
                <a:latin typeface="Times New Roman" panose="02020603050405020304" pitchFamily="18" charset="0"/>
                <a:cs typeface="Times New Roman" panose="02020603050405020304" pitchFamily="18" charset="0"/>
              </a:rPr>
              <a:t>comment le fournisseur effectue sa gestion de la sécurité et quel est son cadre de contrôle </a:t>
            </a:r>
            <a:endParaRPr lang="fr-FR" sz="2400"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Comme </a:t>
            </a:r>
            <a:r>
              <a:rPr lang="fr-FR" sz="2400" dirty="0">
                <a:latin typeface="Times New Roman" panose="02020603050405020304" pitchFamily="18" charset="0"/>
                <a:cs typeface="Times New Roman" panose="02020603050405020304" pitchFamily="18" charset="0"/>
              </a:rPr>
              <a:t>est effectué le provisionnement des comptes et quels sont les mécanismes d’authentification utilisés </a:t>
            </a:r>
            <a:r>
              <a:rPr lang="fr-FR" sz="2400"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Quels </a:t>
            </a:r>
            <a:r>
              <a:rPr lang="fr-FR" sz="2400" dirty="0">
                <a:latin typeface="Times New Roman" panose="02020603050405020304" pitchFamily="18" charset="0"/>
                <a:cs typeface="Times New Roman" panose="02020603050405020304" pitchFamily="18" charset="0"/>
              </a:rPr>
              <a:t>sont les fournisseurs tiers impliqués </a:t>
            </a:r>
            <a:r>
              <a:rPr lang="fr-FR" sz="2400"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Quels </a:t>
            </a:r>
            <a:r>
              <a:rPr lang="fr-FR" sz="2400" dirty="0">
                <a:latin typeface="Times New Roman" panose="02020603050405020304" pitchFamily="18" charset="0"/>
                <a:cs typeface="Times New Roman" panose="02020603050405020304" pitchFamily="18" charset="0"/>
              </a:rPr>
              <a:t>sont les pratiques de développement et de test </a:t>
            </a:r>
            <a:r>
              <a:rPr lang="fr-FR" sz="2400" dirty="0" smtClean="0">
                <a:latin typeface="Times New Roman" panose="02020603050405020304" pitchFamily="18" charset="0"/>
                <a:cs typeface="Times New Roman" panose="02020603050405020304" pitchFamily="18" charset="0"/>
              </a:rPr>
              <a:t>?</a:t>
            </a:r>
          </a:p>
          <a:p>
            <a:pPr lvl="1"/>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440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50912" y="-243408"/>
            <a:ext cx="8229600" cy="1143000"/>
          </a:xfrm>
        </p:spPr>
        <p:txBody>
          <a:bodyPr>
            <a:normAutofit fontScale="90000"/>
          </a:bodyPr>
          <a:lstStyle/>
          <a:p>
            <a:r>
              <a:rPr lang="fr-FR" sz="4000" b="1" i="1" dirty="0" smtClean="0">
                <a:solidFill>
                  <a:schemeClr val="tx2"/>
                </a:solidFill>
              </a:rPr>
              <a:t>Recommandation </a:t>
            </a:r>
            <a:r>
              <a:rPr lang="fr-FR" sz="4000" dirty="0"/>
              <a:t> </a:t>
            </a:r>
            <a:r>
              <a:rPr lang="fr-FR" sz="4000" b="1" i="1" dirty="0">
                <a:solidFill>
                  <a:schemeClr val="tx2"/>
                </a:solidFill>
              </a:rPr>
              <a:t>à</a:t>
            </a:r>
            <a:r>
              <a:rPr lang="fr-FR" sz="4000" dirty="0"/>
              <a:t> </a:t>
            </a:r>
            <a:r>
              <a:rPr lang="fr-FR" sz="4000" b="1" i="1" dirty="0" smtClean="0">
                <a:solidFill>
                  <a:schemeClr val="tx2"/>
                </a:solidFill>
              </a:rPr>
              <a:t>prendre en compte</a:t>
            </a:r>
            <a:endParaRPr lang="fr-FR" sz="2700" b="1" dirty="0">
              <a:solidFill>
                <a:schemeClr val="tx2">
                  <a:lumMod val="75000"/>
                </a:schemeClr>
              </a:solidFill>
            </a:endParaRPr>
          </a:p>
        </p:txBody>
      </p:sp>
      <p:sp>
        <p:nvSpPr>
          <p:cNvPr id="6" name="ZoneTexte 5"/>
          <p:cNvSpPr txBox="1"/>
          <p:nvPr/>
        </p:nvSpPr>
        <p:spPr>
          <a:xfrm>
            <a:off x="467544" y="1628800"/>
            <a:ext cx="7848872" cy="369332"/>
          </a:xfrm>
          <a:prstGeom prst="rect">
            <a:avLst/>
          </a:prstGeom>
          <a:noFill/>
        </p:spPr>
        <p:txBody>
          <a:bodyPr wrap="square" rtlCol="0">
            <a:spAutoFit/>
          </a:bodyPr>
          <a:lstStyle/>
          <a:p>
            <a:endParaRPr lang="fr-FR" dirty="0"/>
          </a:p>
        </p:txBody>
      </p:sp>
      <p:sp>
        <p:nvSpPr>
          <p:cNvPr id="7" name="ZoneTexte 6"/>
          <p:cNvSpPr txBox="1"/>
          <p:nvPr/>
        </p:nvSpPr>
        <p:spPr>
          <a:xfrm>
            <a:off x="251520" y="692696"/>
            <a:ext cx="8568952" cy="7848302"/>
          </a:xfrm>
          <a:prstGeom prst="rect">
            <a:avLst/>
          </a:prstGeom>
          <a:noFill/>
        </p:spPr>
        <p:txBody>
          <a:bodyPr wrap="square" rtlCol="0">
            <a:spAutoFit/>
          </a:bodyPr>
          <a:lstStyle/>
          <a:p>
            <a:pPr marL="342900" indent="-342900">
              <a:buFont typeface="Wingdings" panose="05000000000000000000" pitchFamily="2" charset="2"/>
              <a:buChar char="Ø"/>
            </a:pPr>
            <a:r>
              <a:rPr lang="fr-FR" sz="2400" dirty="0" smtClean="0">
                <a:latin typeface="Times New Roman" panose="02020603050405020304" pitchFamily="18" charset="0"/>
                <a:cs typeface="Times New Roman" panose="02020603050405020304" pitchFamily="18" charset="0"/>
              </a:rPr>
              <a:t>La </a:t>
            </a:r>
            <a:r>
              <a:rPr lang="fr-FR" sz="2400" b="1" i="1" dirty="0" smtClean="0">
                <a:latin typeface="Times New Roman" panose="02020603050405020304" pitchFamily="18" charset="0"/>
                <a:cs typeface="Times New Roman" panose="02020603050405020304" pitchFamily="18" charset="0"/>
              </a:rPr>
              <a:t>transparence</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dans </a:t>
            </a:r>
            <a:r>
              <a:rPr lang="fr-FR" sz="2400" dirty="0" smtClean="0">
                <a:latin typeface="Times New Roman" panose="02020603050405020304" pitchFamily="18" charset="0"/>
                <a:cs typeface="Times New Roman" panose="02020603050405020304" pitchFamily="18" charset="0"/>
              </a:rPr>
              <a:t>les politiques</a:t>
            </a:r>
          </a:p>
          <a:p>
            <a:pPr marL="800100" lvl="1" indent="-342900">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Localisation géographique des </a:t>
            </a:r>
            <a:r>
              <a:rPr lang="fr-FR" sz="2400" dirty="0" smtClean="0">
                <a:latin typeface="Times New Roman" panose="02020603050405020304" pitchFamily="18" charset="0"/>
                <a:cs typeface="Times New Roman" panose="02020603050405020304" pitchFamily="18" charset="0"/>
              </a:rPr>
              <a:t>données</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Politique </a:t>
            </a:r>
            <a:r>
              <a:rPr lang="fr-FR" sz="2400" dirty="0">
                <a:latin typeface="Times New Roman" panose="02020603050405020304" pitchFamily="18" charset="0"/>
                <a:cs typeface="Times New Roman" panose="02020603050405020304" pitchFamily="18" charset="0"/>
              </a:rPr>
              <a:t>de rétention des données et destruction des </a:t>
            </a:r>
            <a:r>
              <a:rPr lang="fr-FR" sz="2400" dirty="0" smtClean="0">
                <a:latin typeface="Times New Roman" panose="02020603050405020304" pitchFamily="18" charset="0"/>
                <a:cs typeface="Times New Roman" panose="02020603050405020304" pitchFamily="18" charset="0"/>
              </a:rPr>
              <a:t>données</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Respect </a:t>
            </a:r>
            <a:r>
              <a:rPr lang="fr-FR" sz="2400" dirty="0">
                <a:latin typeface="Times New Roman" panose="02020603050405020304" pitchFamily="18" charset="0"/>
                <a:cs typeface="Times New Roman" panose="02020603050405020304" pitchFamily="18" charset="0"/>
              </a:rPr>
              <a:t>de la vie </a:t>
            </a:r>
            <a:r>
              <a:rPr lang="fr-FR" sz="2400" dirty="0" smtClean="0">
                <a:latin typeface="Times New Roman" panose="02020603050405020304" pitchFamily="18" charset="0"/>
                <a:cs typeface="Times New Roman" panose="02020603050405020304" pitchFamily="18" charset="0"/>
              </a:rPr>
              <a:t>privée</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Architecture</a:t>
            </a:r>
            <a:r>
              <a:rPr lang="fr-FR" sz="2400" dirty="0">
                <a:latin typeface="Times New Roman" panose="02020603050405020304" pitchFamily="18" charset="0"/>
                <a:cs typeface="Times New Roman" panose="02020603050405020304" pitchFamily="18" charset="0"/>
              </a:rPr>
              <a:t>, patch, test et déploiement de nouvelles versions (</a:t>
            </a:r>
            <a:r>
              <a:rPr lang="fr-FR" sz="2400" dirty="0" err="1">
                <a:latin typeface="Times New Roman" panose="02020603050405020304" pitchFamily="18" charset="0"/>
                <a:cs typeface="Times New Roman" panose="02020603050405020304" pitchFamily="18" charset="0"/>
              </a:rPr>
              <a:t>SaaS</a:t>
            </a:r>
            <a:r>
              <a:rPr lang="fr-FR" sz="2400" dirty="0">
                <a:latin typeface="Times New Roman" panose="02020603050405020304" pitchFamily="18" charset="0"/>
                <a:cs typeface="Times New Roman" panose="02020603050405020304" pitchFamily="18" charset="0"/>
              </a:rPr>
              <a:t> et </a:t>
            </a:r>
            <a:r>
              <a:rPr lang="fr-FR" sz="2400" dirty="0" err="1" smtClean="0">
                <a:latin typeface="Times New Roman" panose="02020603050405020304" pitchFamily="18" charset="0"/>
                <a:cs typeface="Times New Roman" panose="02020603050405020304" pitchFamily="18" charset="0"/>
              </a:rPr>
              <a:t>PaaS</a:t>
            </a:r>
            <a:r>
              <a:rPr lang="fr-FR" sz="2400"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Vulnérabilités </a:t>
            </a:r>
            <a:r>
              <a:rPr lang="fr-FR" sz="2400" dirty="0">
                <a:latin typeface="Times New Roman" panose="02020603050405020304" pitchFamily="18" charset="0"/>
                <a:cs typeface="Times New Roman" panose="02020603050405020304" pitchFamily="18" charset="0"/>
              </a:rPr>
              <a:t>et violations de </a:t>
            </a:r>
            <a:r>
              <a:rPr lang="fr-FR" sz="2400" dirty="0" smtClean="0">
                <a:latin typeface="Times New Roman" panose="02020603050405020304" pitchFamily="18" charset="0"/>
                <a:cs typeface="Times New Roman" panose="02020603050405020304" pitchFamily="18" charset="0"/>
              </a:rPr>
              <a:t>données</a:t>
            </a:r>
          </a:p>
          <a:p>
            <a:pPr marL="342900" lvl="1" indent="-279400">
              <a:buFont typeface="Wingdings" panose="05000000000000000000" pitchFamily="2" charset="2"/>
              <a:buChar char="Ø"/>
            </a:pPr>
            <a:r>
              <a:rPr lang="fr-FR" sz="2400" b="1" i="1" dirty="0" smtClean="0">
                <a:latin typeface="Times New Roman" panose="02020603050405020304" pitchFamily="18" charset="0"/>
                <a:cs typeface="Times New Roman" panose="02020603050405020304" pitchFamily="18" charset="0"/>
              </a:rPr>
              <a:t>Conformité</a:t>
            </a:r>
          </a:p>
          <a:p>
            <a:pPr marL="342900" lvl="1" indent="-342900">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Demandez à voir des audits réalisés par des tiers et des </a:t>
            </a:r>
            <a:r>
              <a:rPr lang="fr-FR" sz="2400" dirty="0" err="1" smtClean="0">
                <a:latin typeface="Times New Roman" panose="02020603050405020304" pitchFamily="18" charset="0"/>
                <a:cs typeface="Times New Roman" panose="02020603050405020304" pitchFamily="18" charset="0"/>
              </a:rPr>
              <a:t>certicats</a:t>
            </a:r>
            <a:endParaRPr lang="fr-FR" sz="2400" dirty="0">
              <a:latin typeface="Times New Roman" panose="02020603050405020304" pitchFamily="18" charset="0"/>
              <a:cs typeface="Times New Roman" panose="02020603050405020304" pitchFamily="18" charset="0"/>
            </a:endParaRPr>
          </a:p>
          <a:p>
            <a:pPr marL="3429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Pouvez-vous </a:t>
            </a:r>
            <a:r>
              <a:rPr lang="fr-FR" sz="2400" dirty="0">
                <a:latin typeface="Times New Roman" panose="02020603050405020304" pitchFamily="18" charset="0"/>
                <a:cs typeface="Times New Roman" panose="02020603050405020304" pitchFamily="18" charset="0"/>
              </a:rPr>
              <a:t>légalement placer vos donner dans le Cloud?</a:t>
            </a:r>
          </a:p>
          <a:p>
            <a:pPr lvl="1"/>
            <a:r>
              <a:rPr lang="fr-FR" sz="2400" dirty="0" smtClean="0">
                <a:latin typeface="Times New Roman" panose="02020603050405020304" pitchFamily="18" charset="0"/>
                <a:cs typeface="Times New Roman" panose="02020603050405020304" pitchFamily="18" charset="0"/>
              </a:rPr>
              <a:t>Données </a:t>
            </a:r>
            <a:r>
              <a:rPr lang="fr-FR" sz="2400" dirty="0" err="1" smtClean="0">
                <a:latin typeface="Times New Roman" panose="02020603050405020304" pitchFamily="18" charset="0"/>
                <a:cs typeface="Times New Roman" panose="02020603050405020304" pitchFamily="18" charset="0"/>
              </a:rPr>
              <a:t>sensibles,Localisation</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des </a:t>
            </a:r>
            <a:r>
              <a:rPr lang="fr-FR" sz="2400" dirty="0" smtClean="0">
                <a:latin typeface="Times New Roman" panose="02020603050405020304" pitchFamily="18" charset="0"/>
                <a:cs typeface="Times New Roman" panose="02020603050405020304" pitchFamily="18" charset="0"/>
              </a:rPr>
              <a:t>données</a:t>
            </a:r>
          </a:p>
          <a:p>
            <a:pPr marL="406400" lvl="1" indent="-4064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Clauses </a:t>
            </a:r>
            <a:r>
              <a:rPr lang="fr-FR" sz="2400" dirty="0">
                <a:latin typeface="Times New Roman" panose="02020603050405020304" pitchFamily="18" charset="0"/>
                <a:cs typeface="Times New Roman" panose="02020603050405020304" pitchFamily="18" charset="0"/>
              </a:rPr>
              <a:t>contractuelles</a:t>
            </a:r>
          </a:p>
          <a:p>
            <a:pPr lvl="1"/>
            <a:r>
              <a:rPr lang="fr-FR" sz="2400" dirty="0" smtClean="0">
                <a:latin typeface="Times New Roman" panose="02020603050405020304" pitchFamily="18" charset="0"/>
                <a:cs typeface="Times New Roman" panose="02020603050405020304" pitchFamily="18" charset="0"/>
              </a:rPr>
              <a:t>SLA, Données</a:t>
            </a:r>
            <a:r>
              <a:rPr lang="fr-FR" sz="2400" dirty="0">
                <a:latin typeface="Times New Roman" panose="02020603050405020304" pitchFamily="18" charset="0"/>
                <a:cs typeface="Times New Roman" panose="02020603050405020304" pitchFamily="18" charset="0"/>
              </a:rPr>
              <a:t>, possession des </a:t>
            </a:r>
            <a:r>
              <a:rPr lang="fr-FR" sz="2400" dirty="0" smtClean="0">
                <a:latin typeface="Times New Roman" panose="02020603050405020304" pitchFamily="18" charset="0"/>
                <a:cs typeface="Times New Roman" panose="02020603050405020304" pitchFamily="18" charset="0"/>
              </a:rPr>
              <a:t>données, Types </a:t>
            </a:r>
            <a:r>
              <a:rPr lang="fr-FR" sz="2400" dirty="0">
                <a:latin typeface="Times New Roman" panose="02020603050405020304" pitchFamily="18" charset="0"/>
                <a:cs typeface="Times New Roman" panose="02020603050405020304" pitchFamily="18" charset="0"/>
              </a:rPr>
              <a:t>spéciaux de données</a:t>
            </a:r>
          </a:p>
          <a:p>
            <a:pPr lvl="1"/>
            <a:r>
              <a:rPr lang="fr-FR" sz="2400" dirty="0">
                <a:latin typeface="Times New Roman" panose="02020603050405020304" pitchFamily="18" charset="0"/>
                <a:cs typeface="Times New Roman" panose="02020603050405020304" pitchFamily="18" charset="0"/>
              </a:rPr>
              <a:t>Est-ce que le fournisseur de services Cloud vous fournit la documentation dont vous avez besoin pour votre conformité ?</a:t>
            </a:r>
          </a:p>
          <a:p>
            <a:pPr marL="800100" lvl="1" indent="-342900">
              <a:buFont typeface="Wingdings" panose="05000000000000000000" pitchFamily="2" charset="2"/>
              <a:buChar char="Ø"/>
            </a:pPr>
            <a:endParaRPr lang="fr-FR"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endParaRPr lang="fr-FR" sz="2400" dirty="0">
              <a:latin typeface="Times New Roman" panose="02020603050405020304" pitchFamily="18" charset="0"/>
              <a:cs typeface="Times New Roman" panose="02020603050405020304" pitchFamily="18" charset="0"/>
            </a:endParaRPr>
          </a:p>
          <a:p>
            <a:endParaRPr lang="fr-F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9933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i="1" u="sng" dirty="0">
                <a:solidFill>
                  <a:schemeClr val="tx2">
                    <a:lumMod val="75000"/>
                  </a:schemeClr>
                </a:solidFill>
                <a:effectLst>
                  <a:outerShdw blurRad="38100" dist="38100" dir="2700000" algn="tl">
                    <a:srgbClr val="000000">
                      <a:alpha val="43137"/>
                    </a:srgbClr>
                  </a:outerShdw>
                </a:effectLst>
              </a:rPr>
              <a:t>Plan du cours </a:t>
            </a:r>
          </a:p>
        </p:txBody>
      </p:sp>
      <p:sp>
        <p:nvSpPr>
          <p:cNvPr id="4" name="Espace réservé du numéro de diapositive 3"/>
          <p:cNvSpPr>
            <a:spLocks noGrp="1"/>
          </p:cNvSpPr>
          <p:nvPr>
            <p:ph type="sldNum" sz="quarter" idx="12"/>
          </p:nvPr>
        </p:nvSpPr>
        <p:spPr/>
        <p:txBody>
          <a:bodyPr/>
          <a:lstStyle/>
          <a:p>
            <a:fld id="{32937F2F-74FD-41D5-826B-60D32829677C}" type="slidenum">
              <a:rPr lang="fr-FR" smtClean="0"/>
              <a:t>2</a:t>
            </a:fld>
            <a:endParaRPr lang="fr-FR"/>
          </a:p>
        </p:txBody>
      </p:sp>
      <p:sp>
        <p:nvSpPr>
          <p:cNvPr id="5" name="Espace réservé du contenu 2"/>
          <p:cNvSpPr txBox="1">
            <a:spLocks/>
          </p:cNvSpPr>
          <p:nvPr/>
        </p:nvSpPr>
        <p:spPr>
          <a:xfrm>
            <a:off x="539552" y="1435054"/>
            <a:ext cx="8229600" cy="4525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fr-FR" b="1" dirty="0" smtClean="0">
              <a:solidFill>
                <a:schemeClr val="accent1">
                  <a:lumMod val="50000"/>
                </a:schemeClr>
              </a:solidFill>
            </a:endParaRPr>
          </a:p>
          <a:p>
            <a:pPr marL="571500" indent="-571500" algn="ctr">
              <a:buFont typeface="+mj-lt"/>
              <a:buAutoNum type="romanUcPeriod"/>
            </a:pPr>
            <a:r>
              <a:rPr lang="fr-FR" b="1" dirty="0" smtClean="0">
                <a:solidFill>
                  <a:schemeClr val="accent1">
                    <a:lumMod val="50000"/>
                  </a:schemeClr>
                </a:solidFill>
              </a:rPr>
              <a:t>Parti1: Généralité sur le Cloud </a:t>
            </a:r>
            <a:r>
              <a:rPr lang="fr-FR" b="1" dirty="0" err="1" smtClean="0">
                <a:solidFill>
                  <a:schemeClr val="accent1">
                    <a:lumMod val="50000"/>
                  </a:schemeClr>
                </a:solidFill>
              </a:rPr>
              <a:t>computing</a:t>
            </a:r>
            <a:r>
              <a:rPr lang="fr-FR" b="1" dirty="0" smtClean="0">
                <a:solidFill>
                  <a:schemeClr val="accent1">
                    <a:lumMod val="50000"/>
                  </a:schemeClr>
                </a:solidFill>
              </a:rPr>
              <a:t>;</a:t>
            </a:r>
          </a:p>
          <a:p>
            <a:pPr marL="571500" indent="-571500" algn="ctr">
              <a:buFont typeface="+mj-lt"/>
              <a:buAutoNum type="romanUcPeriod"/>
            </a:pPr>
            <a:endParaRPr lang="fr-FR" b="1" dirty="0" smtClean="0">
              <a:solidFill>
                <a:schemeClr val="accent1">
                  <a:lumMod val="50000"/>
                </a:schemeClr>
              </a:solidFill>
            </a:endParaRPr>
          </a:p>
          <a:p>
            <a:pPr marL="571500" indent="-109538">
              <a:buFont typeface="+mj-lt"/>
              <a:buAutoNum type="romanUcPeriod" startAt="2"/>
            </a:pPr>
            <a:r>
              <a:rPr lang="fr-FR" b="1" dirty="0" smtClean="0">
                <a:solidFill>
                  <a:schemeClr val="accent1">
                    <a:lumMod val="50000"/>
                  </a:schemeClr>
                </a:solidFill>
              </a:rPr>
              <a:t> Parti2: les technologies du Cloud</a:t>
            </a:r>
          </a:p>
          <a:p>
            <a:pPr marL="571500" indent="-571500">
              <a:buFont typeface="+mj-lt"/>
              <a:buAutoNum type="romanUcPeriod" startAt="2"/>
            </a:pPr>
            <a:endParaRPr lang="fr-FR" b="1" dirty="0" smtClean="0">
              <a:solidFill>
                <a:schemeClr val="accent1">
                  <a:lumMod val="50000"/>
                </a:schemeClr>
              </a:solidFill>
            </a:endParaRPr>
          </a:p>
          <a:p>
            <a:pPr marL="515938" indent="-53975">
              <a:buFont typeface="+mj-lt"/>
              <a:buAutoNum type="romanUcPeriod" startAt="2"/>
              <a:tabLst>
                <a:tab pos="461963" algn="l"/>
              </a:tabLst>
            </a:pPr>
            <a:r>
              <a:rPr lang="fr-FR" b="1" dirty="0" smtClean="0">
                <a:solidFill>
                  <a:schemeClr val="accent1">
                    <a:lumMod val="50000"/>
                  </a:schemeClr>
                </a:solidFill>
              </a:rPr>
              <a:t>Parti3:Cloud </a:t>
            </a:r>
            <a:r>
              <a:rPr lang="fr-FR" b="1" dirty="0" err="1" smtClean="0">
                <a:solidFill>
                  <a:schemeClr val="accent1">
                    <a:lumMod val="50000"/>
                  </a:schemeClr>
                </a:solidFill>
              </a:rPr>
              <a:t>computing</a:t>
            </a:r>
            <a:r>
              <a:rPr lang="fr-FR" b="1" dirty="0" smtClean="0">
                <a:solidFill>
                  <a:schemeClr val="accent1">
                    <a:lumMod val="50000"/>
                  </a:schemeClr>
                </a:solidFill>
              </a:rPr>
              <a:t> et l’entreprise;</a:t>
            </a:r>
          </a:p>
          <a:p>
            <a:pPr marL="571500" indent="-571500" algn="ctr">
              <a:buFont typeface="+mj-lt"/>
              <a:buAutoNum type="romanUcPeriod" startAt="2"/>
            </a:pPr>
            <a:endParaRPr lang="fr-FR" b="1" dirty="0" smtClean="0">
              <a:solidFill>
                <a:schemeClr val="accent1">
                  <a:lumMod val="50000"/>
                </a:schemeClr>
              </a:solidFill>
            </a:endParaRPr>
          </a:p>
          <a:p>
            <a:pPr marL="571500" indent="-109538">
              <a:buFont typeface="+mj-lt"/>
              <a:buAutoNum type="romanUcPeriod" startAt="2"/>
            </a:pPr>
            <a:r>
              <a:rPr lang="fr-FR" b="1" dirty="0" smtClean="0">
                <a:solidFill>
                  <a:schemeClr val="accent1">
                    <a:lumMod val="50000"/>
                  </a:schemeClr>
                </a:solidFill>
              </a:rPr>
              <a:t>  La sécurité dans l’environnement  Cloud </a:t>
            </a:r>
            <a:r>
              <a:rPr lang="fr-FR" b="1" dirty="0" err="1" smtClean="0">
                <a:solidFill>
                  <a:schemeClr val="accent1">
                    <a:lumMod val="50000"/>
                  </a:schemeClr>
                </a:solidFill>
              </a:rPr>
              <a:t>computing</a:t>
            </a:r>
            <a:r>
              <a:rPr lang="fr-FR" b="1" dirty="0" smtClean="0">
                <a:solidFill>
                  <a:schemeClr val="accent1">
                    <a:lumMod val="50000"/>
                  </a:schemeClr>
                </a:solidFill>
              </a:rPr>
              <a:t>.</a:t>
            </a:r>
            <a:endParaRPr lang="fr-FR" dirty="0" smtClean="0">
              <a:solidFill>
                <a:schemeClr val="tx2">
                  <a:lumMod val="75000"/>
                </a:schemeClr>
              </a:solidFill>
            </a:endParaRPr>
          </a:p>
          <a:p>
            <a:pPr marL="571500" indent="-571500">
              <a:buFont typeface="+mj-lt"/>
              <a:buAutoNum type="romanUcPeriod"/>
            </a:pPr>
            <a:endParaRPr lang="fr-FR" b="1" dirty="0" smtClean="0">
              <a:solidFill>
                <a:schemeClr val="accent1">
                  <a:lumMod val="50000"/>
                </a:schemeClr>
              </a:solidFill>
            </a:endParaRPr>
          </a:p>
          <a:p>
            <a:pPr marL="571500" indent="-571500">
              <a:buFont typeface="+mj-lt"/>
              <a:buAutoNum type="romanUcPeriod"/>
            </a:pPr>
            <a:endParaRPr lang="fr-FR" b="1" dirty="0" smtClean="0">
              <a:solidFill>
                <a:schemeClr val="accent1">
                  <a:lumMod val="50000"/>
                </a:schemeClr>
              </a:solidFill>
            </a:endParaRPr>
          </a:p>
          <a:p>
            <a:pPr marL="571500" indent="-571500">
              <a:buFont typeface="+mj-lt"/>
              <a:buAutoNum type="romanUcPeriod"/>
            </a:pPr>
            <a:endParaRPr lang="fr-FR" b="1" dirty="0" smtClean="0">
              <a:solidFill>
                <a:schemeClr val="accent1">
                  <a:lumMod val="50000"/>
                </a:schemeClr>
              </a:solidFill>
            </a:endParaRPr>
          </a:p>
          <a:p>
            <a:pPr marL="571500" indent="-571500">
              <a:buFont typeface="+mj-lt"/>
              <a:buAutoNum type="romanUcPeriod"/>
            </a:pPr>
            <a:endParaRPr lang="fr-FR" dirty="0">
              <a:solidFill>
                <a:schemeClr val="accent1">
                  <a:lumMod val="50000"/>
                </a:schemeClr>
              </a:solidFill>
            </a:endParaRPr>
          </a:p>
        </p:txBody>
      </p:sp>
    </p:spTree>
    <p:extLst>
      <p:ext uri="{BB962C8B-B14F-4D97-AF65-F5344CB8AC3E}">
        <p14:creationId xmlns:p14="http://schemas.microsoft.com/office/powerpoint/2010/main" val="2302792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B79A83-CC61-4F89-A061-5B78C85A29EB}"/>
              </a:ext>
            </a:extLst>
          </p:cNvPr>
          <p:cNvSpPr>
            <a:spLocks noGrp="1"/>
          </p:cNvSpPr>
          <p:nvPr>
            <p:ph type="title"/>
          </p:nvPr>
        </p:nvSpPr>
        <p:spPr/>
        <p:txBody>
          <a:bodyPr/>
          <a:lstStyle/>
          <a:p>
            <a:r>
              <a:rPr lang="fr-FR" b="1" i="1" u="sng" dirty="0">
                <a:solidFill>
                  <a:schemeClr val="tx2">
                    <a:lumMod val="75000"/>
                  </a:schemeClr>
                </a:solidFill>
                <a:effectLst>
                  <a:outerShdw blurRad="38100" dist="38100" dir="2700000" algn="tl">
                    <a:srgbClr val="000000">
                      <a:alpha val="43137"/>
                    </a:srgbClr>
                  </a:outerShdw>
                </a:effectLst>
              </a:rPr>
              <a:t>4</a:t>
            </a:r>
            <a:r>
              <a:rPr lang="fr-FR" sz="4800" b="1" i="1" u="sng" baseline="30000" dirty="0" smtClean="0">
                <a:solidFill>
                  <a:schemeClr val="tx2">
                    <a:lumMod val="75000"/>
                  </a:schemeClr>
                </a:solidFill>
                <a:effectLst>
                  <a:outerShdw blurRad="38100" dist="38100" dir="2700000" algn="tl">
                    <a:srgbClr val="000000">
                      <a:alpha val="43137"/>
                    </a:srgbClr>
                  </a:outerShdw>
                </a:effectLst>
              </a:rPr>
              <a:t>eme</a:t>
            </a:r>
            <a:r>
              <a:rPr lang="fr-FR" b="1" i="1" u="sng" dirty="0" smtClean="0">
                <a:solidFill>
                  <a:schemeClr val="tx2">
                    <a:lumMod val="75000"/>
                  </a:schemeClr>
                </a:solidFill>
                <a:effectLst>
                  <a:outerShdw blurRad="38100" dist="38100" dir="2700000" algn="tl">
                    <a:srgbClr val="000000">
                      <a:alpha val="43137"/>
                    </a:srgbClr>
                  </a:outerShdw>
                </a:effectLst>
              </a:rPr>
              <a:t> </a:t>
            </a:r>
            <a:r>
              <a:rPr lang="fr-FR" b="1" i="1" u="sng" dirty="0">
                <a:solidFill>
                  <a:schemeClr val="tx2">
                    <a:lumMod val="75000"/>
                  </a:schemeClr>
                </a:solidFill>
                <a:effectLst>
                  <a:outerShdw blurRad="38100" dist="38100" dir="2700000" algn="tl">
                    <a:srgbClr val="000000">
                      <a:alpha val="43137"/>
                    </a:srgbClr>
                  </a:outerShdw>
                </a:effectLst>
              </a:rPr>
              <a:t>partie </a:t>
            </a:r>
          </a:p>
        </p:txBody>
      </p:sp>
      <p:sp>
        <p:nvSpPr>
          <p:cNvPr id="3" name="Content Placeholder 2">
            <a:extLst>
              <a:ext uri="{FF2B5EF4-FFF2-40B4-BE49-F238E27FC236}">
                <a16:creationId xmlns:a16="http://schemas.microsoft.com/office/drawing/2014/main" xmlns="" id="{9B9285B9-8D47-479E-A09B-338F59C4113A}"/>
              </a:ext>
            </a:extLst>
          </p:cNvPr>
          <p:cNvSpPr>
            <a:spLocks noGrp="1"/>
          </p:cNvSpPr>
          <p:nvPr>
            <p:ph idx="1"/>
          </p:nvPr>
        </p:nvSpPr>
        <p:spPr>
          <a:xfrm>
            <a:off x="445203" y="1417638"/>
            <a:ext cx="8229600" cy="4525963"/>
          </a:xfrm>
        </p:spPr>
        <p:txBody>
          <a:bodyPr/>
          <a:lstStyle/>
          <a:p>
            <a:pPr algn="ctr"/>
            <a:endParaRPr lang="fr-FR" dirty="0"/>
          </a:p>
          <a:p>
            <a:pPr algn="ctr"/>
            <a:endParaRPr lang="fr-FR" dirty="0"/>
          </a:p>
          <a:p>
            <a:pPr marL="0" indent="0" algn="ctr">
              <a:buNone/>
            </a:pPr>
            <a:r>
              <a:rPr lang="fr-FR" sz="4000" b="1" i="1" dirty="0" smtClean="0">
                <a:solidFill>
                  <a:schemeClr val="tx2">
                    <a:lumMod val="75000"/>
                  </a:schemeClr>
                </a:solidFill>
                <a:effectLst>
                  <a:outerShdw blurRad="38100" dist="38100" dir="2700000" algn="tl">
                    <a:srgbClr val="000000">
                      <a:alpha val="43137"/>
                    </a:srgbClr>
                  </a:outerShdw>
                </a:effectLst>
              </a:rPr>
              <a:t>Sécurité dans l’environnement Cloud </a:t>
            </a:r>
            <a:r>
              <a:rPr lang="fr-FR" sz="4000" b="1" i="1" dirty="0">
                <a:solidFill>
                  <a:schemeClr val="tx2">
                    <a:lumMod val="75000"/>
                  </a:schemeClr>
                </a:solidFill>
                <a:effectLst>
                  <a:outerShdw blurRad="38100" dist="38100" dir="2700000" algn="tl">
                    <a:srgbClr val="000000">
                      <a:alpha val="43137"/>
                    </a:srgbClr>
                  </a:outerShdw>
                </a:effectLst>
              </a:rPr>
              <a:t>computing </a:t>
            </a:r>
          </a:p>
        </p:txBody>
      </p:sp>
    </p:spTree>
    <p:extLst>
      <p:ext uri="{BB962C8B-B14F-4D97-AF65-F5344CB8AC3E}">
        <p14:creationId xmlns:p14="http://schemas.microsoft.com/office/powerpoint/2010/main" val="565682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37112" y="1844824"/>
            <a:ext cx="7716327" cy="4239217"/>
          </a:xfrm>
        </p:spPr>
      </p:pic>
      <p:sp>
        <p:nvSpPr>
          <p:cNvPr id="2" name="Titre 1"/>
          <p:cNvSpPr>
            <a:spLocks noGrp="1"/>
          </p:cNvSpPr>
          <p:nvPr>
            <p:ph type="title"/>
          </p:nvPr>
        </p:nvSpPr>
        <p:spPr>
          <a:xfrm>
            <a:off x="914400" y="404664"/>
            <a:ext cx="8229600" cy="1143000"/>
          </a:xfrm>
        </p:spPr>
        <p:txBody>
          <a:bodyPr/>
          <a:lstStyle/>
          <a:p>
            <a:r>
              <a:rPr lang="fr-FR" b="1" i="1" dirty="0" smtClean="0"/>
              <a:t>              Introduction</a:t>
            </a:r>
            <a:endParaRPr lang="fr-FR" b="1" i="1" dirty="0"/>
          </a:p>
        </p:txBody>
      </p:sp>
      <p:sp>
        <p:nvSpPr>
          <p:cNvPr id="6" name="ZoneTexte 5"/>
          <p:cNvSpPr txBox="1"/>
          <p:nvPr/>
        </p:nvSpPr>
        <p:spPr>
          <a:xfrm>
            <a:off x="107504" y="1628800"/>
            <a:ext cx="8784976" cy="1200329"/>
          </a:xfrm>
          <a:prstGeom prst="rect">
            <a:avLst/>
          </a:prstGeom>
          <a:noFill/>
        </p:spPr>
        <p:txBody>
          <a:bodyPr wrap="square" rtlCol="0">
            <a:spAutoFit/>
          </a:bodyPr>
          <a:lstStyle/>
          <a:p>
            <a:pPr marL="457200" indent="-457200" algn="just">
              <a:buFont typeface="Wingdings" pitchFamily="2" charset="2"/>
              <a:buChar char="Ø"/>
            </a:pPr>
            <a:r>
              <a:rPr lang="fr-FR" sz="2400" dirty="0" smtClean="0">
                <a:latin typeface="Times New Roman" panose="02020603050405020304" pitchFamily="18" charset="0"/>
                <a:cs typeface="Times New Roman" panose="02020603050405020304" pitchFamily="18" charset="0"/>
              </a:rPr>
              <a:t>Suivant une enquête effectuer par IDC (</a:t>
            </a:r>
            <a:r>
              <a:rPr lang="fr-FR" sz="2400" dirty="0">
                <a:latin typeface="Times New Roman" panose="02020603050405020304" pitchFamily="18" charset="0"/>
                <a:cs typeface="Times New Roman" panose="02020603050405020304" pitchFamily="18" charset="0"/>
              </a:rPr>
              <a:t>International Data </a:t>
            </a:r>
            <a:r>
              <a:rPr lang="fr-FR" sz="2400" dirty="0" smtClean="0">
                <a:latin typeface="Times New Roman" panose="02020603050405020304" pitchFamily="18" charset="0"/>
                <a:cs typeface="Times New Roman" panose="02020603050405020304" pitchFamily="18" charset="0"/>
              </a:rPr>
              <a:t>Corporation</a:t>
            </a:r>
            <a:r>
              <a:rPr lang="fr-FR" sz="2400" dirty="0" smtClean="0"/>
              <a:t>)</a:t>
            </a:r>
            <a:r>
              <a:rPr lang="fr-FR" sz="2400" dirty="0"/>
              <a:t> </a:t>
            </a:r>
            <a:r>
              <a:rPr lang="fr-FR" sz="2400" dirty="0" smtClean="0">
                <a:latin typeface="Times New Roman" panose="02020603050405020304" pitchFamily="18" charset="0"/>
                <a:cs typeface="Times New Roman" panose="02020603050405020304" pitchFamily="18" charset="0"/>
              </a:rPr>
              <a:t>, la sécurité est classée comme le plus grand défis du </a:t>
            </a:r>
            <a:r>
              <a:rPr lang="fr-FR" sz="2400" dirty="0" err="1" smtClean="0">
                <a:latin typeface="Times New Roman" panose="02020603050405020304" pitchFamily="18" charset="0"/>
                <a:cs typeface="Times New Roman" panose="02020603050405020304" pitchFamily="18" charset="0"/>
              </a:rPr>
              <a:t>cloud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computing</a:t>
            </a:r>
            <a:r>
              <a:rPr lang="fr-FR" sz="2400" dirty="0" smtClean="0">
                <a:latin typeface="Times New Roman" panose="02020603050405020304" pitchFamily="18" charset="0"/>
                <a:cs typeface="Times New Roman" panose="02020603050405020304" pitchFamily="18" charset="0"/>
              </a:rPr>
              <a:t>, par rapport au consommateur de service.</a:t>
            </a:r>
          </a:p>
        </p:txBody>
      </p:sp>
    </p:spTree>
    <p:extLst>
      <p:ext uri="{BB962C8B-B14F-4D97-AF65-F5344CB8AC3E}">
        <p14:creationId xmlns:p14="http://schemas.microsoft.com/office/powerpoint/2010/main" val="294386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50" presetClass="path" presetSubtype="0" accel="50000" decel="50000" fill="hold" nodeType="withEffect">
                                  <p:stCondLst>
                                    <p:cond delay="0"/>
                                  </p:stCondLst>
                                  <p:childTnLst>
                                    <p:animMotion origin="layout" path="M 0.01892 -0.17245 L 0.36684 -0.17245 C 0.52292 -0.17245 0.71493 -0.1044 0.71493 -0.04884 L 0.71493 0.075 " pathEditMode="relative" rAng="0" ptsTypes="FfFF">
                                      <p:cBhvr>
                                        <p:cTn id="12" dur="2000" fill="hold"/>
                                        <p:tgtEl>
                                          <p:spTgt spid="4"/>
                                        </p:tgtEl>
                                        <p:attrNameLst>
                                          <p:attrName>ppt_x</p:attrName>
                                          <p:attrName>ppt_y</p:attrName>
                                        </p:attrNameLst>
                                      </p:cBhvr>
                                      <p:rCtr x="34792" y="1236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07504" y="1628800"/>
            <a:ext cx="8784976" cy="3416320"/>
          </a:xfrm>
          <a:prstGeom prst="rect">
            <a:avLst/>
          </a:prstGeom>
          <a:noFill/>
        </p:spPr>
        <p:txBody>
          <a:bodyPr wrap="square" rtlCol="0">
            <a:spAutoFit/>
          </a:bodyPr>
          <a:lstStyle/>
          <a:p>
            <a:pPr marL="457200" indent="-457200" algn="just">
              <a:buFont typeface="Wingdings" pitchFamily="2" charset="2"/>
              <a:buChar char="Ø"/>
            </a:pPr>
            <a:r>
              <a:rPr lang="fr-FR" sz="2400" dirty="0">
                <a:latin typeface="Times New Roman" panose="02020603050405020304" pitchFamily="18" charset="0"/>
                <a:cs typeface="Times New Roman" panose="02020603050405020304" pitchFamily="18" charset="0"/>
              </a:rPr>
              <a:t>consiste en un </a:t>
            </a:r>
            <a:r>
              <a:rPr lang="fr-FR" sz="2400" dirty="0" smtClean="0">
                <a:latin typeface="Times New Roman" panose="02020603050405020304" pitchFamily="18" charset="0"/>
                <a:cs typeface="Times New Roman" panose="02020603050405020304" pitchFamily="18" charset="0"/>
              </a:rPr>
              <a:t>ensemble de:</a:t>
            </a:r>
          </a:p>
          <a:p>
            <a:pPr marL="457200" algn="just">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 </a:t>
            </a:r>
            <a:r>
              <a:rPr lang="fr-FR" sz="2400" b="1" dirty="0" smtClean="0">
                <a:latin typeface="Times New Roman" panose="02020603050405020304" pitchFamily="18" charset="0"/>
                <a:cs typeface="Times New Roman" panose="02020603050405020304" pitchFamily="18" charset="0"/>
              </a:rPr>
              <a:t>politiques</a:t>
            </a:r>
            <a:r>
              <a:rPr lang="fr-FR" sz="2400" dirty="0" smtClean="0">
                <a:latin typeface="Times New Roman" panose="02020603050405020304" pitchFamily="18" charset="0"/>
                <a:cs typeface="Times New Roman" panose="02020603050405020304" pitchFamily="18" charset="0"/>
              </a:rPr>
              <a:t> de contrôles; de </a:t>
            </a:r>
            <a:r>
              <a:rPr lang="fr-FR" sz="2400" b="1" dirty="0">
                <a:latin typeface="Times New Roman" panose="02020603050405020304" pitchFamily="18" charset="0"/>
                <a:cs typeface="Times New Roman" panose="02020603050405020304" pitchFamily="18" charset="0"/>
              </a:rPr>
              <a:t>procédures</a:t>
            </a:r>
            <a:r>
              <a:rPr lang="fr-FR" sz="2400" dirty="0">
                <a:latin typeface="Times New Roman" panose="02020603050405020304" pitchFamily="18" charset="0"/>
                <a:cs typeface="Times New Roman" panose="02020603050405020304" pitchFamily="18" charset="0"/>
              </a:rPr>
              <a:t> et de </a:t>
            </a:r>
            <a:r>
              <a:rPr lang="fr-FR" sz="2400" b="1" dirty="0">
                <a:latin typeface="Times New Roman" panose="02020603050405020304" pitchFamily="18" charset="0"/>
                <a:cs typeface="Times New Roman" panose="02020603050405020304" pitchFamily="18" charset="0"/>
              </a:rPr>
              <a:t>technologies</a:t>
            </a:r>
            <a:r>
              <a:rPr lang="fr-FR" sz="2400" dirty="0">
                <a:latin typeface="Times New Roman" panose="02020603050405020304" pitchFamily="18" charset="0"/>
                <a:cs typeface="Times New Roman" panose="02020603050405020304" pitchFamily="18" charset="0"/>
              </a:rPr>
              <a:t> qui fonctionnent ensemble pour protéger les systèmes, les données et l’infrastructure basés sur le </a:t>
            </a:r>
            <a:r>
              <a:rPr lang="fr-FR" sz="2400" dirty="0" err="1">
                <a:latin typeface="Times New Roman" panose="02020603050405020304" pitchFamily="18" charset="0"/>
                <a:cs typeface="Times New Roman" panose="02020603050405020304" pitchFamily="18" charset="0"/>
              </a:rPr>
              <a:t>cloud</a:t>
            </a:r>
            <a:r>
              <a:rPr lang="fr-FR" sz="2400" dirty="0">
                <a:latin typeface="Times New Roman" panose="02020603050405020304" pitchFamily="18" charset="0"/>
                <a:cs typeface="Times New Roman" panose="02020603050405020304" pitchFamily="18" charset="0"/>
              </a:rPr>
              <a:t>. </a:t>
            </a:r>
          </a:p>
          <a:p>
            <a:pPr marL="457200" algn="just"/>
            <a:endParaRPr lang="fr-FR"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fr-FR" sz="2400" dirty="0" smtClean="0">
                <a:latin typeface="Times New Roman" panose="02020603050405020304" pitchFamily="18" charset="0"/>
                <a:cs typeface="Times New Roman" panose="02020603050405020304" pitchFamily="18" charset="0"/>
              </a:rPr>
              <a:t>Ces </a:t>
            </a:r>
            <a:r>
              <a:rPr lang="fr-FR" sz="2400" dirty="0">
                <a:latin typeface="Times New Roman" panose="02020603050405020304" pitchFamily="18" charset="0"/>
                <a:cs typeface="Times New Roman" panose="02020603050405020304" pitchFamily="18" charset="0"/>
              </a:rPr>
              <a:t>mesures de sécurité sont configurées pour protéger les données dans le </a:t>
            </a:r>
            <a:r>
              <a:rPr lang="fr-FR" sz="2400" dirty="0" err="1">
                <a:latin typeface="Times New Roman" panose="02020603050405020304" pitchFamily="18" charset="0"/>
                <a:cs typeface="Times New Roman" panose="02020603050405020304" pitchFamily="18" charset="0"/>
              </a:rPr>
              <a:t>cloud</a:t>
            </a:r>
            <a:r>
              <a:rPr lang="fr-FR" sz="2400" dirty="0">
                <a:latin typeface="Times New Roman" panose="02020603050405020304" pitchFamily="18" charset="0"/>
                <a:cs typeface="Times New Roman" panose="02020603050405020304" pitchFamily="18" charset="0"/>
              </a:rPr>
              <a:t>, préserver la conformité réglementaire et protéger la vie privée des clients, ainsi que pour définir des règles d’authentification pour les utilisateurs et les appareils individuels. </a:t>
            </a:r>
            <a:endParaRPr lang="fr-FR" sz="2400" dirty="0" smtClean="0">
              <a:latin typeface="Times New Roman" panose="02020603050405020304" pitchFamily="18" charset="0"/>
              <a:cs typeface="Times New Roman" panose="02020603050405020304" pitchFamily="18" charset="0"/>
            </a:endParaRPr>
          </a:p>
        </p:txBody>
      </p:sp>
      <p:sp>
        <p:nvSpPr>
          <p:cNvPr id="7" name="Titre 1"/>
          <p:cNvSpPr txBox="1">
            <a:spLocks/>
          </p:cNvSpPr>
          <p:nvPr/>
        </p:nvSpPr>
        <p:spPr>
          <a:xfrm>
            <a:off x="827584" y="-171400"/>
            <a:ext cx="8229600" cy="92608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r>
              <a:rPr lang="fr-FR" sz="4000" b="1" i="1" dirty="0" smtClean="0">
                <a:solidFill>
                  <a:schemeClr val="tx2"/>
                </a:solidFill>
              </a:rPr>
              <a:t>La définition de sécurité </a:t>
            </a:r>
            <a:r>
              <a:rPr lang="fr-FR" sz="4000" b="1" i="1" dirty="0" err="1" smtClean="0">
                <a:solidFill>
                  <a:schemeClr val="tx2"/>
                </a:solidFill>
              </a:rPr>
              <a:t>cloud</a:t>
            </a:r>
            <a:endParaRPr lang="fr-FR" sz="2000" b="1" i="1" dirty="0">
              <a:solidFill>
                <a:schemeClr val="tx2"/>
              </a:solidFill>
            </a:endParaRPr>
          </a:p>
        </p:txBody>
      </p:sp>
    </p:spTree>
    <p:extLst>
      <p:ext uri="{BB962C8B-B14F-4D97-AF65-F5344CB8AC3E}">
        <p14:creationId xmlns:p14="http://schemas.microsoft.com/office/powerpoint/2010/main" val="23471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4641"/>
            <a:ext cx="8229600" cy="926087"/>
          </a:xfrm>
        </p:spPr>
        <p:txBody>
          <a:bodyPr>
            <a:normAutofit fontScale="90000"/>
          </a:bodyPr>
          <a:lstStyle/>
          <a:p>
            <a:pPr marL="514350" indent="-514350"/>
            <a:r>
              <a:rPr lang="fr-FR" sz="4000" b="1" i="1" dirty="0" smtClean="0">
                <a:solidFill>
                  <a:schemeClr val="tx2"/>
                </a:solidFill>
              </a:rPr>
              <a:t>        Les principes de sécurité dans </a:t>
            </a:r>
            <a:br>
              <a:rPr lang="fr-FR" sz="4000" b="1" i="1" dirty="0" smtClean="0">
                <a:solidFill>
                  <a:schemeClr val="tx2"/>
                </a:solidFill>
              </a:rPr>
            </a:br>
            <a:r>
              <a:rPr lang="fr-FR" sz="4000" b="1" i="1" dirty="0" smtClean="0">
                <a:solidFill>
                  <a:schemeClr val="tx2"/>
                </a:solidFill>
              </a:rPr>
              <a:t>le </a:t>
            </a:r>
            <a:r>
              <a:rPr lang="fr-FR" sz="4000" b="1" i="1" dirty="0" err="1" smtClean="0">
                <a:solidFill>
                  <a:schemeClr val="tx2"/>
                </a:solidFill>
              </a:rPr>
              <a:t>cloud</a:t>
            </a:r>
            <a:endParaRPr lang="fr-FR" sz="2000" b="1" i="1" dirty="0">
              <a:solidFill>
                <a:schemeClr val="tx2"/>
              </a:solidFill>
            </a:endParaRPr>
          </a:p>
        </p:txBody>
      </p:sp>
      <p:sp>
        <p:nvSpPr>
          <p:cNvPr id="5" name="ZoneTexte 4"/>
          <p:cNvSpPr txBox="1"/>
          <p:nvPr/>
        </p:nvSpPr>
        <p:spPr>
          <a:xfrm>
            <a:off x="-252536" y="3861269"/>
            <a:ext cx="9144000" cy="1938992"/>
          </a:xfrm>
          <a:prstGeom prst="rect">
            <a:avLst/>
          </a:prstGeom>
          <a:noFill/>
        </p:spPr>
        <p:txBody>
          <a:bodyPr wrap="square" rtlCol="0">
            <a:spAutoFit/>
          </a:bodyPr>
          <a:lstStyle/>
          <a:p>
            <a:pPr marL="819150" indent="-457200">
              <a:buFont typeface="Wingdings" pitchFamily="2" charset="2"/>
              <a:buChar char="Ø"/>
            </a:pPr>
            <a:r>
              <a:rPr lang="fr-FR" sz="2400" dirty="0" smtClean="0">
                <a:latin typeface="Times New Roman" panose="02020603050405020304" pitchFamily="18" charset="0"/>
                <a:cs typeface="Times New Roman" panose="02020603050405020304" pitchFamily="18" charset="0"/>
              </a:rPr>
              <a:t>L’environnement </a:t>
            </a:r>
            <a:r>
              <a:rPr lang="fr-FR" sz="2400" dirty="0" err="1" smtClean="0">
                <a:latin typeface="Times New Roman" panose="02020603050405020304" pitchFamily="18" charset="0"/>
                <a:cs typeface="Times New Roman" panose="02020603050405020304" pitchFamily="18" charset="0"/>
              </a:rPr>
              <a:t>cloud</a:t>
            </a:r>
            <a:r>
              <a:rPr lang="fr-FR" sz="2400" dirty="0" smtClean="0">
                <a:latin typeface="Times New Roman" panose="02020603050405020304" pitchFamily="18" charset="0"/>
                <a:cs typeface="Times New Roman" panose="02020603050405020304" pitchFamily="18" charset="0"/>
              </a:rPr>
              <a:t> est une cible intéressante pour les pirates informatique vue :  </a:t>
            </a:r>
          </a:p>
          <a:p>
            <a:pPr marL="1333500" lvl="1" indent="-514350">
              <a:buFont typeface="+mj-lt"/>
              <a:buAutoNum type="arabicPeriod"/>
            </a:pPr>
            <a:r>
              <a:rPr lang="fr-FR" sz="2400" dirty="0" smtClean="0">
                <a:latin typeface="Times New Roman" panose="02020603050405020304" pitchFamily="18" charset="0"/>
                <a:cs typeface="Times New Roman" panose="02020603050405020304" pitchFamily="18" charset="0"/>
              </a:rPr>
              <a:t>Le grand nombre de utilisateurs;</a:t>
            </a:r>
          </a:p>
          <a:p>
            <a:pPr marL="1333500" lvl="1" indent="-514350">
              <a:buFont typeface="+mj-lt"/>
              <a:buAutoNum type="arabicPeriod"/>
            </a:pPr>
            <a:r>
              <a:rPr lang="fr-FR" sz="2400" dirty="0" smtClean="0">
                <a:latin typeface="Times New Roman" panose="02020603050405020304" pitchFamily="18" charset="0"/>
                <a:cs typeface="Times New Roman" panose="02020603050405020304" pitchFamily="18" charset="0"/>
              </a:rPr>
              <a:t>L’</a:t>
            </a:r>
            <a:r>
              <a:rPr lang="fr-FR" sz="2400" dirty="0" err="1" smtClean="0">
                <a:latin typeface="Times New Roman" panose="02020603050405020304" pitchFamily="18" charset="0"/>
                <a:cs typeface="Times New Roman" panose="02020603050405020304" pitchFamily="18" charset="0"/>
              </a:rPr>
              <a:t>accés</a:t>
            </a:r>
            <a:r>
              <a:rPr lang="fr-FR" sz="2400" dirty="0" smtClean="0">
                <a:latin typeface="Times New Roman" panose="02020603050405020304" pitchFamily="18" charset="0"/>
                <a:cs typeface="Times New Roman" panose="02020603050405020304" pitchFamily="18" charset="0"/>
              </a:rPr>
              <a:t> se fait via un réseau publique internet;    </a:t>
            </a:r>
          </a:p>
          <a:p>
            <a:pPr marL="1333500" lvl="1" indent="-514350">
              <a:buFont typeface="+mj-lt"/>
              <a:buAutoNum type="arabicPeriod"/>
            </a:pPr>
            <a:r>
              <a:rPr lang="fr-FR" sz="2400" dirty="0" smtClean="0">
                <a:latin typeface="Times New Roman" panose="02020603050405020304" pitchFamily="18" charset="0"/>
                <a:cs typeface="Times New Roman" panose="02020603050405020304" pitchFamily="18" charset="0"/>
              </a:rPr>
              <a:t>Les données sont stocké auprès d’un fournisseurs externes</a:t>
            </a:r>
            <a:endParaRPr lang="fr-FR" sz="2400" dirty="0">
              <a:latin typeface="Times New Roman" panose="02020603050405020304" pitchFamily="18" charset="0"/>
              <a:cs typeface="Times New Roman" panose="02020603050405020304" pitchFamily="18" charset="0"/>
            </a:endParaRPr>
          </a:p>
        </p:txBody>
      </p:sp>
      <p:grpSp>
        <p:nvGrpSpPr>
          <p:cNvPr id="11" name="Groupe 10"/>
          <p:cNvGrpSpPr/>
          <p:nvPr/>
        </p:nvGrpSpPr>
        <p:grpSpPr>
          <a:xfrm>
            <a:off x="395536" y="1270722"/>
            <a:ext cx="8928992" cy="2371040"/>
            <a:chOff x="395536" y="1270722"/>
            <a:chExt cx="8928992" cy="2371040"/>
          </a:xfrm>
        </p:grpSpPr>
        <p:sp>
          <p:nvSpPr>
            <p:cNvPr id="4" name="ZoneTexte 3"/>
            <p:cNvSpPr txBox="1"/>
            <p:nvPr/>
          </p:nvSpPr>
          <p:spPr>
            <a:xfrm>
              <a:off x="395536" y="1270722"/>
              <a:ext cx="8928992" cy="1938992"/>
            </a:xfrm>
            <a:prstGeom prst="rect">
              <a:avLst/>
            </a:prstGeom>
            <a:noFill/>
          </p:spPr>
          <p:txBody>
            <a:bodyPr wrap="square" rtlCol="0">
              <a:spAutoFit/>
            </a:bodyPr>
            <a:lstStyle/>
            <a:p>
              <a:pPr marL="457200" indent="-457200">
                <a:buFont typeface="Wingdings" pitchFamily="2" charset="2"/>
                <a:buChar char="Ø"/>
              </a:pPr>
              <a:r>
                <a:rPr lang="fr-FR" sz="2400" dirty="0" smtClean="0">
                  <a:latin typeface="Times New Roman" panose="02020603050405020304" pitchFamily="18" charset="0"/>
                  <a:cs typeface="Times New Roman" panose="02020603050405020304" pitchFamily="18" charset="0"/>
                </a:rPr>
                <a:t>La plupart des utilisateurs  considèrent que le fait d’avoir un nom utilisateur et un mot de passe pour accéder à son compte </a:t>
              </a:r>
              <a:r>
                <a:rPr lang="fr-FR" sz="2400" dirty="0" err="1" smtClean="0">
                  <a:latin typeface="Times New Roman" panose="02020603050405020304" pitchFamily="18" charset="0"/>
                  <a:cs typeface="Times New Roman" panose="02020603050405020304" pitchFamily="18" charset="0"/>
                </a:rPr>
                <a:t>cloud</a:t>
              </a:r>
              <a:r>
                <a:rPr lang="fr-FR" sz="2400" dirty="0" smtClean="0">
                  <a:latin typeface="Times New Roman" panose="02020603050405020304" pitchFamily="18" charset="0"/>
                  <a:cs typeface="Times New Roman" panose="02020603050405020304" pitchFamily="18" charset="0"/>
                </a:rPr>
                <a:t> est une manière assez sécurisée. </a:t>
              </a:r>
            </a:p>
            <a:p>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p:txBody>
        </p:sp>
        <p:grpSp>
          <p:nvGrpSpPr>
            <p:cNvPr id="9" name="Groupe 8"/>
            <p:cNvGrpSpPr/>
            <p:nvPr/>
          </p:nvGrpSpPr>
          <p:grpSpPr>
            <a:xfrm>
              <a:off x="3439470" y="2492896"/>
              <a:ext cx="2860722" cy="1148866"/>
              <a:chOff x="1567262" y="4152342"/>
              <a:chExt cx="2860722" cy="1148866"/>
            </a:xfrm>
          </p:grpSpPr>
          <p:pic>
            <p:nvPicPr>
              <p:cNvPr id="2050" name="Picture 2" descr="C:\Program Files\Microsoft Office\MEDIA\CAGCAT10\j029202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7116" y="4152342"/>
                <a:ext cx="538473" cy="497311"/>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p:cNvSpPr txBox="1"/>
              <p:nvPr/>
            </p:nvSpPr>
            <p:spPr>
              <a:xfrm>
                <a:off x="2555776" y="4280321"/>
                <a:ext cx="1872208" cy="369332"/>
              </a:xfrm>
              <a:prstGeom prst="rect">
                <a:avLst/>
              </a:prstGeom>
              <a:noFill/>
              <a:ln w="6350">
                <a:solidFill>
                  <a:schemeClr val="tx1"/>
                </a:solidFill>
              </a:ln>
            </p:spPr>
            <p:txBody>
              <a:bodyPr wrap="square" rtlCol="0">
                <a:spAutoFit/>
              </a:bodyPr>
              <a:lstStyle/>
              <a:p>
                <a:endParaRPr lang="fr-FR" dirty="0"/>
              </a:p>
            </p:txBody>
          </p:sp>
          <p:sp>
            <p:nvSpPr>
              <p:cNvPr id="8" name="Lock"/>
              <p:cNvSpPr>
                <a:spLocks noEditPoints="1" noChangeArrowheads="1"/>
              </p:cNvSpPr>
              <p:nvPr/>
            </p:nvSpPr>
            <p:spPr bwMode="auto">
              <a:xfrm>
                <a:off x="1567262" y="4869160"/>
                <a:ext cx="688328" cy="432048"/>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C0C0C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0" name="ZoneTexte 9"/>
              <p:cNvSpPr txBox="1"/>
              <p:nvPr/>
            </p:nvSpPr>
            <p:spPr>
              <a:xfrm>
                <a:off x="2555776" y="4931876"/>
                <a:ext cx="1872208" cy="369332"/>
              </a:xfrm>
              <a:prstGeom prst="rect">
                <a:avLst/>
              </a:prstGeom>
              <a:noFill/>
              <a:ln w="6350">
                <a:solidFill>
                  <a:schemeClr val="tx1"/>
                </a:solidFill>
              </a:ln>
            </p:spPr>
            <p:txBody>
              <a:bodyPr wrap="square" rtlCol="0">
                <a:spAutoFit/>
              </a:bodyPr>
              <a:lstStyle/>
              <a:p>
                <a:endParaRPr lang="fr-FR" dirty="0"/>
              </a:p>
            </p:txBody>
          </p:sp>
        </p:grpSp>
      </p:grpSp>
    </p:spTree>
    <p:extLst>
      <p:ext uri="{BB962C8B-B14F-4D97-AF65-F5344CB8AC3E}">
        <p14:creationId xmlns:p14="http://schemas.microsoft.com/office/powerpoint/2010/main" val="152632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600" y="-243408"/>
            <a:ext cx="8892480" cy="1143000"/>
          </a:xfrm>
        </p:spPr>
        <p:txBody>
          <a:bodyPr>
            <a:normAutofit/>
          </a:bodyPr>
          <a:lstStyle/>
          <a:p>
            <a:pPr algn="l"/>
            <a:r>
              <a:rPr lang="fr-FR" sz="4000" b="1" i="1" dirty="0" smtClean="0">
                <a:solidFill>
                  <a:schemeClr val="tx2"/>
                </a:solidFill>
              </a:rPr>
              <a:t>Les </a:t>
            </a:r>
            <a:r>
              <a:rPr lang="fr-FR" sz="4000" b="1" i="1" dirty="0">
                <a:solidFill>
                  <a:schemeClr val="tx2"/>
                </a:solidFill>
              </a:rPr>
              <a:t>principes de sécurité </a:t>
            </a:r>
            <a:r>
              <a:rPr lang="fr-FR" sz="4000" b="1" i="1" dirty="0" smtClean="0">
                <a:solidFill>
                  <a:schemeClr val="tx2"/>
                </a:solidFill>
              </a:rPr>
              <a:t>dans le </a:t>
            </a:r>
            <a:r>
              <a:rPr lang="fr-FR" sz="4000" b="1" i="1" dirty="0" err="1" smtClean="0">
                <a:solidFill>
                  <a:schemeClr val="tx2"/>
                </a:solidFill>
              </a:rPr>
              <a:t>cloud</a:t>
            </a:r>
            <a:r>
              <a:rPr lang="fr-FR" sz="4000" b="1" i="1" dirty="0" smtClean="0">
                <a:solidFill>
                  <a:schemeClr val="tx2"/>
                </a:solidFill>
              </a:rPr>
              <a:t> </a:t>
            </a:r>
            <a:endParaRPr lang="fr-FR" sz="2700" b="1" i="1" dirty="0">
              <a:solidFill>
                <a:schemeClr val="tx2">
                  <a:lumMod val="75000"/>
                </a:schemeClr>
              </a:solidFill>
            </a:endParaRPr>
          </a:p>
        </p:txBody>
      </p:sp>
      <p:sp>
        <p:nvSpPr>
          <p:cNvPr id="5" name="Espace réservé du contenu 4"/>
          <p:cNvSpPr>
            <a:spLocks noGrp="1"/>
          </p:cNvSpPr>
          <p:nvPr>
            <p:ph idx="1"/>
          </p:nvPr>
        </p:nvSpPr>
        <p:spPr>
          <a:xfrm>
            <a:off x="179512" y="764704"/>
            <a:ext cx="8964488" cy="5853910"/>
          </a:xfrm>
          <a:prstGeom prst="rect">
            <a:avLst/>
          </a:prstGeom>
        </p:spPr>
        <p:txBody>
          <a:bodyPr wrap="square">
            <a:spAutoFit/>
          </a:bodyPr>
          <a:lstStyle/>
          <a:p>
            <a:r>
              <a:rPr lang="fr-FR" sz="2400" b="1" dirty="0">
                <a:latin typeface="Times New Roman" panose="02020603050405020304" pitchFamily="18" charset="0"/>
                <a:cs typeface="Times New Roman" panose="02020603050405020304" pitchFamily="18" charset="0"/>
              </a:rPr>
              <a:t>L’Intégrité: </a:t>
            </a:r>
            <a:r>
              <a:rPr lang="fr-FR" sz="2400" dirty="0">
                <a:latin typeface="Times New Roman" panose="02020603050405020304" pitchFamily="18" charset="0"/>
                <a:cs typeface="Times New Roman" panose="02020603050405020304" pitchFamily="18" charset="0"/>
              </a:rPr>
              <a:t>L’objectif est d’assurer que les </a:t>
            </a:r>
            <a:r>
              <a:rPr lang="fr-FR" sz="2400" dirty="0" smtClean="0">
                <a:latin typeface="Times New Roman" panose="02020603050405020304" pitchFamily="18" charset="0"/>
                <a:cs typeface="Times New Roman" panose="02020603050405020304" pitchFamily="18" charset="0"/>
              </a:rPr>
              <a:t> données </a:t>
            </a:r>
            <a:r>
              <a:rPr lang="fr-FR" sz="2400" dirty="0">
                <a:latin typeface="Times New Roman" panose="02020603050405020304" pitchFamily="18" charset="0"/>
                <a:cs typeface="Times New Roman" panose="02020603050405020304" pitchFamily="18" charset="0"/>
              </a:rPr>
              <a:t>protégées ne peuvent pas être modifiées par des tiers non autorisés.</a:t>
            </a:r>
          </a:p>
          <a:p>
            <a:r>
              <a:rPr lang="fr-FR" sz="2400"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La Confidentialité: </a:t>
            </a:r>
            <a:r>
              <a:rPr lang="fr-FR" sz="2400" dirty="0">
                <a:latin typeface="Times New Roman" panose="02020603050405020304" pitchFamily="18" charset="0"/>
                <a:cs typeface="Times New Roman" panose="02020603050405020304" pitchFamily="18" charset="0"/>
              </a:rPr>
              <a:t>Le but est d’assurer la garantie de la protection de l'information pour ne pas qu’elle soit à la possession d’une personne non autorisée (l'information concerne les données stockées ainsi que les données en transit transférées via Internet</a:t>
            </a:r>
            <a:r>
              <a:rPr lang="fr-FR" sz="2400" dirty="0" smtClean="0">
                <a:latin typeface="Times New Roman" panose="02020603050405020304" pitchFamily="18" charset="0"/>
                <a:cs typeface="Times New Roman" panose="02020603050405020304" pitchFamily="18" charset="0"/>
              </a:rPr>
              <a:t>).</a:t>
            </a:r>
          </a:p>
          <a:p>
            <a:r>
              <a:rPr lang="fr-FR" sz="2400" b="1" dirty="0">
                <a:latin typeface="Times New Roman" panose="02020603050405020304" pitchFamily="18" charset="0"/>
                <a:cs typeface="Times New Roman" panose="02020603050405020304" pitchFamily="18" charset="0"/>
              </a:rPr>
              <a:t>L’Authentification: </a:t>
            </a:r>
            <a:r>
              <a:rPr lang="fr-FR" sz="2400" dirty="0">
                <a:latin typeface="Times New Roman" panose="02020603050405020304" pitchFamily="18" charset="0"/>
                <a:cs typeface="Times New Roman" panose="02020603050405020304" pitchFamily="18" charset="0"/>
              </a:rPr>
              <a:t>L'authentification est le processus d'identification et de vérification de l'utilisateur. Elle fournit les droits d'accès aux services ou aux ressources du Cloud. L’authentification signifie généralement la vérification appropriée de l'identité de quelqu'un</a:t>
            </a:r>
            <a:r>
              <a:rPr lang="fr-FR" sz="2400" dirty="0" smtClean="0">
                <a:latin typeface="Times New Roman" panose="02020603050405020304" pitchFamily="18" charset="0"/>
                <a:cs typeface="Times New Roman" panose="02020603050405020304" pitchFamily="18" charset="0"/>
              </a:rPr>
              <a:t>.</a:t>
            </a:r>
          </a:p>
          <a:p>
            <a:r>
              <a:rPr lang="fr-FR" sz="2400" b="1" dirty="0">
                <a:latin typeface="Times New Roman" panose="02020603050405020304" pitchFamily="18" charset="0"/>
                <a:cs typeface="Times New Roman" panose="02020603050405020304" pitchFamily="18" charset="0"/>
              </a:rPr>
              <a:t>La Disponibilité: </a:t>
            </a:r>
            <a:r>
              <a:rPr lang="fr-FR" sz="2400" dirty="0">
                <a:latin typeface="Times New Roman" panose="02020603050405020304" pitchFamily="18" charset="0"/>
                <a:cs typeface="Times New Roman" panose="02020603050405020304" pitchFamily="18" charset="0"/>
              </a:rPr>
              <a:t>Le CSP doit s'assurer que Les utilisateurs doivent être en mesure d'accéder à leurs données et aux services quand ils en ont besoin. Les ressources doivent donc être accessibles avec un temps de réponse acceptable</a:t>
            </a: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375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65025" y="-99392"/>
            <a:ext cx="9155647" cy="1143000"/>
          </a:xfrm>
        </p:spPr>
        <p:txBody>
          <a:bodyPr>
            <a:normAutofit fontScale="90000"/>
          </a:bodyPr>
          <a:lstStyle/>
          <a:p>
            <a:r>
              <a:rPr lang="fr-FR" sz="4000" b="1" i="1" dirty="0" smtClean="0">
                <a:solidFill>
                  <a:schemeClr val="tx2"/>
                </a:solidFill>
              </a:rPr>
              <a:t>Les principes de sécurité </a:t>
            </a:r>
            <a:br>
              <a:rPr lang="fr-FR" sz="4000" b="1" i="1" dirty="0" smtClean="0">
                <a:solidFill>
                  <a:schemeClr val="tx2"/>
                </a:solidFill>
              </a:rPr>
            </a:br>
            <a:r>
              <a:rPr lang="fr-FR" sz="4000" b="1" i="1" dirty="0" smtClean="0">
                <a:solidFill>
                  <a:schemeClr val="tx2"/>
                </a:solidFill>
              </a:rPr>
              <a:t>dans le </a:t>
            </a:r>
            <a:r>
              <a:rPr lang="fr-FR" sz="4000" b="1" i="1" dirty="0" err="1" smtClean="0">
                <a:solidFill>
                  <a:schemeClr val="tx2"/>
                </a:solidFill>
              </a:rPr>
              <a:t>cloud</a:t>
            </a:r>
            <a:endParaRPr lang="fr-FR" sz="2700" b="1" dirty="0">
              <a:solidFill>
                <a:schemeClr val="tx2">
                  <a:lumMod val="75000"/>
                </a:schemeClr>
              </a:solidFill>
            </a:endParaRPr>
          </a:p>
        </p:txBody>
      </p:sp>
      <p:pic>
        <p:nvPicPr>
          <p:cNvPr id="3074"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107504" y="980729"/>
            <a:ext cx="8784976" cy="590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7646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4968" y="-18256"/>
            <a:ext cx="8229600" cy="1143000"/>
          </a:xfrm>
        </p:spPr>
        <p:txBody>
          <a:bodyPr>
            <a:normAutofit fontScale="90000"/>
          </a:bodyPr>
          <a:lstStyle/>
          <a:p>
            <a:r>
              <a:rPr lang="fr-FR" sz="4000" b="1" i="1" dirty="0" smtClean="0">
                <a:solidFill>
                  <a:schemeClr val="tx2"/>
                </a:solidFill>
              </a:rPr>
              <a:t>Les vulnérabilités de l’environnement </a:t>
            </a:r>
            <a:r>
              <a:rPr lang="fr-FR" sz="4000" b="1" i="1" dirty="0" err="1" smtClean="0">
                <a:solidFill>
                  <a:schemeClr val="tx2"/>
                </a:solidFill>
              </a:rPr>
              <a:t>cloud</a:t>
            </a:r>
            <a:r>
              <a:rPr lang="fr-FR" sz="4000" b="1" i="1" dirty="0" smtClean="0">
                <a:solidFill>
                  <a:schemeClr val="tx2"/>
                </a:solidFill>
              </a:rPr>
              <a:t>  </a:t>
            </a:r>
            <a:endParaRPr lang="fr-FR" sz="2700" b="1" dirty="0">
              <a:solidFill>
                <a:schemeClr val="tx2">
                  <a:lumMod val="75000"/>
                </a:schemeClr>
              </a:solidFill>
            </a:endParaRPr>
          </a:p>
        </p:txBody>
      </p:sp>
      <p:sp>
        <p:nvSpPr>
          <p:cNvPr id="4" name="Espace réservé du contenu 3"/>
          <p:cNvSpPr>
            <a:spLocks noGrp="1"/>
          </p:cNvSpPr>
          <p:nvPr>
            <p:ph idx="1"/>
          </p:nvPr>
        </p:nvSpPr>
        <p:spPr>
          <a:xfrm>
            <a:off x="611560" y="1124744"/>
            <a:ext cx="8136904" cy="5544616"/>
          </a:xfrm>
        </p:spPr>
        <p:txBody>
          <a:bodyPr>
            <a:noAutofit/>
          </a:bodyPr>
          <a:lstStyle/>
          <a:p>
            <a:pPr algn="just">
              <a:buFont typeface="Wingdings" pitchFamily="2" charset="2"/>
              <a:buChar char="Ø"/>
            </a:pPr>
            <a:r>
              <a:rPr lang="fr-FR" sz="2400" dirty="0" smtClean="0">
                <a:latin typeface="Times New Roman" panose="02020603050405020304" pitchFamily="18" charset="0"/>
                <a:cs typeface="Times New Roman" panose="02020603050405020304" pitchFamily="18" charset="0"/>
              </a:rPr>
              <a:t>D’après CSA, Les menaces de sécurité de l’environnement </a:t>
            </a:r>
            <a:r>
              <a:rPr lang="fr-FR" sz="2400" dirty="0" err="1" smtClean="0">
                <a:latin typeface="Times New Roman" panose="02020603050405020304" pitchFamily="18" charset="0"/>
                <a:cs typeface="Times New Roman" panose="02020603050405020304" pitchFamily="18" charset="0"/>
              </a:rPr>
              <a:t>cloud</a:t>
            </a:r>
            <a:r>
              <a:rPr lang="fr-FR" sz="2400" dirty="0" smtClean="0">
                <a:latin typeface="Times New Roman" panose="02020603050405020304" pitchFamily="18" charset="0"/>
                <a:cs typeface="Times New Roman" panose="02020603050405020304" pitchFamily="18" charset="0"/>
              </a:rPr>
              <a:t> due:</a:t>
            </a:r>
          </a:p>
          <a:p>
            <a:pPr marL="914400" lvl="1" indent="-514350" algn="just">
              <a:buFont typeface="+mj-lt"/>
              <a:buAutoNum type="arabicPeriod"/>
            </a:pPr>
            <a:r>
              <a:rPr lang="fr-FR" sz="2400" b="1" dirty="0">
                <a:latin typeface="Times New Roman" panose="02020603050405020304" pitchFamily="18" charset="0"/>
                <a:cs typeface="Times New Roman" panose="02020603050405020304" pitchFamily="18" charset="0"/>
              </a:rPr>
              <a:t>Technologie partagée</a:t>
            </a:r>
          </a:p>
          <a:p>
            <a:pPr marL="625475" indent="-57150" algn="just">
              <a:buNone/>
            </a:pPr>
            <a:r>
              <a:rPr lang="fr-FR" sz="2400" dirty="0">
                <a:latin typeface="Times New Roman" panose="02020603050405020304" pitchFamily="18" charset="0"/>
                <a:cs typeface="Times New Roman" panose="02020603050405020304" pitchFamily="18" charset="0"/>
              </a:rPr>
              <a:t>Cette menace de sécurité est en fait une vulnérabilité. Ceci est tout simplement dû au fait que l'infrastructure de services du Cloud Computing, les plateformes et les applications sont partagées. si un élément est compromis au sein du système de services Cloud, il existera une menace potentielle de violation de tout le système</a:t>
            </a:r>
            <a:r>
              <a:rPr lang="fr-FR" sz="2400" dirty="0" smtClean="0">
                <a:latin typeface="Times New Roman" panose="02020603050405020304" pitchFamily="18" charset="0"/>
                <a:cs typeface="Times New Roman" panose="02020603050405020304" pitchFamily="18" charset="0"/>
              </a:rPr>
              <a:t>.</a:t>
            </a:r>
          </a:p>
          <a:p>
            <a:pPr marL="514350" indent="-514350">
              <a:buFont typeface="+mj-lt"/>
              <a:buAutoNum type="arabicPeriod" startAt="2"/>
            </a:pPr>
            <a:r>
              <a:rPr lang="fr-FR" sz="2400" b="1" dirty="0">
                <a:latin typeface="Times New Roman" panose="02020603050405020304" pitchFamily="18" charset="0"/>
                <a:cs typeface="Times New Roman" panose="02020603050405020304" pitchFamily="18" charset="0"/>
              </a:rPr>
              <a:t>Perte de contrôle et Perte de données</a:t>
            </a:r>
          </a:p>
          <a:p>
            <a:r>
              <a:rPr lang="fr-FR" sz="2400" dirty="0" smtClean="0">
                <a:latin typeface="Times New Roman" panose="02020603050405020304" pitchFamily="18" charset="0"/>
                <a:cs typeface="Times New Roman" panose="02020603050405020304" pitchFamily="18" charset="0"/>
              </a:rPr>
              <a:t>l'utilisateur </a:t>
            </a:r>
            <a:r>
              <a:rPr lang="fr-FR" sz="2400" dirty="0">
                <a:latin typeface="Times New Roman" panose="02020603050405020304" pitchFamily="18" charset="0"/>
                <a:cs typeface="Times New Roman" panose="02020603050405020304" pitchFamily="18" charset="0"/>
              </a:rPr>
              <a:t>perde le contrôle sur ses données. Sur ordinateurs traditionnels </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il existe un contrôle sur : la manière de stockage des données, les restrictions mises pour définir qui peut y accéder et les politiques de sauvegarde établies.</a:t>
            </a:r>
          </a:p>
          <a:p>
            <a:endParaRPr lang="fr-FR" sz="2400" dirty="0"/>
          </a:p>
          <a:p>
            <a:pPr marL="625475" indent="-57150" algn="just">
              <a:buNone/>
            </a:pPr>
            <a:endParaRPr lang="fr-F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459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40057</TotalTime>
  <Words>686</Words>
  <Application>Microsoft Office PowerPoint</Application>
  <PresentationFormat>Affichage à l'écran (4:3)</PresentationFormat>
  <Paragraphs>78</Paragraphs>
  <Slides>11</Slides>
  <Notes>5</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Times New Roman</vt:lpstr>
      <vt:lpstr>Wingdings</vt:lpstr>
      <vt:lpstr>Thème Office</vt:lpstr>
      <vt:lpstr>Présentation PowerPoint</vt:lpstr>
      <vt:lpstr>Plan du cours </vt:lpstr>
      <vt:lpstr>4eme partie </vt:lpstr>
      <vt:lpstr>              Introduction</vt:lpstr>
      <vt:lpstr>Présentation PowerPoint</vt:lpstr>
      <vt:lpstr>        Les principes de sécurité dans  le cloud</vt:lpstr>
      <vt:lpstr>Les principes de sécurité dans le cloud </vt:lpstr>
      <vt:lpstr>Les principes de sécurité  dans le cloud</vt:lpstr>
      <vt:lpstr>Les vulnérabilités de l’environnement cloud  </vt:lpstr>
      <vt:lpstr>Recommandation  à prendre en compte</vt:lpstr>
      <vt:lpstr>Recommandation  à prendre en compte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HB-7Starter</dc:creator>
  <cp:lastModifiedBy>hakim bessouf</cp:lastModifiedBy>
  <cp:revision>120</cp:revision>
  <dcterms:created xsi:type="dcterms:W3CDTF">2017-09-08T18:22:00Z</dcterms:created>
  <dcterms:modified xsi:type="dcterms:W3CDTF">2021-11-30T22:40:59Z</dcterms:modified>
</cp:coreProperties>
</file>