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2" name="Espace réservé du pied de page 1"/>
          <p:cNvSpPr>
            <a:spLocks noGrp="1"/>
          </p:cNvSpPr>
          <p:nvPr>
            <p:ph type="ftr" sz="quarter" idx="11"/>
          </p:nvPr>
        </p:nvSpPr>
        <p:spPr/>
        <p:txBody>
          <a:bodyPr/>
          <a:lstStyle/>
          <a:p>
            <a:endParaRPr lang="fr-BE"/>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19" name="Espace réservé du pied de page 18"/>
          <p:cNvSpPr>
            <a:spLocks noGrp="1"/>
          </p:cNvSpPr>
          <p:nvPr>
            <p:ph type="ftr" sz="quarter" idx="11"/>
          </p:nvPr>
        </p:nvSpPr>
        <p:spPr>
          <a:xfrm>
            <a:off x="3581400" y="76200"/>
            <a:ext cx="2895600" cy="288925"/>
          </a:xfrm>
        </p:spPr>
        <p:txBody>
          <a:bodyPr/>
          <a:lstStyle/>
          <a:p>
            <a:endParaRPr lang="fr-BE"/>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11" name="Espace réservé du pied de page 10"/>
          <p:cNvSpPr>
            <a:spLocks noGrp="1"/>
          </p:cNvSpPr>
          <p:nvPr>
            <p:ph type="ftr" sz="quarter" idx="11"/>
          </p:nvPr>
        </p:nvSpPr>
        <p:spPr/>
        <p:txBody>
          <a:bodyPr/>
          <a:lstStyle/>
          <a:p>
            <a:endParaRPr lang="fr-BE"/>
          </a:p>
        </p:txBody>
      </p:sp>
      <p:sp>
        <p:nvSpPr>
          <p:cNvPr id="16" name="Espace réservé du numéro de diapositive 15"/>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10" name="Espace réservé du pied de page 9"/>
          <p:cNvSpPr>
            <a:spLocks noGrp="1"/>
          </p:cNvSpPr>
          <p:nvPr>
            <p:ph type="ftr" sz="quarter" idx="11"/>
          </p:nvPr>
        </p:nvSpPr>
        <p:spPr/>
        <p:txBody>
          <a:bodyPr/>
          <a:lstStyle/>
          <a:p>
            <a:endParaRPr lang="fr-BE"/>
          </a:p>
        </p:txBody>
      </p:sp>
      <p:sp>
        <p:nvSpPr>
          <p:cNvPr id="31" name="Espace réservé du numéro de diapositive 30"/>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229600" y="6477000"/>
            <a:ext cx="762000" cy="246888"/>
          </a:xfrm>
        </p:spPr>
        <p:txBody>
          <a:bodyPr/>
          <a:lstStyle/>
          <a:p>
            <a:fld id="{CF4668DC-857F-487D-BFFA-8C0CA5037977}" type="slidenum">
              <a:rPr lang="fr-BE" smtClean="0"/>
              <a:pPr/>
              <a:t>‹N°›</a:t>
            </a:fld>
            <a:endParaRPr lang="fr-BE"/>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21" name="Espace réservé du pied de page 20"/>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24" name="Espace réservé du pied de page 23"/>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29" name="Espace réservé du pied de page 28"/>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13/02/2024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31" name="Espace réservé du numéro de diapositive 30"/>
          <p:cNvSpPr>
            <a:spLocks noGrp="1"/>
          </p:cNvSpPr>
          <p:nvPr>
            <p:ph type="sldNum" sz="quarter" idx="12"/>
          </p:nvPr>
        </p:nvSpPr>
        <p:spPr/>
        <p:txBody>
          <a:bodyPr/>
          <a:lstStyle/>
          <a:p>
            <a:fld id="{CF4668DC-857F-487D-BFFA-8C0CA5037977}" type="slidenum">
              <a:rPr lang="fr-BE" smtClean="0"/>
              <a:pPr/>
              <a:t>‹N°›</a:t>
            </a:fld>
            <a:endParaRPr lang="fr-BE"/>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A309A6D-C09C-4548-B29A-6CF363A7E532}" type="datetimeFigureOut">
              <a:rPr lang="fr-FR" smtClean="0"/>
              <a:pPr/>
              <a:t>13/02/2024</a:t>
            </a:fld>
            <a:endParaRPr lang="fr-BE"/>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BE"/>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F4668DC-857F-487D-BFFA-8C0CA5037977}" type="slidenum">
              <a:rPr lang="fr-BE" smtClean="0"/>
              <a:pPr/>
              <a:t>‹N°›</a:t>
            </a:fld>
            <a:endParaRPr lang="fr-BE"/>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81000" y="1340769"/>
            <a:ext cx="8458200" cy="936104"/>
          </a:xfrm>
        </p:spPr>
        <p:txBody>
          <a:bodyPr/>
          <a:lstStyle/>
          <a:p>
            <a:pPr algn="ctr"/>
            <a:r>
              <a:rPr lang="fr-FR" b="1" dirty="0" smtClean="0"/>
              <a:t> (IS)</a:t>
            </a:r>
            <a:r>
              <a:rPr lang="ar-DZ" b="1" dirty="0" smtClean="0"/>
              <a:t>توازن سوق السلع و </a:t>
            </a:r>
            <a:r>
              <a:rPr lang="ar-DZ" b="1" dirty="0" err="1" smtClean="0"/>
              <a:t>الحدمات</a:t>
            </a:r>
            <a:r>
              <a:rPr lang="ar-DZ" b="1" dirty="0" smtClean="0"/>
              <a:t> </a:t>
            </a:r>
            <a:endParaRPr lang="fr-FR" b="1" dirty="0"/>
          </a:p>
        </p:txBody>
      </p:sp>
      <p:sp>
        <p:nvSpPr>
          <p:cNvPr id="4" name="Rectangle à coins arrondis 3"/>
          <p:cNvSpPr/>
          <p:nvPr/>
        </p:nvSpPr>
        <p:spPr>
          <a:xfrm>
            <a:off x="1979712" y="3861048"/>
            <a:ext cx="5184576" cy="1512168"/>
          </a:xfrm>
          <a:prstGeom prst="roundRect">
            <a:avLst>
              <a:gd name="adj" fmla="val 43307"/>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ar-DZ" b="1" dirty="0" smtClean="0">
              <a:solidFill>
                <a:schemeClr val="bg2">
                  <a:lumMod val="10000"/>
                </a:schemeClr>
              </a:solidFill>
            </a:endParaRPr>
          </a:p>
          <a:p>
            <a:pPr algn="ctr" rtl="1"/>
            <a:r>
              <a:rPr lang="ar-DZ" b="1" dirty="0" err="1" smtClean="0">
                <a:solidFill>
                  <a:schemeClr val="bg2">
                    <a:lumMod val="10000"/>
                  </a:schemeClr>
                </a:solidFill>
              </a:rPr>
              <a:t>مقياس </a:t>
            </a:r>
            <a:r>
              <a:rPr lang="ar-DZ" b="1" dirty="0" smtClean="0">
                <a:solidFill>
                  <a:schemeClr val="bg2">
                    <a:lumMod val="10000"/>
                  </a:schemeClr>
                </a:solidFill>
              </a:rPr>
              <a:t>: </a:t>
            </a:r>
            <a:r>
              <a:rPr lang="ar-DZ" b="1" dirty="0" err="1" smtClean="0">
                <a:solidFill>
                  <a:schemeClr val="bg2">
                    <a:lumMod val="10000"/>
                  </a:schemeClr>
                </a:solidFill>
              </a:rPr>
              <a:t>إقتصاد</a:t>
            </a:r>
            <a:r>
              <a:rPr lang="ar-DZ" b="1" dirty="0" smtClean="0">
                <a:solidFill>
                  <a:schemeClr val="bg2">
                    <a:lumMod val="10000"/>
                  </a:schemeClr>
                </a:solidFill>
              </a:rPr>
              <a:t> كلي معمق</a:t>
            </a:r>
            <a:endParaRPr lang="fr-FR" b="1" dirty="0">
              <a:solidFill>
                <a:schemeClr val="bg2">
                  <a:lumMod val="1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742952"/>
            <a:ext cx="8686800" cy="685784"/>
          </a:xfrm>
        </p:spPr>
        <p:txBody>
          <a:bodyPr>
            <a:normAutofit fontScale="90000"/>
          </a:bodyPr>
          <a:lstStyle/>
          <a:p>
            <a:pPr lvl="0" algn="ctr" rtl="1"/>
            <a:r>
              <a:rPr lang="ar-DZ" sz="3100" b="1" dirty="0" err="1" smtClean="0"/>
              <a:t>إنتقال</a:t>
            </a:r>
            <a:r>
              <a:rPr lang="ar-DZ" sz="3100" b="1" dirty="0" smtClean="0"/>
              <a:t> منحنى (</a:t>
            </a:r>
            <a:r>
              <a:rPr lang="fr-FR" sz="3100" b="1" dirty="0" smtClean="0"/>
              <a:t>IS</a:t>
            </a:r>
            <a:r>
              <a:rPr lang="ar-DZ" sz="3100" b="1" dirty="0" smtClean="0"/>
              <a:t>)</a:t>
            </a:r>
            <a:r>
              <a:rPr lang="fr-FR" dirty="0" smtClean="0"/>
              <a:t/>
            </a:r>
            <a:br>
              <a:rPr lang="fr-FR" dirty="0" smtClean="0"/>
            </a:br>
            <a:endParaRPr lang="fr-FR" dirty="0"/>
          </a:p>
        </p:txBody>
      </p:sp>
      <p:sp>
        <p:nvSpPr>
          <p:cNvPr id="4" name="Rectangle à coins arrondis 3"/>
          <p:cNvSpPr/>
          <p:nvPr/>
        </p:nvSpPr>
        <p:spPr>
          <a:xfrm>
            <a:off x="857224" y="1643050"/>
            <a:ext cx="7643866" cy="300039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rtl="1"/>
            <a:r>
              <a:rPr lang="ar-DZ" sz="2400" dirty="0" smtClean="0">
                <a:solidFill>
                  <a:schemeClr val="tx1"/>
                </a:solidFill>
              </a:rPr>
              <a:t>	حتى يمكن تفهم العوامل التي تؤدي إلى انتقال منحنى (</a:t>
            </a:r>
            <a:r>
              <a:rPr lang="fr-FR" sz="2400" dirty="0" smtClean="0">
                <a:solidFill>
                  <a:schemeClr val="tx1"/>
                </a:solidFill>
              </a:rPr>
              <a:t>IS</a:t>
            </a:r>
            <a:r>
              <a:rPr lang="ar-DZ" sz="2400" dirty="0" smtClean="0">
                <a:solidFill>
                  <a:schemeClr val="tx1"/>
                </a:solidFill>
              </a:rPr>
              <a:t>) فإننا سنفصل الإنفاق الكلي إلى عناصره: الاستثمار، والإنفاق الحكومي، والإنفاق الاستهلاكي، الذي يمكن التعبير عنه بواسطة دالة الادخار. وكما سيتضح لنا فان تحرك دوال مكونات الإنفاق الكلي تؤدي إلى تحريك منحنى (</a:t>
            </a:r>
            <a:r>
              <a:rPr lang="fr-FR" sz="2400" dirty="0" smtClean="0">
                <a:solidFill>
                  <a:schemeClr val="tx1"/>
                </a:solidFill>
              </a:rPr>
              <a:t>IS</a:t>
            </a:r>
            <a:r>
              <a:rPr lang="ar-DZ" sz="2400" dirty="0" smtClean="0">
                <a:solidFill>
                  <a:schemeClr val="tx1"/>
                </a:solidFill>
              </a:rPr>
              <a:t>) كما هو موضح في الشكل التالي :</a:t>
            </a:r>
            <a:endParaRPr lang="fr-FR" sz="2400" dirty="0" smtClean="0">
              <a:solidFill>
                <a:schemeClr val="tx1"/>
              </a:solidFill>
            </a:endParaRPr>
          </a:p>
        </p:txBody>
      </p:sp>
      <p:sp>
        <p:nvSpPr>
          <p:cNvPr id="5" name="Flèche vers le bas 4"/>
          <p:cNvSpPr/>
          <p:nvPr/>
        </p:nvSpPr>
        <p:spPr>
          <a:xfrm>
            <a:off x="4286248" y="4643446"/>
            <a:ext cx="642942" cy="714380"/>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2143108" y="571480"/>
            <a:ext cx="4929222" cy="5715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575" name="Picture 71"/>
          <p:cNvPicPr>
            <a:picLocks noChangeAspect="1" noChangeArrowheads="1"/>
          </p:cNvPicPr>
          <p:nvPr/>
        </p:nvPicPr>
        <p:blipFill>
          <a:blip r:embed="rId2"/>
          <a:srcRect/>
          <a:stretch>
            <a:fillRect/>
          </a:stretch>
        </p:blipFill>
        <p:spPr bwMode="auto">
          <a:xfrm>
            <a:off x="2214546" y="642918"/>
            <a:ext cx="4766174" cy="5543268"/>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endParaRPr lang="fr-FR" b="1" u="sng" dirty="0"/>
          </a:p>
        </p:txBody>
      </p:sp>
      <p:sp>
        <p:nvSpPr>
          <p:cNvPr id="4" name="Rectangle 3"/>
          <p:cNvSpPr/>
          <p:nvPr/>
        </p:nvSpPr>
        <p:spPr>
          <a:xfrm>
            <a:off x="683568" y="1556792"/>
            <a:ext cx="7776864" cy="4608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200" dirty="0" smtClean="0">
                <a:solidFill>
                  <a:schemeClr val="bg2">
                    <a:lumMod val="10000"/>
                  </a:schemeClr>
                </a:solidFill>
              </a:rPr>
              <a:t>	يتحقق التوازن الآني في سوق السلع و الخدمات من خلال تساوي الجانب الطلب الكلي و جانب العرض الكلي، غير أن ما يضاف في هذا الجانب عن النموذج الكينزي البسيط هو أن طلب الكلي لا يتحدد فقط بالدخل الكلي و إنما هناك بعض مكوناته ترتبط بسعر الفائدة و أكثرها تأثرا بها هو الاستثمار الذي له علاقة عكسية بسعر الفائدة، حيث يتكون الإنفاق الكلي في المجتمع من الإنفاق الاستهلاكي و الإنفاق الاستثماري و الإنفاق الحكومي و صافي الإنفاق بواسطة العالم الخارجي والذي يسمى بصافي الصادرات، ولما كان مستوى الإنفاق الاستثماري يتوق على سعر الفائدة وأيضا يمكن القول أن الإنفاق الاستهلاكي يتأثر بسعر الفائدة، فيمكن القول إن مستوى الإنفاق الكلي يتوقف على سعر الفائدة.</a:t>
            </a:r>
            <a:endParaRPr lang="fr-FR" sz="2200" dirty="0">
              <a:solidFill>
                <a:schemeClr val="bg2">
                  <a:lumMod val="1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t>منحنى الادخار-الاستثمار</a:t>
            </a:r>
            <a:endParaRPr lang="fr-FR" dirty="0"/>
          </a:p>
        </p:txBody>
      </p:sp>
      <p:sp>
        <p:nvSpPr>
          <p:cNvPr id="4" name="Rectangle à coins arrondis 3"/>
          <p:cNvSpPr/>
          <p:nvPr/>
        </p:nvSpPr>
        <p:spPr>
          <a:xfrm>
            <a:off x="539552" y="1556792"/>
            <a:ext cx="8208912" cy="4680520"/>
          </a:xfrm>
          <a:prstGeom prst="roundRect">
            <a:avLst>
              <a:gd name="adj" fmla="val 118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bg2">
                    <a:lumMod val="10000"/>
                  </a:schemeClr>
                </a:solidFill>
              </a:rPr>
              <a:t>بافتراض أن الاقتصاد </a:t>
            </a:r>
            <a:r>
              <a:rPr lang="ar-DZ" dirty="0" err="1" smtClean="0">
                <a:solidFill>
                  <a:schemeClr val="bg2">
                    <a:lumMod val="10000"/>
                  </a:schemeClr>
                </a:solidFill>
              </a:rPr>
              <a:t>مغلق </a:t>
            </a:r>
            <a:r>
              <a:rPr lang="ar-DZ" dirty="0" smtClean="0">
                <a:solidFill>
                  <a:schemeClr val="bg2">
                    <a:lumMod val="10000"/>
                  </a:schemeClr>
                </a:solidFill>
              </a:rPr>
              <a:t>(بدون قطاع خارجي) وبافتراض أيضا عدم وجود قطاع الحكومة، وبالتالي تكون لدينا المعادلات التعريفية </a:t>
            </a:r>
            <a:r>
              <a:rPr lang="ar-DZ" dirty="0" err="1" smtClean="0">
                <a:solidFill>
                  <a:schemeClr val="bg2">
                    <a:lumMod val="10000"/>
                  </a:schemeClr>
                </a:solidFill>
              </a:rPr>
              <a:t>التالية :</a:t>
            </a:r>
            <a:endParaRPr lang="ar-DZ" dirty="0" smtClean="0">
              <a:solidFill>
                <a:schemeClr val="bg2">
                  <a:lumMod val="10000"/>
                </a:schemeClr>
              </a:solidFill>
            </a:endParaRPr>
          </a:p>
          <a:p>
            <a:pPr algn="ctr" rtl="1"/>
            <a:r>
              <a:rPr lang="fr-FR" b="1" dirty="0" smtClean="0">
                <a:solidFill>
                  <a:schemeClr val="bg2">
                    <a:lumMod val="10000"/>
                  </a:schemeClr>
                </a:solidFill>
              </a:rPr>
              <a:t>C=a+by</a:t>
            </a:r>
          </a:p>
          <a:p>
            <a:pPr algn="ctr"/>
            <a:r>
              <a:rPr lang="fr-FR" b="1" dirty="0" smtClean="0">
                <a:solidFill>
                  <a:schemeClr val="bg2">
                    <a:lumMod val="10000"/>
                  </a:schemeClr>
                </a:solidFill>
              </a:rPr>
              <a:t>I=i</a:t>
            </a:r>
            <a:r>
              <a:rPr lang="fr-FR" b="1" baseline="-25000" dirty="0" smtClean="0">
                <a:solidFill>
                  <a:schemeClr val="bg2">
                    <a:lumMod val="10000"/>
                  </a:schemeClr>
                </a:solidFill>
              </a:rPr>
              <a:t>0</a:t>
            </a:r>
            <a:r>
              <a:rPr lang="fr-FR" b="1" dirty="0" smtClean="0">
                <a:solidFill>
                  <a:schemeClr val="bg2">
                    <a:lumMod val="10000"/>
                  </a:schemeClr>
                </a:solidFill>
              </a:rPr>
              <a:t>+ </a:t>
            </a:r>
            <a:r>
              <a:rPr lang="fr-FR" b="1" dirty="0" err="1" smtClean="0">
                <a:solidFill>
                  <a:schemeClr val="bg2">
                    <a:lumMod val="10000"/>
                  </a:schemeClr>
                </a:solidFill>
              </a:rPr>
              <a:t>e</a:t>
            </a:r>
            <a:r>
              <a:rPr lang="fr-FR" b="1" baseline="-25000" dirty="0" err="1" smtClean="0">
                <a:solidFill>
                  <a:schemeClr val="bg2">
                    <a:lumMod val="10000"/>
                  </a:schemeClr>
                </a:solidFill>
              </a:rPr>
              <a:t>i</a:t>
            </a:r>
            <a:endParaRPr lang="fr-FR" b="1" dirty="0" smtClean="0">
              <a:solidFill>
                <a:schemeClr val="bg2">
                  <a:lumMod val="10000"/>
                </a:schemeClr>
              </a:solidFill>
            </a:endParaRPr>
          </a:p>
          <a:p>
            <a:pPr algn="r" rtl="1"/>
            <a:r>
              <a:rPr lang="ar-DZ" dirty="0" err="1" smtClean="0">
                <a:solidFill>
                  <a:schemeClr val="bg2">
                    <a:lumMod val="10000"/>
                  </a:schemeClr>
                </a:solidFill>
              </a:rPr>
              <a:t>حيث </a:t>
            </a:r>
            <a:r>
              <a:rPr lang="ar-DZ" i="1" dirty="0" err="1" smtClean="0">
                <a:solidFill>
                  <a:schemeClr val="bg2">
                    <a:lumMod val="10000"/>
                  </a:schemeClr>
                </a:solidFill>
              </a:rPr>
              <a:t>(</a:t>
            </a:r>
            <a:r>
              <a:rPr lang="fr-FR" i="1" dirty="0" smtClean="0">
                <a:solidFill>
                  <a:schemeClr val="bg2">
                    <a:lumMod val="10000"/>
                  </a:schemeClr>
                </a:solidFill>
              </a:rPr>
              <a:t>e</a:t>
            </a:r>
            <a:r>
              <a:rPr lang="ar-DZ" i="1" dirty="0" smtClean="0">
                <a:solidFill>
                  <a:schemeClr val="bg2">
                    <a:lumMod val="10000"/>
                  </a:schemeClr>
                </a:solidFill>
              </a:rPr>
              <a:t>)</a:t>
            </a:r>
            <a:r>
              <a:rPr lang="ar-DZ" dirty="0" smtClean="0">
                <a:solidFill>
                  <a:schemeClr val="bg2">
                    <a:lumMod val="10000"/>
                  </a:schemeClr>
                </a:solidFill>
              </a:rPr>
              <a:t>: تمثل </a:t>
            </a:r>
            <a:r>
              <a:rPr lang="ar-DZ" b="1" dirty="0" smtClean="0">
                <a:solidFill>
                  <a:schemeClr val="bg2">
                    <a:lumMod val="10000"/>
                  </a:schemeClr>
                </a:solidFill>
              </a:rPr>
              <a:t>درجة حساسية</a:t>
            </a:r>
            <a:r>
              <a:rPr lang="ar-DZ" dirty="0" smtClean="0">
                <a:solidFill>
                  <a:schemeClr val="bg2">
                    <a:lumMod val="10000"/>
                  </a:schemeClr>
                </a:solidFill>
              </a:rPr>
              <a:t> الاستثمار بالنسبة لأسعار الفائدة </a:t>
            </a:r>
            <a:r>
              <a:rPr lang="ar-DZ" dirty="0" err="1" smtClean="0">
                <a:solidFill>
                  <a:schemeClr val="bg2">
                    <a:lumMod val="10000"/>
                  </a:schemeClr>
                </a:solidFill>
              </a:rPr>
              <a:t>حيث </a:t>
            </a:r>
            <a:r>
              <a:rPr lang="ar-DZ" i="1" dirty="0" err="1" smtClean="0">
                <a:solidFill>
                  <a:schemeClr val="bg2">
                    <a:lumMod val="10000"/>
                  </a:schemeClr>
                </a:solidFill>
              </a:rPr>
              <a:t>(</a:t>
            </a:r>
            <a:r>
              <a:rPr lang="fr-FR" i="1" dirty="0" smtClean="0">
                <a:solidFill>
                  <a:schemeClr val="bg2">
                    <a:lumMod val="10000"/>
                  </a:schemeClr>
                </a:solidFill>
              </a:rPr>
              <a:t>e</a:t>
            </a:r>
            <a:r>
              <a:rPr lang="ar-DZ" i="1" dirty="0" err="1" smtClean="0">
                <a:solidFill>
                  <a:schemeClr val="bg2">
                    <a:lumMod val="10000"/>
                  </a:schemeClr>
                </a:solidFill>
              </a:rPr>
              <a:t>&gt;</a:t>
            </a:r>
            <a:r>
              <a:rPr lang="fr-FR" i="1" dirty="0" smtClean="0">
                <a:solidFill>
                  <a:schemeClr val="bg2">
                    <a:lumMod val="10000"/>
                  </a:schemeClr>
                </a:solidFill>
              </a:rPr>
              <a:t>0</a:t>
            </a:r>
            <a:r>
              <a:rPr lang="ar-DZ" i="1" dirty="0" smtClean="0">
                <a:solidFill>
                  <a:schemeClr val="bg2">
                    <a:lumMod val="10000"/>
                  </a:schemeClr>
                </a:solidFill>
              </a:rPr>
              <a:t>)</a:t>
            </a:r>
            <a:r>
              <a:rPr lang="fr-FR" i="1" dirty="0" smtClean="0">
                <a:solidFill>
                  <a:schemeClr val="bg2">
                    <a:lumMod val="10000"/>
                  </a:schemeClr>
                </a:solidFill>
              </a:rPr>
              <a:t> </a:t>
            </a:r>
            <a:r>
              <a:rPr lang="ar-DZ" i="1" dirty="0" smtClean="0">
                <a:solidFill>
                  <a:schemeClr val="bg2">
                    <a:lumMod val="10000"/>
                  </a:schemeClr>
                </a:solidFill>
              </a:rPr>
              <a:t>و(</a:t>
            </a:r>
            <a:r>
              <a:rPr lang="fr-FR" i="1" dirty="0" smtClean="0">
                <a:solidFill>
                  <a:schemeClr val="bg2">
                    <a:lumMod val="10000"/>
                  </a:schemeClr>
                </a:solidFill>
              </a:rPr>
              <a:t>i</a:t>
            </a:r>
            <a:r>
              <a:rPr lang="ar-DZ" i="1" dirty="0" smtClean="0">
                <a:solidFill>
                  <a:schemeClr val="bg2">
                    <a:lumMod val="10000"/>
                  </a:schemeClr>
                </a:solidFill>
              </a:rPr>
              <a:t>) هو </a:t>
            </a:r>
            <a:r>
              <a:rPr lang="ar-DZ" dirty="0" smtClean="0">
                <a:solidFill>
                  <a:schemeClr val="bg2">
                    <a:lumMod val="10000"/>
                  </a:schemeClr>
                </a:solidFill>
              </a:rPr>
              <a:t>سعر الفائدة.</a:t>
            </a:r>
          </a:p>
          <a:p>
            <a:pPr algn="r" rtl="1"/>
            <a:r>
              <a:rPr lang="ar-DZ" dirty="0" smtClean="0">
                <a:solidFill>
                  <a:schemeClr val="bg2">
                    <a:lumMod val="10000"/>
                  </a:schemeClr>
                </a:solidFill>
              </a:rPr>
              <a:t>عند التوازن نجد                            </a:t>
            </a:r>
            <a:r>
              <a:rPr lang="fr-FR" dirty="0" smtClean="0">
                <a:solidFill>
                  <a:schemeClr val="bg2">
                    <a:lumMod val="10000"/>
                  </a:schemeClr>
                </a:solidFill>
              </a:rPr>
              <a:t> </a:t>
            </a:r>
            <a:r>
              <a:rPr lang="ar-DZ" dirty="0" smtClean="0">
                <a:solidFill>
                  <a:schemeClr val="bg2">
                    <a:lumMod val="10000"/>
                  </a:schemeClr>
                </a:solidFill>
              </a:rPr>
              <a:t> </a:t>
            </a:r>
            <a:r>
              <a:rPr lang="fr-FR" b="1" dirty="0" smtClean="0">
                <a:solidFill>
                  <a:schemeClr val="bg2">
                    <a:lumMod val="10000"/>
                  </a:schemeClr>
                </a:solidFill>
              </a:rPr>
              <a:t>Y = C+I</a:t>
            </a:r>
            <a:endParaRPr lang="ar-DZ" b="1" dirty="0" smtClean="0">
              <a:solidFill>
                <a:schemeClr val="bg2">
                  <a:lumMod val="10000"/>
                </a:schemeClr>
              </a:solidFill>
            </a:endParaRPr>
          </a:p>
          <a:p>
            <a:pPr algn="r" rtl="1"/>
            <a:r>
              <a:rPr lang="ar-DZ" dirty="0" smtClean="0">
                <a:solidFill>
                  <a:schemeClr val="bg2">
                    <a:lumMod val="10000"/>
                  </a:schemeClr>
                </a:solidFill>
              </a:rPr>
              <a:t>تصبح قيمة الدخل </a:t>
            </a:r>
            <a:r>
              <a:rPr lang="ar-DZ" dirty="0" err="1" smtClean="0">
                <a:solidFill>
                  <a:schemeClr val="bg2">
                    <a:lumMod val="10000"/>
                  </a:schemeClr>
                </a:solidFill>
              </a:rPr>
              <a:t>الوطني (</a:t>
            </a:r>
            <a:r>
              <a:rPr lang="fr-FR" dirty="0" smtClean="0">
                <a:solidFill>
                  <a:schemeClr val="bg2">
                    <a:lumMod val="10000"/>
                  </a:schemeClr>
                </a:solidFill>
              </a:rPr>
              <a:t>y</a:t>
            </a:r>
            <a:r>
              <a:rPr lang="ar-DZ" dirty="0" smtClean="0">
                <a:solidFill>
                  <a:schemeClr val="bg2">
                    <a:lumMod val="10000"/>
                  </a:schemeClr>
                </a:solidFill>
              </a:rPr>
              <a:t>) بدلالة معدل </a:t>
            </a:r>
            <a:r>
              <a:rPr lang="ar-DZ" dirty="0" err="1" smtClean="0">
                <a:solidFill>
                  <a:schemeClr val="bg2">
                    <a:lumMod val="10000"/>
                  </a:schemeClr>
                </a:solidFill>
              </a:rPr>
              <a:t>الفائدة (</a:t>
            </a:r>
            <a:r>
              <a:rPr lang="fr-FR" dirty="0" smtClean="0">
                <a:solidFill>
                  <a:schemeClr val="bg2">
                    <a:lumMod val="10000"/>
                  </a:schemeClr>
                </a:solidFill>
              </a:rPr>
              <a:t>i</a:t>
            </a:r>
            <a:r>
              <a:rPr lang="ar-DZ" dirty="0" smtClean="0">
                <a:solidFill>
                  <a:schemeClr val="bg2">
                    <a:lumMod val="10000"/>
                  </a:schemeClr>
                </a:solidFill>
              </a:rPr>
              <a:t>) وذلك بقسمة المعادلة الأخيرة </a:t>
            </a:r>
            <a:r>
              <a:rPr lang="ar-DZ" dirty="0" err="1" smtClean="0">
                <a:solidFill>
                  <a:schemeClr val="bg2">
                    <a:lumMod val="10000"/>
                  </a:schemeClr>
                </a:solidFill>
              </a:rPr>
              <a:t>على (</a:t>
            </a:r>
            <a:r>
              <a:rPr lang="fr-FR" dirty="0" smtClean="0">
                <a:solidFill>
                  <a:schemeClr val="bg2">
                    <a:lumMod val="10000"/>
                  </a:schemeClr>
                </a:solidFill>
              </a:rPr>
              <a:t>1-b</a:t>
            </a:r>
            <a:r>
              <a:rPr lang="ar-DZ" dirty="0" smtClean="0">
                <a:solidFill>
                  <a:schemeClr val="bg2">
                    <a:lumMod val="10000"/>
                  </a:schemeClr>
                </a:solidFill>
              </a:rPr>
              <a:t>) كما هو موضح في المعادلة التالية: </a:t>
            </a:r>
            <a:endParaRPr lang="fr-FR" dirty="0" smtClean="0">
              <a:solidFill>
                <a:schemeClr val="bg2">
                  <a:lumMod val="10000"/>
                </a:schemeClr>
              </a:solidFill>
            </a:endParaRPr>
          </a:p>
          <a:p>
            <a:pPr algn="r" rtl="1"/>
            <a:endParaRPr lang="fr-FR" dirty="0" smtClean="0">
              <a:solidFill>
                <a:schemeClr val="bg2">
                  <a:lumMod val="10000"/>
                </a:schemeClr>
              </a:solidFill>
            </a:endParaRPr>
          </a:p>
          <a:p>
            <a:pPr algn="r" rtl="1"/>
            <a:endParaRPr lang="fr-FR" dirty="0" smtClean="0">
              <a:solidFill>
                <a:schemeClr val="bg2">
                  <a:lumMod val="10000"/>
                </a:schemeClr>
              </a:solidFill>
            </a:endParaRPr>
          </a:p>
          <a:p>
            <a:pPr algn="r" rtl="1"/>
            <a:endParaRPr lang="fr-FR" dirty="0" smtClean="0">
              <a:solidFill>
                <a:schemeClr val="bg2">
                  <a:lumMod val="10000"/>
                </a:schemeClr>
              </a:solidFill>
            </a:endParaRPr>
          </a:p>
          <a:p>
            <a:pPr algn="r" rtl="1"/>
            <a:r>
              <a:rPr lang="ar-DZ" dirty="0" smtClean="0">
                <a:solidFill>
                  <a:schemeClr val="tx1"/>
                </a:solidFill>
              </a:rPr>
              <a:t>حيث : (</a:t>
            </a:r>
            <a:r>
              <a:rPr lang="fr-FR" dirty="0" smtClean="0">
                <a:solidFill>
                  <a:schemeClr val="tx1"/>
                </a:solidFill>
              </a:rPr>
              <a:t>y</a:t>
            </a:r>
            <a:r>
              <a:rPr lang="ar-DZ" dirty="0" smtClean="0">
                <a:solidFill>
                  <a:schemeClr val="tx1"/>
                </a:solidFill>
              </a:rPr>
              <a:t>) يمثل الدخل التوازني</a:t>
            </a:r>
            <a:r>
              <a:rPr lang="fr-FR" dirty="0" smtClean="0">
                <a:solidFill>
                  <a:schemeClr val="tx1"/>
                </a:solidFill>
              </a:rPr>
              <a:t>.</a:t>
            </a:r>
          </a:p>
          <a:p>
            <a:pPr algn="r" rtl="1"/>
            <a:r>
              <a:rPr lang="fr-FR" dirty="0" smtClean="0">
                <a:solidFill>
                  <a:schemeClr val="tx1"/>
                </a:solidFill>
              </a:rPr>
              <a:t>            </a:t>
            </a:r>
            <a:r>
              <a:rPr lang="ar-DZ" dirty="0" smtClean="0">
                <a:solidFill>
                  <a:schemeClr val="tx1"/>
                </a:solidFill>
              </a:rPr>
              <a:t>(</a:t>
            </a:r>
            <a:r>
              <a:rPr lang="fr-FR" dirty="0" smtClean="0">
                <a:solidFill>
                  <a:schemeClr val="tx1"/>
                </a:solidFill>
              </a:rPr>
              <a:t>i</a:t>
            </a:r>
            <a:r>
              <a:rPr lang="ar-DZ" dirty="0" smtClean="0">
                <a:solidFill>
                  <a:schemeClr val="tx1"/>
                </a:solidFill>
              </a:rPr>
              <a:t>) مستوى سعر الفائدة التوازني</a:t>
            </a:r>
            <a:r>
              <a:rPr lang="fr-FR" dirty="0" smtClean="0">
                <a:solidFill>
                  <a:schemeClr val="tx1"/>
                </a:solidFill>
              </a:rPr>
              <a:t>.</a:t>
            </a:r>
          </a:p>
          <a:p>
            <a:pPr algn="ctr" rtl="1"/>
            <a:endParaRPr lang="fr-FR" dirty="0"/>
          </a:p>
        </p:txBody>
      </p:sp>
      <p:sp>
        <p:nvSpPr>
          <p:cNvPr id="103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33"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35"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14480" y="4448184"/>
            <a:ext cx="2288730" cy="552452"/>
          </a:xfrm>
          <a:prstGeom prst="rect">
            <a:avLst/>
          </a:prstGeom>
          <a:noFill/>
        </p:spPr>
      </p:pic>
      <p:pic>
        <p:nvPicPr>
          <p:cNvPr id="102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257809" y="4500570"/>
            <a:ext cx="1457331" cy="385764"/>
          </a:xfrm>
          <a:prstGeom prst="rect">
            <a:avLst/>
          </a:prstGeom>
          <a:noFill/>
        </p:spPr>
      </p:pic>
      <p:sp>
        <p:nvSpPr>
          <p:cNvPr id="10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28" name="Rectangle 4"/>
          <p:cNvSpPr>
            <a:spLocks noChangeArrowheads="1"/>
          </p:cNvSpPr>
          <p:nvPr/>
        </p:nvSpPr>
        <p:spPr bwMode="auto">
          <a:xfrm>
            <a:off x="4000528" y="4590644"/>
            <a:ext cx="28572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i</a:t>
            </a:r>
            <a:r>
              <a:rPr kumimoji="0" lang="fr-FR" sz="14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438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smtClean="0">
                <a:ln>
                  <a:noFill/>
                </a:ln>
                <a:solidFill>
                  <a:schemeClr val="tx1"/>
                </a:solidFill>
                <a:effectLst/>
                <a:latin typeface="Arial"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5786" y="2143116"/>
            <a:ext cx="7715304" cy="20002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solidFill>
                  <a:schemeClr val="tx1"/>
                </a:solidFill>
              </a:rPr>
              <a:t>و بعد القيام بعملية النشر </a:t>
            </a:r>
            <a:r>
              <a:rPr lang="ar-DZ" b="1" dirty="0" err="1" smtClean="0">
                <a:solidFill>
                  <a:schemeClr val="tx1"/>
                </a:solidFill>
              </a:rPr>
              <a:t>و</a:t>
            </a:r>
            <a:r>
              <a:rPr lang="ar-DZ" b="1" dirty="0" smtClean="0">
                <a:solidFill>
                  <a:schemeClr val="tx1"/>
                </a:solidFill>
              </a:rPr>
              <a:t> نقل </a:t>
            </a:r>
            <a:r>
              <a:rPr lang="ar-DZ" b="1" dirty="0" err="1" smtClean="0">
                <a:solidFill>
                  <a:schemeClr val="tx1"/>
                </a:solidFill>
              </a:rPr>
              <a:t>المجاهيل</a:t>
            </a:r>
            <a:r>
              <a:rPr lang="ar-DZ" b="1" dirty="0" smtClean="0">
                <a:solidFill>
                  <a:schemeClr val="tx1"/>
                </a:solidFill>
              </a:rPr>
              <a:t> إلى طرف المعالي ملى إلى طرف نجد: </a:t>
            </a:r>
          </a:p>
          <a:p>
            <a:pPr algn="ctr" rtl="1"/>
            <a:endParaRPr lang="ar-DZ" b="1" dirty="0" smtClean="0">
              <a:solidFill>
                <a:schemeClr val="tx1"/>
              </a:solidFill>
            </a:endParaRPr>
          </a:p>
          <a:p>
            <a:pPr algn="ctr" rtl="1"/>
            <a:endParaRPr lang="ar-DZ" sz="1600" dirty="0" smtClean="0">
              <a:solidFill>
                <a:schemeClr val="tx1"/>
              </a:solidFill>
            </a:endParaRPr>
          </a:p>
          <a:p>
            <a:pPr algn="ctr" rtl="1"/>
            <a:endParaRPr lang="ar-DZ" sz="1600" dirty="0" smtClean="0">
              <a:solidFill>
                <a:schemeClr val="tx1"/>
              </a:solidFill>
            </a:endParaRPr>
          </a:p>
          <a:p>
            <a:pPr algn="ctr" rtl="1"/>
            <a:endParaRPr lang="ar-DZ" sz="1600" dirty="0" smtClean="0">
              <a:solidFill>
                <a:schemeClr val="tx1"/>
              </a:solidFill>
            </a:endParaRPr>
          </a:p>
          <a:p>
            <a:pPr algn="ctr" rtl="1"/>
            <a:endParaRPr lang="fr-FR" sz="1600" dirty="0">
              <a:solidFill>
                <a:schemeClr val="tx1"/>
              </a:solidFill>
            </a:endParaRPr>
          </a:p>
        </p:txBody>
      </p:sp>
      <p:pic>
        <p:nvPicPr>
          <p:cNvPr id="1638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43240" y="3071810"/>
            <a:ext cx="2720675" cy="714380"/>
          </a:xfrm>
          <a:prstGeom prst="rect">
            <a:avLst/>
          </a:prstGeom>
          <a:noFill/>
        </p:spPr>
      </p:pic>
      <p:sp>
        <p:nvSpPr>
          <p:cNvPr id="16387" name="Rectangle 3"/>
          <p:cNvSpPr>
            <a:spLocks noChangeArrowheads="1"/>
          </p:cNvSpPr>
          <p:nvPr/>
        </p:nvSpPr>
        <p:spPr bwMode="auto">
          <a:xfrm>
            <a:off x="0" y="723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chemeClr val="tx1"/>
                </a:solidFill>
                <a:effectLst/>
                <a:latin typeface="Simplified Arabic" pitchFamily="18" charset="-78"/>
                <a:ea typeface="Times New Roman" pitchFamily="18" charset="0"/>
                <a:cs typeface="Simplified Arabic" pitchFamily="18" charset="-78"/>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428604"/>
            <a:ext cx="8686800" cy="1285884"/>
          </a:xfrm>
        </p:spPr>
        <p:txBody>
          <a:bodyPr>
            <a:normAutofit fontScale="90000"/>
          </a:bodyPr>
          <a:lstStyle/>
          <a:p>
            <a:pPr lvl="0" algn="ctr" rtl="1"/>
            <a:r>
              <a:rPr lang="ar-DZ" sz="2200" b="1" dirty="0" smtClean="0"/>
              <a:t>اشتقاق منحنى التوازن في سوق السلع والخدمات (</a:t>
            </a:r>
            <a:r>
              <a:rPr lang="fr-FR" sz="2200" b="1" dirty="0" smtClean="0"/>
              <a:t>IS</a:t>
            </a:r>
            <a:r>
              <a:rPr lang="ar-DZ" sz="2200" b="1" dirty="0" smtClean="0"/>
              <a:t>) في ظل وجود ثلاثة قطاعات (قطاع الاستهلاك، قطاع الاستثمار، قطاع الحكومة)</a:t>
            </a:r>
            <a:r>
              <a:rPr lang="fr-FR" dirty="0" smtClean="0"/>
              <a:t/>
            </a:r>
            <a:br>
              <a:rPr lang="fr-FR" dirty="0" smtClean="0"/>
            </a:br>
            <a:endParaRPr lang="fr-FR" dirty="0"/>
          </a:p>
        </p:txBody>
      </p:sp>
      <p:sp>
        <p:nvSpPr>
          <p:cNvPr id="4" name="Rectangle 3"/>
          <p:cNvSpPr/>
          <p:nvPr/>
        </p:nvSpPr>
        <p:spPr>
          <a:xfrm>
            <a:off x="8429652" y="1785926"/>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à coins arrondis 5"/>
          <p:cNvSpPr/>
          <p:nvPr/>
        </p:nvSpPr>
        <p:spPr>
          <a:xfrm>
            <a:off x="785786" y="1785926"/>
            <a:ext cx="7929618" cy="37862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b="1" dirty="0" smtClean="0">
                <a:solidFill>
                  <a:schemeClr val="tx1"/>
                </a:solidFill>
              </a:rPr>
              <a:t>في حالة الضرائب متغير خارجي نجد: </a:t>
            </a:r>
          </a:p>
          <a:p>
            <a:pPr algn="ctr" rtl="1"/>
            <a:endParaRPr lang="ar-DZ" b="1" dirty="0" smtClean="0">
              <a:solidFill>
                <a:schemeClr val="tx1"/>
              </a:solidFill>
            </a:endParaRPr>
          </a:p>
          <a:p>
            <a:pPr algn="ctr" rtl="1"/>
            <a:endParaRPr lang="ar-DZ" b="1" dirty="0" smtClean="0">
              <a:solidFill>
                <a:schemeClr val="tx1"/>
              </a:solidFill>
            </a:endParaRPr>
          </a:p>
          <a:p>
            <a:pPr algn="ctr" rtl="1"/>
            <a:endParaRPr lang="ar-DZ" b="1" dirty="0" smtClean="0">
              <a:solidFill>
                <a:schemeClr val="tx1"/>
              </a:solidFill>
            </a:endParaRPr>
          </a:p>
          <a:p>
            <a:pPr algn="ctr" rtl="1"/>
            <a:endParaRPr lang="ar-DZ" b="1" dirty="0" smtClean="0">
              <a:solidFill>
                <a:schemeClr val="tx1"/>
              </a:solidFill>
            </a:endParaRPr>
          </a:p>
          <a:p>
            <a:pPr algn="ctr" rtl="1"/>
            <a:r>
              <a:rPr lang="ar-DZ" b="1" dirty="0" smtClean="0">
                <a:solidFill>
                  <a:schemeClr val="tx1"/>
                </a:solidFill>
              </a:rPr>
              <a:t>في حالة الضرائب متغير خارجي نجد: </a:t>
            </a:r>
          </a:p>
          <a:p>
            <a:pPr algn="ctr" rtl="1"/>
            <a:endParaRPr lang="ar-DZ" b="1" dirty="0" smtClean="0">
              <a:solidFill>
                <a:schemeClr val="tx1"/>
              </a:solidFill>
            </a:endParaRPr>
          </a:p>
          <a:p>
            <a:pPr algn="ctr" rtl="1"/>
            <a:endParaRPr lang="ar-DZ" b="1" dirty="0" smtClean="0">
              <a:solidFill>
                <a:schemeClr val="tx1"/>
              </a:solidFill>
            </a:endParaRPr>
          </a:p>
          <a:p>
            <a:pPr algn="ctr" rtl="1"/>
            <a:endParaRPr lang="fr-FR" dirty="0">
              <a:solidFill>
                <a:schemeClr val="tx1"/>
              </a:solidFill>
            </a:endParaRPr>
          </a:p>
        </p:txBody>
      </p:sp>
      <p:sp>
        <p:nvSpPr>
          <p:cNvPr id="174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740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86050" y="2857496"/>
            <a:ext cx="3714776" cy="862359"/>
          </a:xfrm>
          <a:prstGeom prst="rect">
            <a:avLst/>
          </a:prstGeom>
          <a:noFill/>
        </p:spPr>
      </p:pic>
      <p:sp>
        <p:nvSpPr>
          <p:cNvPr id="17411" name="Rectangle 3"/>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741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928794" y="4429132"/>
            <a:ext cx="5671078" cy="64294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714348" y="1643050"/>
            <a:ext cx="7429552" cy="2714644"/>
          </a:xfrm>
          <a:prstGeom prst="roundRect">
            <a:avLst>
              <a:gd name="adj" fmla="val 121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solidFill>
                  <a:schemeClr val="tx1"/>
                </a:solidFill>
              </a:rPr>
              <a:t>في حالة كل من الضرائب والتحويلات متغيرات داخلية:</a:t>
            </a:r>
          </a:p>
          <a:p>
            <a:pPr algn="ctr" rtl="1"/>
            <a:endParaRPr lang="ar-DZ" dirty="0" smtClean="0">
              <a:solidFill>
                <a:schemeClr val="tx1"/>
              </a:solidFill>
            </a:endParaRPr>
          </a:p>
          <a:p>
            <a:pPr algn="ctr" rtl="1"/>
            <a:endParaRPr lang="ar-DZ" dirty="0" smtClean="0">
              <a:solidFill>
                <a:schemeClr val="tx1"/>
              </a:solidFill>
            </a:endParaRPr>
          </a:p>
          <a:p>
            <a:pPr algn="ctr" rtl="1"/>
            <a:endParaRPr lang="ar-DZ" dirty="0" smtClean="0">
              <a:solidFill>
                <a:schemeClr val="tx1"/>
              </a:solidFill>
            </a:endParaRPr>
          </a:p>
          <a:p>
            <a:pPr algn="ctr" rtl="1"/>
            <a:endParaRPr lang="ar-DZ" dirty="0" smtClean="0">
              <a:solidFill>
                <a:schemeClr val="tx1"/>
              </a:solidFill>
            </a:endParaRPr>
          </a:p>
          <a:p>
            <a:pPr algn="ctr" rtl="1"/>
            <a:endParaRPr lang="fr-FR" dirty="0">
              <a:solidFill>
                <a:schemeClr val="tx1"/>
              </a:solidFill>
            </a:endParaRPr>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843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000232" y="2857496"/>
            <a:ext cx="4923727" cy="64294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2400" b="1" dirty="0" smtClean="0"/>
              <a:t>اشتقاق منحنى التوازن (</a:t>
            </a:r>
            <a:r>
              <a:rPr lang="fr-FR" sz="2400" b="1" dirty="0" smtClean="0"/>
              <a:t>IS</a:t>
            </a:r>
            <a:r>
              <a:rPr lang="ar-DZ" sz="2400" b="1" dirty="0" smtClean="0"/>
              <a:t>) في حالة وجود أربعة قطاعات</a:t>
            </a:r>
            <a:endParaRPr lang="fr-FR" sz="2400" dirty="0"/>
          </a:p>
        </p:txBody>
      </p:sp>
      <p:sp>
        <p:nvSpPr>
          <p:cNvPr id="4" name="Rectangle à coins arrondis 3"/>
          <p:cNvSpPr/>
          <p:nvPr/>
        </p:nvSpPr>
        <p:spPr>
          <a:xfrm>
            <a:off x="571472" y="1928802"/>
            <a:ext cx="7929618" cy="2714644"/>
          </a:xfrm>
          <a:prstGeom prst="roundRect">
            <a:avLst>
              <a:gd name="adj" fmla="val 118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يمكن إيجاد معادلة الاستثمار- الادخار بنفس الكيفية التي تم استخدامها سابقا وذلك بافتراض أن نموذج الدخل الوطني .</a:t>
            </a:r>
          </a:p>
          <a:p>
            <a:pPr algn="r" rtl="1"/>
            <a:endParaRPr lang="ar-DZ" dirty="0" smtClean="0">
              <a:solidFill>
                <a:schemeClr val="tx1"/>
              </a:solidFill>
            </a:endParaRPr>
          </a:p>
          <a:p>
            <a:pPr algn="r" rtl="1"/>
            <a:endParaRPr lang="ar-DZ" dirty="0" smtClean="0">
              <a:solidFill>
                <a:schemeClr val="tx1"/>
              </a:solidFill>
            </a:endParaRPr>
          </a:p>
          <a:p>
            <a:pPr algn="r" rtl="1"/>
            <a:endParaRPr lang="ar-DZ" dirty="0" smtClean="0">
              <a:solidFill>
                <a:schemeClr val="tx1"/>
              </a:solidFill>
            </a:endParaRPr>
          </a:p>
          <a:p>
            <a:pPr algn="r" rtl="1"/>
            <a:endParaRPr lang="fr-FR" dirty="0">
              <a:solidFill>
                <a:schemeClr val="tx1"/>
              </a:solidFill>
            </a:endParaRPr>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945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14480" y="3357562"/>
            <a:ext cx="6013614" cy="71438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714356"/>
            <a:ext cx="8686800" cy="685784"/>
          </a:xfrm>
        </p:spPr>
        <p:txBody>
          <a:bodyPr>
            <a:normAutofit fontScale="90000"/>
          </a:bodyPr>
          <a:lstStyle/>
          <a:p>
            <a:pPr lvl="0" algn="ctr" rtl="1"/>
            <a:r>
              <a:rPr lang="ar-DZ" sz="3100" b="1" dirty="0" smtClean="0"/>
              <a:t>منحنى هانس لتوازن سوق السلع والخدمات</a:t>
            </a:r>
            <a:r>
              <a:rPr lang="fr-FR" dirty="0" smtClean="0"/>
              <a:t/>
            </a:r>
            <a:br>
              <a:rPr lang="fr-FR" dirty="0" smtClean="0"/>
            </a:br>
            <a:endParaRPr lang="fr-FR" dirty="0"/>
          </a:p>
        </p:txBody>
      </p:sp>
      <p:sp>
        <p:nvSpPr>
          <p:cNvPr id="5" name="Rectangle 4"/>
          <p:cNvSpPr/>
          <p:nvPr/>
        </p:nvSpPr>
        <p:spPr>
          <a:xfrm>
            <a:off x="571472" y="1285860"/>
            <a:ext cx="7786742" cy="7858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dirty="0" smtClean="0">
                <a:solidFill>
                  <a:schemeClr val="tx1"/>
                </a:solidFill>
              </a:rPr>
              <a:t>يمثل جميع التوليفات من مستويات الدخل، ومعدلات الفائدة والتي يتحقق عندها التساوي بين الادخار والاستثمار.</a:t>
            </a:r>
            <a:endParaRPr lang="fr-FR" sz="2000" dirty="0">
              <a:solidFill>
                <a:schemeClr val="tx1"/>
              </a:solidFill>
            </a:endParaRPr>
          </a:p>
        </p:txBody>
      </p:sp>
      <p:pic>
        <p:nvPicPr>
          <p:cNvPr id="7" name="Image 6"/>
          <p:cNvPicPr/>
          <p:nvPr/>
        </p:nvPicPr>
        <p:blipFill>
          <a:blip r:embed="rId2"/>
          <a:srcRect/>
          <a:stretch>
            <a:fillRect/>
          </a:stretch>
        </p:blipFill>
        <p:spPr bwMode="auto">
          <a:xfrm>
            <a:off x="2428860" y="3014264"/>
            <a:ext cx="4071966" cy="2915066"/>
          </a:xfrm>
          <a:prstGeom prst="rect">
            <a:avLst/>
          </a:prstGeom>
          <a:noFill/>
          <a:ln w="9525">
            <a:noFill/>
            <a:miter lim="800000"/>
            <a:headEnd/>
            <a:tailEnd/>
          </a:ln>
        </p:spPr>
      </p:pic>
      <p:sp>
        <p:nvSpPr>
          <p:cNvPr id="8" name="Flèche vers le bas 7"/>
          <p:cNvSpPr/>
          <p:nvPr/>
        </p:nvSpPr>
        <p:spPr>
          <a:xfrm>
            <a:off x="4214810" y="2143116"/>
            <a:ext cx="42862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2143108" y="2714620"/>
            <a:ext cx="4643470" cy="3500462"/>
          </a:xfrm>
          <a:prstGeom prst="roundRect">
            <a:avLst>
              <a:gd name="adj" fmla="val 1366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142976" y="1071546"/>
            <a:ext cx="6715172" cy="4714908"/>
          </a:xfrm>
          <a:prstGeom prst="roundRect">
            <a:avLst>
              <a:gd name="adj" fmla="val 12534"/>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DZ" sz="2400" b="1" dirty="0" smtClean="0">
                <a:solidFill>
                  <a:schemeClr val="tx1"/>
                </a:solidFill>
              </a:rPr>
              <a:t>خلاصة </a:t>
            </a:r>
            <a:r>
              <a:rPr lang="ar-DZ" sz="2400" dirty="0" smtClean="0">
                <a:solidFill>
                  <a:schemeClr val="tx1"/>
                </a:solidFill>
              </a:rPr>
              <a:t>:</a:t>
            </a:r>
          </a:p>
          <a:p>
            <a:pPr algn="ctr" rtl="1"/>
            <a:r>
              <a:rPr lang="ar-DZ" sz="2400" dirty="0" smtClean="0">
                <a:solidFill>
                  <a:schemeClr val="tx1"/>
                </a:solidFill>
              </a:rPr>
              <a:t> منحنى التوازن في سوق الإنتاج عبارة عن توافيق توازنية للدخل </a:t>
            </a:r>
            <a:r>
              <a:rPr lang="ar-DZ" sz="2400" dirty="0" err="1" smtClean="0">
                <a:solidFill>
                  <a:schemeClr val="tx1"/>
                </a:solidFill>
              </a:rPr>
              <a:t>و</a:t>
            </a:r>
            <a:r>
              <a:rPr lang="ar-DZ" sz="2400" dirty="0" smtClean="0">
                <a:solidFill>
                  <a:schemeClr val="tx1"/>
                </a:solidFill>
              </a:rPr>
              <a:t> الفائدة والتي من شأنها أن تحقق التعادل ما بين الاستثمار </a:t>
            </a:r>
            <a:r>
              <a:rPr lang="ar-DZ" sz="2400" dirty="0" err="1" smtClean="0">
                <a:solidFill>
                  <a:schemeClr val="tx1"/>
                </a:solidFill>
              </a:rPr>
              <a:t>و</a:t>
            </a:r>
            <a:r>
              <a:rPr lang="ar-DZ" sz="2400" dirty="0" smtClean="0">
                <a:solidFill>
                  <a:schemeClr val="tx1"/>
                </a:solidFill>
              </a:rPr>
              <a:t> الادخار، </a:t>
            </a:r>
            <a:r>
              <a:rPr lang="ar-DZ" sz="2400" dirty="0" err="1" smtClean="0">
                <a:solidFill>
                  <a:schemeClr val="tx1"/>
                </a:solidFill>
              </a:rPr>
              <a:t>و</a:t>
            </a:r>
            <a:r>
              <a:rPr lang="ar-DZ" sz="2400" dirty="0" smtClean="0">
                <a:solidFill>
                  <a:schemeClr val="tx1"/>
                </a:solidFill>
              </a:rPr>
              <a:t> يلاحظ بأن لمنحنى التوازن (</a:t>
            </a:r>
            <a:r>
              <a:rPr lang="fr-FR" sz="2400" dirty="0" smtClean="0">
                <a:solidFill>
                  <a:schemeClr val="tx1"/>
                </a:solidFill>
              </a:rPr>
              <a:t>IS</a:t>
            </a:r>
            <a:r>
              <a:rPr lang="ar-DZ" sz="2400" dirty="0" smtClean="0">
                <a:solidFill>
                  <a:schemeClr val="tx1"/>
                </a:solidFill>
              </a:rPr>
              <a:t>)  ميل سالب مشيرا بذلك إلى العلاقة العكسية بين الفائدة </a:t>
            </a:r>
            <a:r>
              <a:rPr lang="ar-DZ" sz="2400" dirty="0" err="1" smtClean="0">
                <a:solidFill>
                  <a:schemeClr val="tx1"/>
                </a:solidFill>
              </a:rPr>
              <a:t>و</a:t>
            </a:r>
            <a:r>
              <a:rPr lang="ar-DZ" sz="2400" dirty="0" smtClean="0">
                <a:solidFill>
                  <a:schemeClr val="tx1"/>
                </a:solidFill>
              </a:rPr>
              <a:t> الدخل </a:t>
            </a:r>
            <a:r>
              <a:rPr lang="ar-DZ" sz="2400" dirty="0" err="1" smtClean="0">
                <a:solidFill>
                  <a:schemeClr val="tx1"/>
                </a:solidFill>
              </a:rPr>
              <a:t>و</a:t>
            </a:r>
            <a:r>
              <a:rPr lang="ar-DZ" sz="2400" dirty="0" smtClean="0">
                <a:solidFill>
                  <a:schemeClr val="tx1"/>
                </a:solidFill>
              </a:rPr>
              <a:t> هذا كنتيجة للفرضية التي مفادها أن الاستثمار يرتبط عكسيا مع الفائدة حيث كلما انخفضت الفائدة زاد الاستثمار، </a:t>
            </a:r>
            <a:r>
              <a:rPr lang="ar-DZ" sz="2400" dirty="0" err="1" smtClean="0">
                <a:solidFill>
                  <a:schemeClr val="tx1"/>
                </a:solidFill>
              </a:rPr>
              <a:t>و</a:t>
            </a:r>
            <a:r>
              <a:rPr lang="ar-DZ" sz="2400" dirty="0" smtClean="0">
                <a:solidFill>
                  <a:schemeClr val="tx1"/>
                </a:solidFill>
              </a:rPr>
              <a:t> بالتالي يزداد  الدخل التوازني </a:t>
            </a:r>
            <a:r>
              <a:rPr lang="ar-DZ" sz="2400" dirty="0" err="1" smtClean="0">
                <a:solidFill>
                  <a:schemeClr val="tx1"/>
                </a:solidFill>
              </a:rPr>
              <a:t>و</a:t>
            </a:r>
            <a:r>
              <a:rPr lang="ar-DZ" sz="2400" dirty="0" smtClean="0">
                <a:solidFill>
                  <a:schemeClr val="tx1"/>
                </a:solidFill>
              </a:rPr>
              <a:t> العكس صحيح</a:t>
            </a:r>
            <a:r>
              <a:rPr lang="ar-DZ" dirty="0" smtClean="0"/>
              <a:t>.</a:t>
            </a:r>
            <a:endParaRPr lang="fr-F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100</TotalTime>
  <Words>283</Words>
  <Application>Microsoft Office PowerPoint</Application>
  <PresentationFormat>Affichage à l'écran (4:3)</PresentationFormat>
  <Paragraphs>45</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Promenade</vt:lpstr>
      <vt:lpstr> (IS)توازن سوق السلع و الحدمات </vt:lpstr>
      <vt:lpstr>Diapositive 2</vt:lpstr>
      <vt:lpstr>منحنى الادخار-الاستثمار</vt:lpstr>
      <vt:lpstr>Diapositive 4</vt:lpstr>
      <vt:lpstr>اشتقاق منحنى التوازن في سوق السلع والخدمات (IS) في ظل وجود ثلاثة قطاعات (قطاع الاستهلاك، قطاع الاستثمار، قطاع الحكومة) </vt:lpstr>
      <vt:lpstr>Diapositive 6</vt:lpstr>
      <vt:lpstr>اشتقاق منحنى التوازن (IS) في حالة وجود أربعة قطاعات</vt:lpstr>
      <vt:lpstr>منحنى هانس لتوازن سوق السلع والخدمات </vt:lpstr>
      <vt:lpstr>Diapositive 9</vt:lpstr>
      <vt:lpstr>إنتقال منحنى (IS) </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(IS)توازن سوق السلع و الحدمات</dc:title>
  <dc:creator>Hanen Ababsa</dc:creator>
  <cp:lastModifiedBy>nicolas</cp:lastModifiedBy>
  <cp:revision>8</cp:revision>
  <dcterms:created xsi:type="dcterms:W3CDTF">2020-05-16T20:18:40Z</dcterms:created>
  <dcterms:modified xsi:type="dcterms:W3CDTF">2024-02-13T17:06:42Z</dcterms:modified>
</cp:coreProperties>
</file>