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5" r:id="rId2"/>
    <p:sldId id="257" r:id="rId3"/>
    <p:sldId id="296" r:id="rId4"/>
    <p:sldId id="297" r:id="rId5"/>
    <p:sldId id="302" r:id="rId6"/>
    <p:sldId id="303" r:id="rId7"/>
    <p:sldId id="304" r:id="rId8"/>
    <p:sldId id="305" r:id="rId9"/>
    <p:sldId id="306" r:id="rId10"/>
    <p:sldId id="307" r:id="rId11"/>
    <p:sldId id="308" r:id="rId12"/>
    <p:sldId id="309" r:id="rId13"/>
    <p:sldId id="310" r:id="rId14"/>
    <p:sldId id="311" r:id="rId15"/>
    <p:sldId id="316" r:id="rId16"/>
    <p:sldId id="317" r:id="rId17"/>
    <p:sldId id="318" r:id="rId18"/>
    <p:sldId id="319" r:id="rId19"/>
    <p:sldId id="322" r:id="rId20"/>
    <p:sldId id="323" r:id="rId21"/>
    <p:sldId id="324" r:id="rId22"/>
    <p:sldId id="325" r:id="rId23"/>
    <p:sldId id="320" r:id="rId24"/>
    <p:sldId id="326" r:id="rId25"/>
    <p:sldId id="321" r:id="rId26"/>
    <p:sldId id="328" r:id="rId27"/>
    <p:sldId id="327" r:id="rId28"/>
    <p:sldId id="329" r:id="rId29"/>
    <p:sldId id="343" r:id="rId30"/>
    <p:sldId id="348" r:id="rId31"/>
    <p:sldId id="331" r:id="rId32"/>
    <p:sldId id="332" r:id="rId33"/>
    <p:sldId id="336" r:id="rId34"/>
    <p:sldId id="340" r:id="rId35"/>
    <p:sldId id="341" r:id="rId36"/>
    <p:sldId id="333" r:id="rId37"/>
    <p:sldId id="334" r:id="rId38"/>
    <p:sldId id="335" r:id="rId39"/>
    <p:sldId id="342" r:id="rId40"/>
    <p:sldId id="344" r:id="rId41"/>
    <p:sldId id="345" r:id="rId42"/>
    <p:sldId id="347" r:id="rId43"/>
    <p:sldId id="346" r:id="rId44"/>
    <p:sldId id="352" r:id="rId45"/>
    <p:sldId id="349" r:id="rId46"/>
    <p:sldId id="350" r:id="rId47"/>
    <p:sldId id="353" r:id="rId48"/>
    <p:sldId id="351" r:id="rId49"/>
    <p:sldId id="354" r:id="rId50"/>
    <p:sldId id="35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A2A2B-59F4-4D5D-9F06-47465B3F79A7}"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4F144-C5B9-431D-BF94-254BC9C1B8B0}" type="slidenum">
              <a:rPr lang="en-US" smtClean="0"/>
              <a:t>‹#›</a:t>
            </a:fld>
            <a:endParaRPr lang="en-US"/>
          </a:p>
        </p:txBody>
      </p:sp>
    </p:spTree>
    <p:extLst>
      <p:ext uri="{BB962C8B-B14F-4D97-AF65-F5344CB8AC3E}">
        <p14:creationId xmlns:p14="http://schemas.microsoft.com/office/powerpoint/2010/main" val="126506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a:t>
            </a:fld>
            <a:endParaRPr lang="fr-FR" dirty="0"/>
          </a:p>
        </p:txBody>
      </p:sp>
    </p:spTree>
    <p:extLst>
      <p:ext uri="{BB962C8B-B14F-4D97-AF65-F5344CB8AC3E}">
        <p14:creationId xmlns:p14="http://schemas.microsoft.com/office/powerpoint/2010/main" val="108206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11</a:t>
            </a:fld>
            <a:endParaRPr lang="fr-FR" dirty="0"/>
          </a:p>
        </p:txBody>
      </p:sp>
    </p:spTree>
    <p:extLst>
      <p:ext uri="{BB962C8B-B14F-4D97-AF65-F5344CB8AC3E}">
        <p14:creationId xmlns:p14="http://schemas.microsoft.com/office/powerpoint/2010/main" val="45032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12</a:t>
            </a:fld>
            <a:endParaRPr lang="fr-FR" dirty="0"/>
          </a:p>
        </p:txBody>
      </p:sp>
    </p:spTree>
    <p:extLst>
      <p:ext uri="{BB962C8B-B14F-4D97-AF65-F5344CB8AC3E}">
        <p14:creationId xmlns:p14="http://schemas.microsoft.com/office/powerpoint/2010/main" val="51980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13</a:t>
            </a:fld>
            <a:endParaRPr lang="fr-FR" dirty="0"/>
          </a:p>
        </p:txBody>
      </p:sp>
    </p:spTree>
    <p:extLst>
      <p:ext uri="{BB962C8B-B14F-4D97-AF65-F5344CB8AC3E}">
        <p14:creationId xmlns:p14="http://schemas.microsoft.com/office/powerpoint/2010/main" val="238956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14</a:t>
            </a:fld>
            <a:endParaRPr lang="fr-FR" dirty="0"/>
          </a:p>
        </p:txBody>
      </p:sp>
    </p:spTree>
    <p:extLst>
      <p:ext uri="{BB962C8B-B14F-4D97-AF65-F5344CB8AC3E}">
        <p14:creationId xmlns:p14="http://schemas.microsoft.com/office/powerpoint/2010/main" val="254997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15</a:t>
            </a:fld>
            <a:endParaRPr lang="fr-FR" dirty="0"/>
          </a:p>
        </p:txBody>
      </p:sp>
    </p:spTree>
    <p:extLst>
      <p:ext uri="{BB962C8B-B14F-4D97-AF65-F5344CB8AC3E}">
        <p14:creationId xmlns:p14="http://schemas.microsoft.com/office/powerpoint/2010/main" val="127331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16</a:t>
            </a:fld>
            <a:endParaRPr lang="fr-FR" dirty="0"/>
          </a:p>
        </p:txBody>
      </p:sp>
    </p:spTree>
    <p:extLst>
      <p:ext uri="{BB962C8B-B14F-4D97-AF65-F5344CB8AC3E}">
        <p14:creationId xmlns:p14="http://schemas.microsoft.com/office/powerpoint/2010/main" val="275977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17</a:t>
            </a:fld>
            <a:endParaRPr lang="fr-FR" dirty="0"/>
          </a:p>
        </p:txBody>
      </p:sp>
    </p:spTree>
    <p:extLst>
      <p:ext uri="{BB962C8B-B14F-4D97-AF65-F5344CB8AC3E}">
        <p14:creationId xmlns:p14="http://schemas.microsoft.com/office/powerpoint/2010/main" val="1046672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18</a:t>
            </a:fld>
            <a:endParaRPr lang="fr-FR" dirty="0"/>
          </a:p>
        </p:txBody>
      </p:sp>
    </p:spTree>
    <p:extLst>
      <p:ext uri="{BB962C8B-B14F-4D97-AF65-F5344CB8AC3E}">
        <p14:creationId xmlns:p14="http://schemas.microsoft.com/office/powerpoint/2010/main" val="361356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19</a:t>
            </a:fld>
            <a:endParaRPr lang="fr-FR" dirty="0"/>
          </a:p>
        </p:txBody>
      </p:sp>
    </p:spTree>
    <p:extLst>
      <p:ext uri="{BB962C8B-B14F-4D97-AF65-F5344CB8AC3E}">
        <p14:creationId xmlns:p14="http://schemas.microsoft.com/office/powerpoint/2010/main" val="324201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20</a:t>
            </a:fld>
            <a:endParaRPr lang="fr-FR" dirty="0"/>
          </a:p>
        </p:txBody>
      </p:sp>
    </p:spTree>
    <p:extLst>
      <p:ext uri="{BB962C8B-B14F-4D97-AF65-F5344CB8AC3E}">
        <p14:creationId xmlns:p14="http://schemas.microsoft.com/office/powerpoint/2010/main" val="35667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a:t>
            </a:fld>
            <a:endParaRPr lang="fr-FR" dirty="0"/>
          </a:p>
        </p:txBody>
      </p:sp>
    </p:spTree>
    <p:extLst>
      <p:ext uri="{BB962C8B-B14F-4D97-AF65-F5344CB8AC3E}">
        <p14:creationId xmlns:p14="http://schemas.microsoft.com/office/powerpoint/2010/main" val="97764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21</a:t>
            </a:fld>
            <a:endParaRPr lang="fr-FR" dirty="0"/>
          </a:p>
        </p:txBody>
      </p:sp>
    </p:spTree>
    <p:extLst>
      <p:ext uri="{BB962C8B-B14F-4D97-AF65-F5344CB8AC3E}">
        <p14:creationId xmlns:p14="http://schemas.microsoft.com/office/powerpoint/2010/main" val="1639339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22</a:t>
            </a:fld>
            <a:endParaRPr lang="fr-FR" dirty="0"/>
          </a:p>
        </p:txBody>
      </p:sp>
    </p:spTree>
    <p:extLst>
      <p:ext uri="{BB962C8B-B14F-4D97-AF65-F5344CB8AC3E}">
        <p14:creationId xmlns:p14="http://schemas.microsoft.com/office/powerpoint/2010/main" val="98772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23</a:t>
            </a:fld>
            <a:endParaRPr lang="fr-FR" dirty="0"/>
          </a:p>
        </p:txBody>
      </p:sp>
    </p:spTree>
    <p:extLst>
      <p:ext uri="{BB962C8B-B14F-4D97-AF65-F5344CB8AC3E}">
        <p14:creationId xmlns:p14="http://schemas.microsoft.com/office/powerpoint/2010/main" val="2020214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24</a:t>
            </a:fld>
            <a:endParaRPr lang="fr-FR" dirty="0"/>
          </a:p>
        </p:txBody>
      </p:sp>
    </p:spTree>
    <p:extLst>
      <p:ext uri="{BB962C8B-B14F-4D97-AF65-F5344CB8AC3E}">
        <p14:creationId xmlns:p14="http://schemas.microsoft.com/office/powerpoint/2010/main" val="616398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25</a:t>
            </a:fld>
            <a:endParaRPr lang="fr-FR" dirty="0"/>
          </a:p>
        </p:txBody>
      </p:sp>
    </p:spTree>
    <p:extLst>
      <p:ext uri="{BB962C8B-B14F-4D97-AF65-F5344CB8AC3E}">
        <p14:creationId xmlns:p14="http://schemas.microsoft.com/office/powerpoint/2010/main" val="3672395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26</a:t>
            </a:fld>
            <a:endParaRPr lang="fr-FR" dirty="0"/>
          </a:p>
        </p:txBody>
      </p:sp>
    </p:spTree>
    <p:extLst>
      <p:ext uri="{BB962C8B-B14F-4D97-AF65-F5344CB8AC3E}">
        <p14:creationId xmlns:p14="http://schemas.microsoft.com/office/powerpoint/2010/main" val="3501865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27</a:t>
            </a:fld>
            <a:endParaRPr lang="fr-FR" dirty="0"/>
          </a:p>
        </p:txBody>
      </p:sp>
    </p:spTree>
    <p:extLst>
      <p:ext uri="{BB962C8B-B14F-4D97-AF65-F5344CB8AC3E}">
        <p14:creationId xmlns:p14="http://schemas.microsoft.com/office/powerpoint/2010/main" val="1217248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28</a:t>
            </a:fld>
            <a:endParaRPr lang="fr-FR" dirty="0"/>
          </a:p>
        </p:txBody>
      </p:sp>
    </p:spTree>
    <p:extLst>
      <p:ext uri="{BB962C8B-B14F-4D97-AF65-F5344CB8AC3E}">
        <p14:creationId xmlns:p14="http://schemas.microsoft.com/office/powerpoint/2010/main" val="366232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29</a:t>
            </a:fld>
            <a:endParaRPr lang="fr-FR" dirty="0"/>
          </a:p>
        </p:txBody>
      </p:sp>
    </p:spTree>
    <p:extLst>
      <p:ext uri="{BB962C8B-B14F-4D97-AF65-F5344CB8AC3E}">
        <p14:creationId xmlns:p14="http://schemas.microsoft.com/office/powerpoint/2010/main" val="145816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30</a:t>
            </a:fld>
            <a:endParaRPr lang="fr-FR" dirty="0"/>
          </a:p>
        </p:txBody>
      </p:sp>
    </p:spTree>
    <p:extLst>
      <p:ext uri="{BB962C8B-B14F-4D97-AF65-F5344CB8AC3E}">
        <p14:creationId xmlns:p14="http://schemas.microsoft.com/office/powerpoint/2010/main" val="125364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a:t>
            </a:fld>
            <a:endParaRPr lang="fr-FR" dirty="0"/>
          </a:p>
        </p:txBody>
      </p:sp>
    </p:spTree>
    <p:extLst>
      <p:ext uri="{BB962C8B-B14F-4D97-AF65-F5344CB8AC3E}">
        <p14:creationId xmlns:p14="http://schemas.microsoft.com/office/powerpoint/2010/main" val="2631236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31</a:t>
            </a:fld>
            <a:endParaRPr lang="fr-FR" dirty="0"/>
          </a:p>
        </p:txBody>
      </p:sp>
    </p:spTree>
    <p:extLst>
      <p:ext uri="{BB962C8B-B14F-4D97-AF65-F5344CB8AC3E}">
        <p14:creationId xmlns:p14="http://schemas.microsoft.com/office/powerpoint/2010/main" val="1267099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32</a:t>
            </a:fld>
            <a:endParaRPr lang="fr-FR" dirty="0"/>
          </a:p>
        </p:txBody>
      </p:sp>
    </p:spTree>
    <p:extLst>
      <p:ext uri="{BB962C8B-B14F-4D97-AF65-F5344CB8AC3E}">
        <p14:creationId xmlns:p14="http://schemas.microsoft.com/office/powerpoint/2010/main" val="62223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33</a:t>
            </a:fld>
            <a:endParaRPr lang="fr-FR" dirty="0"/>
          </a:p>
        </p:txBody>
      </p:sp>
    </p:spTree>
    <p:extLst>
      <p:ext uri="{BB962C8B-B14F-4D97-AF65-F5344CB8AC3E}">
        <p14:creationId xmlns:p14="http://schemas.microsoft.com/office/powerpoint/2010/main" val="1745694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34</a:t>
            </a:fld>
            <a:endParaRPr lang="fr-FR" dirty="0"/>
          </a:p>
        </p:txBody>
      </p:sp>
    </p:spTree>
    <p:extLst>
      <p:ext uri="{BB962C8B-B14F-4D97-AF65-F5344CB8AC3E}">
        <p14:creationId xmlns:p14="http://schemas.microsoft.com/office/powerpoint/2010/main" val="2159867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35</a:t>
            </a:fld>
            <a:endParaRPr lang="fr-FR" dirty="0"/>
          </a:p>
        </p:txBody>
      </p:sp>
    </p:spTree>
    <p:extLst>
      <p:ext uri="{BB962C8B-B14F-4D97-AF65-F5344CB8AC3E}">
        <p14:creationId xmlns:p14="http://schemas.microsoft.com/office/powerpoint/2010/main" val="2232775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36</a:t>
            </a:fld>
            <a:endParaRPr lang="fr-FR" dirty="0"/>
          </a:p>
        </p:txBody>
      </p:sp>
    </p:spTree>
    <p:extLst>
      <p:ext uri="{BB962C8B-B14F-4D97-AF65-F5344CB8AC3E}">
        <p14:creationId xmlns:p14="http://schemas.microsoft.com/office/powerpoint/2010/main" val="2500077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37</a:t>
            </a:fld>
            <a:endParaRPr lang="fr-FR" dirty="0"/>
          </a:p>
        </p:txBody>
      </p:sp>
    </p:spTree>
    <p:extLst>
      <p:ext uri="{BB962C8B-B14F-4D97-AF65-F5344CB8AC3E}">
        <p14:creationId xmlns:p14="http://schemas.microsoft.com/office/powerpoint/2010/main" val="3931580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38</a:t>
            </a:fld>
            <a:endParaRPr lang="fr-FR" dirty="0"/>
          </a:p>
        </p:txBody>
      </p:sp>
    </p:spTree>
    <p:extLst>
      <p:ext uri="{BB962C8B-B14F-4D97-AF65-F5344CB8AC3E}">
        <p14:creationId xmlns:p14="http://schemas.microsoft.com/office/powerpoint/2010/main" val="4248824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39</a:t>
            </a:fld>
            <a:endParaRPr lang="fr-FR" dirty="0"/>
          </a:p>
        </p:txBody>
      </p:sp>
    </p:spTree>
    <p:extLst>
      <p:ext uri="{BB962C8B-B14F-4D97-AF65-F5344CB8AC3E}">
        <p14:creationId xmlns:p14="http://schemas.microsoft.com/office/powerpoint/2010/main" val="1194762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40</a:t>
            </a:fld>
            <a:endParaRPr lang="fr-FR" dirty="0"/>
          </a:p>
        </p:txBody>
      </p:sp>
    </p:spTree>
    <p:extLst>
      <p:ext uri="{BB962C8B-B14F-4D97-AF65-F5344CB8AC3E}">
        <p14:creationId xmlns:p14="http://schemas.microsoft.com/office/powerpoint/2010/main" val="68857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5</a:t>
            </a:fld>
            <a:endParaRPr lang="fr-FR" dirty="0"/>
          </a:p>
        </p:txBody>
      </p:sp>
    </p:spTree>
    <p:extLst>
      <p:ext uri="{BB962C8B-B14F-4D97-AF65-F5344CB8AC3E}">
        <p14:creationId xmlns:p14="http://schemas.microsoft.com/office/powerpoint/2010/main" val="2707114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41</a:t>
            </a:fld>
            <a:endParaRPr lang="fr-FR" dirty="0"/>
          </a:p>
        </p:txBody>
      </p:sp>
    </p:spTree>
    <p:extLst>
      <p:ext uri="{BB962C8B-B14F-4D97-AF65-F5344CB8AC3E}">
        <p14:creationId xmlns:p14="http://schemas.microsoft.com/office/powerpoint/2010/main" val="3174647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42</a:t>
            </a:fld>
            <a:endParaRPr lang="fr-FR" dirty="0"/>
          </a:p>
        </p:txBody>
      </p:sp>
    </p:spTree>
    <p:extLst>
      <p:ext uri="{BB962C8B-B14F-4D97-AF65-F5344CB8AC3E}">
        <p14:creationId xmlns:p14="http://schemas.microsoft.com/office/powerpoint/2010/main" val="3730522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43</a:t>
            </a:fld>
            <a:endParaRPr lang="fr-FR" dirty="0"/>
          </a:p>
        </p:txBody>
      </p:sp>
    </p:spTree>
    <p:extLst>
      <p:ext uri="{BB962C8B-B14F-4D97-AF65-F5344CB8AC3E}">
        <p14:creationId xmlns:p14="http://schemas.microsoft.com/office/powerpoint/2010/main" val="2279208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44</a:t>
            </a:fld>
            <a:endParaRPr lang="fr-FR" dirty="0"/>
          </a:p>
        </p:txBody>
      </p:sp>
    </p:spTree>
    <p:extLst>
      <p:ext uri="{BB962C8B-B14F-4D97-AF65-F5344CB8AC3E}">
        <p14:creationId xmlns:p14="http://schemas.microsoft.com/office/powerpoint/2010/main" val="1708907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45</a:t>
            </a:fld>
            <a:endParaRPr lang="fr-FR" dirty="0"/>
          </a:p>
        </p:txBody>
      </p:sp>
    </p:spTree>
    <p:extLst>
      <p:ext uri="{BB962C8B-B14F-4D97-AF65-F5344CB8AC3E}">
        <p14:creationId xmlns:p14="http://schemas.microsoft.com/office/powerpoint/2010/main" val="2394626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46</a:t>
            </a:fld>
            <a:endParaRPr lang="fr-FR" dirty="0"/>
          </a:p>
        </p:txBody>
      </p:sp>
    </p:spTree>
    <p:extLst>
      <p:ext uri="{BB962C8B-B14F-4D97-AF65-F5344CB8AC3E}">
        <p14:creationId xmlns:p14="http://schemas.microsoft.com/office/powerpoint/2010/main" val="1998705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47</a:t>
            </a:fld>
            <a:endParaRPr lang="fr-FR" dirty="0"/>
          </a:p>
        </p:txBody>
      </p:sp>
    </p:spTree>
    <p:extLst>
      <p:ext uri="{BB962C8B-B14F-4D97-AF65-F5344CB8AC3E}">
        <p14:creationId xmlns:p14="http://schemas.microsoft.com/office/powerpoint/2010/main" val="2627868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48</a:t>
            </a:fld>
            <a:endParaRPr lang="fr-FR" dirty="0"/>
          </a:p>
        </p:txBody>
      </p:sp>
    </p:spTree>
    <p:extLst>
      <p:ext uri="{BB962C8B-B14F-4D97-AF65-F5344CB8AC3E}">
        <p14:creationId xmlns:p14="http://schemas.microsoft.com/office/powerpoint/2010/main" val="3809602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49</a:t>
            </a:fld>
            <a:endParaRPr lang="fr-FR" dirty="0"/>
          </a:p>
        </p:txBody>
      </p:sp>
    </p:spTree>
    <p:extLst>
      <p:ext uri="{BB962C8B-B14F-4D97-AF65-F5344CB8AC3E}">
        <p14:creationId xmlns:p14="http://schemas.microsoft.com/office/powerpoint/2010/main" val="203827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50</a:t>
            </a:fld>
            <a:endParaRPr lang="fr-FR" dirty="0"/>
          </a:p>
        </p:txBody>
      </p:sp>
    </p:spTree>
    <p:extLst>
      <p:ext uri="{BB962C8B-B14F-4D97-AF65-F5344CB8AC3E}">
        <p14:creationId xmlns:p14="http://schemas.microsoft.com/office/powerpoint/2010/main" val="122427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6</a:t>
            </a:fld>
            <a:endParaRPr lang="fr-FR" dirty="0"/>
          </a:p>
        </p:txBody>
      </p:sp>
    </p:spTree>
    <p:extLst>
      <p:ext uri="{BB962C8B-B14F-4D97-AF65-F5344CB8AC3E}">
        <p14:creationId xmlns:p14="http://schemas.microsoft.com/office/powerpoint/2010/main" val="400664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7</a:t>
            </a:fld>
            <a:endParaRPr lang="fr-FR" dirty="0"/>
          </a:p>
        </p:txBody>
      </p:sp>
    </p:spTree>
    <p:extLst>
      <p:ext uri="{BB962C8B-B14F-4D97-AF65-F5344CB8AC3E}">
        <p14:creationId xmlns:p14="http://schemas.microsoft.com/office/powerpoint/2010/main" val="98594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8</a:t>
            </a:fld>
            <a:endParaRPr lang="fr-FR" dirty="0"/>
          </a:p>
        </p:txBody>
      </p:sp>
    </p:spTree>
    <p:extLst>
      <p:ext uri="{BB962C8B-B14F-4D97-AF65-F5344CB8AC3E}">
        <p14:creationId xmlns:p14="http://schemas.microsoft.com/office/powerpoint/2010/main" val="154562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9</a:t>
            </a:fld>
            <a:endParaRPr lang="fr-FR" dirty="0"/>
          </a:p>
        </p:txBody>
      </p:sp>
    </p:spTree>
    <p:extLst>
      <p:ext uri="{BB962C8B-B14F-4D97-AF65-F5344CB8AC3E}">
        <p14:creationId xmlns:p14="http://schemas.microsoft.com/office/powerpoint/2010/main" val="286016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5AD4C2-D584-4A11-B95A-6DBFF6B63C23}" type="slidenum">
              <a:rPr lang="fr-FR" smtClean="0"/>
              <a:t>10</a:t>
            </a:fld>
            <a:endParaRPr lang="fr-FR" dirty="0"/>
          </a:p>
        </p:txBody>
      </p:sp>
    </p:spTree>
    <p:extLst>
      <p:ext uri="{BB962C8B-B14F-4D97-AF65-F5344CB8AC3E}">
        <p14:creationId xmlns:p14="http://schemas.microsoft.com/office/powerpoint/2010/main" val="126595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566B4-3A7E-418B-8705-D2F6B28AF4C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313874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566B4-3A7E-418B-8705-D2F6B28AF4C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365682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566B4-3A7E-418B-8705-D2F6B28AF4C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425644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363200" cy="5334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295400"/>
            <a:ext cx="5435600" cy="4953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248400" y="1295400"/>
            <a:ext cx="5435600" cy="2400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248400" y="3848100"/>
            <a:ext cx="5435600" cy="2400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0" y="6661150"/>
            <a:ext cx="2844800" cy="196850"/>
          </a:xfrm>
        </p:spPr>
        <p:txBody>
          <a:bodyPr/>
          <a:lstStyle>
            <a:lvl1pPr>
              <a:defRPr/>
            </a:lvl1pPr>
          </a:lstStyle>
          <a:p>
            <a:endParaRPr lang="en-US" dirty="0"/>
          </a:p>
        </p:txBody>
      </p:sp>
      <p:sp>
        <p:nvSpPr>
          <p:cNvPr id="7" name="Espace réservé du pied de page 6"/>
          <p:cNvSpPr>
            <a:spLocks noGrp="1"/>
          </p:cNvSpPr>
          <p:nvPr>
            <p:ph type="ftr" sz="quarter" idx="11"/>
          </p:nvPr>
        </p:nvSpPr>
        <p:spPr>
          <a:xfrm>
            <a:off x="4165600" y="6689726"/>
            <a:ext cx="3860800" cy="168275"/>
          </a:xfrm>
        </p:spPr>
        <p:txBody>
          <a:bodyPr/>
          <a:lstStyle>
            <a:lvl1pPr>
              <a:defRPr/>
            </a:lvl1pPr>
          </a:lstStyle>
          <a:p>
            <a:endParaRPr lang="en-US" dirty="0"/>
          </a:p>
        </p:txBody>
      </p:sp>
      <p:sp>
        <p:nvSpPr>
          <p:cNvPr id="8" name="Espace réservé du numéro de diapositive 7"/>
          <p:cNvSpPr>
            <a:spLocks noGrp="1"/>
          </p:cNvSpPr>
          <p:nvPr>
            <p:ph type="sldNum" sz="quarter" idx="12"/>
          </p:nvPr>
        </p:nvSpPr>
        <p:spPr>
          <a:xfrm>
            <a:off x="9347200" y="6689726"/>
            <a:ext cx="2844800" cy="136525"/>
          </a:xfrm>
        </p:spPr>
        <p:txBody>
          <a:bodyPr/>
          <a:lstStyle>
            <a:lvl1pPr>
              <a:defRPr/>
            </a:lvl1pPr>
          </a:lstStyle>
          <a:p>
            <a:fld id="{4CD4DE37-A1C4-442D-B05C-51E56BBA1101}" type="slidenum">
              <a:rPr lang="en-US"/>
              <a:pPr/>
              <a:t>‹#›</a:t>
            </a:fld>
            <a:endParaRPr lang="en-US" dirty="0"/>
          </a:p>
        </p:txBody>
      </p:sp>
    </p:spTree>
    <p:extLst>
      <p:ext uri="{BB962C8B-B14F-4D97-AF65-F5344CB8AC3E}">
        <p14:creationId xmlns:p14="http://schemas.microsoft.com/office/powerpoint/2010/main" val="130451477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566B4-3A7E-418B-8705-D2F6B28AF4C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123733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566B4-3A7E-418B-8705-D2F6B28AF4C1}"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41124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566B4-3A7E-418B-8705-D2F6B28AF4C1}"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368733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566B4-3A7E-418B-8705-D2F6B28AF4C1}"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98847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566B4-3A7E-418B-8705-D2F6B28AF4C1}"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415441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566B4-3A7E-418B-8705-D2F6B28AF4C1}"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294599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566B4-3A7E-418B-8705-D2F6B28AF4C1}"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328292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566B4-3A7E-418B-8705-D2F6B28AF4C1}"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B9CE-0C2B-4D46-8E07-9BA3BC527A7B}" type="slidenum">
              <a:rPr lang="en-US" smtClean="0"/>
              <a:t>‹#›</a:t>
            </a:fld>
            <a:endParaRPr lang="en-US"/>
          </a:p>
        </p:txBody>
      </p:sp>
    </p:spTree>
    <p:extLst>
      <p:ext uri="{BB962C8B-B14F-4D97-AF65-F5344CB8AC3E}">
        <p14:creationId xmlns:p14="http://schemas.microsoft.com/office/powerpoint/2010/main" val="230071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566B4-3A7E-418B-8705-D2F6B28AF4C1}"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B9CE-0C2B-4D46-8E07-9BA3BC527A7B}" type="slidenum">
              <a:rPr lang="en-US" smtClean="0"/>
              <a:t>‹#›</a:t>
            </a:fld>
            <a:endParaRPr lang="en-US"/>
          </a:p>
        </p:txBody>
      </p:sp>
    </p:spTree>
    <p:extLst>
      <p:ext uri="{BB962C8B-B14F-4D97-AF65-F5344CB8AC3E}">
        <p14:creationId xmlns:p14="http://schemas.microsoft.com/office/powerpoint/2010/main" val="6013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45578" y="172278"/>
            <a:ext cx="11900846" cy="65287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1" algn="just">
              <a:lnSpc>
                <a:spcPct val="150000"/>
              </a:lnSpc>
            </a:pPr>
            <a:endParaRPr lang="fr-FR" sz="28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buFont typeface="Wingdings" panose="05000000000000000000" pitchFamily="2" charset="2"/>
              <a:buChar char="§"/>
            </a:pPr>
            <a:endParaRPr lang="en-US" sz="2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Freeform 6"/>
          <p:cNvSpPr/>
          <p:nvPr/>
        </p:nvSpPr>
        <p:spPr>
          <a:xfrm>
            <a:off x="1524000" y="172278"/>
            <a:ext cx="4187687" cy="6528773"/>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72720" name="Text Box 16"/>
          <p:cNvSpPr txBox="1">
            <a:spLocks noChangeArrowheads="1"/>
          </p:cNvSpPr>
          <p:nvPr/>
        </p:nvSpPr>
        <p:spPr bwMode="auto">
          <a:xfrm>
            <a:off x="2316163" y="971551"/>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fr-FR" dirty="0">
              <a:latin typeface="Verdana" pitchFamily="34" charset="0"/>
            </a:endParaRPr>
          </a:p>
        </p:txBody>
      </p:sp>
      <p:sp>
        <p:nvSpPr>
          <p:cNvPr id="72735" name="Text Box 31"/>
          <p:cNvSpPr txBox="1">
            <a:spLocks noChangeArrowheads="1"/>
          </p:cNvSpPr>
          <p:nvPr/>
        </p:nvSpPr>
        <p:spPr bwMode="auto">
          <a:xfrm>
            <a:off x="265042" y="404665"/>
            <a:ext cx="11781381" cy="220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2400" dirty="0">
                <a:latin typeface="Monotype Corsiva" pitchFamily="66" charset="0"/>
              </a:rPr>
              <a:t>          </a:t>
            </a:r>
            <a:r>
              <a:rPr lang="fr-FR" sz="2400" i="1" dirty="0">
                <a:latin typeface="Monotype Corsiva" pitchFamily="66" charset="0"/>
              </a:rPr>
              <a:t>République Algérienne Démocratique et Populaire</a:t>
            </a:r>
          </a:p>
          <a:p>
            <a:pPr algn="ctr"/>
            <a:r>
              <a:rPr lang="fr-FR" sz="2400" i="1" dirty="0">
                <a:latin typeface="Monotype Corsiva" pitchFamily="66" charset="0"/>
              </a:rPr>
              <a:t>Ministère de L’Enseignement Supérieur et de la Recherche Scientifique </a:t>
            </a:r>
          </a:p>
          <a:p>
            <a:endParaRPr lang="fr-FR" sz="2400" i="1" dirty="0" smtClean="0">
              <a:latin typeface="Monotype Corsiva" pitchFamily="66" charset="0"/>
            </a:endParaRPr>
          </a:p>
          <a:p>
            <a:r>
              <a:rPr lang="fr-FR" sz="2400" i="1" dirty="0" smtClean="0">
                <a:latin typeface="Monotype Corsiva" pitchFamily="66" charset="0"/>
              </a:rPr>
              <a:t>Centre </a:t>
            </a:r>
            <a:r>
              <a:rPr lang="fr-FR" sz="2400" i="1" dirty="0">
                <a:latin typeface="Monotype Corsiva" pitchFamily="66" charset="0"/>
              </a:rPr>
              <a:t>universitaire de </a:t>
            </a:r>
            <a:r>
              <a:rPr lang="fr-FR" sz="2400" i="1" dirty="0" smtClean="0">
                <a:latin typeface="Monotype Corsiva" pitchFamily="66" charset="0"/>
              </a:rPr>
              <a:t>Mila</a:t>
            </a:r>
            <a:endParaRPr lang="fr-FR" sz="2400" i="1" dirty="0">
              <a:latin typeface="Monotype Corsiva" pitchFamily="66" charset="0"/>
            </a:endParaRPr>
          </a:p>
          <a:p>
            <a:r>
              <a:rPr lang="fr-FR" sz="2400" i="1" dirty="0">
                <a:latin typeface="Monotype Corsiva" pitchFamily="66" charset="0"/>
              </a:rPr>
              <a:t>Institut des sciences et technologies</a:t>
            </a:r>
          </a:p>
          <a:p>
            <a:r>
              <a:rPr lang="fr-FR" sz="2400" i="1" dirty="0" smtClean="0">
                <a:latin typeface="Monotype Corsiva" pitchFamily="66" charset="0"/>
              </a:rPr>
              <a:t>2ième  </a:t>
            </a:r>
            <a:r>
              <a:rPr lang="fr-FR" sz="2400" i="1" dirty="0">
                <a:latin typeface="Monotype Corsiva" pitchFamily="66" charset="0"/>
              </a:rPr>
              <a:t>Année  Informatique </a:t>
            </a:r>
            <a:r>
              <a:rPr lang="fr-FR" sz="2400" i="1" dirty="0" smtClean="0">
                <a:latin typeface="Monotype Corsiva" pitchFamily="66" charset="0"/>
              </a:rPr>
              <a:t> - Semestre 4</a:t>
            </a:r>
            <a:endParaRPr lang="fr-FR" sz="2400" i="1" dirty="0">
              <a:latin typeface="Monotype Corsiva" pitchFamily="66" charset="0"/>
            </a:endParaRPr>
          </a:p>
        </p:txBody>
      </p:sp>
      <p:sp>
        <p:nvSpPr>
          <p:cNvPr id="72738" name="Rectangle 34"/>
          <p:cNvSpPr>
            <a:spLocks noChangeArrowheads="1"/>
          </p:cNvSpPr>
          <p:nvPr/>
        </p:nvSpPr>
        <p:spPr bwMode="auto">
          <a:xfrm>
            <a:off x="8389225" y="5400738"/>
            <a:ext cx="2736850" cy="1152525"/>
          </a:xfrm>
          <a:prstGeom prst="rect">
            <a:avLst/>
          </a:prstGeom>
          <a:noFill/>
          <a:ln>
            <a:noFill/>
          </a:ln>
          <a:effectLst/>
          <a:extLst>
            <a:ext uri="{909E8E84-426E-40DD-AFC4-6F175D3DCCD1}">
              <a14:hiddenFill xmlns:a14="http://schemas.microsoft.com/office/drawing/2010/main">
                <a:gradFill rotWithShape="0">
                  <a:gsLst>
                    <a:gs pos="0">
                      <a:srgbClr val="FF6600"/>
                    </a:gs>
                    <a:gs pos="100000">
                      <a:srgbClr val="0000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fr-FR" sz="2400" dirty="0" smtClean="0">
                <a:latin typeface="Monotype Corsiva" pitchFamily="66" charset="0"/>
              </a:rPr>
              <a:t>Responsable module :</a:t>
            </a:r>
            <a:endParaRPr lang="fr-FR" sz="2400" dirty="0">
              <a:latin typeface="Monotype Corsiva" pitchFamily="66" charset="0"/>
            </a:endParaRPr>
          </a:p>
          <a:p>
            <a:pPr algn="l"/>
            <a:r>
              <a:rPr lang="fr-FR" sz="2400" dirty="0">
                <a:latin typeface="Monotype Corsiva" pitchFamily="66" charset="0"/>
              </a:rPr>
              <a:t> Merabet Adel</a:t>
            </a:r>
          </a:p>
        </p:txBody>
      </p:sp>
      <p:sp>
        <p:nvSpPr>
          <p:cNvPr id="2" name="Rectangle 36"/>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pSp>
        <p:nvGrpSpPr>
          <p:cNvPr id="7" name="Groupe 6"/>
          <p:cNvGrpSpPr/>
          <p:nvPr/>
        </p:nvGrpSpPr>
        <p:grpSpPr>
          <a:xfrm>
            <a:off x="1051962" y="3104435"/>
            <a:ext cx="10074113" cy="1377671"/>
            <a:chOff x="-472039" y="2837888"/>
            <a:chExt cx="10074113" cy="1377671"/>
          </a:xfrm>
        </p:grpSpPr>
        <p:sp>
          <p:nvSpPr>
            <p:cNvPr id="15" name="Rectangle 37"/>
            <p:cNvSpPr>
              <a:spLocks noChangeArrowheads="1"/>
            </p:cNvSpPr>
            <p:nvPr/>
          </p:nvSpPr>
          <p:spPr bwMode="auto">
            <a:xfrm>
              <a:off x="-32973" y="314096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fr-FR" sz="4000" dirty="0" smtClean="0">
                  <a:solidFill>
                    <a:srgbClr val="003300"/>
                  </a:solidFill>
                  <a:latin typeface="Copperplate Gothic Light" pitchFamily="34" charset="0"/>
                  <a:ea typeface="Calibri" pitchFamily="34" charset="0"/>
                  <a:cs typeface="Arial" pitchFamily="34" charset="0"/>
                </a:rPr>
                <a:t>Théorie des Graphes</a:t>
              </a:r>
              <a:endParaRPr lang="fr-FR" sz="4000" dirty="0">
                <a:solidFill>
                  <a:srgbClr val="003300"/>
                </a:solidFill>
                <a:latin typeface="Arial" pitchFamily="34" charset="0"/>
              </a:endParaRPr>
            </a:p>
          </p:txBody>
        </p:sp>
        <p:grpSp>
          <p:nvGrpSpPr>
            <p:cNvPr id="6" name="Groupe 5"/>
            <p:cNvGrpSpPr/>
            <p:nvPr/>
          </p:nvGrpSpPr>
          <p:grpSpPr>
            <a:xfrm>
              <a:off x="-472039" y="2837888"/>
              <a:ext cx="10074113" cy="1377671"/>
              <a:chOff x="-472039" y="2837888"/>
              <a:chExt cx="10074113" cy="1377671"/>
            </a:xfrm>
          </p:grpSpPr>
          <p:cxnSp>
            <p:nvCxnSpPr>
              <p:cNvPr id="12" name="Connecteur droit 11"/>
              <p:cNvCxnSpPr>
                <a:cxnSpLocks/>
              </p:cNvCxnSpPr>
              <p:nvPr/>
            </p:nvCxnSpPr>
            <p:spPr>
              <a:xfrm>
                <a:off x="-420056" y="4215559"/>
                <a:ext cx="10022130" cy="0"/>
              </a:xfrm>
              <a:prstGeom prst="line">
                <a:avLst/>
              </a:prstGeom>
              <a:ln w="63500" cmpd="thinThick"/>
            </p:spPr>
            <p:style>
              <a:lnRef idx="1">
                <a:schemeClr val="dk1"/>
              </a:lnRef>
              <a:fillRef idx="0">
                <a:schemeClr val="dk1"/>
              </a:fillRef>
              <a:effectRef idx="0">
                <a:schemeClr val="dk1"/>
              </a:effectRef>
              <a:fontRef idx="minor">
                <a:schemeClr val="tx1"/>
              </a:fontRef>
            </p:style>
          </p:cxnSp>
          <p:cxnSp>
            <p:nvCxnSpPr>
              <p:cNvPr id="16" name="Connecteur droit 15"/>
              <p:cNvCxnSpPr>
                <a:cxnSpLocks/>
              </p:cNvCxnSpPr>
              <p:nvPr/>
            </p:nvCxnSpPr>
            <p:spPr>
              <a:xfrm>
                <a:off x="-472039" y="2837888"/>
                <a:ext cx="10022130" cy="0"/>
              </a:xfrm>
              <a:prstGeom prst="line">
                <a:avLst/>
              </a:prstGeom>
              <a:ln w="63500" cmpd="thinThick"/>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1934385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Remarque:</a:t>
            </a:r>
          </a:p>
          <a:p>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Si </a:t>
            </a:r>
            <a:r>
              <a:rPr lang="fr-FR" sz="2800" dirty="0">
                <a:latin typeface="Times New Roman" panose="02020603050405020304" pitchFamily="18" charset="0"/>
                <a:cs typeface="Times New Roman" panose="02020603050405020304" pitchFamily="18" charset="0"/>
              </a:rPr>
              <a:t>pour tout </a:t>
            </a:r>
            <a:r>
              <a:rPr lang="fr-FR" sz="2800" i="1" dirty="0">
                <a:latin typeface="Times New Roman" panose="02020603050405020304" pitchFamily="18" charset="0"/>
                <a:cs typeface="Times New Roman" panose="02020603050405020304" pitchFamily="18" charset="0"/>
              </a:rPr>
              <a:t>arc</a:t>
            </a:r>
            <a:r>
              <a:rPr lang="fr-FR" sz="2800" dirty="0">
                <a:latin typeface="Times New Roman" panose="02020603050405020304" pitchFamily="18" charset="0"/>
                <a:cs typeface="Times New Roman" panose="02020603050405020304" pitchFamily="18" charset="0"/>
              </a:rPr>
              <a:t> la valeur du flot est </a:t>
            </a:r>
            <a:r>
              <a:rPr lang="fr-FR" sz="2800" i="1" dirty="0">
                <a:latin typeface="Times New Roman" panose="02020603050405020304" pitchFamily="18" charset="0"/>
                <a:cs typeface="Times New Roman" panose="02020603050405020304" pitchFamily="18" charset="0"/>
              </a:rPr>
              <a:t>inférieure ou égale </a:t>
            </a:r>
            <a:r>
              <a:rPr lang="fr-FR" sz="2800" dirty="0">
                <a:latin typeface="Times New Roman" panose="02020603050405020304" pitchFamily="18" charset="0"/>
                <a:cs typeface="Times New Roman" panose="02020603050405020304" pitchFamily="18" charset="0"/>
              </a:rPr>
              <a:t>à la capacité de l’arc alors on dit que le flot est </a:t>
            </a:r>
            <a:r>
              <a:rPr lang="fr-FR" sz="2800" b="1" i="1" dirty="0">
                <a:latin typeface="Times New Roman" panose="02020603050405020304" pitchFamily="18" charset="0"/>
                <a:cs typeface="Times New Roman" panose="02020603050405020304" pitchFamily="18" charset="0"/>
              </a:rPr>
              <a:t>réalisable</a:t>
            </a:r>
            <a:r>
              <a:rPr lang="fr-FR" sz="2800" dirty="0">
                <a:latin typeface="Times New Roman" panose="02020603050405020304" pitchFamily="18" charset="0"/>
                <a:cs typeface="Times New Roman" panose="02020603050405020304" pitchFamily="18" charset="0"/>
              </a:rPr>
              <a:t>.</a:t>
            </a: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025081" y="1272988"/>
            <a:ext cx="10304216" cy="3472070"/>
          </a:xfrm>
          <a:prstGeom prst="rect">
            <a:avLst/>
          </a:prstGeom>
          <a:noFill/>
          <a:ln>
            <a:noFill/>
          </a:ln>
        </p:spPr>
      </p:pic>
    </p:spTree>
    <p:extLst>
      <p:ext uri="{BB962C8B-B14F-4D97-AF65-F5344CB8AC3E}">
        <p14:creationId xmlns:p14="http://schemas.microsoft.com/office/powerpoint/2010/main" val="34955497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xmlns:a14="http://schemas.microsoft.com/office/drawing/2010/main">
        <mc:Choice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Remarque:</a:t>
                </a:r>
              </a:p>
              <a:p>
                <a:pPr marL="457200" indent="-457200">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Tout </a:t>
                </a:r>
                <a:r>
                  <a:rPr lang="fr-FR" sz="2800" dirty="0">
                    <a:latin typeface="Times New Roman" panose="02020603050405020304" pitchFamily="18" charset="0"/>
                    <a:cs typeface="Times New Roman" panose="02020603050405020304" pitchFamily="18" charset="0"/>
                  </a:rPr>
                  <a:t>le flot qui sort de la source S  arrive au puits P</a:t>
                </a:r>
                <a:r>
                  <a:rPr lang="fr-FR" sz="2800" dirty="0" smtClean="0">
                    <a:latin typeface="Times New Roman" panose="02020603050405020304" pitchFamily="18" charset="0"/>
                    <a:cs typeface="Times New Roman" panose="02020603050405020304" pitchFamily="18" charset="0"/>
                  </a:rPr>
                  <a:t>.</a:t>
                </a:r>
              </a:p>
              <a:p>
                <a:pPr algn="just">
                  <a:spcBef>
                    <a:spcPts val="1200"/>
                  </a:spcBef>
                  <a:spcAft>
                    <a:spcPts val="1000"/>
                  </a:spcAft>
                </a:pPr>
                <a14:m>
                  <m:oMathPara xmlns:m="http://schemas.openxmlformats.org/officeDocument/2006/math">
                    <m:oMathParaPr>
                      <m:jc m:val="centerGroup"/>
                    </m:oMathParaPr>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𝑭</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sup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n-US" sz="2800" i="1">
                                  <a:effectLst/>
                                  <a:latin typeface="Cambria Math" panose="02040503050406030204" pitchFamily="18" charset="0"/>
                                  <a:ea typeface="Times New Roman" panose="02020603050405020304" pitchFamily="18" charset="0"/>
                                  <a:cs typeface="Courier New" panose="02070309020205020404" pitchFamily="49" charset="0"/>
                                </a:rPr>
                              </m:ctrlPr>
                            </m:sSubPr>
                            <m:e>
                              <m:r>
                                <a:rPr lang="fr-FR" sz="2800" i="1">
                                  <a:effectLst/>
                                  <a:latin typeface="Cambria Math" panose="02040503050406030204" pitchFamily="18" charset="0"/>
                                  <a:ea typeface="Times New Roman" panose="02020603050405020304" pitchFamily="18" charset="0"/>
                                  <a:cs typeface="Courier New" panose="02070309020205020404" pitchFamily="49" charset="0"/>
                                </a:rPr>
                                <m:t>𝑥</m:t>
                              </m:r>
                            </m:e>
                            <m:sub>
                              <m:r>
                                <a:rPr lang="fr-FR" sz="2800" i="1">
                                  <a:effectLst/>
                                  <a:latin typeface="Cambria Math" panose="02040503050406030204" pitchFamily="18" charset="0"/>
                                  <a:ea typeface="Times New Roman" panose="02020603050405020304" pitchFamily="18" charset="0"/>
                                  <a:cs typeface="Courier New" panose="02070309020205020404" pitchFamily="49" charset="0"/>
                                </a:rPr>
                                <m:t> </m:t>
                              </m:r>
                            </m:sub>
                          </m:sSub>
                          <m:r>
                            <a:rPr lang="fr-FR" sz="2800" i="1">
                              <a:effectLst/>
                              <a:latin typeface="Cambria Math" panose="02040503050406030204" pitchFamily="18" charset="0"/>
                              <a:ea typeface="Times New Roman" panose="02020603050405020304" pitchFamily="18" charset="0"/>
                              <a:cs typeface="Courier New" panose="02070309020205020404" pitchFamily="49" charset="0"/>
                            </a:rPr>
                            <m:t>∈</m:t>
                          </m:r>
                          <m:r>
                            <a:rPr lang="fr-FR" sz="2800" i="1">
                              <a:effectLst/>
                              <a:latin typeface="Cambria Math" panose="02040503050406030204" pitchFamily="18" charset="0"/>
                              <a:ea typeface="Times New Roman" panose="02020603050405020304" pitchFamily="18" charset="0"/>
                              <a:cs typeface="Courier New" panose="02070309020205020404" pitchFamily="49" charset="0"/>
                            </a:rPr>
                            <m:t>𝛤</m:t>
                          </m:r>
                          <m:d>
                            <m:dPr>
                              <m:ctrlPr>
                                <a:rPr lang="en-US" sz="2800" i="1">
                                  <a:effectLst/>
                                  <a:latin typeface="Cambria Math" panose="02040503050406030204" pitchFamily="18" charset="0"/>
                                  <a:ea typeface="Times New Roman" panose="02020603050405020304" pitchFamily="18" charset="0"/>
                                  <a:cs typeface="Courier New" panose="02070309020205020404" pitchFamily="49" charset="0"/>
                                </a:rPr>
                              </m:ctrlPr>
                            </m:dPr>
                            <m:e>
                              <m:r>
                                <a:rPr lang="fr-FR" sz="2800" i="1">
                                  <a:effectLst/>
                                  <a:latin typeface="Cambria Math" panose="02040503050406030204" pitchFamily="18" charset="0"/>
                                  <a:ea typeface="Times New Roman" panose="02020603050405020304" pitchFamily="18" charset="0"/>
                                  <a:cs typeface="Courier New" panose="02070309020205020404" pitchFamily="49" charset="0"/>
                                </a:rPr>
                                <m:t>𝑠</m:t>
                              </m:r>
                            </m:e>
                          </m:d>
                        </m:sub>
                        <m:sup/>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e>
                      </m:nary>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fr-FR" sz="2800" i="1">
                              <a:effectLst/>
                              <a:latin typeface="Cambria Math" panose="02040503050406030204" pitchFamily="18" charset="0"/>
                              <a:ea typeface="Times New Roman" panose="02020603050405020304" pitchFamily="18" charset="0"/>
                              <a:cs typeface="Courier New" panose="02070309020205020404" pitchFamily="49" charset="0"/>
                            </a:rPr>
                            <m:t>𝑥</m:t>
                          </m:r>
                          <m:r>
                            <a:rPr lang="fr-FR" sz="2800" i="1">
                              <a:effectLst/>
                              <a:latin typeface="Cambria Math" panose="02040503050406030204" pitchFamily="18" charset="0"/>
                              <a:ea typeface="Times New Roman" panose="02020603050405020304" pitchFamily="18" charset="0"/>
                              <a:cs typeface="Courier New" panose="02070309020205020404" pitchFamily="49" charset="0"/>
                            </a:rPr>
                            <m:t> ∈ </m:t>
                          </m:r>
                          <m:sSup>
                            <m:sSupPr>
                              <m:ctrlPr>
                                <a:rPr lang="en-US" sz="2800" i="1">
                                  <a:effectLst/>
                                  <a:latin typeface="Cambria Math" panose="02040503050406030204" pitchFamily="18" charset="0"/>
                                  <a:ea typeface="Times New Roman" panose="02020603050405020304" pitchFamily="18" charset="0"/>
                                  <a:cs typeface="Courier New" panose="02070309020205020404" pitchFamily="49" charset="0"/>
                                </a:rPr>
                              </m:ctrlPr>
                            </m:sSupPr>
                            <m:e>
                              <m:r>
                                <a:rPr lang="fr-FR" sz="2800" i="1">
                                  <a:effectLst/>
                                  <a:latin typeface="Cambria Math" panose="02040503050406030204" pitchFamily="18" charset="0"/>
                                  <a:ea typeface="Times New Roman" panose="02020603050405020304" pitchFamily="18" charset="0"/>
                                  <a:cs typeface="Courier New" panose="02070309020205020404" pitchFamily="49" charset="0"/>
                                </a:rPr>
                                <m:t>𝛤</m:t>
                              </m:r>
                            </m:e>
                            <m:sup>
                              <m:r>
                                <a:rPr lang="fr-FR" sz="2800" i="1">
                                  <a:effectLst/>
                                  <a:latin typeface="Cambria Math" panose="02040503050406030204" pitchFamily="18" charset="0"/>
                                  <a:ea typeface="Times New Roman" panose="02020603050405020304" pitchFamily="18" charset="0"/>
                                  <a:cs typeface="Courier New" panose="02070309020205020404" pitchFamily="49" charset="0"/>
                                </a:rPr>
                                <m:t>−1</m:t>
                              </m:r>
                            </m:sup>
                          </m:sSup>
                          <m:d>
                            <m:dPr>
                              <m:ctrlPr>
                                <a:rPr lang="en-US" sz="2800" i="1">
                                  <a:effectLst/>
                                  <a:latin typeface="Cambria Math" panose="02040503050406030204" pitchFamily="18" charset="0"/>
                                  <a:ea typeface="Times New Roman" panose="02020603050405020304" pitchFamily="18" charset="0"/>
                                  <a:cs typeface="Courier New" panose="02070309020205020404" pitchFamily="49" charset="0"/>
                                </a:rPr>
                              </m:ctrlPr>
                            </m:dPr>
                            <m:e>
                              <m:r>
                                <a:rPr lang="fr-FR" sz="2800" i="1">
                                  <a:effectLst/>
                                  <a:latin typeface="Cambria Math" panose="02040503050406030204" pitchFamily="18" charset="0"/>
                                  <a:ea typeface="Times New Roman" panose="02020603050405020304" pitchFamily="18" charset="0"/>
                                  <a:cs typeface="Courier New" panose="02070309020205020404" pitchFamily="49" charset="0"/>
                                </a:rPr>
                                <m:t>𝑃</m:t>
                              </m:r>
                            </m:e>
                          </m:d>
                        </m:sub>
                        <m:sup/>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𝑃</m:t>
                              </m:r>
                            </m:sub>
                          </m:sSub>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e>
                      </m:nary>
                    </m:oMath>
                  </m:oMathPara>
                </a14:m>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gn="ctr"/>
                <a:r>
                  <a:rPr lang="fr-FR" sz="2800" dirty="0" smtClean="0">
                    <a:latin typeface="Times New Roman" panose="02020603050405020304" pitchFamily="18" charset="0"/>
                    <a:cs typeface="Times New Roman" panose="02020603050405020304" pitchFamily="18"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rotWithShape="0">
                <a:blip r:embed="rId3"/>
                <a:stretch>
                  <a:fillRect l="-1279" t="-810"/>
                </a:stretch>
              </a:blipFill>
              <a:ln w="9525" cap="flat" cmpd="sng" algn="ctr">
                <a:solidFill>
                  <a:schemeClr val="tx1"/>
                </a:solidFill>
                <a:prstDash val="solid"/>
                <a:round/>
                <a:headEnd type="none" w="med" len="med"/>
                <a:tailEnd type="none" w="med" len="med"/>
              </a:ln>
              <a:effectLst/>
              <a:extLst/>
            </p:spPr>
            <p:txBody>
              <a:bodyPr/>
              <a:lstStyle/>
              <a:p>
                <a:r>
                  <a:rPr lang="fr-FR">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1025081" y="1272988"/>
            <a:ext cx="10304216" cy="3472070"/>
          </a:xfrm>
          <a:prstGeom prst="rect">
            <a:avLst/>
          </a:prstGeom>
          <a:noFill/>
          <a:ln>
            <a:noFill/>
          </a:ln>
        </p:spPr>
      </p:pic>
    </p:spTree>
    <p:extLst>
      <p:ext uri="{BB962C8B-B14F-4D97-AF65-F5344CB8AC3E}">
        <p14:creationId xmlns:p14="http://schemas.microsoft.com/office/powerpoint/2010/main" val="412633399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Dans l’exemple, on aperçoit un flot de débit 3. On peut vérifier :</a:t>
            </a:r>
          </a:p>
          <a:p>
            <a:pPr marL="457200" indent="-457200">
              <a:buFont typeface="Wingdings" panose="05000000000000000000" pitchFamily="2" charset="2"/>
              <a:buChar char="§"/>
            </a:pPr>
            <a:r>
              <a:rPr lang="fr-FR" sz="2800" dirty="0" smtClean="0">
                <a:latin typeface="Times New Roman" panose="02020603050405020304" pitchFamily="18" charset="0"/>
                <a:cs typeface="Times New Roman" panose="02020603050405020304" pitchFamily="18" charset="0"/>
              </a:rPr>
              <a:t>En </a:t>
            </a:r>
            <a:r>
              <a:rPr lang="fr-FR" sz="2800" dirty="0">
                <a:latin typeface="Times New Roman" panose="02020603050405020304" pitchFamily="18" charset="0"/>
                <a:cs typeface="Times New Roman" panose="02020603050405020304" pitchFamily="18" charset="0"/>
              </a:rPr>
              <a:t>chaque sommet (sauf S et P) la conservation du flot est garantie, </a:t>
            </a:r>
          </a:p>
          <a:p>
            <a:pPr marL="457200" indent="-457200">
              <a:buFont typeface="Wingdings" panose="05000000000000000000" pitchFamily="2" charset="2"/>
              <a:buChar char="§"/>
            </a:pPr>
            <a:r>
              <a:rPr lang="fr-FR" sz="2800" dirty="0" smtClean="0">
                <a:latin typeface="Times New Roman" panose="02020603050405020304" pitchFamily="18" charset="0"/>
                <a:cs typeface="Times New Roman" panose="02020603050405020304" pitchFamily="18" charset="0"/>
              </a:rPr>
              <a:t>Tout </a:t>
            </a:r>
            <a:r>
              <a:rPr lang="fr-FR" sz="2800" dirty="0">
                <a:latin typeface="Times New Roman" panose="02020603050405020304" pitchFamily="18" charset="0"/>
                <a:cs typeface="Times New Roman" panose="02020603050405020304" pitchFamily="18" charset="0"/>
              </a:rPr>
              <a:t>le flot qui sort de la source S arrive au puits P. </a:t>
            </a:r>
          </a:p>
          <a:p>
            <a:pPr marL="457200" indent="-457200">
              <a:buFont typeface="Wingdings" panose="05000000000000000000" pitchFamily="2" charset="2"/>
              <a:buChar char="§"/>
            </a:pPr>
            <a:r>
              <a:rPr lang="fr-FR" sz="2800" dirty="0">
                <a:latin typeface="Times New Roman" panose="02020603050405020304" pitchFamily="18" charset="0"/>
                <a:cs typeface="Times New Roman" panose="02020603050405020304" pitchFamily="18" charset="0"/>
              </a:rPr>
              <a:t>T</a:t>
            </a:r>
            <a:r>
              <a:rPr lang="fr-FR" sz="2800" dirty="0" smtClean="0">
                <a:latin typeface="Times New Roman" panose="02020603050405020304" pitchFamily="18" charset="0"/>
                <a:cs typeface="Times New Roman" panose="02020603050405020304" pitchFamily="18" charset="0"/>
              </a:rPr>
              <a:t>outes </a:t>
            </a:r>
            <a:r>
              <a:rPr lang="fr-FR" sz="2800" dirty="0">
                <a:latin typeface="Times New Roman" panose="02020603050405020304" pitchFamily="18" charset="0"/>
                <a:cs typeface="Times New Roman" panose="02020603050405020304" pitchFamily="18" charset="0"/>
              </a:rPr>
              <a:t>les capacités sont respectées. </a:t>
            </a: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025081" y="1272988"/>
            <a:ext cx="10304216" cy="3472070"/>
          </a:xfrm>
          <a:prstGeom prst="rect">
            <a:avLst/>
          </a:prstGeom>
          <a:noFill/>
          <a:ln>
            <a:noFill/>
          </a:ln>
        </p:spPr>
      </p:pic>
    </p:spTree>
    <p:extLst>
      <p:ext uri="{BB962C8B-B14F-4D97-AF65-F5344CB8AC3E}">
        <p14:creationId xmlns:p14="http://schemas.microsoft.com/office/powerpoint/2010/main" val="362048012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pPr algn="just">
              <a:lnSpc>
                <a:spcPct val="115000"/>
              </a:lnSpc>
              <a:spcAft>
                <a:spcPts val="1000"/>
              </a:spcAft>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1000"/>
              </a:spcAft>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On </a:t>
            </a:r>
            <a:r>
              <a:rPr lang="fr-FR" sz="2800" dirty="0">
                <a:latin typeface="Times New Roman" panose="02020603050405020304" pitchFamily="18" charset="0"/>
                <a:ea typeface="Times New Roman" panose="02020603050405020304" pitchFamily="18" charset="0"/>
                <a:cs typeface="Arial" panose="020B0604020202020204" pitchFamily="34" charset="0"/>
              </a:rPr>
              <a:t>ajoute </a:t>
            </a:r>
            <a:r>
              <a:rPr lang="fr-FR" sz="2800" i="1" dirty="0">
                <a:latin typeface="Times New Roman" panose="02020603050405020304" pitchFamily="18" charset="0"/>
                <a:ea typeface="Times New Roman" panose="02020603050405020304" pitchFamily="18" charset="0"/>
                <a:cs typeface="Arial" panose="020B0604020202020204" pitchFamily="34" charset="0"/>
              </a:rPr>
              <a:t>un arc de retour</a:t>
            </a:r>
            <a:r>
              <a:rPr lang="fr-FR" sz="2800" dirty="0">
                <a:latin typeface="Times New Roman" panose="02020603050405020304" pitchFamily="18" charset="0"/>
                <a:ea typeface="Times New Roman" panose="02020603050405020304" pitchFamily="18" charset="0"/>
                <a:cs typeface="Arial" panose="020B0604020202020204" pitchFamily="34" charset="0"/>
              </a:rPr>
              <a:t> (fictif) depuis </a:t>
            </a:r>
            <a:r>
              <a:rPr lang="fr-FR" sz="2800" b="1" i="1" dirty="0">
                <a:latin typeface="Times New Roman" panose="02020603050405020304" pitchFamily="18" charset="0"/>
                <a:ea typeface="Times New Roman" panose="02020603050405020304" pitchFamily="18" charset="0"/>
                <a:cs typeface="Arial" panose="020B0604020202020204" pitchFamily="34" charset="0"/>
              </a:rPr>
              <a:t>S</a:t>
            </a:r>
            <a:r>
              <a:rPr lang="fr-FR" sz="2800" dirty="0">
                <a:latin typeface="Times New Roman" panose="02020603050405020304" pitchFamily="18" charset="0"/>
                <a:ea typeface="Times New Roman" panose="02020603050405020304" pitchFamily="18" charset="0"/>
                <a:cs typeface="Arial" panose="020B0604020202020204" pitchFamily="34" charset="0"/>
              </a:rPr>
              <a:t> vers </a:t>
            </a:r>
            <a:r>
              <a:rPr lang="fr-FR" sz="2800" b="1" i="1" dirty="0">
                <a:latin typeface="Times New Roman" panose="02020603050405020304" pitchFamily="18" charset="0"/>
                <a:ea typeface="Times New Roman" panose="02020603050405020304" pitchFamily="18" charset="0"/>
                <a:cs typeface="Arial" panose="020B0604020202020204" pitchFamily="34" charset="0"/>
              </a:rPr>
              <a:t>P</a:t>
            </a:r>
            <a:r>
              <a:rPr lang="fr-FR" sz="2800" dirty="0">
                <a:latin typeface="Times New Roman" panose="02020603050405020304" pitchFamily="18" charset="0"/>
                <a:ea typeface="Times New Roman" panose="02020603050405020304" pitchFamily="18" charset="0"/>
                <a:cs typeface="Arial" panose="020B0604020202020204" pitchFamily="34" charset="0"/>
              </a:rPr>
              <a:t>. On définit alors la valeur du flot comme celle du flot qui passe par cet arc fictif.</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025081" y="1272988"/>
            <a:ext cx="10304216" cy="3472070"/>
          </a:xfrm>
          <a:prstGeom prst="rect">
            <a:avLst/>
          </a:prstGeom>
          <a:noFill/>
          <a:ln>
            <a:noFill/>
          </a:ln>
        </p:spPr>
      </p:pic>
    </p:spTree>
    <p:extLst>
      <p:ext uri="{BB962C8B-B14F-4D97-AF65-F5344CB8AC3E}">
        <p14:creationId xmlns:p14="http://schemas.microsoft.com/office/powerpoint/2010/main" val="29997670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Problème du flot dans un réseau de transport</a:t>
            </a:r>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228600" algn="just">
              <a:lnSpc>
                <a:spcPct val="200000"/>
              </a:lnSpc>
            </a:pPr>
            <a:r>
              <a:rPr lang="fr-FR" sz="2800" dirty="0">
                <a:latin typeface="Times New Roman" panose="02020603050405020304" pitchFamily="18" charset="0"/>
                <a:cs typeface="Times New Roman" panose="02020603050405020304" pitchFamily="18" charset="0"/>
              </a:rPr>
              <a:t>Le problème de flot maximal consiste à transporter la quantité maximale possible d’une origine (source) à une destination (puits) données, </a:t>
            </a:r>
            <a:r>
              <a:rPr lang="fr-FR" sz="2800" i="1" dirty="0">
                <a:latin typeface="Times New Roman" panose="02020603050405020304" pitchFamily="18" charset="0"/>
                <a:cs typeface="Times New Roman" panose="02020603050405020304" pitchFamily="18" charset="0"/>
              </a:rPr>
              <a:t>sans dépasser</a:t>
            </a:r>
            <a:r>
              <a:rPr lang="fr-FR" sz="2800" dirty="0">
                <a:latin typeface="Times New Roman" panose="02020603050405020304" pitchFamily="18" charset="0"/>
                <a:cs typeface="Times New Roman" panose="02020603050405020304" pitchFamily="18" charset="0"/>
              </a:rPr>
              <a:t> les capacités des arcs.</a:t>
            </a:r>
            <a:endParaRPr lang="en-US" sz="2800" dirty="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131203212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50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Problème du flot dans un réseau de transport</a:t>
            </a:r>
            <a:endParaRPr lang="fr-FR" sz="2800" i="1" dirty="0" smtClean="0">
              <a:latin typeface="Times New Roman" panose="02020603050405020304" pitchFamily="18" charset="0"/>
              <a:cs typeface="Times New Roman" panose="02020603050405020304" pitchFamily="18" charset="0"/>
            </a:endParaRPr>
          </a:p>
          <a:p>
            <a:pPr marL="228600" marR="0" algn="just">
              <a:lnSpc>
                <a:spcPct val="115000"/>
              </a:lnSpc>
              <a:spcBef>
                <a:spcPts val="0"/>
              </a:spcBef>
              <a:spcAft>
                <a:spcPts val="0"/>
              </a:spcAft>
            </a:pPr>
            <a:r>
              <a:rPr lang="fr-FR" sz="2800" b="1" dirty="0" smtClean="0">
                <a:highlight>
                  <a:srgbClr val="D3D3D3"/>
                </a:highlight>
                <a:latin typeface="Times New Roman" panose="02020603050405020304" pitchFamily="18" charset="0"/>
                <a:ea typeface="Times New Roman" panose="02020603050405020304" pitchFamily="18" charset="0"/>
                <a:cs typeface="Arial" panose="020B0604020202020204" pitchFamily="34" charset="0"/>
              </a:rPr>
              <a:t>V.4</a:t>
            </a:r>
            <a:r>
              <a:rPr lang="fr-FR" sz="2800" b="1" dirty="0">
                <a:highlight>
                  <a:srgbClr val="D3D3D3"/>
                </a:highlight>
                <a:latin typeface="Times New Roman" panose="02020603050405020304" pitchFamily="18" charset="0"/>
                <a:ea typeface="Times New Roman" panose="02020603050405020304" pitchFamily="18" charset="0"/>
                <a:cs typeface="Arial" panose="020B0604020202020204" pitchFamily="34" charset="0"/>
              </a:rPr>
              <a:t>.</a:t>
            </a:r>
            <a:r>
              <a:rPr lang="fr-FR" sz="2800" b="1" dirty="0">
                <a:latin typeface="Times New Roman" panose="02020603050405020304" pitchFamily="18" charset="0"/>
                <a:ea typeface="Times New Roman" panose="02020603050405020304" pitchFamily="18" charset="0"/>
                <a:cs typeface="Arial" panose="020B0604020202020204" pitchFamily="34" charset="0"/>
              </a:rPr>
              <a:t>   chaîne </a:t>
            </a:r>
            <a:r>
              <a:rPr lang="fr-FR" sz="2800" b="1" dirty="0" err="1">
                <a:latin typeface="Times New Roman" panose="02020603050405020304" pitchFamily="18" charset="0"/>
                <a:ea typeface="Times New Roman" panose="02020603050405020304" pitchFamily="18" charset="0"/>
                <a:cs typeface="Arial" panose="020B0604020202020204" pitchFamily="34" charset="0"/>
              </a:rPr>
              <a:t>augmentante</a:t>
            </a:r>
            <a:r>
              <a:rPr lang="fr-FR" sz="2800" b="1" dirty="0">
                <a:latin typeface="Times New Roman" panose="02020603050405020304" pitchFamily="18" charset="0"/>
                <a:ea typeface="Times New Roman" panose="02020603050405020304" pitchFamily="18" charset="0"/>
                <a:cs typeface="Arial" panose="020B0604020202020204" pitchFamily="34" charset="0"/>
              </a:rPr>
              <a:t> </a:t>
            </a: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a:p>
            <a:pPr marL="1600200" lvl="2" indent="-457200" algn="just">
              <a:lnSpc>
                <a:spcPct val="150000"/>
              </a:lnSpc>
              <a:buFont typeface="Wingdings" panose="05000000000000000000" pitchFamily="2" charset="2"/>
              <a:buChar char="Ø"/>
            </a:pP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chemin 1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p>
          <a:p>
            <a:pPr marL="1600200" lvl="2" indent="-457200" algn="just">
              <a:lnSpc>
                <a:spcPct val="150000"/>
              </a:lnSpc>
              <a:buFont typeface="Wingdings" panose="05000000000000000000" pitchFamily="2" charset="2"/>
              <a:buChar char="Ø"/>
            </a:pPr>
            <a:r>
              <a:rPr lang="fr-FR" sz="2800" i="1" dirty="0">
                <a:latin typeface="Times New Roman" panose="02020603050405020304" pitchFamily="18" charset="0"/>
                <a:ea typeface="Times New Roman" panose="02020603050405020304" pitchFamily="18" charset="0"/>
                <a:cs typeface="Arial" panose="020B0604020202020204" pitchFamily="34" charset="0"/>
              </a:rPr>
              <a:t>chemin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2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L="1600200" lvl="2" indent="-457200" algn="just">
              <a:lnSpc>
                <a:spcPct val="150000"/>
              </a:lnSpc>
              <a:buFont typeface="Wingdings" panose="05000000000000000000" pitchFamily="2" charset="2"/>
              <a:buChar char="Ø"/>
            </a:pPr>
            <a:r>
              <a:rPr lang="fr-FR" sz="2800" i="1" dirty="0">
                <a:latin typeface="Times New Roman" panose="02020603050405020304" pitchFamily="18" charset="0"/>
                <a:ea typeface="Times New Roman" panose="02020603050405020304" pitchFamily="18" charset="0"/>
                <a:cs typeface="Arial" panose="020B0604020202020204" pitchFamily="34" charset="0"/>
              </a:rPr>
              <a:t>chemin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3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L="1600200" lvl="2" indent="-457200" algn="just">
              <a:lnSpc>
                <a:spcPct val="150000"/>
              </a:lnSpc>
              <a:buFont typeface="Wingdings" panose="05000000000000000000" pitchFamily="2" charset="2"/>
              <a:buChar char="Ø"/>
            </a:pPr>
            <a:r>
              <a:rPr lang="fr-FR" sz="2800" i="1" dirty="0">
                <a:latin typeface="Times New Roman" panose="02020603050405020304" pitchFamily="18" charset="0"/>
                <a:ea typeface="Times New Roman" panose="02020603050405020304" pitchFamily="18" charset="0"/>
                <a:cs typeface="Arial" panose="020B0604020202020204" pitchFamily="34" charset="0"/>
              </a:rPr>
              <a:t>chemin 3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p>
          <a:p>
            <a:pPr marL="457200" lvl="0" indent="-457200" algn="just">
              <a:spcBef>
                <a:spcPts val="600"/>
              </a:spcBef>
              <a:spcAft>
                <a:spcPts val="600"/>
              </a:spcAft>
              <a:buFont typeface="Wingdings" panose="05000000000000000000" pitchFamily="2" charset="2"/>
              <a:buChar char="§"/>
            </a:pPr>
            <a:r>
              <a:rPr lang="fr-FR" sz="2800"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Un </a:t>
            </a:r>
            <a:r>
              <a:rPr lang="fr-FR" sz="2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arc est saturé si le flot qui le traverse est égal à sa capacité. </a:t>
            </a:r>
            <a:endParaRPr lang="en-US" sz="28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457200" lvl="0" indent="-457200" algn="just">
              <a:spcBef>
                <a:spcPts val="600"/>
              </a:spcBef>
              <a:spcAft>
                <a:spcPts val="600"/>
              </a:spcAft>
              <a:buFont typeface="Wingdings" panose="05000000000000000000" pitchFamily="2" charset="2"/>
              <a:buChar char="§"/>
            </a:pPr>
            <a:r>
              <a:rPr lang="fr-FR" sz="2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Un chemin est saturé si il contient un arc saturé.</a:t>
            </a:r>
          </a:p>
          <a:p>
            <a:pPr marL="457200" lvl="0" indent="-457200" algn="just">
              <a:spcBef>
                <a:spcPts val="600"/>
              </a:spcBef>
              <a:spcAft>
                <a:spcPts val="600"/>
              </a:spcAft>
              <a:buFont typeface="Wingdings" panose="05000000000000000000" pitchFamily="2" charset="2"/>
              <a:buChar char="§"/>
            </a:pPr>
            <a:r>
              <a:rPr lang="fr-FR" sz="2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Une chaîne est saturée si elle contient un arc saturé.</a:t>
            </a: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9176544" y="1402244"/>
            <a:ext cx="2405856" cy="824874"/>
          </a:xfrm>
          <a:prstGeom prst="rect">
            <a:avLst/>
          </a:prstGeom>
          <a:noFill/>
          <a:ln>
            <a:noFill/>
          </a:ln>
        </p:spPr>
      </p:pic>
      <p:pic>
        <p:nvPicPr>
          <p:cNvPr id="2" name="Picture 1"/>
          <p:cNvPicPr>
            <a:picLocks noChangeAspect="1"/>
          </p:cNvPicPr>
          <p:nvPr/>
        </p:nvPicPr>
        <p:blipFill>
          <a:blip r:embed="rId4"/>
          <a:stretch>
            <a:fillRect/>
          </a:stretch>
        </p:blipFill>
        <p:spPr>
          <a:xfrm>
            <a:off x="3494894" y="2227118"/>
            <a:ext cx="4705350" cy="561975"/>
          </a:xfrm>
          <a:prstGeom prst="rect">
            <a:avLst/>
          </a:prstGeom>
        </p:spPr>
      </p:pic>
      <p:pic>
        <p:nvPicPr>
          <p:cNvPr id="3" name="Picture 2"/>
          <p:cNvPicPr>
            <a:picLocks noChangeAspect="1"/>
          </p:cNvPicPr>
          <p:nvPr/>
        </p:nvPicPr>
        <p:blipFill>
          <a:blip r:embed="rId5"/>
          <a:stretch>
            <a:fillRect/>
          </a:stretch>
        </p:blipFill>
        <p:spPr>
          <a:xfrm>
            <a:off x="3494894" y="2780048"/>
            <a:ext cx="4743450" cy="561975"/>
          </a:xfrm>
          <a:prstGeom prst="rect">
            <a:avLst/>
          </a:prstGeom>
        </p:spPr>
      </p:pic>
      <p:pic>
        <p:nvPicPr>
          <p:cNvPr id="4" name="Picture 3"/>
          <p:cNvPicPr>
            <a:picLocks noChangeAspect="1"/>
          </p:cNvPicPr>
          <p:nvPr/>
        </p:nvPicPr>
        <p:blipFill>
          <a:blip r:embed="rId6"/>
          <a:stretch>
            <a:fillRect/>
          </a:stretch>
        </p:blipFill>
        <p:spPr>
          <a:xfrm>
            <a:off x="3513944" y="3321074"/>
            <a:ext cx="4705350" cy="571500"/>
          </a:xfrm>
          <a:prstGeom prst="rect">
            <a:avLst/>
          </a:prstGeom>
        </p:spPr>
      </p:pic>
      <p:pic>
        <p:nvPicPr>
          <p:cNvPr id="5" name="Picture 4"/>
          <p:cNvPicPr>
            <a:picLocks noChangeAspect="1"/>
          </p:cNvPicPr>
          <p:nvPr/>
        </p:nvPicPr>
        <p:blipFill>
          <a:blip r:embed="rId7"/>
          <a:stretch>
            <a:fillRect/>
          </a:stretch>
        </p:blipFill>
        <p:spPr>
          <a:xfrm>
            <a:off x="3513944" y="3883049"/>
            <a:ext cx="4705350" cy="600075"/>
          </a:xfrm>
          <a:prstGeom prst="rect">
            <a:avLst/>
          </a:prstGeom>
        </p:spPr>
      </p:pic>
    </p:spTree>
    <p:extLst>
      <p:ext uri="{BB962C8B-B14F-4D97-AF65-F5344CB8AC3E}">
        <p14:creationId xmlns:p14="http://schemas.microsoft.com/office/powerpoint/2010/main" val="22681445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animEffect transition="in" filter="fade">
                                      <p:cBhvr>
                                        <p:cTn id="7" dur="500"/>
                                        <p:tgtEl>
                                          <p:spTgt spid="2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7" end="7"/>
                                            </p:txEl>
                                          </p:spTgt>
                                        </p:tgtEl>
                                        <p:attrNameLst>
                                          <p:attrName>style.visibility</p:attrName>
                                        </p:attrNameLst>
                                      </p:cBhvr>
                                      <p:to>
                                        <p:strVal val="visible"/>
                                      </p:to>
                                    </p:set>
                                    <p:animEffect transition="in" filter="fade">
                                      <p:cBhvr>
                                        <p:cTn id="12" dur="500"/>
                                        <p:tgtEl>
                                          <p:spTgt spid="2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8" end="8"/>
                                            </p:txEl>
                                          </p:spTgt>
                                        </p:tgtEl>
                                        <p:attrNameLst>
                                          <p:attrName>style.visibility</p:attrName>
                                        </p:attrNameLst>
                                      </p:cBhvr>
                                      <p:to>
                                        <p:strVal val="visible"/>
                                      </p:to>
                                    </p:set>
                                    <p:animEffect transition="in" filter="fade">
                                      <p:cBhvr>
                                        <p:cTn id="1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50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Problème du flot dans un réseau de transport</a:t>
            </a:r>
            <a:endParaRPr lang="fr-FR" sz="2800" i="1" dirty="0" smtClean="0">
              <a:latin typeface="Times New Roman" panose="02020603050405020304" pitchFamily="18" charset="0"/>
              <a:cs typeface="Times New Roman" panose="02020603050405020304" pitchFamily="18" charset="0"/>
            </a:endParaRPr>
          </a:p>
          <a:p>
            <a:pPr marL="228600" marR="0" algn="just">
              <a:lnSpc>
                <a:spcPct val="115000"/>
              </a:lnSpc>
              <a:spcBef>
                <a:spcPts val="0"/>
              </a:spcBef>
              <a:spcAft>
                <a:spcPts val="0"/>
              </a:spcAft>
            </a:pPr>
            <a:r>
              <a:rPr lang="fr-FR" sz="2800" b="1" dirty="0" smtClean="0">
                <a:highlight>
                  <a:srgbClr val="D3D3D3"/>
                </a:highlight>
                <a:latin typeface="Times New Roman" panose="02020603050405020304" pitchFamily="18" charset="0"/>
                <a:ea typeface="Times New Roman" panose="02020603050405020304" pitchFamily="18" charset="0"/>
                <a:cs typeface="Arial" panose="020B0604020202020204" pitchFamily="34" charset="0"/>
              </a:rPr>
              <a:t>V.4</a:t>
            </a:r>
            <a:r>
              <a:rPr lang="fr-FR" sz="2800" b="1" dirty="0">
                <a:highlight>
                  <a:srgbClr val="D3D3D3"/>
                </a:highlight>
                <a:latin typeface="Times New Roman" panose="02020603050405020304" pitchFamily="18" charset="0"/>
                <a:ea typeface="Times New Roman" panose="02020603050405020304" pitchFamily="18" charset="0"/>
                <a:cs typeface="Arial" panose="020B0604020202020204" pitchFamily="34" charset="0"/>
              </a:rPr>
              <a:t>.</a:t>
            </a:r>
            <a:r>
              <a:rPr lang="fr-FR" sz="2800" b="1" dirty="0">
                <a:latin typeface="Times New Roman" panose="02020603050405020304" pitchFamily="18" charset="0"/>
                <a:ea typeface="Times New Roman" panose="02020603050405020304" pitchFamily="18" charset="0"/>
                <a:cs typeface="Arial" panose="020B0604020202020204" pitchFamily="34" charset="0"/>
              </a:rPr>
              <a:t>   chaîne </a:t>
            </a:r>
            <a:r>
              <a:rPr lang="fr-FR" sz="2800" b="1" dirty="0" err="1">
                <a:latin typeface="Times New Roman" panose="02020603050405020304" pitchFamily="18" charset="0"/>
                <a:ea typeface="Times New Roman" panose="02020603050405020304" pitchFamily="18" charset="0"/>
                <a:cs typeface="Arial" panose="020B0604020202020204" pitchFamily="34" charset="0"/>
              </a:rPr>
              <a:t>augmentante</a:t>
            </a:r>
            <a:r>
              <a:rPr lang="fr-FR" sz="2800" b="1" dirty="0">
                <a:latin typeface="Times New Roman" panose="02020603050405020304" pitchFamily="18" charset="0"/>
                <a:ea typeface="Times New Roman" panose="02020603050405020304" pitchFamily="18" charset="0"/>
                <a:cs typeface="Arial" panose="020B0604020202020204" pitchFamily="34" charset="0"/>
              </a:rPr>
              <a:t> </a:t>
            </a: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a:p>
            <a:pPr marL="1600200" lvl="2" indent="-457200" algn="just">
              <a:lnSpc>
                <a:spcPct val="150000"/>
              </a:lnSpc>
              <a:buFont typeface="Wingdings" panose="05000000000000000000" pitchFamily="2" charset="2"/>
              <a:buChar char="Ø"/>
            </a:pP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chemin 1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p>
          <a:p>
            <a:pPr marL="1600200" lvl="2" indent="-457200" algn="just">
              <a:lnSpc>
                <a:spcPct val="150000"/>
              </a:lnSpc>
              <a:buFont typeface="Wingdings" panose="05000000000000000000" pitchFamily="2" charset="2"/>
              <a:buChar char="Ø"/>
            </a:pPr>
            <a:r>
              <a:rPr lang="fr-FR" sz="2800" i="1" dirty="0">
                <a:latin typeface="Times New Roman" panose="02020603050405020304" pitchFamily="18" charset="0"/>
                <a:ea typeface="Times New Roman" panose="02020603050405020304" pitchFamily="18" charset="0"/>
                <a:cs typeface="Arial" panose="020B0604020202020204" pitchFamily="34" charset="0"/>
              </a:rPr>
              <a:t>chemin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2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L="1600200" lvl="2" indent="-457200" algn="just">
              <a:lnSpc>
                <a:spcPct val="150000"/>
              </a:lnSpc>
              <a:buFont typeface="Wingdings" panose="05000000000000000000" pitchFamily="2" charset="2"/>
              <a:buChar char="Ø"/>
            </a:pPr>
            <a:r>
              <a:rPr lang="fr-FR" sz="2800" i="1" dirty="0">
                <a:latin typeface="Times New Roman" panose="02020603050405020304" pitchFamily="18" charset="0"/>
                <a:ea typeface="Times New Roman" panose="02020603050405020304" pitchFamily="18" charset="0"/>
                <a:cs typeface="Arial" panose="020B0604020202020204" pitchFamily="34" charset="0"/>
              </a:rPr>
              <a:t>chemin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3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L="1600200" lvl="2" indent="-457200" algn="just">
              <a:lnSpc>
                <a:spcPct val="150000"/>
              </a:lnSpc>
              <a:buFont typeface="Wingdings" panose="05000000000000000000" pitchFamily="2" charset="2"/>
              <a:buChar char="Ø"/>
            </a:pPr>
            <a:r>
              <a:rPr lang="fr-FR" sz="2800" i="1" dirty="0">
                <a:latin typeface="Times New Roman" panose="02020603050405020304" pitchFamily="18" charset="0"/>
                <a:ea typeface="Times New Roman" panose="02020603050405020304" pitchFamily="18" charset="0"/>
                <a:cs typeface="Arial" panose="020B0604020202020204" pitchFamily="34" charset="0"/>
              </a:rPr>
              <a:t>chemin 3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p>
          <a:p>
            <a:pPr marL="457200" indent="-457200" algn="just">
              <a:spcBef>
                <a:spcPts val="1200"/>
              </a:spcBef>
              <a:spcAft>
                <a:spcPts val="1000"/>
              </a:spcAft>
              <a:buFont typeface="Wingdings" panose="05000000000000000000" pitchFamily="2" charset="2"/>
              <a:buChar char="§"/>
            </a:pP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Un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chemin insaturé allant de S à P est dit : chemin augmentant.</a:t>
            </a:r>
          </a:p>
          <a:p>
            <a:pPr marL="457200" indent="-457200" algn="just">
              <a:spcBef>
                <a:spcPts val="1200"/>
              </a:spcBef>
              <a:spcAft>
                <a:spcPts val="1000"/>
              </a:spcAft>
              <a:buFont typeface="Wingdings" panose="05000000000000000000" pitchFamily="2" charset="2"/>
              <a:buChar char="§"/>
            </a:pP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Une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chaîne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augmentante</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est une chaîne de S à P dont les arcs parcourus dans le sens direct sont insaturés et ceux parcourus dans le sens inverse sont traversés par un flot strictement positif.</a:t>
            </a: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9176544" y="1402244"/>
            <a:ext cx="2405856" cy="824874"/>
          </a:xfrm>
          <a:prstGeom prst="rect">
            <a:avLst/>
          </a:prstGeom>
          <a:noFill/>
          <a:ln>
            <a:noFill/>
          </a:ln>
        </p:spPr>
      </p:pic>
      <p:pic>
        <p:nvPicPr>
          <p:cNvPr id="2" name="Picture 1"/>
          <p:cNvPicPr>
            <a:picLocks noChangeAspect="1"/>
          </p:cNvPicPr>
          <p:nvPr/>
        </p:nvPicPr>
        <p:blipFill>
          <a:blip r:embed="rId4"/>
          <a:stretch>
            <a:fillRect/>
          </a:stretch>
        </p:blipFill>
        <p:spPr>
          <a:xfrm>
            <a:off x="3494894" y="2227118"/>
            <a:ext cx="4705350" cy="561975"/>
          </a:xfrm>
          <a:prstGeom prst="rect">
            <a:avLst/>
          </a:prstGeom>
        </p:spPr>
      </p:pic>
      <p:pic>
        <p:nvPicPr>
          <p:cNvPr id="3" name="Picture 2"/>
          <p:cNvPicPr>
            <a:picLocks noChangeAspect="1"/>
          </p:cNvPicPr>
          <p:nvPr/>
        </p:nvPicPr>
        <p:blipFill>
          <a:blip r:embed="rId5"/>
          <a:stretch>
            <a:fillRect/>
          </a:stretch>
        </p:blipFill>
        <p:spPr>
          <a:xfrm>
            <a:off x="3494894" y="2780048"/>
            <a:ext cx="4743450" cy="561975"/>
          </a:xfrm>
          <a:prstGeom prst="rect">
            <a:avLst/>
          </a:prstGeom>
        </p:spPr>
      </p:pic>
      <p:pic>
        <p:nvPicPr>
          <p:cNvPr id="4" name="Picture 3"/>
          <p:cNvPicPr>
            <a:picLocks noChangeAspect="1"/>
          </p:cNvPicPr>
          <p:nvPr/>
        </p:nvPicPr>
        <p:blipFill>
          <a:blip r:embed="rId6"/>
          <a:stretch>
            <a:fillRect/>
          </a:stretch>
        </p:blipFill>
        <p:spPr>
          <a:xfrm>
            <a:off x="3513944" y="3321074"/>
            <a:ext cx="4705350" cy="571500"/>
          </a:xfrm>
          <a:prstGeom prst="rect">
            <a:avLst/>
          </a:prstGeom>
        </p:spPr>
      </p:pic>
      <p:pic>
        <p:nvPicPr>
          <p:cNvPr id="5" name="Picture 4"/>
          <p:cNvPicPr>
            <a:picLocks noChangeAspect="1"/>
          </p:cNvPicPr>
          <p:nvPr/>
        </p:nvPicPr>
        <p:blipFill>
          <a:blip r:embed="rId7"/>
          <a:stretch>
            <a:fillRect/>
          </a:stretch>
        </p:blipFill>
        <p:spPr>
          <a:xfrm>
            <a:off x="3513944" y="3883049"/>
            <a:ext cx="4705350" cy="600075"/>
          </a:xfrm>
          <a:prstGeom prst="rect">
            <a:avLst/>
          </a:prstGeom>
        </p:spPr>
      </p:pic>
    </p:spTree>
    <p:extLst>
      <p:ext uri="{BB962C8B-B14F-4D97-AF65-F5344CB8AC3E}">
        <p14:creationId xmlns:p14="http://schemas.microsoft.com/office/powerpoint/2010/main" val="29436649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animEffect transition="in" filter="fade">
                                      <p:cBhvr>
                                        <p:cTn id="7" dur="500"/>
                                        <p:tgtEl>
                                          <p:spTgt spid="2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7" end="7"/>
                                            </p:txEl>
                                          </p:spTgt>
                                        </p:tgtEl>
                                        <p:attrNameLst>
                                          <p:attrName>style.visibility</p:attrName>
                                        </p:attrNameLst>
                                      </p:cBhvr>
                                      <p:to>
                                        <p:strVal val="visible"/>
                                      </p:to>
                                    </p:set>
                                    <p:animEffect transition="in" filter="fade">
                                      <p:cBhvr>
                                        <p:cTn id="12"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50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Problème du flot dans un réseau de transport</a:t>
            </a:r>
            <a:endParaRPr lang="fr-FR" sz="2800" i="1" dirty="0" smtClean="0">
              <a:latin typeface="Times New Roman" panose="02020603050405020304" pitchFamily="18" charset="0"/>
              <a:cs typeface="Times New Roman" panose="02020603050405020304" pitchFamily="18" charset="0"/>
            </a:endParaRPr>
          </a:p>
          <a:p>
            <a:pPr marL="228600" marR="0" algn="just">
              <a:lnSpc>
                <a:spcPct val="115000"/>
              </a:lnSpc>
              <a:spcBef>
                <a:spcPts val="0"/>
              </a:spcBef>
              <a:spcAft>
                <a:spcPts val="0"/>
              </a:spcAft>
            </a:pPr>
            <a:r>
              <a:rPr lang="fr-FR" sz="2800" b="1" dirty="0" smtClean="0">
                <a:highlight>
                  <a:srgbClr val="D3D3D3"/>
                </a:highlight>
                <a:latin typeface="Times New Roman" panose="02020603050405020304" pitchFamily="18" charset="0"/>
                <a:ea typeface="Times New Roman" panose="02020603050405020304" pitchFamily="18" charset="0"/>
                <a:cs typeface="Arial" panose="020B0604020202020204" pitchFamily="34" charset="0"/>
              </a:rPr>
              <a:t>V.4</a:t>
            </a:r>
            <a:r>
              <a:rPr lang="fr-FR" sz="2800" b="1" dirty="0">
                <a:highlight>
                  <a:srgbClr val="D3D3D3"/>
                </a:highlight>
                <a:latin typeface="Times New Roman" panose="02020603050405020304" pitchFamily="18" charset="0"/>
                <a:ea typeface="Times New Roman" panose="02020603050405020304" pitchFamily="18" charset="0"/>
                <a:cs typeface="Arial" panose="020B0604020202020204" pitchFamily="34" charset="0"/>
              </a:rPr>
              <a:t>.</a:t>
            </a:r>
            <a:r>
              <a:rPr lang="fr-FR" sz="2800" b="1" dirty="0">
                <a:latin typeface="Times New Roman" panose="02020603050405020304" pitchFamily="18" charset="0"/>
                <a:ea typeface="Times New Roman" panose="02020603050405020304" pitchFamily="18" charset="0"/>
                <a:cs typeface="Arial" panose="020B0604020202020204" pitchFamily="34" charset="0"/>
              </a:rPr>
              <a:t>   chaîne </a:t>
            </a:r>
            <a:r>
              <a:rPr lang="fr-FR" sz="2800" b="1" dirty="0" err="1">
                <a:latin typeface="Times New Roman" panose="02020603050405020304" pitchFamily="18" charset="0"/>
                <a:ea typeface="Times New Roman" panose="02020603050405020304" pitchFamily="18" charset="0"/>
                <a:cs typeface="Arial" panose="020B0604020202020204" pitchFamily="34" charset="0"/>
              </a:rPr>
              <a:t>augmentante</a:t>
            </a:r>
            <a:r>
              <a:rPr lang="fr-FR" sz="2800" b="1" dirty="0">
                <a:latin typeface="Times New Roman" panose="02020603050405020304" pitchFamily="18" charset="0"/>
                <a:ea typeface="Times New Roman" panose="02020603050405020304" pitchFamily="18" charset="0"/>
                <a:cs typeface="Arial" panose="020B0604020202020204" pitchFamily="34" charset="0"/>
              </a:rPr>
              <a:t> </a:t>
            </a: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a:p>
            <a:pPr lvl="2" algn="just">
              <a:lnSpc>
                <a:spcPct val="115000"/>
              </a:lnSpc>
            </a:pP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Exemple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soit la chaine (</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x</a:t>
            </a:r>
            <a:r>
              <a:rPr lang="fr-FR" sz="2800" i="1" baseline="-25000" dirty="0">
                <a:latin typeface="Times New Roman" panose="02020603050405020304" pitchFamily="18" charset="0"/>
                <a:ea typeface="Times New Roman" panose="02020603050405020304" pitchFamily="18" charset="0"/>
                <a:cs typeface="Times New Roman" panose="02020603050405020304" pitchFamily="18" charset="0"/>
              </a:rPr>
              <a:t>1</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x</a:t>
            </a:r>
            <a:r>
              <a:rPr lang="fr-FR" sz="2800" i="1" baseline="-25000" dirty="0">
                <a:latin typeface="Times New Roman" panose="02020603050405020304" pitchFamily="18" charset="0"/>
                <a:ea typeface="Times New Roman" panose="02020603050405020304" pitchFamily="18" charset="0"/>
                <a:cs typeface="Times New Roman" panose="02020603050405020304" pitchFamily="18" charset="0"/>
              </a:rPr>
              <a:t>5</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cette chaine est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augmentante</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peut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être augmentée au plus par 2</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2"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1404730" y="3208378"/>
            <a:ext cx="8650581" cy="3165917"/>
          </a:xfrm>
          <a:prstGeom prst="rect">
            <a:avLst/>
          </a:prstGeom>
          <a:noFill/>
          <a:ln>
            <a:noFill/>
          </a:ln>
        </p:spPr>
      </p:pic>
    </p:spTree>
    <p:extLst>
      <p:ext uri="{BB962C8B-B14F-4D97-AF65-F5344CB8AC3E}">
        <p14:creationId xmlns:p14="http://schemas.microsoft.com/office/powerpoint/2010/main" val="129159024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571500" marR="0" lvl="0" indent="-571500">
              <a:lnSpc>
                <a:spcPct val="150000"/>
              </a:lnSpc>
              <a:spcBef>
                <a:spcPts val="0"/>
              </a:spcBef>
              <a:spcAft>
                <a:spcPts val="0"/>
              </a:spcAft>
              <a:buSzPct val="100000"/>
              <a:buAutoNum type="romanUcPeriod" startAt="5"/>
            </a:pPr>
            <a:r>
              <a:rPr lang="fr-FR" sz="3200" b="1" dirty="0" smtClean="0">
                <a:latin typeface="Times New Roman" panose="02020603050405020304" pitchFamily="18" charset="0"/>
                <a:ea typeface="Times New Roman" panose="02020603050405020304" pitchFamily="18" charset="0"/>
                <a:cs typeface="Times New Roman" panose="02020603050405020304" pitchFamily="18" charset="0"/>
              </a:rPr>
              <a:t>Problème du flot dans un réseau de transport</a:t>
            </a:r>
            <a:endParaRPr lang="fr-FR" sz="2800" i="1" dirty="0">
              <a:latin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0"/>
              </a:spcAft>
              <a:buSzPct val="100000"/>
              <a:buFont typeface="Wingdings" panose="05000000000000000000" pitchFamily="2" charset="2"/>
              <a:buChar char="Ø"/>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Pour </a:t>
            </a:r>
            <a:r>
              <a:rPr lang="fr-FR" sz="2800" dirty="0">
                <a:latin typeface="Times New Roman" panose="02020603050405020304" pitchFamily="18" charset="0"/>
                <a:ea typeface="Times New Roman" panose="02020603050405020304" pitchFamily="18" charset="0"/>
                <a:cs typeface="Arial" panose="020B0604020202020204" pitchFamily="34" charset="0"/>
              </a:rPr>
              <a:t>augmenter une chaine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1</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5</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R="0" lvl="0">
              <a:lnSpc>
                <a:spcPct val="150000"/>
              </a:lnSpc>
              <a:spcBef>
                <a:spcPts val="0"/>
              </a:spcBef>
              <a:spcAft>
                <a:spcPts val="0"/>
              </a:spcAft>
              <a:buSzPct val="100000"/>
            </a:pPr>
            <a:endParaRPr lang="fr-FR" sz="2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228600" marR="0" algn="just">
              <a:lnSpc>
                <a:spcPct val="115000"/>
              </a:lnSpc>
              <a:spcBef>
                <a:spcPts val="0"/>
              </a:spcBef>
              <a:spcAft>
                <a:spcPts val="0"/>
              </a:spcAft>
            </a:pP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4" name="Picture 3"/>
          <p:cNvPicPr>
            <a:picLocks noChangeAspect="1"/>
          </p:cNvPicPr>
          <p:nvPr/>
        </p:nvPicPr>
        <p:blipFill>
          <a:blip r:embed="rId3"/>
          <a:stretch>
            <a:fillRect/>
          </a:stretch>
        </p:blipFill>
        <p:spPr>
          <a:xfrm>
            <a:off x="2507186" y="3456384"/>
            <a:ext cx="6784037" cy="2582311"/>
          </a:xfrm>
          <a:prstGeom prst="rect">
            <a:avLst/>
          </a:prstGeom>
        </p:spPr>
      </p:pic>
      <p:pic>
        <p:nvPicPr>
          <p:cNvPr id="5" name="Picture 4"/>
          <p:cNvPicPr>
            <a:picLocks noChangeAspect="1"/>
          </p:cNvPicPr>
          <p:nvPr/>
        </p:nvPicPr>
        <p:blipFill>
          <a:blip r:embed="rId4"/>
          <a:stretch>
            <a:fillRect/>
          </a:stretch>
        </p:blipFill>
        <p:spPr>
          <a:xfrm>
            <a:off x="880619" y="2354992"/>
            <a:ext cx="10139641" cy="878072"/>
          </a:xfrm>
          <a:prstGeom prst="rect">
            <a:avLst/>
          </a:prstGeom>
        </p:spPr>
      </p:pic>
    </p:spTree>
    <p:extLst>
      <p:ext uri="{BB962C8B-B14F-4D97-AF65-F5344CB8AC3E}">
        <p14:creationId xmlns:p14="http://schemas.microsoft.com/office/powerpoint/2010/main" val="369257018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xmlns:a14="http://schemas.microsoft.com/office/drawing/2010/main">
        <mc:Choice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571500" marR="0" lvl="0" indent="-571500">
                  <a:lnSpc>
                    <a:spcPct val="150000"/>
                  </a:lnSpc>
                  <a:spcBef>
                    <a:spcPts val="0"/>
                  </a:spcBef>
                  <a:spcAft>
                    <a:spcPts val="0"/>
                  </a:spcAft>
                  <a:buSzPct val="100000"/>
                  <a:buAutoNum type="romanUcPeriod" startAt="5"/>
                </a:pPr>
                <a:r>
                  <a:rPr lang="fr-FR" sz="3200" b="1" dirty="0" smtClean="0">
                    <a:latin typeface="Times New Roman" panose="02020603050405020304" pitchFamily="18" charset="0"/>
                    <a:ea typeface="Times New Roman" panose="02020603050405020304" pitchFamily="18" charset="0"/>
                    <a:cs typeface="Times New Roman" panose="02020603050405020304" pitchFamily="18" charset="0"/>
                  </a:rPr>
                  <a:t>Problème du flot dans un réseau de transport</a:t>
                </a:r>
                <a:endParaRPr lang="fr-FR" sz="2800" i="1" dirty="0">
                  <a:latin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0"/>
                  </a:spcAft>
                  <a:buSzPct val="100000"/>
                  <a:buFont typeface="Wingdings" panose="05000000000000000000" pitchFamily="2" charset="2"/>
                  <a:buChar char="Ø"/>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Pour </a:t>
                </a:r>
                <a:r>
                  <a:rPr lang="fr-FR" sz="2800" dirty="0">
                    <a:latin typeface="Times New Roman" panose="02020603050405020304" pitchFamily="18" charset="0"/>
                    <a:ea typeface="Times New Roman" panose="02020603050405020304" pitchFamily="18" charset="0"/>
                    <a:cs typeface="Arial" panose="020B0604020202020204" pitchFamily="34" charset="0"/>
                  </a:rPr>
                  <a:t>augmenter une chaine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1</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5</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R="0" lvl="0">
                  <a:lnSpc>
                    <a:spcPct val="150000"/>
                  </a:lnSpc>
                  <a:spcBef>
                    <a:spcPts val="0"/>
                  </a:spcBef>
                  <a:spcAft>
                    <a:spcPts val="0"/>
                  </a:spcAft>
                  <a:buSzPct val="100000"/>
                </a:pPr>
                <a:endParaRPr lang="fr-FR" sz="2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2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en-US" sz="2800" dirty="0">
                  <a:latin typeface="Calibri" panose="020F0502020204030204" pitchFamily="34" charset="0"/>
                  <a:ea typeface="Times New Roman" panose="02020603050405020304" pitchFamily="18" charset="0"/>
                  <a:cs typeface="Arial" panose="020B0604020202020204" pitchFamily="34" charset="0"/>
                </a:endParaRPr>
              </a:p>
              <a:p>
                <a:pPr lvl="0" fontAlgn="base"/>
                <a:r>
                  <a:rPr lang="fr-FR" sz="2800" i="1" dirty="0" smtClean="0">
                    <a:solidFill>
                      <a:srgbClr val="FF0000"/>
                    </a:solidFill>
                  </a:rPr>
                  <a:t>1.      Ch </a:t>
                </a:r>
                <a:r>
                  <a:rPr lang="fr-FR" sz="2800" i="1" dirty="0">
                    <a:solidFill>
                      <a:srgbClr val="FF0000"/>
                    </a:solidFill>
                  </a:rPr>
                  <a:t>= Ch</a:t>
                </a:r>
                <a:r>
                  <a:rPr lang="fr-FR" sz="2800" i="1" baseline="30000" dirty="0">
                    <a:solidFill>
                      <a:srgbClr val="FF0000"/>
                    </a:solidFill>
                  </a:rPr>
                  <a:t>+</a:t>
                </a:r>
                <a:r>
                  <a:rPr lang="fr-FR" sz="2800" i="1" dirty="0">
                    <a:solidFill>
                      <a:srgbClr val="FF0000"/>
                    </a:solidFill>
                  </a:rPr>
                  <a:t> </a:t>
                </a:r>
                <a14:m>
                  <m:oMath xmlns:m="http://schemas.openxmlformats.org/officeDocument/2006/math">
                    <m:r>
                      <a:rPr lang="fr-FR" sz="2800" i="1">
                        <a:solidFill>
                          <a:srgbClr val="FF0000"/>
                        </a:solidFill>
                        <a:latin typeface="Cambria Math" panose="02040503050406030204" pitchFamily="18" charset="0"/>
                      </a:rPr>
                      <m:t>∪</m:t>
                    </m:r>
                  </m:oMath>
                </a14:m>
                <a:r>
                  <a:rPr lang="fr-FR" sz="2800" i="1" dirty="0">
                    <a:solidFill>
                      <a:srgbClr val="FF0000"/>
                    </a:solidFill>
                  </a:rPr>
                  <a:t> Ch</a:t>
                </a:r>
                <a:r>
                  <a:rPr lang="fr-FR" sz="2800" i="1" baseline="30000" dirty="0">
                    <a:solidFill>
                      <a:srgbClr val="FF0000"/>
                    </a:solidFill>
                  </a:rPr>
                  <a:t>-</a:t>
                </a:r>
                <a:endParaRPr lang="en-US" sz="2800" i="1" dirty="0">
                  <a:solidFill>
                    <a:srgbClr val="FF0000"/>
                  </a:solidFill>
                </a:endParaRPr>
              </a:p>
              <a:p>
                <a:pPr lvl="0"/>
                <a:r>
                  <a:rPr lang="fr-FR" sz="2800" i="1" dirty="0"/>
                  <a:t>Ch</a:t>
                </a:r>
                <a:r>
                  <a:rPr lang="fr-FR" sz="2800" i="1" baseline="30000" dirty="0"/>
                  <a:t>+</a:t>
                </a:r>
                <a:r>
                  <a:rPr lang="fr-FR" sz="2800" i="1" dirty="0"/>
                  <a:t> : l’ensemble des arcs d’orientation directe </a:t>
                </a:r>
                <a:r>
                  <a:rPr lang="fr-FR" sz="2800" i="1" dirty="0" smtClean="0"/>
                  <a:t>: </a:t>
                </a:r>
                <a:r>
                  <a:rPr lang="fr-FR" sz="2800" i="1" dirty="0"/>
                  <a:t>Ch</a:t>
                </a:r>
                <a:r>
                  <a:rPr lang="fr-FR" sz="2800" i="1" baseline="30000" dirty="0"/>
                  <a:t>+</a:t>
                </a:r>
                <a:r>
                  <a:rPr lang="fr-FR" sz="2800" dirty="0"/>
                  <a:t> = {(</a:t>
                </a:r>
                <a:r>
                  <a:rPr lang="fr-FR" sz="2800" i="1" dirty="0"/>
                  <a:t>x</a:t>
                </a:r>
                <a:r>
                  <a:rPr lang="fr-FR" sz="2800" i="1" baseline="-25000" dirty="0"/>
                  <a:t>1</a:t>
                </a:r>
                <a:r>
                  <a:rPr lang="fr-FR" sz="2800" i="1" dirty="0"/>
                  <a:t>, x</a:t>
                </a:r>
                <a:r>
                  <a:rPr lang="fr-FR" sz="2800" i="1" baseline="-25000" dirty="0"/>
                  <a:t>2</a:t>
                </a:r>
                <a:r>
                  <a:rPr lang="fr-FR" sz="2800" i="1" dirty="0"/>
                  <a:t>),</a:t>
                </a:r>
                <a:r>
                  <a:rPr lang="fr-FR" sz="2800" dirty="0"/>
                  <a:t> (</a:t>
                </a:r>
                <a:r>
                  <a:rPr lang="fr-FR" sz="2800" i="1" dirty="0"/>
                  <a:t>x</a:t>
                </a:r>
                <a:r>
                  <a:rPr lang="fr-FR" sz="2800" i="1" baseline="-25000" dirty="0"/>
                  <a:t>2</a:t>
                </a:r>
                <a:r>
                  <a:rPr lang="fr-FR" sz="2800" i="1" dirty="0"/>
                  <a:t>, x</a:t>
                </a:r>
                <a:r>
                  <a:rPr lang="fr-FR" sz="2800" i="1" baseline="-25000" dirty="0"/>
                  <a:t>3</a:t>
                </a:r>
                <a:r>
                  <a:rPr lang="fr-FR" sz="2800" i="1" dirty="0"/>
                  <a:t>),</a:t>
                </a:r>
                <a:r>
                  <a:rPr lang="fr-FR" sz="2800" dirty="0"/>
                  <a:t> (</a:t>
                </a:r>
                <a:r>
                  <a:rPr lang="fr-FR" sz="2800" i="1" dirty="0"/>
                  <a:t>x</a:t>
                </a:r>
                <a:r>
                  <a:rPr lang="fr-FR" sz="2800" i="1" baseline="-25000" dirty="0"/>
                  <a:t>4</a:t>
                </a:r>
                <a:r>
                  <a:rPr lang="fr-FR" sz="2800" i="1" dirty="0"/>
                  <a:t>, x</a:t>
                </a:r>
                <a:r>
                  <a:rPr lang="fr-FR" sz="2800" i="1" baseline="-25000" dirty="0"/>
                  <a:t>5</a:t>
                </a:r>
                <a:r>
                  <a:rPr lang="fr-FR" sz="2800" i="1" dirty="0"/>
                  <a:t>)</a:t>
                </a:r>
                <a:r>
                  <a:rPr lang="fr-FR" sz="2800" dirty="0"/>
                  <a:t>} </a:t>
                </a:r>
                <a:endParaRPr lang="en-US" sz="2800" dirty="0"/>
              </a:p>
              <a:p>
                <a:pPr lvl="0"/>
                <a:r>
                  <a:rPr lang="fr-FR" sz="2800" i="1" dirty="0"/>
                  <a:t>Ch</a:t>
                </a:r>
                <a:r>
                  <a:rPr lang="fr-FR" sz="2800" i="1" baseline="30000" dirty="0"/>
                  <a:t>- </a:t>
                </a:r>
                <a:r>
                  <a:rPr lang="fr-FR" sz="2800" i="1" dirty="0"/>
                  <a:t>: l’ensemble des arcs d’orientation inverse  </a:t>
                </a:r>
                <a:r>
                  <a:rPr lang="fr-FR" sz="2800" i="1" dirty="0" smtClean="0"/>
                  <a:t>: Ch</a:t>
                </a:r>
                <a:r>
                  <a:rPr lang="fr-FR" sz="2800" i="1" baseline="30000" dirty="0" smtClean="0"/>
                  <a:t>-</a:t>
                </a:r>
                <a:r>
                  <a:rPr lang="fr-FR" sz="2800" dirty="0" smtClean="0"/>
                  <a:t> </a:t>
                </a:r>
                <a:r>
                  <a:rPr lang="fr-FR" sz="2800" dirty="0"/>
                  <a:t>= {(</a:t>
                </a:r>
                <a:r>
                  <a:rPr lang="fr-FR" sz="2800" i="1" dirty="0"/>
                  <a:t>x</a:t>
                </a:r>
                <a:r>
                  <a:rPr lang="fr-FR" sz="2800" i="1" baseline="-25000" dirty="0"/>
                  <a:t>3</a:t>
                </a:r>
                <a:r>
                  <a:rPr lang="fr-FR" sz="2800" i="1" dirty="0"/>
                  <a:t>, x</a:t>
                </a:r>
                <a:r>
                  <a:rPr lang="fr-FR" sz="2800" i="1" baseline="-25000" dirty="0"/>
                  <a:t>4</a:t>
                </a:r>
                <a:r>
                  <a:rPr lang="fr-FR" sz="2800" i="1" dirty="0"/>
                  <a:t>)</a:t>
                </a:r>
                <a:r>
                  <a:rPr lang="fr-FR" sz="2800" dirty="0"/>
                  <a:t>}</a:t>
                </a:r>
                <a:endParaRPr lang="en-US" sz="2800" dirty="0"/>
              </a:p>
              <a:p>
                <a:pPr marL="228600" marR="0" algn="just">
                  <a:lnSpc>
                    <a:spcPct val="115000"/>
                  </a:lnSpc>
                  <a:spcBef>
                    <a:spcPts val="0"/>
                  </a:spcBef>
                  <a:spcAft>
                    <a:spcPts val="0"/>
                  </a:spcAft>
                </a:pP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rotWithShape="0">
                <a:blip r:embed="rId3"/>
                <a:stretch>
                  <a:fillRect l="-1126" b="-1721"/>
                </a:stretch>
              </a:blipFill>
              <a:ln w="9525"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5" name="Picture 4"/>
          <p:cNvPicPr>
            <a:picLocks noChangeAspect="1"/>
          </p:cNvPicPr>
          <p:nvPr/>
        </p:nvPicPr>
        <p:blipFill>
          <a:blip r:embed="rId4"/>
          <a:stretch>
            <a:fillRect/>
          </a:stretch>
        </p:blipFill>
        <p:spPr>
          <a:xfrm>
            <a:off x="880619" y="2103200"/>
            <a:ext cx="10139641" cy="878072"/>
          </a:xfrm>
          <a:prstGeom prst="rect">
            <a:avLst/>
          </a:prstGeom>
        </p:spPr>
      </p:pic>
      <p:pic>
        <p:nvPicPr>
          <p:cNvPr id="13" name="Picture 12"/>
          <p:cNvPicPr>
            <a:picLocks noChangeAspect="1"/>
          </p:cNvPicPr>
          <p:nvPr/>
        </p:nvPicPr>
        <p:blipFill>
          <a:blip r:embed="rId5"/>
          <a:stretch>
            <a:fillRect/>
          </a:stretch>
        </p:blipFill>
        <p:spPr>
          <a:xfrm>
            <a:off x="5252884" y="2954220"/>
            <a:ext cx="6784037" cy="2582311"/>
          </a:xfrm>
          <a:prstGeom prst="rect">
            <a:avLst/>
          </a:prstGeom>
        </p:spPr>
      </p:pic>
    </p:spTree>
    <p:extLst>
      <p:ext uri="{BB962C8B-B14F-4D97-AF65-F5344CB8AC3E}">
        <p14:creationId xmlns:p14="http://schemas.microsoft.com/office/powerpoint/2010/main" val="39557307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	Introduction</a:t>
            </a:r>
            <a:endParaRPr lang="fr-FR" sz="800" dirty="0" smtClean="0">
              <a:latin typeface="Times New Roman" panose="02020603050405020304" pitchFamily="18" charset="0"/>
              <a:cs typeface="Times New Roman" panose="02020603050405020304" pitchFamily="18" charset="0"/>
            </a:endParaRPr>
          </a:p>
          <a:p>
            <a:pPr algn="just">
              <a:lnSpc>
                <a:spcPct val="150000"/>
              </a:lnSpc>
            </a:pPr>
            <a:endParaRPr lang="fr-FR" sz="2800" dirty="0" smtClean="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
            </a:pPr>
            <a:endParaRPr lang="fr-FR" sz="28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
            </a:pPr>
            <a:endParaRPr lang="fr-FR" sz="2800" dirty="0">
              <a:latin typeface="Times New Roman" panose="02020603050405020304" pitchFamily="18" charset="0"/>
              <a:cs typeface="Times New Roman" panose="02020603050405020304" pitchFamily="18" charset="0"/>
            </a:endParaRPr>
          </a:p>
          <a:p>
            <a:pPr algn="ctr">
              <a:lnSpc>
                <a:spcPct val="150000"/>
              </a:lnSpc>
            </a:pPr>
            <a:r>
              <a:rPr lang="fr-FR" sz="2800" dirty="0" smtClean="0">
                <a:latin typeface="Times New Roman" panose="02020603050405020304" pitchFamily="18" charset="0"/>
                <a:cs typeface="Times New Roman" panose="02020603050405020304" pitchFamily="18" charset="0"/>
              </a:rPr>
              <a:t>Le </a:t>
            </a:r>
            <a:r>
              <a:rPr lang="fr-FR" sz="2800" dirty="0">
                <a:latin typeface="Times New Roman" panose="02020603050405020304" pitchFamily="18" charset="0"/>
                <a:cs typeface="Times New Roman" panose="02020603050405020304" pitchFamily="18" charset="0"/>
              </a:rPr>
              <a:t>problème des flots dans les réseaux concerne la circulation de la matière sur les arcs d’un graphe. </a:t>
            </a:r>
            <a:endParaRPr lang="fr-FR" sz="2800"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fr-FR" sz="2800" dirty="0" smtClean="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fr-FR" sz="2800"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endParaRPr lang="en-US" sz="2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122198369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571500" marR="0" lvl="0" indent="-571500">
              <a:lnSpc>
                <a:spcPct val="150000"/>
              </a:lnSpc>
              <a:spcBef>
                <a:spcPts val="0"/>
              </a:spcBef>
              <a:spcAft>
                <a:spcPts val="0"/>
              </a:spcAft>
              <a:buSzPct val="100000"/>
              <a:buAutoNum type="romanUcPeriod" startAt="5"/>
            </a:pPr>
            <a:r>
              <a:rPr lang="fr-FR" sz="3200" b="1" dirty="0" smtClean="0">
                <a:latin typeface="Times New Roman" panose="02020603050405020304" pitchFamily="18" charset="0"/>
                <a:ea typeface="Times New Roman" panose="02020603050405020304" pitchFamily="18" charset="0"/>
                <a:cs typeface="Times New Roman" panose="02020603050405020304" pitchFamily="18" charset="0"/>
              </a:rPr>
              <a:t>Problème du flot dans un réseau de transport</a:t>
            </a:r>
            <a:endParaRPr lang="fr-FR" sz="2800" i="1" dirty="0">
              <a:latin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0"/>
              </a:spcAft>
              <a:buSzPct val="100000"/>
              <a:buFont typeface="Wingdings" panose="05000000000000000000" pitchFamily="2" charset="2"/>
              <a:buChar char="Ø"/>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Pour </a:t>
            </a:r>
            <a:r>
              <a:rPr lang="fr-FR" sz="2800" dirty="0">
                <a:latin typeface="Times New Roman" panose="02020603050405020304" pitchFamily="18" charset="0"/>
                <a:ea typeface="Times New Roman" panose="02020603050405020304" pitchFamily="18" charset="0"/>
                <a:cs typeface="Arial" panose="020B0604020202020204" pitchFamily="34" charset="0"/>
              </a:rPr>
              <a:t>augmenter une chaine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1</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5</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R="0" lvl="0">
              <a:lnSpc>
                <a:spcPct val="150000"/>
              </a:lnSpc>
              <a:spcBef>
                <a:spcPts val="0"/>
              </a:spcBef>
              <a:spcAft>
                <a:spcPts val="0"/>
              </a:spcAft>
              <a:buSzPct val="100000"/>
            </a:pPr>
            <a:endParaRPr lang="fr-FR" sz="2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marL="514350" lvl="0" indent="-514350" fontAlgn="base">
              <a:buAutoNum type="arabicPeriod" startAt="2"/>
            </a:pPr>
            <a:r>
              <a:rPr lang="fr-FR" sz="2800" i="1" dirty="0" smtClean="0">
                <a:solidFill>
                  <a:srgbClr val="FF0000"/>
                </a:solidFill>
              </a:rPr>
              <a:t>v</a:t>
            </a:r>
            <a:r>
              <a:rPr lang="fr-FR" sz="2800" i="1" dirty="0">
                <a:solidFill>
                  <a:srgbClr val="FF0000"/>
                </a:solidFill>
              </a:rPr>
              <a:t>+ = min {c(u) – f(u)}    </a:t>
            </a:r>
            <a:endParaRPr lang="fr-FR" sz="2800" i="1" dirty="0" smtClean="0">
              <a:solidFill>
                <a:srgbClr val="FF0000"/>
              </a:solidFill>
            </a:endParaRPr>
          </a:p>
          <a:p>
            <a:pPr lvl="0" fontAlgn="base"/>
            <a:r>
              <a:rPr lang="fr-FR" sz="2800" i="1" dirty="0">
                <a:solidFill>
                  <a:srgbClr val="FF0000"/>
                </a:solidFill>
              </a:rPr>
              <a:t> </a:t>
            </a:r>
            <a:r>
              <a:rPr lang="fr-FR" sz="2800" i="1" dirty="0" smtClean="0">
                <a:solidFill>
                  <a:srgbClr val="FF0000"/>
                </a:solidFill>
              </a:rPr>
              <a:t>     pour </a:t>
            </a:r>
            <a:r>
              <a:rPr lang="fr-FR" sz="2800" i="1" dirty="0">
                <a:solidFill>
                  <a:srgbClr val="FF0000"/>
                </a:solidFill>
              </a:rPr>
              <a:t>tous u ∈ Ch</a:t>
            </a:r>
            <a:r>
              <a:rPr lang="fr-FR" sz="2800" i="1" dirty="0" smtClean="0">
                <a:solidFill>
                  <a:srgbClr val="FF0000"/>
                </a:solidFill>
              </a:rPr>
              <a:t>+</a:t>
            </a:r>
          </a:p>
          <a:p>
            <a:pPr lvl="0" fontAlgn="base"/>
            <a:r>
              <a:rPr lang="fr-FR" sz="2800" i="1" dirty="0" smtClean="0"/>
              <a:t>     Ch</a:t>
            </a:r>
            <a:r>
              <a:rPr lang="fr-FR" sz="2800" i="1" baseline="30000" dirty="0"/>
              <a:t>+</a:t>
            </a:r>
            <a:r>
              <a:rPr lang="fr-FR" sz="2800" dirty="0"/>
              <a:t> = {(</a:t>
            </a:r>
            <a:r>
              <a:rPr lang="fr-FR" sz="2800" i="1" dirty="0"/>
              <a:t>x</a:t>
            </a:r>
            <a:r>
              <a:rPr lang="fr-FR" sz="2800" i="1" baseline="-25000" dirty="0"/>
              <a:t>1</a:t>
            </a:r>
            <a:r>
              <a:rPr lang="fr-FR" sz="2800" i="1" dirty="0"/>
              <a:t>, x</a:t>
            </a:r>
            <a:r>
              <a:rPr lang="fr-FR" sz="2800" i="1" baseline="-25000" dirty="0"/>
              <a:t>2</a:t>
            </a:r>
            <a:r>
              <a:rPr lang="fr-FR" sz="2800" i="1" dirty="0"/>
              <a:t>),</a:t>
            </a:r>
            <a:r>
              <a:rPr lang="fr-FR" sz="2800" dirty="0"/>
              <a:t> (</a:t>
            </a:r>
            <a:r>
              <a:rPr lang="fr-FR" sz="2800" i="1" dirty="0"/>
              <a:t>x</a:t>
            </a:r>
            <a:r>
              <a:rPr lang="fr-FR" sz="2800" i="1" baseline="-25000" dirty="0"/>
              <a:t>2</a:t>
            </a:r>
            <a:r>
              <a:rPr lang="fr-FR" sz="2800" i="1" dirty="0"/>
              <a:t>, x</a:t>
            </a:r>
            <a:r>
              <a:rPr lang="fr-FR" sz="2800" i="1" baseline="-25000" dirty="0"/>
              <a:t>3</a:t>
            </a:r>
            <a:r>
              <a:rPr lang="fr-FR" sz="2800" i="1" dirty="0"/>
              <a:t>),</a:t>
            </a:r>
            <a:r>
              <a:rPr lang="fr-FR" sz="2800" dirty="0"/>
              <a:t> (</a:t>
            </a:r>
            <a:r>
              <a:rPr lang="fr-FR" sz="2800" i="1" dirty="0"/>
              <a:t>x</a:t>
            </a:r>
            <a:r>
              <a:rPr lang="fr-FR" sz="2800" i="1" baseline="-25000" dirty="0"/>
              <a:t>4</a:t>
            </a:r>
            <a:r>
              <a:rPr lang="fr-FR" sz="2800" i="1" dirty="0"/>
              <a:t>, x</a:t>
            </a:r>
            <a:r>
              <a:rPr lang="fr-FR" sz="2800" i="1" baseline="-25000" dirty="0"/>
              <a:t>5</a:t>
            </a:r>
            <a:r>
              <a:rPr lang="fr-FR" sz="2800" i="1" dirty="0"/>
              <a:t>)</a:t>
            </a:r>
            <a:r>
              <a:rPr lang="fr-FR" sz="2800" dirty="0"/>
              <a:t>} </a:t>
            </a:r>
            <a:endParaRPr lang="en-US" sz="2800" dirty="0"/>
          </a:p>
          <a:p>
            <a:pPr lvl="0"/>
            <a:r>
              <a:rPr lang="fr-FR" sz="2800" i="1" dirty="0" smtClean="0"/>
              <a:t>     v</a:t>
            </a:r>
            <a:r>
              <a:rPr lang="fr-FR" sz="2800" i="1" baseline="30000" dirty="0"/>
              <a:t>+</a:t>
            </a:r>
            <a:r>
              <a:rPr lang="fr-FR" sz="2800" i="1" dirty="0"/>
              <a:t> = min {5-1 ; 6-2 ; 10-5} = min {4, 4, 5} = 4 </a:t>
            </a:r>
            <a:endParaRPr lang="en-US" sz="2800" dirty="0"/>
          </a:p>
          <a:p>
            <a:pPr marL="228600" marR="0" algn="just">
              <a:lnSpc>
                <a:spcPct val="115000"/>
              </a:lnSpc>
              <a:spcBef>
                <a:spcPts val="0"/>
              </a:spcBef>
              <a:spcAft>
                <a:spcPts val="0"/>
              </a:spcAft>
            </a:pP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5" name="Picture 4"/>
          <p:cNvPicPr>
            <a:picLocks noChangeAspect="1"/>
          </p:cNvPicPr>
          <p:nvPr/>
        </p:nvPicPr>
        <p:blipFill>
          <a:blip r:embed="rId3"/>
          <a:stretch>
            <a:fillRect/>
          </a:stretch>
        </p:blipFill>
        <p:spPr>
          <a:xfrm>
            <a:off x="880619" y="2103200"/>
            <a:ext cx="10139641" cy="878072"/>
          </a:xfrm>
          <a:prstGeom prst="rect">
            <a:avLst/>
          </a:prstGeom>
        </p:spPr>
      </p:pic>
      <p:pic>
        <p:nvPicPr>
          <p:cNvPr id="13" name="Picture 12"/>
          <p:cNvPicPr>
            <a:picLocks noChangeAspect="1"/>
          </p:cNvPicPr>
          <p:nvPr/>
        </p:nvPicPr>
        <p:blipFill>
          <a:blip r:embed="rId4"/>
          <a:stretch>
            <a:fillRect/>
          </a:stretch>
        </p:blipFill>
        <p:spPr>
          <a:xfrm>
            <a:off x="5252881" y="2954220"/>
            <a:ext cx="6784037" cy="2582311"/>
          </a:xfrm>
          <a:prstGeom prst="rect">
            <a:avLst/>
          </a:prstGeom>
        </p:spPr>
      </p:pic>
    </p:spTree>
    <p:extLst>
      <p:ext uri="{BB962C8B-B14F-4D97-AF65-F5344CB8AC3E}">
        <p14:creationId xmlns:p14="http://schemas.microsoft.com/office/powerpoint/2010/main" val="116249924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571500" marR="0" lvl="0" indent="-571500">
              <a:lnSpc>
                <a:spcPct val="150000"/>
              </a:lnSpc>
              <a:spcBef>
                <a:spcPts val="0"/>
              </a:spcBef>
              <a:spcAft>
                <a:spcPts val="0"/>
              </a:spcAft>
              <a:buSzPct val="100000"/>
              <a:buAutoNum type="romanUcPeriod" startAt="5"/>
            </a:pPr>
            <a:r>
              <a:rPr lang="fr-FR" sz="3200" b="1" dirty="0" smtClean="0">
                <a:latin typeface="Times New Roman" panose="02020603050405020304" pitchFamily="18" charset="0"/>
                <a:ea typeface="Times New Roman" panose="02020603050405020304" pitchFamily="18" charset="0"/>
                <a:cs typeface="Times New Roman" panose="02020603050405020304" pitchFamily="18" charset="0"/>
              </a:rPr>
              <a:t>Problème du flot dans un réseau de transport</a:t>
            </a:r>
            <a:endParaRPr lang="fr-FR" sz="2800" i="1" dirty="0">
              <a:latin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0"/>
              </a:spcAft>
              <a:buSzPct val="100000"/>
              <a:buFont typeface="Wingdings" panose="05000000000000000000" pitchFamily="2" charset="2"/>
              <a:buChar char="Ø"/>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Pour </a:t>
            </a:r>
            <a:r>
              <a:rPr lang="fr-FR" sz="2800" dirty="0">
                <a:latin typeface="Times New Roman" panose="02020603050405020304" pitchFamily="18" charset="0"/>
                <a:ea typeface="Times New Roman" panose="02020603050405020304" pitchFamily="18" charset="0"/>
                <a:cs typeface="Arial" panose="020B0604020202020204" pitchFamily="34" charset="0"/>
              </a:rPr>
              <a:t>augmenter une chaine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1</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5</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R="0" lvl="0">
              <a:lnSpc>
                <a:spcPct val="150000"/>
              </a:lnSpc>
              <a:spcBef>
                <a:spcPts val="0"/>
              </a:spcBef>
              <a:spcAft>
                <a:spcPts val="0"/>
              </a:spcAft>
              <a:buSzPct val="100000"/>
            </a:pPr>
            <a:endParaRPr lang="fr-FR" sz="2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lvl="0" fontAlgn="base"/>
            <a:r>
              <a:rPr lang="fr-FR" sz="2800" i="1" dirty="0" smtClean="0">
                <a:solidFill>
                  <a:srgbClr val="FF0000"/>
                </a:solidFill>
              </a:rPr>
              <a:t>3.   v- </a:t>
            </a:r>
            <a:r>
              <a:rPr lang="fr-FR" sz="2800" i="1" dirty="0">
                <a:solidFill>
                  <a:srgbClr val="FF0000"/>
                </a:solidFill>
              </a:rPr>
              <a:t>= min </a:t>
            </a:r>
            <a:r>
              <a:rPr lang="fr-FR" sz="2800" i="1" dirty="0" smtClean="0">
                <a:solidFill>
                  <a:srgbClr val="FF0000"/>
                </a:solidFill>
              </a:rPr>
              <a:t>{f(u)}    </a:t>
            </a:r>
          </a:p>
          <a:p>
            <a:pPr lvl="0" fontAlgn="base"/>
            <a:r>
              <a:rPr lang="fr-FR" sz="2800" i="1" dirty="0">
                <a:solidFill>
                  <a:srgbClr val="FF0000"/>
                </a:solidFill>
              </a:rPr>
              <a:t> </a:t>
            </a:r>
            <a:r>
              <a:rPr lang="fr-FR" sz="2800" i="1" dirty="0" smtClean="0">
                <a:solidFill>
                  <a:srgbClr val="FF0000"/>
                </a:solidFill>
              </a:rPr>
              <a:t>     pour </a:t>
            </a:r>
            <a:r>
              <a:rPr lang="fr-FR" sz="2800" i="1" dirty="0">
                <a:solidFill>
                  <a:srgbClr val="FF0000"/>
                </a:solidFill>
              </a:rPr>
              <a:t>tous u ∈ </a:t>
            </a:r>
            <a:r>
              <a:rPr lang="fr-FR" sz="2800" i="1" dirty="0" smtClean="0">
                <a:solidFill>
                  <a:srgbClr val="FF0000"/>
                </a:solidFill>
              </a:rPr>
              <a:t>Ch-</a:t>
            </a:r>
          </a:p>
          <a:p>
            <a:pPr lvl="0" fontAlgn="base"/>
            <a:r>
              <a:rPr lang="fr-FR" sz="2800" i="1" dirty="0" smtClean="0"/>
              <a:t>     Ch</a:t>
            </a:r>
            <a:r>
              <a:rPr lang="fr-FR" sz="2800" i="1" baseline="30000" dirty="0"/>
              <a:t>-</a:t>
            </a:r>
            <a:r>
              <a:rPr lang="fr-FR" sz="2800" dirty="0" smtClean="0"/>
              <a:t> </a:t>
            </a:r>
            <a:r>
              <a:rPr lang="fr-FR" sz="2800" dirty="0"/>
              <a:t>= {(x3, x4)}</a:t>
            </a:r>
          </a:p>
          <a:p>
            <a:pPr lvl="0"/>
            <a:r>
              <a:rPr lang="fr-FR" sz="2800" i="1" dirty="0"/>
              <a:t>     </a:t>
            </a:r>
            <a:r>
              <a:rPr lang="fr-FR" sz="2800" i="1" dirty="0" smtClean="0"/>
              <a:t>v- </a:t>
            </a:r>
            <a:r>
              <a:rPr lang="fr-FR" sz="2800" i="1" dirty="0"/>
              <a:t>= min {2} = 2 </a:t>
            </a:r>
            <a:endParaRPr lang="fr-FR" sz="2800" b="1"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5" name="Picture 4"/>
          <p:cNvPicPr>
            <a:picLocks noChangeAspect="1"/>
          </p:cNvPicPr>
          <p:nvPr/>
        </p:nvPicPr>
        <p:blipFill>
          <a:blip r:embed="rId3"/>
          <a:stretch>
            <a:fillRect/>
          </a:stretch>
        </p:blipFill>
        <p:spPr>
          <a:xfrm>
            <a:off x="880619" y="2103200"/>
            <a:ext cx="10139641" cy="878072"/>
          </a:xfrm>
          <a:prstGeom prst="rect">
            <a:avLst/>
          </a:prstGeom>
        </p:spPr>
      </p:pic>
      <p:pic>
        <p:nvPicPr>
          <p:cNvPr id="13" name="Picture 12"/>
          <p:cNvPicPr>
            <a:picLocks noChangeAspect="1"/>
          </p:cNvPicPr>
          <p:nvPr/>
        </p:nvPicPr>
        <p:blipFill>
          <a:blip r:embed="rId4"/>
          <a:stretch>
            <a:fillRect/>
          </a:stretch>
        </p:blipFill>
        <p:spPr>
          <a:xfrm>
            <a:off x="5252881" y="2954220"/>
            <a:ext cx="6784037" cy="2582311"/>
          </a:xfrm>
          <a:prstGeom prst="rect">
            <a:avLst/>
          </a:prstGeom>
        </p:spPr>
      </p:pic>
    </p:spTree>
    <p:extLst>
      <p:ext uri="{BB962C8B-B14F-4D97-AF65-F5344CB8AC3E}">
        <p14:creationId xmlns:p14="http://schemas.microsoft.com/office/powerpoint/2010/main" val="309084500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xmlns:a14="http://schemas.microsoft.com/office/drawing/2010/main">
        <mc:Choice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571500" marR="0" lvl="0" indent="-571500">
                  <a:lnSpc>
                    <a:spcPct val="150000"/>
                  </a:lnSpc>
                  <a:spcBef>
                    <a:spcPts val="0"/>
                  </a:spcBef>
                  <a:spcAft>
                    <a:spcPts val="0"/>
                  </a:spcAft>
                  <a:buSzPct val="100000"/>
                  <a:buAutoNum type="romanUcPeriod" startAt="5"/>
                </a:pPr>
                <a:r>
                  <a:rPr lang="fr-FR" sz="3200" b="1" dirty="0" smtClean="0">
                    <a:latin typeface="Times New Roman" panose="02020603050405020304" pitchFamily="18" charset="0"/>
                    <a:ea typeface="Times New Roman" panose="02020603050405020304" pitchFamily="18" charset="0"/>
                    <a:cs typeface="Times New Roman" panose="02020603050405020304" pitchFamily="18" charset="0"/>
                  </a:rPr>
                  <a:t>Problème du flot dans un réseau de transport</a:t>
                </a:r>
                <a:endParaRPr lang="fr-FR" sz="2800" i="1" dirty="0">
                  <a:latin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0"/>
                  </a:spcAft>
                  <a:buSzPct val="100000"/>
                  <a:buFont typeface="Wingdings" panose="05000000000000000000" pitchFamily="2" charset="2"/>
                  <a:buChar char="Ø"/>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Pour </a:t>
                </a:r>
                <a:r>
                  <a:rPr lang="fr-FR" sz="2800" dirty="0">
                    <a:latin typeface="Times New Roman" panose="02020603050405020304" pitchFamily="18" charset="0"/>
                    <a:ea typeface="Times New Roman" panose="02020603050405020304" pitchFamily="18" charset="0"/>
                    <a:cs typeface="Arial" panose="020B0604020202020204" pitchFamily="34" charset="0"/>
                  </a:rPr>
                  <a:t>augmenter une chaine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Ch</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1</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2</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3</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4</a:t>
                </a:r>
                <a:r>
                  <a:rPr lang="fr-FR" sz="2800" i="1" dirty="0">
                    <a:latin typeface="Times New Roman" panose="02020603050405020304" pitchFamily="18" charset="0"/>
                    <a:ea typeface="Times New Roman" panose="02020603050405020304" pitchFamily="18" charset="0"/>
                    <a:cs typeface="Arial" panose="020B0604020202020204" pitchFamily="34" charset="0"/>
                  </a:rPr>
                  <a:t>, x</a:t>
                </a:r>
                <a:r>
                  <a:rPr lang="fr-FR" sz="2800" i="1" baseline="-25000" dirty="0">
                    <a:latin typeface="Times New Roman" panose="02020603050405020304" pitchFamily="18" charset="0"/>
                    <a:ea typeface="Times New Roman" panose="02020603050405020304" pitchFamily="18" charset="0"/>
                    <a:cs typeface="Arial" panose="020B0604020202020204" pitchFamily="34" charset="0"/>
                  </a:rPr>
                  <a:t>5</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R="0" lvl="0">
                  <a:lnSpc>
                    <a:spcPct val="150000"/>
                  </a:lnSpc>
                  <a:spcBef>
                    <a:spcPts val="0"/>
                  </a:spcBef>
                  <a:spcAft>
                    <a:spcPts val="0"/>
                  </a:spcAft>
                  <a:buSzPct val="100000"/>
                </a:pPr>
                <a:endParaRPr lang="fr-FR" sz="2800" dirty="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ct val="100000"/>
                </a:pPr>
                <a:endParaRPr lang="fr-FR" sz="800" dirty="0" smtClean="0">
                  <a:latin typeface="Times New Roman" panose="02020603050405020304" pitchFamily="18" charset="0"/>
                  <a:ea typeface="Times New Roman" panose="02020603050405020304" pitchFamily="18" charset="0"/>
                  <a:cs typeface="Arial" panose="020B0604020202020204" pitchFamily="34" charset="0"/>
                </a:endParaRPr>
              </a:p>
              <a:p>
                <a:pPr marL="514350" lvl="0" indent="-514350" fontAlgn="base">
                  <a:buAutoNum type="arabicPeriod" startAt="4"/>
                </a:pPr>
                <a:r>
                  <a:rPr lang="fr-FR" sz="2800" i="1" dirty="0" smtClean="0">
                    <a:solidFill>
                      <a:srgbClr val="FF0000"/>
                    </a:solidFill>
                  </a:rPr>
                  <a:t>v </a:t>
                </a:r>
                <a:r>
                  <a:rPr lang="fr-FR" sz="2800" i="1" dirty="0">
                    <a:solidFill>
                      <a:srgbClr val="FF0000"/>
                    </a:solidFill>
                  </a:rPr>
                  <a:t>= min { v - , v+ }      </a:t>
                </a:r>
                <a:endParaRPr lang="fr-FR" sz="2800" i="1" dirty="0" smtClean="0">
                  <a:solidFill>
                    <a:srgbClr val="FF0000"/>
                  </a:solidFill>
                </a:endParaRPr>
              </a:p>
              <a:p>
                <a:pPr lvl="0" fontAlgn="base"/>
                <a:r>
                  <a:rPr lang="fr-FR" sz="2800" i="1" dirty="0" smtClean="0">
                    <a:solidFill>
                      <a:srgbClr val="FF0000"/>
                    </a:solidFill>
                  </a:rPr>
                  <a:t>      donc:  </a:t>
                </a:r>
                <a:r>
                  <a:rPr lang="fr-FR" sz="2800" i="1" dirty="0"/>
                  <a:t>v = </a:t>
                </a:r>
                <a:r>
                  <a:rPr lang="fr-FR" sz="2800" i="1" dirty="0" smtClean="0"/>
                  <a:t>2</a:t>
                </a:r>
              </a:p>
              <a:p>
                <a:pPr lvl="0" fontAlgn="base"/>
                <a:endParaRPr lang="fr-FR" sz="2800" i="1" dirty="0"/>
              </a:p>
              <a:p>
                <a:pPr lvl="0" fontAlgn="base"/>
                <a:endParaRPr lang="fr-FR" sz="1100" i="1" dirty="0" smtClean="0"/>
              </a:p>
              <a:p>
                <a:pPr lvl="0" fontAlgn="base"/>
                <a:r>
                  <a:rPr lang="fr-FR" sz="2800" i="1" dirty="0" smtClean="0"/>
                  <a:t>5. f (u</a:t>
                </a:r>
                <a:r>
                  <a:rPr lang="fr-FR" sz="2800" i="1" dirty="0"/>
                  <a:t>) =  f(u) + v    </a:t>
                </a:r>
                <a:r>
                  <a:rPr lang="fr-FR" sz="2800" b="1" i="1" dirty="0"/>
                  <a:t>pour tous u </a:t>
                </a:r>
                <a14:m>
                  <m:oMath xmlns:m="http://schemas.openxmlformats.org/officeDocument/2006/math">
                    <m:r>
                      <a:rPr lang="fr-FR" sz="2800" b="1" i="1">
                        <a:latin typeface="Cambria Math" panose="02040503050406030204" pitchFamily="18" charset="0"/>
                      </a:rPr>
                      <m:t>∈</m:t>
                    </m:r>
                  </m:oMath>
                </a14:m>
                <a:r>
                  <a:rPr lang="fr-FR" sz="2800" b="1" i="1" dirty="0"/>
                  <a:t> Ch</a:t>
                </a:r>
                <a:r>
                  <a:rPr lang="fr-FR" sz="2800" b="1" i="1" baseline="30000" dirty="0"/>
                  <a:t>+</a:t>
                </a:r>
                <a:endParaRPr lang="en-US" sz="2800" dirty="0"/>
              </a:p>
              <a:p>
                <a:r>
                  <a:rPr lang="fr-FR" sz="2800" i="1" dirty="0" smtClean="0"/>
                  <a:t>6. f(u</a:t>
                </a:r>
                <a:r>
                  <a:rPr lang="fr-FR" sz="2800" i="1" dirty="0"/>
                  <a:t>) =  f(u) -  v    </a:t>
                </a:r>
                <a:r>
                  <a:rPr lang="fr-FR" sz="2800" b="1" i="1" dirty="0"/>
                  <a:t>pour tous u </a:t>
                </a:r>
                <a14:m>
                  <m:oMath xmlns:m="http://schemas.openxmlformats.org/officeDocument/2006/math">
                    <m:r>
                      <a:rPr lang="fr-FR" sz="2800" b="1" i="1">
                        <a:latin typeface="Cambria Math" panose="02040503050406030204" pitchFamily="18" charset="0"/>
                      </a:rPr>
                      <m:t>∈</m:t>
                    </m:r>
                  </m:oMath>
                </a14:m>
                <a:r>
                  <a:rPr lang="fr-FR" sz="2800" b="1" i="1" dirty="0"/>
                  <a:t> Ch</a:t>
                </a:r>
                <a:r>
                  <a:rPr lang="fr-FR" sz="2800" b="1" i="1" baseline="30000" dirty="0"/>
                  <a:t>-</a:t>
                </a:r>
                <a:r>
                  <a:rPr lang="fr-FR" sz="2800" i="1" dirty="0"/>
                  <a:t> </a:t>
                </a:r>
                <a:endParaRPr lang="en-US" sz="2800" dirty="0"/>
              </a:p>
              <a:p>
                <a:pPr lvl="0" fontAlgn="base"/>
                <a:r>
                  <a:rPr lang="fr-FR" sz="2800" i="1" dirty="0" smtClean="0">
                    <a:solidFill>
                      <a:srgbClr val="FF0000"/>
                    </a:solidFill>
                  </a:rPr>
                  <a:t> </a:t>
                </a:r>
              </a:p>
            </p:txBody>
          </p:sp>
        </mc:Choice>
        <mc:Fallback xmlns="">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rotWithShape="0">
                <a:blip r:embed="rId3"/>
                <a:stretch>
                  <a:fillRect l="-1126" b="-405"/>
                </a:stretch>
              </a:blipFill>
              <a:ln w="9525"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5" name="Picture 4"/>
          <p:cNvPicPr>
            <a:picLocks noChangeAspect="1"/>
          </p:cNvPicPr>
          <p:nvPr/>
        </p:nvPicPr>
        <p:blipFill>
          <a:blip r:embed="rId4"/>
          <a:stretch>
            <a:fillRect/>
          </a:stretch>
        </p:blipFill>
        <p:spPr>
          <a:xfrm>
            <a:off x="880619" y="2103200"/>
            <a:ext cx="10139641" cy="878072"/>
          </a:xfrm>
          <a:prstGeom prst="rect">
            <a:avLst/>
          </a:prstGeom>
        </p:spPr>
      </p:pic>
      <p:pic>
        <p:nvPicPr>
          <p:cNvPr id="13" name="Picture 12"/>
          <p:cNvPicPr>
            <a:picLocks noChangeAspect="1"/>
          </p:cNvPicPr>
          <p:nvPr/>
        </p:nvPicPr>
        <p:blipFill>
          <a:blip r:embed="rId5"/>
          <a:stretch>
            <a:fillRect/>
          </a:stretch>
        </p:blipFill>
        <p:spPr>
          <a:xfrm>
            <a:off x="5252881" y="2954220"/>
            <a:ext cx="6784037" cy="2582311"/>
          </a:xfrm>
          <a:prstGeom prst="rect">
            <a:avLst/>
          </a:prstGeom>
        </p:spPr>
      </p:pic>
    </p:spTree>
    <p:extLst>
      <p:ext uri="{BB962C8B-B14F-4D97-AF65-F5344CB8AC3E}">
        <p14:creationId xmlns:p14="http://schemas.microsoft.com/office/powerpoint/2010/main" val="207794899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ts val="16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a:t>
            </a:r>
            <a:r>
              <a:rPr lang="fr-FR" sz="3200" b="1"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Algorithme de Ford-</a:t>
            </a:r>
            <a:r>
              <a:rPr lang="fr-FR" sz="3200" b="1" dirty="0" err="1">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Fulkerson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fr-FR"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2" name="Picture 1"/>
          <p:cNvPicPr>
            <a:picLocks noChangeAspect="1"/>
          </p:cNvPicPr>
          <p:nvPr/>
        </p:nvPicPr>
        <p:blipFill>
          <a:blip r:embed="rId3"/>
          <a:stretch>
            <a:fillRect/>
          </a:stretch>
        </p:blipFill>
        <p:spPr>
          <a:xfrm>
            <a:off x="299890" y="1757362"/>
            <a:ext cx="11624634" cy="4232621"/>
          </a:xfrm>
          <a:prstGeom prst="rect">
            <a:avLst/>
          </a:prstGeom>
        </p:spPr>
      </p:pic>
    </p:spTree>
    <p:extLst>
      <p:ext uri="{BB962C8B-B14F-4D97-AF65-F5344CB8AC3E}">
        <p14:creationId xmlns:p14="http://schemas.microsoft.com/office/powerpoint/2010/main" val="3502040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ts val="16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a:t>
            </a:r>
            <a:r>
              <a:rPr lang="fr-FR" sz="3200" b="1"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Algorithme de Ford-</a:t>
            </a:r>
            <a:r>
              <a:rPr lang="fr-FR" sz="3200" b="1" dirty="0" err="1">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Fulkerson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fr-FR"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Exemple : trouvez le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flot complet et le flot max</a:t>
            </a:r>
          </a:p>
          <a:p>
            <a:pPr indent="220980" algn="just">
              <a:lnSpc>
                <a:spcPct val="115000"/>
              </a:lnSpc>
            </a:pPr>
            <a:endParaRPr lang="fr-FR" sz="2800" i="1" dirty="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684104" y="2780845"/>
            <a:ext cx="4631359" cy="2970599"/>
          </a:xfrm>
          <a:prstGeom prst="rect">
            <a:avLst/>
          </a:prstGeom>
          <a:noFill/>
          <a:ln>
            <a:noFill/>
          </a:ln>
        </p:spPr>
      </p:pic>
    </p:spTree>
    <p:extLst>
      <p:ext uri="{BB962C8B-B14F-4D97-AF65-F5344CB8AC3E}">
        <p14:creationId xmlns:p14="http://schemas.microsoft.com/office/powerpoint/2010/main" val="156613463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ts val="16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a:t>
            </a:r>
            <a:r>
              <a:rPr lang="fr-FR" sz="3200" b="1"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Algorithme de Ford-</a:t>
            </a:r>
            <a:r>
              <a:rPr lang="fr-FR" sz="3200" b="1" dirty="0" err="1">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Fulkerson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fr-FR"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Exemple : trouvez le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flot complet et le flot max</a:t>
            </a:r>
          </a:p>
          <a:p>
            <a:pPr indent="220980" algn="just">
              <a:lnSpc>
                <a:spcPct val="115000"/>
              </a:lnSpc>
            </a:pPr>
            <a:endParaRPr lang="fr-FR" sz="2800" i="1" dirty="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2" name="Picture 1"/>
          <p:cNvPicPr>
            <a:picLocks noChangeAspect="1"/>
          </p:cNvPicPr>
          <p:nvPr/>
        </p:nvPicPr>
        <p:blipFill>
          <a:blip r:embed="rId3"/>
          <a:stretch>
            <a:fillRect/>
          </a:stretch>
        </p:blipFill>
        <p:spPr>
          <a:xfrm>
            <a:off x="452437" y="1285875"/>
            <a:ext cx="11287125" cy="4286250"/>
          </a:xfrm>
          <a:prstGeom prst="rect">
            <a:avLst/>
          </a:prstGeom>
        </p:spPr>
      </p:pic>
    </p:spTree>
    <p:extLst>
      <p:ext uri="{BB962C8B-B14F-4D97-AF65-F5344CB8AC3E}">
        <p14:creationId xmlns:p14="http://schemas.microsoft.com/office/powerpoint/2010/main" val="5633380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ts val="16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a:t>
            </a:r>
            <a:r>
              <a:rPr lang="fr-FR" sz="3200" b="1"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Algorithme de Ford-</a:t>
            </a:r>
            <a:r>
              <a:rPr lang="fr-FR" sz="3200" b="1" dirty="0" err="1">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Fulkerson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fr-FR"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Exemple : trouvez le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flot complet et le flot max</a:t>
            </a:r>
          </a:p>
          <a:p>
            <a:pPr indent="220980" algn="just">
              <a:lnSpc>
                <a:spcPct val="115000"/>
              </a:lnSpc>
            </a:pPr>
            <a:endParaRPr lang="fr-FR" sz="2800" i="1" dirty="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463843" y="1560583"/>
            <a:ext cx="11270957" cy="4909489"/>
          </a:xfrm>
          <a:prstGeom prst="rect">
            <a:avLst/>
          </a:prstGeom>
        </p:spPr>
      </p:pic>
    </p:spTree>
    <p:extLst>
      <p:ext uri="{BB962C8B-B14F-4D97-AF65-F5344CB8AC3E}">
        <p14:creationId xmlns:p14="http://schemas.microsoft.com/office/powerpoint/2010/main" val="445297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ts val="16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V.	</a:t>
            </a:r>
            <a:r>
              <a:rPr lang="fr-FR" sz="3200" b="1"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Algorithme de Ford-</a:t>
            </a:r>
            <a:r>
              <a:rPr lang="fr-FR" sz="3200" b="1" dirty="0" err="1">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Fulkerson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fr-FR"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Exemple : trouvez le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flot complet et le flot max</a:t>
            </a:r>
          </a:p>
          <a:p>
            <a:pPr indent="220980" algn="just">
              <a:lnSpc>
                <a:spcPct val="115000"/>
              </a:lnSpc>
            </a:pPr>
            <a:endParaRPr lang="fr-FR" sz="2800" i="1" dirty="0">
              <a:latin typeface="Times New Roman" panose="02020603050405020304" pitchFamily="18" charset="0"/>
              <a:ea typeface="Times New Roman" panose="02020603050405020304" pitchFamily="18" charset="0"/>
              <a:cs typeface="Times New Roman" panose="02020603050405020304" pitchFamily="18" charset="0"/>
            </a:endParaRPr>
          </a:p>
          <a:p>
            <a:pPr indent="220980"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2" algn="just">
              <a:lnSpc>
                <a:spcPct val="115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lvl="1" indent="-457200" algn="just">
              <a:lnSpc>
                <a:spcPct val="150000"/>
              </a:lnSpc>
              <a:spcBef>
                <a:spcPts val="1200"/>
              </a:spcBef>
              <a:spcAft>
                <a:spcPts val="1000"/>
              </a:spcAft>
              <a:buFont typeface="Wingdings" panose="05000000000000000000" pitchFamily="2" charset="2"/>
              <a:buChar char="§"/>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15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272374" y="1397508"/>
            <a:ext cx="11766392" cy="3742528"/>
          </a:xfrm>
          <a:prstGeom prst="rect">
            <a:avLst/>
          </a:prstGeom>
        </p:spPr>
      </p:pic>
    </p:spTree>
    <p:extLst>
      <p:ext uri="{BB962C8B-B14F-4D97-AF65-F5344CB8AC3E}">
        <p14:creationId xmlns:p14="http://schemas.microsoft.com/office/powerpoint/2010/main" val="394493800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mc:Choice xmlns:a14="http://schemas.microsoft.com/office/drawing/2010/main"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4000" b="1" dirty="0" smtClean="0">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smtClean="0">
                  <a:latin typeface="Times New Roman" panose="02020603050405020304" pitchFamily="18" charset="0"/>
                  <a:cs typeface="Times New Roman" panose="02020603050405020304" pitchFamily="18" charset="0"/>
                </a:endParaRPr>
              </a:p>
              <a:p>
                <a:pPr marL="228600" marR="0" algn="just">
                  <a:spcBef>
                    <a:spcPts val="0"/>
                  </a:spcBef>
                  <a:spcAft>
                    <a:spcPts val="0"/>
                  </a:spcAft>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Une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coupe </a:t>
                </a:r>
                <a:r>
                  <a:rPr lang="fr-FR" sz="2800" b="1" dirty="0" smtClean="0">
                    <a:latin typeface="Times New Roman" panose="02020603050405020304" pitchFamily="18" charset="0"/>
                    <a:ea typeface="Times New Roman" panose="02020603050405020304" pitchFamily="18" charset="0"/>
                    <a:cs typeface="Arial" panose="020B0604020202020204" pitchFamily="34" charset="0"/>
                  </a:rPr>
                  <a:t>W</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𝑿𝒔</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𝑿𝒑</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𝑼𝒘</m:t>
                    </m:r>
                  </m:oMath>
                </a14:m>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r-FR" sz="2800" dirty="0">
                    <a:effectLst/>
                    <a:latin typeface="Times New Roman" panose="02020603050405020304" pitchFamily="18" charset="0"/>
                    <a:ea typeface="Times New Roman" panose="02020603050405020304" pitchFamily="18" charset="0"/>
                    <a:cs typeface="Arial" panose="020B0604020202020204" pitchFamily="34" charset="0"/>
                  </a:rPr>
                  <a:t>est un ensemble d’arcs qui coupe le </a:t>
                </a:r>
                <a:r>
                  <a:rPr lang="fr-FR" sz="2800" i="1" dirty="0">
                    <a:effectLst/>
                    <a:latin typeface="Times New Roman" panose="02020603050405020304" pitchFamily="18" charset="0"/>
                    <a:ea typeface="Times New Roman" panose="02020603050405020304" pitchFamily="18" charset="0"/>
                    <a:cs typeface="Arial" panose="020B0604020202020204" pitchFamily="34" charset="0"/>
                  </a:rPr>
                  <a:t>réseau</a:t>
                </a:r>
                <a:r>
                  <a:rPr lang="fr-FR" sz="2800" dirty="0">
                    <a:effectLst/>
                    <a:latin typeface="Times New Roman" panose="02020603050405020304" pitchFamily="18" charset="0"/>
                    <a:ea typeface="Times New Roman" panose="02020603050405020304" pitchFamily="18" charset="0"/>
                    <a:cs typeface="Arial" panose="020B0604020202020204" pitchFamily="34" charset="0"/>
                  </a:rPr>
                  <a:t> en deux:</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0"/>
                  </a:spcBef>
                  <a:spcAft>
                    <a:spcPts val="0"/>
                  </a:spcAft>
                  <a:buFont typeface="Wingdings" panose="05000000000000000000" pitchFamily="2" charset="2"/>
                  <a:buChar char=""/>
                </a:pPr>
                <a:r>
                  <a:rPr lang="fr-FR" sz="2800" dirty="0" smtClean="0">
                    <a:effectLst/>
                    <a:latin typeface="Times New Roman" panose="02020603050405020304" pitchFamily="18" charset="0"/>
                    <a:ea typeface="Times New Roman" panose="02020603050405020304" pitchFamily="18" charset="0"/>
                    <a:cs typeface="Arial" panose="020B0604020202020204" pitchFamily="34" charset="0"/>
                  </a:rPr>
                  <a:t>Coté la </a:t>
                </a:r>
                <a:r>
                  <a:rPr lang="fr-FR" sz="2800" dirty="0">
                    <a:effectLst/>
                    <a:latin typeface="Times New Roman" panose="02020603050405020304" pitchFamily="18" charset="0"/>
                    <a:ea typeface="Times New Roman" panose="02020603050405020304" pitchFamily="18" charset="0"/>
                    <a:cs typeface="Arial" panose="020B0604020202020204" pitchFamily="34" charset="0"/>
                  </a:rPr>
                  <a:t>source </a:t>
                </a:r>
                <a:r>
                  <a:rPr lang="fr-FR" sz="2800" b="1" i="1" dirty="0">
                    <a:effectLst/>
                    <a:latin typeface="Times New Roman" panose="02020603050405020304" pitchFamily="18" charset="0"/>
                    <a:ea typeface="Times New Roman" panose="02020603050405020304" pitchFamily="18" charset="0"/>
                    <a:cs typeface="Arial" panose="020B0604020202020204" pitchFamily="34" charset="0"/>
                  </a:rPr>
                  <a:t>S</a:t>
                </a:r>
                <a:r>
                  <a:rPr lang="fr-FR" sz="2800" dirty="0">
                    <a:effectLst/>
                    <a:latin typeface="Times New Roman" panose="02020603050405020304" pitchFamily="18" charset="0"/>
                    <a:ea typeface="Times New Roman" panose="02020603050405020304" pitchFamily="18" charset="0"/>
                    <a:cs typeface="Arial" panose="020B0604020202020204" pitchFamily="34" charset="0"/>
                  </a:rPr>
                  <a:t> : Donc, cet ensemble est nommé :</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 X</a:t>
                </a:r>
                <a:r>
                  <a:rPr lang="fr-FR" sz="2800" b="1" baseline="-25000" dirty="0">
                    <a:effectLst/>
                    <a:latin typeface="Times New Roman" panose="02020603050405020304" pitchFamily="18" charset="0"/>
                    <a:ea typeface="Times New Roman" panose="02020603050405020304" pitchFamily="18" charset="0"/>
                    <a:cs typeface="Arial" panose="020B0604020202020204" pitchFamily="34" charset="0"/>
                  </a:rPr>
                  <a:t>S</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  </a:t>
                </a:r>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 (S</a:t>
                </a:r>
                <a:r>
                  <a:rPr lang="fr-FR" sz="2800" b="1" i="1" dirty="0">
                    <a:effectLst/>
                    <a:latin typeface="Cambria Math" panose="02040503050406030204" pitchFamily="18" charset="0"/>
                    <a:ea typeface="Times New Roman" panose="02020603050405020304" pitchFamily="18" charset="0"/>
                    <a:cs typeface="Cambria Math" panose="02040503050406030204" pitchFamily="18" charset="0"/>
                  </a:rPr>
                  <a:t>⊂</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 </a:t>
                </a:r>
                <a:r>
                  <a:rPr lang="fr-FR" sz="2800" b="1" i="1" dirty="0">
                    <a:effectLst/>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effectLst/>
                    <a:latin typeface="Times New Roman" panose="02020603050405020304" pitchFamily="18" charset="0"/>
                    <a:ea typeface="Times New Roman" panose="02020603050405020304" pitchFamily="18" charset="0"/>
                    <a:cs typeface="Arial" panose="020B0604020202020204" pitchFamily="34" charset="0"/>
                  </a:rPr>
                  <a:t>S</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1200"/>
                  </a:spcBef>
                  <a:spcAft>
                    <a:spcPts val="0"/>
                  </a:spcAft>
                  <a:buFont typeface="Wingdings" panose="05000000000000000000" pitchFamily="2" charset="2"/>
                  <a:buChar char=""/>
                </a:pPr>
                <a:r>
                  <a:rPr lang="fr-FR" sz="2800" dirty="0" smtClean="0">
                    <a:effectLst/>
                    <a:latin typeface="Times New Roman" panose="02020603050405020304" pitchFamily="18" charset="0"/>
                    <a:ea typeface="Times New Roman" panose="02020603050405020304" pitchFamily="18" charset="0"/>
                    <a:cs typeface="Arial" panose="020B0604020202020204" pitchFamily="34" charset="0"/>
                  </a:rPr>
                  <a:t>Coté le </a:t>
                </a:r>
                <a:r>
                  <a:rPr lang="fr-FR" sz="2800" dirty="0">
                    <a:effectLst/>
                    <a:latin typeface="Times New Roman" panose="02020603050405020304" pitchFamily="18" charset="0"/>
                    <a:ea typeface="Times New Roman" panose="02020603050405020304" pitchFamily="18" charset="0"/>
                    <a:cs typeface="Arial" panose="020B0604020202020204" pitchFamily="34" charset="0"/>
                  </a:rPr>
                  <a:t>puits </a:t>
                </a:r>
                <a:r>
                  <a:rPr lang="fr-FR" sz="2800" b="1" i="1" dirty="0">
                    <a:effectLst/>
                    <a:latin typeface="Times New Roman" panose="02020603050405020304" pitchFamily="18" charset="0"/>
                    <a:ea typeface="Times New Roman" panose="02020603050405020304" pitchFamily="18" charset="0"/>
                    <a:cs typeface="Arial" panose="020B0604020202020204" pitchFamily="34" charset="0"/>
                  </a:rPr>
                  <a:t>P    </a:t>
                </a:r>
                <a:r>
                  <a:rPr lang="fr-FR" sz="2800" dirty="0">
                    <a:effectLst/>
                    <a:latin typeface="Times New Roman" panose="02020603050405020304" pitchFamily="18" charset="0"/>
                    <a:ea typeface="Times New Roman" panose="02020603050405020304" pitchFamily="18" charset="0"/>
                    <a:cs typeface="Arial" panose="020B0604020202020204" pitchFamily="34" charset="0"/>
                  </a:rPr>
                  <a:t>: Donc, cet ensemble est nommé : </a:t>
                </a:r>
                <a:r>
                  <a:rPr lang="fr-FR" sz="2800" b="1" i="1" dirty="0">
                    <a:effectLst/>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effectLst/>
                    <a:latin typeface="Times New Roman" panose="02020603050405020304" pitchFamily="18" charset="0"/>
                    <a:ea typeface="Times New Roman" panose="02020603050405020304" pitchFamily="18" charset="0"/>
                    <a:cs typeface="Arial" panose="020B0604020202020204" pitchFamily="34" charset="0"/>
                  </a:rPr>
                  <a:t>P  </a:t>
                </a:r>
                <a:r>
                  <a:rPr lang="fr-FR" sz="2800" b="1" i="1" dirty="0">
                    <a:effectLst/>
                    <a:latin typeface="Times New Roman" panose="02020603050405020304" pitchFamily="18" charset="0"/>
                    <a:ea typeface="Times New Roman" panose="02020603050405020304" pitchFamily="18" charset="0"/>
                    <a:cs typeface="Arial" panose="020B0604020202020204" pitchFamily="34" charset="0"/>
                  </a:rPr>
                  <a:t>= X - X</a:t>
                </a:r>
                <a:r>
                  <a:rPr lang="fr-FR" sz="2800" b="1" i="1" baseline="-25000" dirty="0">
                    <a:effectLst/>
                    <a:latin typeface="Times New Roman" panose="02020603050405020304" pitchFamily="18" charset="0"/>
                    <a:ea typeface="Times New Roman" panose="02020603050405020304" pitchFamily="18" charset="0"/>
                    <a:cs typeface="Arial" panose="020B0604020202020204" pitchFamily="34" charset="0"/>
                  </a:rPr>
                  <a:t>S </a:t>
                </a:r>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(P</a:t>
                </a:r>
                <a:r>
                  <a:rPr lang="fr-FR" sz="2800" b="1" i="1" dirty="0">
                    <a:effectLst/>
                    <a:latin typeface="Cambria Math" panose="02040503050406030204" pitchFamily="18" charset="0"/>
                    <a:ea typeface="Times New Roman" panose="02020603050405020304" pitchFamily="18" charset="0"/>
                    <a:cs typeface="Cambria Math" panose="02040503050406030204" pitchFamily="18" charset="0"/>
                  </a:rPr>
                  <a:t>⊂</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 </a:t>
                </a:r>
                <a:r>
                  <a:rPr lang="fr-FR" sz="2800" b="1" i="1" dirty="0">
                    <a:effectLst/>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effectLst/>
                    <a:latin typeface="Times New Roman" panose="02020603050405020304" pitchFamily="18" charset="0"/>
                    <a:ea typeface="Times New Roman" panose="02020603050405020304" pitchFamily="18" charset="0"/>
                    <a:cs typeface="Arial" panose="020B0604020202020204" pitchFamily="34" charset="0"/>
                  </a:rPr>
                  <a:t>P</a:t>
                </a:r>
                <a:r>
                  <a:rPr lang="fr-FR" sz="2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200000"/>
                  </a:lnSpc>
                  <a:tabLst>
                    <a:tab pos="2120900" algn="l"/>
                    <a:tab pos="3763010" algn="ctr"/>
                  </a:tabLst>
                </a:pPr>
                <a:r>
                  <a:rPr lang="fr-FR" sz="28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Donc,  </a:t>
                </a:r>
                <a:r>
                  <a:rPr lang="fr-FR" sz="28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fr-FR" sz="28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P  </a:t>
                </a:r>
                <a:r>
                  <a:rPr lang="fr-FR" sz="2800" b="1" i="1"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fr-FR" sz="28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S  </a:t>
                </a:r>
                <a:r>
                  <a:rPr lang="fr-FR"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800" b="1" i="1" dirty="0">
                    <a:effectLst/>
                    <a:latin typeface="Times New Roman" panose="02020603050405020304" pitchFamily="18" charset="0"/>
                    <a:ea typeface="Times New Roman" panose="02020603050405020304" pitchFamily="18" charset="0"/>
                    <a:cs typeface="Times New Roman" panose="02020603050405020304" pitchFamily="18" charset="0"/>
                  </a:rPr>
                  <a:t>   et   X</a:t>
                </a:r>
                <a:r>
                  <a:rPr lang="fr-FR" sz="28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P </a:t>
                </a:r>
                <a:r>
                  <a:rPr lang="fr-FR" sz="2800" b="1"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800" b="1"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fr-FR" sz="28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X</a:t>
                </a:r>
                <a:r>
                  <a:rPr lang="fr-FR" sz="2800" b="1"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S  </a:t>
                </a:r>
                <a:r>
                  <a:rPr lang="fr-FR" sz="2800" b="1" i="1" dirty="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200000"/>
                  </a:lnSpc>
                </a:pPr>
                <a:r>
                  <a:rPr lang="fr-FR" sz="2800" b="1" i="1"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L’ensemble des arcs ayant leur extrémité initiale dans </a:t>
                </a:r>
                <a:r>
                  <a:rPr lang="fr-FR" sz="2800" b="1" i="1" u="sng"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X</a:t>
                </a:r>
                <a:r>
                  <a:rPr lang="fr-FR" sz="2000" b="1" i="1" u="sng"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S</a:t>
                </a:r>
                <a:r>
                  <a:rPr lang="fr-FR" sz="2800" b="1" i="1"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 et leur extrémité finale dans </a:t>
                </a:r>
                <a:r>
                  <a:rPr lang="fr-FR" sz="2800" b="1" i="1" u="sng"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X</a:t>
                </a:r>
                <a:r>
                  <a:rPr lang="fr-FR" sz="2000" b="1" i="1" u="sng"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P</a:t>
                </a:r>
                <a:r>
                  <a:rPr lang="fr-FR" sz="2800" b="1" i="1"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rPr>
                  <a:t> forme une coupe. </a:t>
                </a:r>
                <a:endParaRPr lang="en-US" sz="2800" b="1" i="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a:blip r:embed="rId3"/>
                <a:stretch>
                  <a:fillRect l="-1791" t="-1113" r="-972" b="-1518"/>
                </a:stretch>
              </a:blipFill>
              <a:ln w="9525"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142624516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mc:Choice xmlns:a14="http://schemas.microsoft.com/office/drawing/2010/main"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L="228600" marR="0" algn="just">
                  <a:lnSpc>
                    <a:spcPct val="200000"/>
                  </a:lnSpc>
                  <a:spcBef>
                    <a:spcPts val="0"/>
                  </a:spcBef>
                  <a:spcAft>
                    <a:spcPts val="0"/>
                  </a:spcAft>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On </a:t>
                </a:r>
                <a:r>
                  <a:rPr lang="fr-FR" sz="2800" dirty="0">
                    <a:latin typeface="Times New Roman" panose="02020603050405020304" pitchFamily="18" charset="0"/>
                    <a:ea typeface="Times New Roman" panose="02020603050405020304" pitchFamily="18" charset="0"/>
                    <a:cs typeface="Arial" panose="020B0604020202020204" pitchFamily="34" charset="0"/>
                  </a:rPr>
                  <a:t>note (</a:t>
                </a:r>
                <a14:m>
                  <m:oMath xmlns:m="http://schemas.openxmlformats.org/officeDocument/2006/math">
                    <m:r>
                      <a:rPr lang="fr-FR" sz="2800" b="1" i="1">
                        <a:latin typeface="Cambria Math" panose="02040503050406030204" pitchFamily="18" charset="0"/>
                      </a:rPr>
                      <m:t>𝑿</m:t>
                    </m:r>
                    <m:r>
                      <a:rPr lang="fr-FR" sz="2800" b="1" i="1" baseline="-25000">
                        <a:latin typeface="Cambria Math" panose="02040503050406030204" pitchFamily="18" charset="0"/>
                      </a:rPr>
                      <m:t>𝒔</m:t>
                    </m:r>
                    <m:r>
                      <a:rPr lang="fr-FR" sz="2800" b="1" i="1">
                        <a:latin typeface="Cambria Math" panose="02040503050406030204" pitchFamily="18" charset="0"/>
                      </a:rPr>
                      <m:t>,</m:t>
                    </m:r>
                    <m:r>
                      <m:rPr>
                        <m:nor/>
                      </m:rPr>
                      <a:rPr lang="fr-FR"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X</m:t>
                    </m:r>
                    <m:r>
                      <m:rPr>
                        <m:nor/>
                      </m:rPr>
                      <a:rPr lang="fr-FR" sz="2800" b="1" i="1" baseline="-25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P</m:t>
                    </m:r>
                    <m:r>
                      <a:rPr lang="en-US" sz="2800" b="1" i="1" smtClean="0">
                        <a:latin typeface="Cambria Math" panose="02040503050406030204" pitchFamily="18" charset="0"/>
                      </a:rPr>
                      <m:t>)</m:t>
                    </m:r>
                  </m:oMath>
                </a14:m>
                <a:r>
                  <a:rPr lang="fr-FR" sz="2800" dirty="0" smtClean="0">
                    <a:latin typeface="Times New Roman" panose="02020603050405020304" pitchFamily="18" charset="0"/>
                    <a:ea typeface="Times New Roman" panose="02020603050405020304" pitchFamily="18" charset="0"/>
                    <a:cs typeface="Arial" panose="020B0604020202020204" pitchFamily="34" charset="0"/>
                  </a:rPr>
                  <a:t>l’ensemble des arcs </a:t>
                </a:r>
                <a:r>
                  <a:rPr lang="fr-FR" sz="2800" dirty="0">
                    <a:latin typeface="Times New Roman" panose="02020603050405020304" pitchFamily="18" charset="0"/>
                    <a:ea typeface="Times New Roman" panose="02020603050405020304" pitchFamily="18" charset="0"/>
                    <a:cs typeface="Arial" panose="020B0604020202020204" pitchFamily="34" charset="0"/>
                  </a:rPr>
                  <a:t>de A ayant leur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extrémité </a:t>
                </a:r>
                <a:r>
                  <a:rPr lang="fr-FR" sz="2800" dirty="0">
                    <a:latin typeface="Times New Roman" panose="02020603050405020304" pitchFamily="18" charset="0"/>
                    <a:ea typeface="Times New Roman" panose="02020603050405020304" pitchFamily="18" charset="0"/>
                    <a:cs typeface="Arial" panose="020B0604020202020204" pitchFamily="34" charset="0"/>
                  </a:rPr>
                  <a:t>initiale dans </a:t>
                </a:r>
                <a14:m>
                  <m:oMath xmlns:m="http://schemas.openxmlformats.org/officeDocument/2006/math">
                    <m:r>
                      <a:rPr lang="fr-FR" sz="2800" b="1" i="1">
                        <a:solidFill>
                          <a:prstClr val="black"/>
                        </a:solidFill>
                        <a:latin typeface="Cambria Math" panose="02040503050406030204" pitchFamily="18" charset="0"/>
                      </a:rPr>
                      <m:t>𝑿</m:t>
                    </m:r>
                    <m:r>
                      <a:rPr lang="fr-FR" sz="2800" b="1" i="1" baseline="-25000">
                        <a:solidFill>
                          <a:prstClr val="black"/>
                        </a:solidFill>
                        <a:latin typeface="Cambria Math" panose="02040503050406030204" pitchFamily="18" charset="0"/>
                      </a:rPr>
                      <m:t>𝒔</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et leur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extrémité </a:t>
                </a:r>
                <a:r>
                  <a:rPr lang="fr-FR" sz="2800" dirty="0">
                    <a:latin typeface="Times New Roman" panose="02020603050405020304" pitchFamily="18" charset="0"/>
                    <a:ea typeface="Times New Roman" panose="02020603050405020304" pitchFamily="18" charset="0"/>
                    <a:cs typeface="Arial" panose="020B0604020202020204" pitchFamily="34" charset="0"/>
                  </a:rPr>
                  <a:t>terminale dans </a:t>
                </a:r>
                <a:r>
                  <a:rPr lang="fr-FR"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t>
                </a:r>
                <a:r>
                  <a:rPr lang="fr-FR" sz="2800" b="1" i="1" baseline="-25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L="228600" algn="just">
                  <a:lnSpc>
                    <a:spcPct val="200000"/>
                  </a:lnSpc>
                </a:pPr>
                <a:r>
                  <a:rPr lang="fr-FR" sz="2800" dirty="0">
                    <a:latin typeface="Times New Roman" panose="02020603050405020304" pitchFamily="18" charset="0"/>
                    <a:ea typeface="Times New Roman" panose="02020603050405020304" pitchFamily="18" charset="0"/>
                    <a:cs typeface="Arial" panose="020B0604020202020204" pitchFamily="34" charset="0"/>
                  </a:rPr>
                  <a:t>On note (</a:t>
                </a:r>
                <a14:m>
                  <m:oMath xmlns:m="http://schemas.openxmlformats.org/officeDocument/2006/math">
                    <m:r>
                      <m:rPr>
                        <m:nor/>
                      </m:rPr>
                      <a:rPr lang="fr-FR"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X</m:t>
                    </m:r>
                    <m:r>
                      <m:rPr>
                        <m:nor/>
                      </m:rPr>
                      <a:rPr lang="fr-FR" sz="2800" b="1" i="1" baseline="-25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P</m:t>
                    </m:r>
                    <m:r>
                      <a:rPr lang="en-US" sz="2800" b="1" i="1" smtClean="0">
                        <a:latin typeface="Cambria Math" panose="02040503050406030204" pitchFamily="18" charset="0"/>
                      </a:rPr>
                      <m:t>,</m:t>
                    </m:r>
                    <m:r>
                      <a:rPr lang="en-US" sz="2800" b="1" i="1" smtClean="0">
                        <a:latin typeface="Cambria Math" panose="02040503050406030204" pitchFamily="18" charset="0"/>
                      </a:rPr>
                      <m:t>𝑿𝒔</m:t>
                    </m:r>
                    <m:r>
                      <a:rPr lang="en-US" sz="2800" b="1" i="1" smtClean="0">
                        <a:latin typeface="Cambria Math" panose="02040503050406030204" pitchFamily="18" charset="0"/>
                      </a:rPr>
                      <m:t>) </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l’ensemble des arcs de A ayant leur extrémité initiale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dans </a:t>
                </a:r>
                <a:r>
                  <a:rPr lang="fr-FR" sz="28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t>
                </a:r>
                <a:r>
                  <a:rPr lang="fr-FR" sz="2800" b="1" i="1" baseline="-25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et </a:t>
                </a:r>
                <a:r>
                  <a:rPr lang="fr-FR" sz="2800" dirty="0">
                    <a:latin typeface="Times New Roman" panose="02020603050405020304" pitchFamily="18" charset="0"/>
                    <a:ea typeface="Times New Roman" panose="02020603050405020304" pitchFamily="18" charset="0"/>
                    <a:cs typeface="Arial" panose="020B0604020202020204" pitchFamily="34" charset="0"/>
                  </a:rPr>
                  <a:t>leur extrémité terminale dans </a:t>
                </a:r>
                <a14:m>
                  <m:oMath xmlns:m="http://schemas.openxmlformats.org/officeDocument/2006/math">
                    <m:r>
                      <a:rPr lang="fr-FR" sz="2800" b="1" i="1">
                        <a:solidFill>
                          <a:prstClr val="black"/>
                        </a:solidFill>
                        <a:latin typeface="Cambria Math" panose="02040503050406030204" pitchFamily="18" charset="0"/>
                      </a:rPr>
                      <m:t>𝑿</m:t>
                    </m:r>
                    <m:r>
                      <a:rPr lang="fr-FR" sz="2800" b="1" i="1" baseline="-25000">
                        <a:solidFill>
                          <a:prstClr val="black"/>
                        </a:solidFill>
                        <a:latin typeface="Cambria Math" panose="02040503050406030204" pitchFamily="18" charset="0"/>
                      </a:rPr>
                      <m:t>𝒔</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a:t>
                </a:r>
              </a:p>
              <a:p>
                <a:pPr marL="228600" marR="0" algn="just">
                  <a:lnSpc>
                    <a:spcPct val="200000"/>
                  </a:lnSpc>
                  <a:spcBef>
                    <a:spcPts val="0"/>
                  </a:spcBef>
                  <a:spcAft>
                    <a:spcPts val="0"/>
                  </a:spcAft>
                </a:pPr>
                <a:r>
                  <a:rPr lang="fr-FR" sz="2800" dirty="0">
                    <a:latin typeface="Times New Roman" panose="02020603050405020304" pitchFamily="18" charset="0"/>
                    <a:ea typeface="Times New Roman" panose="02020603050405020304" pitchFamily="18" charset="0"/>
                    <a:cs typeface="Arial" panose="020B0604020202020204" pitchFamily="34" charset="0"/>
                  </a:rPr>
                  <a:t>Une </a:t>
                </a:r>
                <a:r>
                  <a:rPr lang="fr-FR" sz="2800" b="1" i="1" u="sng" dirty="0" smtClean="0">
                    <a:latin typeface="Times New Roman" panose="02020603050405020304" pitchFamily="18" charset="0"/>
                    <a:cs typeface="Times New Roman" panose="02020603050405020304" pitchFamily="18" charset="0"/>
                  </a:rPr>
                  <a:t>coupe</a:t>
                </a:r>
                <a:r>
                  <a:rPr lang="fr-FR" sz="2800" b="1" i="1" u="sng"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b="1" dirty="0">
                    <a:latin typeface="Times New Roman" panose="02020603050405020304" pitchFamily="18" charset="0"/>
                    <a:ea typeface="Times New Roman" panose="02020603050405020304" pitchFamily="18" charset="0"/>
                    <a:cs typeface="Arial" panose="020B0604020202020204" pitchFamily="34" charset="0"/>
                  </a:rPr>
                  <a:t>W</a:t>
                </a:r>
                <a:r>
                  <a:rPr lang="fr-FR" sz="2800" dirty="0">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𝑿𝒔</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𝑿𝒑</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𝑼𝒘</m:t>
                    </m:r>
                  </m:oMath>
                </a14:m>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est </a:t>
                </a:r>
                <a:r>
                  <a:rPr lang="fr-FR" sz="2800" dirty="0">
                    <a:latin typeface="Times New Roman" panose="02020603050405020304" pitchFamily="18" charset="0"/>
                    <a:ea typeface="Times New Roman" panose="02020603050405020304" pitchFamily="18" charset="0"/>
                    <a:cs typeface="Arial" panose="020B0604020202020204" pitchFamily="34" charset="0"/>
                  </a:rPr>
                  <a:t>l’ensemble des arcs appartenant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à (</a:t>
                </a:r>
                <a14:m>
                  <m:oMath xmlns:m="http://schemas.openxmlformats.org/officeDocument/2006/math">
                    <m:r>
                      <m:rPr>
                        <m:nor/>
                      </m:rPr>
                      <a:rPr lang="fr-FR"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X</m:t>
                    </m:r>
                    <m:r>
                      <m:rPr>
                        <m:nor/>
                      </m:rPr>
                      <a:rPr lang="fr-FR" sz="2800" b="1" i="1" baseline="-25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P</m:t>
                    </m:r>
                    <m:r>
                      <a:rPr lang="en-US" sz="2800" b="1" i="1">
                        <a:latin typeface="Cambria Math" panose="02040503050406030204" pitchFamily="18" charset="0"/>
                      </a:rPr>
                      <m:t>,</m:t>
                    </m:r>
                    <m:r>
                      <a:rPr lang="en-US" sz="2800" b="1" i="1">
                        <a:latin typeface="Cambria Math" panose="02040503050406030204" pitchFamily="18" charset="0"/>
                      </a:rPr>
                      <m:t>𝑿𝒔</m:t>
                    </m:r>
                    <m:r>
                      <a:rPr lang="en-US" sz="2800" b="1" i="1">
                        <a:latin typeface="Cambria Math" panose="02040503050406030204" pitchFamily="18" charset="0"/>
                      </a:rPr>
                      <m:t>)</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et à</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a:t>
                </a:r>
                <a14:m>
                  <m:oMath xmlns:m="http://schemas.openxmlformats.org/officeDocument/2006/math">
                    <m:r>
                      <a:rPr lang="fr-FR" sz="2800" b="1" i="1">
                        <a:latin typeface="Cambria Math" panose="02040503050406030204" pitchFamily="18" charset="0"/>
                      </a:rPr>
                      <m:t>𝑿</m:t>
                    </m:r>
                    <m:r>
                      <a:rPr lang="fr-FR" sz="2800" b="1" i="1" baseline="-25000">
                        <a:latin typeface="Cambria Math" panose="02040503050406030204" pitchFamily="18" charset="0"/>
                      </a:rPr>
                      <m:t>𝒔</m:t>
                    </m:r>
                    <m:r>
                      <a:rPr lang="fr-FR" sz="2800" b="1" i="1">
                        <a:latin typeface="Cambria Math" panose="02040503050406030204" pitchFamily="18" charset="0"/>
                      </a:rPr>
                      <m:t>,</m:t>
                    </m:r>
                    <m:r>
                      <m:rPr>
                        <m:nor/>
                      </m:rPr>
                      <a:rPr lang="fr-FR"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X</m:t>
                    </m:r>
                    <m:r>
                      <m:rPr>
                        <m:nor/>
                      </m:rPr>
                      <a:rPr lang="fr-FR" sz="2800" b="1" i="1" baseline="-25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P</m:t>
                    </m:r>
                    <m:r>
                      <a:rPr lang="en-US" sz="2800" b="1" i="1">
                        <a:latin typeface="Cambria Math" panose="02040503050406030204" pitchFamily="18" charset="0"/>
                      </a:rPr>
                      <m:t>)</m:t>
                    </m:r>
                  </m:oMath>
                </a14:m>
                <a:endParaRPr lang="fr-FR" sz="2800" dirty="0">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a:blip r:embed="rId3"/>
                <a:stretch>
                  <a:fillRect l="-1791" t="-1113" r="-972"/>
                </a:stretch>
              </a:blipFill>
              <a:ln w="9525"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267570692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	Introduction</a:t>
            </a:r>
            <a:endParaRPr lang="fr-FR" sz="800"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
            </a:pPr>
            <a:endParaRPr lang="fr-FR" sz="2800" dirty="0" smtClean="0">
              <a:latin typeface="Times New Roman" panose="02020603050405020304" pitchFamily="18" charset="0"/>
              <a:cs typeface="Times New Roman" panose="02020603050405020304" pitchFamily="18" charset="0"/>
            </a:endParaRPr>
          </a:p>
          <a:p>
            <a:pPr algn="just">
              <a:lnSpc>
                <a:spcPct val="115000"/>
              </a:lnSpc>
            </a:pPr>
            <a:r>
              <a:rPr lang="fr-FR" sz="2800" dirty="0">
                <a:latin typeface="Times New Roman" panose="02020603050405020304" pitchFamily="18" charset="0"/>
                <a:ea typeface="Times New Roman" panose="02020603050405020304" pitchFamily="18" charset="0"/>
                <a:cs typeface="Arial" panose="020B0604020202020204" pitchFamily="34" charset="0"/>
              </a:rPr>
              <a:t>On trouve de nombreuses applications qui relèvent de ce problème:</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0"/>
              </a:spcBef>
              <a:spcAft>
                <a:spcPts val="0"/>
              </a:spcAft>
              <a:buFont typeface="Wingdings" panose="05000000000000000000" pitchFamily="2" charset="2"/>
              <a:buChar char=""/>
            </a:pPr>
            <a:r>
              <a:rPr lang="fr-FR" sz="2800" dirty="0">
                <a:latin typeface="Times New Roman" panose="02020603050405020304" pitchFamily="18" charset="0"/>
                <a:ea typeface="Times New Roman" panose="02020603050405020304" pitchFamily="18" charset="0"/>
                <a:cs typeface="Arial" panose="020B0604020202020204" pitchFamily="34" charset="0"/>
              </a:rPr>
              <a:t>Les réseaux de transport de marchandises (urbains, ferroviaires ou aériens) de différents points distributeurs à différents points consommateurs,</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0"/>
              </a:spcBef>
              <a:spcAft>
                <a:spcPts val="0"/>
              </a:spcAft>
              <a:buFont typeface="Wingdings" panose="05000000000000000000" pitchFamily="2" charset="2"/>
              <a:buChar char=""/>
            </a:pPr>
            <a:r>
              <a:rPr lang="fr-FR" sz="2800" dirty="0">
                <a:latin typeface="Times New Roman" panose="02020603050405020304" pitchFamily="18" charset="0"/>
                <a:ea typeface="Times New Roman" panose="02020603050405020304" pitchFamily="18" charset="0"/>
                <a:cs typeface="Arial" panose="020B0604020202020204" pitchFamily="34" charset="0"/>
              </a:rPr>
              <a:t>L’écoulement de liquides à l’intérieur de tuyaux,</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0"/>
              </a:spcBef>
              <a:spcAft>
                <a:spcPts val="0"/>
              </a:spcAft>
              <a:buFont typeface="Wingdings" panose="05000000000000000000" pitchFamily="2" charset="2"/>
              <a:buChar char=""/>
            </a:pPr>
            <a:r>
              <a:rPr lang="fr-FR" sz="2800" dirty="0">
                <a:latin typeface="Times New Roman" panose="02020603050405020304" pitchFamily="18" charset="0"/>
                <a:ea typeface="Times New Roman" panose="02020603050405020304" pitchFamily="18" charset="0"/>
                <a:cs typeface="Arial" panose="020B0604020202020204" pitchFamily="34" charset="0"/>
              </a:rPr>
              <a:t>Le courant dans les réseaux électriques,</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0"/>
              </a:spcBef>
              <a:spcAft>
                <a:spcPts val="1000"/>
              </a:spcAft>
              <a:buFont typeface="Wingdings" panose="05000000000000000000" pitchFamily="2" charset="2"/>
              <a:buChar char=""/>
            </a:pPr>
            <a:r>
              <a:rPr lang="fr-FR" sz="2800" dirty="0">
                <a:latin typeface="Times New Roman" panose="02020603050405020304" pitchFamily="18" charset="0"/>
                <a:ea typeface="Times New Roman" panose="02020603050405020304" pitchFamily="18" charset="0"/>
                <a:cs typeface="Arial" panose="020B0604020202020204" pitchFamily="34" charset="0"/>
              </a:rPr>
              <a:t>Les données à travers les réseaux de communication, … etc.</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pPr>
            <a:endParaRPr lang="fr-FR" sz="2800" dirty="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endParaRPr lang="en-US" sz="2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4990985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animEffect transition="in" filter="fade">
                                      <p:cBhvr>
                                        <p:cTn id="7" dur="500"/>
                                        <p:tgtEl>
                                          <p:spTgt spid="2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5" end="5"/>
                                            </p:txEl>
                                          </p:spTgt>
                                        </p:tgtEl>
                                        <p:attrNameLst>
                                          <p:attrName>style.visibility</p:attrName>
                                        </p:attrNameLst>
                                      </p:cBhvr>
                                      <p:to>
                                        <p:strVal val="visible"/>
                                      </p:to>
                                    </p:set>
                                    <p:animEffect transition="in" filter="fade">
                                      <p:cBhvr>
                                        <p:cTn id="12" dur="500"/>
                                        <p:tgtEl>
                                          <p:spTgt spid="2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6" end="6"/>
                                            </p:txEl>
                                          </p:spTgt>
                                        </p:tgtEl>
                                        <p:attrNameLst>
                                          <p:attrName>style.visibility</p:attrName>
                                        </p:attrNameLst>
                                      </p:cBhvr>
                                      <p:to>
                                        <p:strVal val="visible"/>
                                      </p:to>
                                    </p:set>
                                    <p:animEffect transition="in" filter="fade">
                                      <p:cBhvr>
                                        <p:cTn id="17"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Coupe</a:t>
            </a:r>
          </a:p>
          <a:p>
            <a:pPr lvl="0">
              <a:lnSpc>
                <a:spcPct val="115000"/>
              </a:lnSpc>
              <a:buSzPct val="100000"/>
            </a:pPr>
            <a:endParaRPr lang="fr-FR" sz="4000" b="1" dirty="0">
              <a:solidFill>
                <a:prstClr val="black"/>
              </a:solidFill>
              <a:latin typeface="Times New Roman" panose="02020603050405020304" pitchFamily="18" charset="0"/>
              <a:cs typeface="Times New Roman" panose="02020603050405020304" pitchFamily="18" charset="0"/>
            </a:endParaRPr>
          </a:p>
          <a:p>
            <a:pPr lvl="0">
              <a:lnSpc>
                <a:spcPct val="115000"/>
              </a:lnSpc>
              <a:buSzPct val="100000"/>
            </a:pPr>
            <a:endParaRPr lang="fr-FR" sz="4000" b="1" dirty="0" smtClean="0">
              <a:solidFill>
                <a:prstClr val="black"/>
              </a:solidFill>
              <a:latin typeface="Times New Roman" panose="02020603050405020304" pitchFamily="18" charset="0"/>
              <a:cs typeface="Times New Roman" panose="02020603050405020304" pitchFamily="18" charset="0"/>
            </a:endParaRPr>
          </a:p>
          <a:p>
            <a:pPr lvl="0">
              <a:lnSpc>
                <a:spcPct val="115000"/>
              </a:lnSpc>
              <a:buSzPct val="100000"/>
            </a:pPr>
            <a:endParaRPr lang="fr-FR" sz="4000" b="1" dirty="0">
              <a:solidFill>
                <a:prstClr val="black"/>
              </a:solidFill>
              <a:latin typeface="Times New Roman" panose="02020603050405020304" pitchFamily="18" charset="0"/>
              <a:cs typeface="Times New Roman" panose="02020603050405020304" pitchFamily="18" charset="0"/>
            </a:endParaRPr>
          </a:p>
          <a:p>
            <a:pPr lvl="0">
              <a:lnSpc>
                <a:spcPct val="115000"/>
              </a:lnSpc>
              <a:buSzPct val="100000"/>
            </a:pPr>
            <a:endParaRPr lang="fr-FR" sz="4000" b="1" dirty="0" smtClean="0">
              <a:solidFill>
                <a:prstClr val="black"/>
              </a:solidFill>
              <a:latin typeface="Times New Roman" panose="02020603050405020304" pitchFamily="18" charset="0"/>
              <a:cs typeface="Times New Roman" panose="02020603050405020304" pitchFamily="18" charset="0"/>
            </a:endParaRPr>
          </a:p>
          <a:p>
            <a:pPr lvl="0">
              <a:lnSpc>
                <a:spcPct val="115000"/>
              </a:lnSpc>
              <a:buSzPct val="100000"/>
            </a:pPr>
            <a:endParaRPr lang="fr-FR" sz="4000" b="1" dirty="0">
              <a:solidFill>
                <a:prstClr val="black"/>
              </a:solidFill>
              <a:latin typeface="Times New Roman" panose="02020603050405020304" pitchFamily="18" charset="0"/>
              <a:cs typeface="Times New Roman" panose="02020603050405020304" pitchFamily="18" charset="0"/>
            </a:endParaRPr>
          </a:p>
          <a:p>
            <a:pPr lvl="0">
              <a:lnSpc>
                <a:spcPct val="115000"/>
              </a:lnSpc>
              <a:buSzPct val="100000"/>
            </a:pPr>
            <a:endParaRPr lang="fr-FR" sz="4000" b="1" dirty="0" smtClean="0">
              <a:solidFill>
                <a:prstClr val="black"/>
              </a:solidFill>
              <a:latin typeface="Times New Roman" panose="02020603050405020304" pitchFamily="18" charset="0"/>
              <a:cs typeface="Times New Roman" panose="02020603050405020304" pitchFamily="18" charset="0"/>
            </a:endParaRPr>
          </a:p>
          <a:p>
            <a:pPr>
              <a:lnSpc>
                <a:spcPct val="200000"/>
              </a:lnSpc>
              <a:buSzPct val="100000"/>
            </a:pPr>
            <a:r>
              <a:rPr lang="fr-FR" sz="2400" dirty="0" smtClean="0">
                <a:latin typeface="Times New Roman" panose="02020603050405020304" pitchFamily="18" charset="0"/>
                <a:cs typeface="Times New Roman" panose="02020603050405020304" pitchFamily="18" charset="0"/>
              </a:rPr>
              <a:t>Avec </a:t>
            </a:r>
            <a:r>
              <a:rPr lang="fr-FR" sz="2400" b="1" i="1" dirty="0" smtClean="0">
                <a:latin typeface="Times New Roman" panose="02020603050405020304" pitchFamily="18" charset="0"/>
                <a:cs typeface="Times New Roman" panose="02020603050405020304" pitchFamily="18" charset="0"/>
              </a:rPr>
              <a:t>c(</a:t>
            </a:r>
            <a:r>
              <a:rPr lang="fr-FR" sz="2400" b="1" i="1" dirty="0" err="1" smtClean="0">
                <a:latin typeface="Times New Roman" panose="02020603050405020304" pitchFamily="18" charset="0"/>
                <a:cs typeface="Times New Roman" panose="02020603050405020304" pitchFamily="18" charset="0"/>
              </a:rPr>
              <a:t>x,y</a:t>
            </a:r>
            <a:r>
              <a:rPr lang="fr-FR" sz="2400" b="1" i="1" dirty="0" smtClean="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 la capacité de </a:t>
            </a:r>
            <a:r>
              <a:rPr lang="fr-FR" sz="2400" dirty="0" smtClean="0">
                <a:latin typeface="Times New Roman" panose="02020603050405020304" pitchFamily="18" charset="0"/>
                <a:cs typeface="Times New Roman" panose="02020603050405020304" pitchFamily="18" charset="0"/>
              </a:rPr>
              <a:t>l'arc (</a:t>
            </a:r>
            <a:r>
              <a:rPr lang="fr-FR" sz="2400" dirty="0" err="1" smtClean="0">
                <a:latin typeface="Times New Roman" panose="02020603050405020304" pitchFamily="18" charset="0"/>
                <a:cs typeface="Times New Roman" panose="02020603050405020304" pitchFamily="18" charset="0"/>
              </a:rPr>
              <a:t>x,y</a:t>
            </a:r>
            <a:r>
              <a:rPr lang="fr-FR" sz="2400" dirty="0" smtClean="0">
                <a:latin typeface="Times New Roman" panose="02020603050405020304" pitchFamily="18" charset="0"/>
                <a:cs typeface="Times New Roman" panose="02020603050405020304" pitchFamily="18" charset="0"/>
              </a:rPr>
              <a:t>)</a:t>
            </a:r>
            <a:r>
              <a:rPr lang="fr-FR" sz="2400" b="1"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lnSpc>
                <a:spcPct val="115000"/>
              </a:lnSpc>
              <a:buSzPct val="100000"/>
            </a:pPr>
            <a:endParaRPr lang="fr-FR" sz="1000" dirty="0">
              <a:solidFill>
                <a:prstClr val="black"/>
              </a:solidFill>
              <a:latin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5" name="Picture 4"/>
          <p:cNvPicPr>
            <a:picLocks noChangeAspect="1"/>
          </p:cNvPicPr>
          <p:nvPr/>
        </p:nvPicPr>
        <p:blipFill>
          <a:blip r:embed="rId3"/>
          <a:stretch>
            <a:fillRect/>
          </a:stretch>
        </p:blipFill>
        <p:spPr>
          <a:xfrm>
            <a:off x="272374" y="2354500"/>
            <a:ext cx="11621780" cy="3116455"/>
          </a:xfrm>
          <a:prstGeom prst="rect">
            <a:avLst/>
          </a:prstGeom>
        </p:spPr>
      </p:pic>
    </p:spTree>
    <p:extLst>
      <p:ext uri="{BB962C8B-B14F-4D97-AF65-F5344CB8AC3E}">
        <p14:creationId xmlns:p14="http://schemas.microsoft.com/office/powerpoint/2010/main" val="229815542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ct val="100000"/>
            </a:pPr>
            <a:endParaRPr lang="fr-FR" sz="3200" b="1" dirty="0">
              <a:latin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ct val="100000"/>
            </a:pPr>
            <a:r>
              <a:rPr lang="fr-FR" sz="2800" i="1" dirty="0" smtClean="0">
                <a:latin typeface="Times New Roman" panose="02020603050405020304" pitchFamily="18" charset="0"/>
                <a:cs typeface="Times New Roman" panose="02020603050405020304" pitchFamily="18" charset="0"/>
              </a:rPr>
              <a:t>Exemple</a:t>
            </a:r>
            <a:r>
              <a:rPr lang="fr-FR" sz="2800" dirty="0">
                <a:latin typeface="Times New Roman" panose="02020603050405020304" pitchFamily="18" charset="0"/>
                <a:cs typeface="Times New Roman" panose="02020603050405020304" pitchFamily="18" charset="0"/>
              </a:rPr>
              <a:t> : X={S, A, B, C, D, P}</a:t>
            </a:r>
            <a:endParaRPr lang="en-US" sz="2800" dirty="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1" name="Picture 10"/>
          <p:cNvPicPr/>
          <p:nvPr/>
        </p:nvPicPr>
        <p:blipFill rotWithShape="1">
          <a:blip r:embed="rId3">
            <a:extLst>
              <a:ext uri="{28A0092B-C50C-407E-A947-70E740481C1C}">
                <a14:useLocalDpi xmlns:a14="http://schemas.microsoft.com/office/drawing/2010/main" val="0"/>
              </a:ext>
            </a:extLst>
          </a:blip>
          <a:srcRect r="2559"/>
          <a:stretch/>
        </p:blipFill>
        <p:spPr bwMode="auto">
          <a:xfrm>
            <a:off x="2690192" y="2414284"/>
            <a:ext cx="6621904" cy="37479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057691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ct val="100000"/>
            </a:pPr>
            <a:endParaRPr lang="fr-FR" sz="3200" b="1" i="1" dirty="0" smtClean="0">
              <a:latin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56546046"/>
              </p:ext>
            </p:extLst>
          </p:nvPr>
        </p:nvGraphicFramePr>
        <p:xfrm>
          <a:off x="298168" y="3800796"/>
          <a:ext cx="11657496" cy="2651760"/>
        </p:xfrm>
        <a:graphic>
          <a:graphicData uri="http://schemas.openxmlformats.org/drawingml/2006/table">
            <a:tbl>
              <a:tblPr firstRow="1" bandRow="1">
                <a:tableStyleId>{5C22544A-7EE6-4342-B048-85BDC9FD1C3A}</a:tableStyleId>
              </a:tblPr>
              <a:tblGrid>
                <a:gridCol w="3467653">
                  <a:extLst>
                    <a:ext uri="{9D8B030D-6E8A-4147-A177-3AD203B41FA5}">
                      <a16:colId xmlns:a16="http://schemas.microsoft.com/office/drawing/2014/main" val="20000"/>
                    </a:ext>
                  </a:extLst>
                </a:gridCol>
                <a:gridCol w="3949148">
                  <a:extLst>
                    <a:ext uri="{9D8B030D-6E8A-4147-A177-3AD203B41FA5}">
                      <a16:colId xmlns:a16="http://schemas.microsoft.com/office/drawing/2014/main" val="20001"/>
                    </a:ext>
                  </a:extLst>
                </a:gridCol>
                <a:gridCol w="4240695">
                  <a:extLst>
                    <a:ext uri="{9D8B030D-6E8A-4147-A177-3AD203B41FA5}">
                      <a16:colId xmlns:a16="http://schemas.microsoft.com/office/drawing/2014/main" val="20002"/>
                    </a:ext>
                  </a:extLst>
                </a:gridCol>
              </a:tblGrid>
              <a:tr h="2288579">
                <a:tc>
                  <a:txBody>
                    <a:bodyPr/>
                    <a:lstStyle/>
                    <a:p>
                      <a:r>
                        <a:rPr lang="fr-FR" sz="2400" b="1" i="1" dirty="0" smtClean="0">
                          <a:solidFill>
                            <a:schemeClr val="tx1"/>
                          </a:solidFill>
                          <a:latin typeface="Times New Roman" panose="02020603050405020304" pitchFamily="18" charset="0"/>
                          <a:cs typeface="Times New Roman" panose="02020603050405020304" pitchFamily="18" charset="0"/>
                        </a:rPr>
                        <a:t>Coupe </a:t>
                      </a:r>
                      <a:r>
                        <a:rPr lang="fr-FR" sz="2400" b="1" i="1" dirty="0" smtClean="0">
                          <a:solidFill>
                            <a:schemeClr val="tx1"/>
                          </a:solidFill>
                          <a:latin typeface="Times New Roman" panose="02020603050405020304" pitchFamily="18" charset="0"/>
                          <a:cs typeface="Times New Roman" panose="02020603050405020304" pitchFamily="18" charset="0"/>
                        </a:rPr>
                        <a:t>W1</a:t>
                      </a:r>
                      <a:r>
                        <a:rPr lang="fr-FR" sz="2400" b="1" dirty="0" smtClean="0">
                          <a:solidFill>
                            <a:schemeClr val="tx1"/>
                          </a:solidFill>
                          <a:latin typeface="Times New Roman" panose="02020603050405020304" pitchFamily="18" charset="0"/>
                          <a:cs typeface="Times New Roman" panose="02020603050405020304" pitchFamily="18" charset="0"/>
                        </a:rPr>
                        <a:t> :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fr-FR" sz="2400" b="1" dirty="0" smtClean="0">
                          <a:solidFill>
                            <a:schemeClr val="tx1"/>
                          </a:solidFill>
                          <a:latin typeface="Times New Roman" panose="02020603050405020304" pitchFamily="18" charset="0"/>
                          <a:cs typeface="Times New Roman" panose="02020603050405020304" pitchFamily="18" charset="0"/>
                        </a:rPr>
                        <a:t>X</a:t>
                      </a:r>
                      <a:r>
                        <a:rPr lang="fr-FR" sz="2400" b="1" baseline="-25000" dirty="0" smtClean="0">
                          <a:solidFill>
                            <a:schemeClr val="tx1"/>
                          </a:solidFill>
                          <a:latin typeface="Times New Roman" panose="02020603050405020304" pitchFamily="18" charset="0"/>
                          <a:cs typeface="Times New Roman" panose="02020603050405020304" pitchFamily="18" charset="0"/>
                        </a:rPr>
                        <a:t>S</a:t>
                      </a:r>
                      <a:r>
                        <a:rPr lang="fr-FR" sz="2400" b="1" dirty="0" smtClean="0">
                          <a:solidFill>
                            <a:schemeClr val="tx1"/>
                          </a:solidFill>
                          <a:latin typeface="Times New Roman" panose="02020603050405020304" pitchFamily="18" charset="0"/>
                          <a:cs typeface="Times New Roman" panose="02020603050405020304" pitchFamily="18" charset="0"/>
                        </a:rPr>
                        <a:t> = {</a:t>
                      </a:r>
                      <a:r>
                        <a:rPr lang="fr-FR" sz="2400" dirty="0" smtClean="0">
                          <a:solidFill>
                            <a:schemeClr val="tx1"/>
                          </a:solidFill>
                          <a:latin typeface="Times New Roman" panose="02020603050405020304" pitchFamily="18" charset="0"/>
                          <a:cs typeface="Times New Roman" panose="02020603050405020304" pitchFamily="18" charset="0"/>
                        </a:rPr>
                        <a:t>S,A,B</a:t>
                      </a:r>
                      <a:r>
                        <a:rPr lang="fr-FR" sz="2400" b="1" dirty="0" smtClean="0">
                          <a:solidFill>
                            <a:schemeClr val="tx1"/>
                          </a:solidFill>
                          <a:latin typeface="Times New Roman" panose="02020603050405020304" pitchFamily="18" charset="0"/>
                          <a:cs typeface="Times New Roman" panose="02020603050405020304" pitchFamily="18" charset="0"/>
                        </a:rPr>
                        <a:t>},</a:t>
                      </a:r>
                    </a:p>
                    <a:p>
                      <a:r>
                        <a:rPr lang="fr-FR" sz="2400" b="1" dirty="0" smtClean="0">
                          <a:solidFill>
                            <a:schemeClr val="tx1"/>
                          </a:solidFill>
                          <a:latin typeface="Times New Roman" panose="02020603050405020304" pitchFamily="18" charset="0"/>
                          <a:cs typeface="Times New Roman" panose="02020603050405020304" pitchFamily="18" charset="0"/>
                        </a:rPr>
                        <a:t>X</a:t>
                      </a:r>
                      <a:r>
                        <a:rPr lang="fr-FR" sz="2400" b="1" baseline="-25000" dirty="0" smtClean="0">
                          <a:solidFill>
                            <a:schemeClr val="tx1"/>
                          </a:solidFill>
                          <a:latin typeface="Times New Roman" panose="02020603050405020304" pitchFamily="18" charset="0"/>
                          <a:cs typeface="Times New Roman" panose="02020603050405020304" pitchFamily="18" charset="0"/>
                        </a:rPr>
                        <a:t>P</a:t>
                      </a:r>
                      <a:r>
                        <a:rPr lang="fr-FR" sz="2400" b="1" dirty="0" smtClean="0">
                          <a:solidFill>
                            <a:schemeClr val="tx1"/>
                          </a:solidFill>
                          <a:latin typeface="Times New Roman" panose="02020603050405020304" pitchFamily="18" charset="0"/>
                          <a:cs typeface="Times New Roman" panose="02020603050405020304" pitchFamily="18" charset="0"/>
                        </a:rPr>
                        <a:t> = {</a:t>
                      </a:r>
                      <a:r>
                        <a:rPr lang="fr-FR" sz="2400" dirty="0" smtClean="0">
                          <a:solidFill>
                            <a:schemeClr val="tx1"/>
                          </a:solidFill>
                          <a:latin typeface="Times New Roman" panose="02020603050405020304" pitchFamily="18" charset="0"/>
                          <a:cs typeface="Times New Roman" panose="02020603050405020304" pitchFamily="18" charset="0"/>
                        </a:rPr>
                        <a:t>C,D,P</a:t>
                      </a:r>
                      <a:r>
                        <a:rPr lang="fr-FR" sz="2400" b="1" dirty="0" smtClean="0">
                          <a:solidFill>
                            <a:schemeClr val="tx1"/>
                          </a:solidFill>
                          <a:latin typeface="Times New Roman" panose="02020603050405020304" pitchFamily="18" charset="0"/>
                          <a:cs typeface="Times New Roman" panose="02020603050405020304" pitchFamily="18" charset="0"/>
                        </a:rPr>
                        <a:t>},</a:t>
                      </a:r>
                    </a:p>
                    <a:p>
                      <a:r>
                        <a:rPr lang="fr-FR" sz="2400" dirty="0" smtClean="0">
                          <a:solidFill>
                            <a:schemeClr val="tx1"/>
                          </a:solidFill>
                          <a:latin typeface="Times New Roman" panose="02020603050405020304" pitchFamily="18" charset="0"/>
                          <a:cs typeface="Times New Roman" panose="02020603050405020304" pitchFamily="18" charset="0"/>
                        </a:rPr>
                        <a:t>(</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S</a:t>
                      </a:r>
                      <a:r>
                        <a:rPr lang="fr-FR" sz="2400" b="1" i="1" dirty="0" smtClean="0">
                          <a:solidFill>
                            <a:schemeClr val="tx1"/>
                          </a:solidFill>
                          <a:latin typeface="Times New Roman" panose="02020603050405020304" pitchFamily="18" charset="0"/>
                          <a:cs typeface="Times New Roman" panose="02020603050405020304" pitchFamily="18" charset="0"/>
                        </a:rPr>
                        <a:t>, X</a:t>
                      </a:r>
                      <a:r>
                        <a:rPr lang="fr-FR" sz="2400" b="1" i="1" baseline="-25000" dirty="0" smtClean="0">
                          <a:solidFill>
                            <a:schemeClr val="tx1"/>
                          </a:solidFill>
                          <a:latin typeface="Times New Roman" panose="02020603050405020304" pitchFamily="18" charset="0"/>
                          <a:cs typeface="Times New Roman" panose="02020603050405020304" pitchFamily="18" charset="0"/>
                        </a:rPr>
                        <a:t>P</a:t>
                      </a:r>
                      <a:r>
                        <a:rPr lang="fr-FR" sz="2400" dirty="0" smtClean="0">
                          <a:solidFill>
                            <a:schemeClr val="tx1"/>
                          </a:solidFill>
                          <a:latin typeface="Times New Roman" panose="02020603050405020304" pitchFamily="18" charset="0"/>
                          <a:cs typeface="Times New Roman" panose="02020603050405020304" pitchFamily="18" charset="0"/>
                        </a:rPr>
                        <a:t>) ={(A,C), (B,D)},</a:t>
                      </a:r>
                      <a:r>
                        <a:rPr lang="fr-FR" sz="2400" b="1" dirty="0" smtClean="0">
                          <a:solidFill>
                            <a:schemeClr val="tx1"/>
                          </a:solidFill>
                          <a:latin typeface="Times New Roman" panose="02020603050405020304" pitchFamily="18" charset="0"/>
                          <a:cs typeface="Times New Roman" panose="02020603050405020304" pitchFamily="18" charset="0"/>
                        </a:rPr>
                        <a:t> </a:t>
                      </a:r>
                    </a:p>
                    <a:p>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P</a:t>
                      </a:r>
                      <a:r>
                        <a:rPr kumimoji="0" lang="fr-FR"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X</a:t>
                      </a:r>
                      <a:r>
                        <a:rPr kumimoji="0" lang="fr-FR" sz="24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t>
                      </a: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fr-FR" sz="2400" b="1" dirty="0" smtClean="0">
                        <a:solidFill>
                          <a:schemeClr val="tx1"/>
                        </a:solidFill>
                        <a:latin typeface="Times New Roman" panose="02020603050405020304" pitchFamily="18" charset="0"/>
                        <a:cs typeface="Times New Roman" panose="02020603050405020304" pitchFamily="18" charset="0"/>
                      </a:endParaRPr>
                    </a:p>
                    <a:p>
                      <a:r>
                        <a:rPr lang="fr-FR" sz="2400" b="1" dirty="0" smtClean="0">
                          <a:solidFill>
                            <a:schemeClr val="tx1"/>
                          </a:solidFill>
                          <a:latin typeface="Times New Roman" panose="02020603050405020304" pitchFamily="18" charset="0"/>
                          <a:cs typeface="Times New Roman" panose="02020603050405020304" pitchFamily="18" charset="0"/>
                        </a:rPr>
                        <a:t>C</a:t>
                      </a:r>
                      <a:r>
                        <a:rPr lang="fr-FR" sz="2000" b="1" dirty="0" smtClean="0">
                          <a:solidFill>
                            <a:schemeClr val="tx1"/>
                          </a:solidFill>
                          <a:latin typeface="Times New Roman" panose="02020603050405020304" pitchFamily="18" charset="0"/>
                          <a:cs typeface="Times New Roman" panose="02020603050405020304" pitchFamily="18" charset="0"/>
                        </a:rPr>
                        <a:t>w1</a:t>
                      </a:r>
                      <a:r>
                        <a:rPr lang="fr-FR" sz="2400" dirty="0" smtClean="0">
                          <a:solidFill>
                            <a:schemeClr val="tx1"/>
                          </a:solidFill>
                          <a:latin typeface="Times New Roman" panose="02020603050405020304" pitchFamily="18" charset="0"/>
                          <a:cs typeface="Times New Roman" panose="02020603050405020304" pitchFamily="18" charset="0"/>
                        </a:rPr>
                        <a:t>=12+14=</a:t>
                      </a:r>
                      <a:r>
                        <a:rPr lang="fr-FR" sz="2400" u="sng" dirty="0" smtClean="0">
                          <a:solidFill>
                            <a:schemeClr val="tx1"/>
                          </a:solidFill>
                          <a:latin typeface="Times New Roman" panose="02020603050405020304" pitchFamily="18" charset="0"/>
                          <a:cs typeface="Times New Roman" panose="02020603050405020304" pitchFamily="18" charset="0"/>
                        </a:rPr>
                        <a:t>26</a:t>
                      </a:r>
                      <a:endParaRPr lang="fr-FR" sz="2400" dirty="0">
                        <a:solidFill>
                          <a:schemeClr val="tx1"/>
                        </a:solidFill>
                      </a:endParaRPr>
                    </a:p>
                  </a:txBody>
                  <a:tcPr>
                    <a:solidFill>
                      <a:schemeClr val="bg1"/>
                    </a:solidFill>
                  </a:tcPr>
                </a:tc>
                <a:tc>
                  <a:txBody>
                    <a:bodyPr/>
                    <a:lstStyle/>
                    <a:p>
                      <a:r>
                        <a:rPr lang="fr-FR" sz="2400" b="1" i="1" dirty="0" smtClean="0">
                          <a:solidFill>
                            <a:schemeClr val="tx1"/>
                          </a:solidFill>
                          <a:latin typeface="Times New Roman" panose="02020603050405020304" pitchFamily="18" charset="0"/>
                          <a:cs typeface="Times New Roman" panose="02020603050405020304" pitchFamily="18" charset="0"/>
                        </a:rPr>
                        <a:t>Coupe </a:t>
                      </a:r>
                      <a:r>
                        <a:rPr lang="fr-FR" sz="2400" b="1" i="1" dirty="0" smtClean="0">
                          <a:solidFill>
                            <a:schemeClr val="tx1"/>
                          </a:solidFill>
                          <a:latin typeface="Times New Roman" panose="02020603050405020304" pitchFamily="18" charset="0"/>
                          <a:cs typeface="Times New Roman" panose="02020603050405020304" pitchFamily="18" charset="0"/>
                        </a:rPr>
                        <a:t>W2</a:t>
                      </a:r>
                      <a:r>
                        <a:rPr lang="fr-FR" sz="2400" b="1" dirty="0" smtClean="0">
                          <a:solidFill>
                            <a:schemeClr val="tx1"/>
                          </a:solidFill>
                          <a:latin typeface="Times New Roman" panose="02020603050405020304" pitchFamily="18" charset="0"/>
                          <a:cs typeface="Times New Roman" panose="02020603050405020304" pitchFamily="18" charset="0"/>
                        </a:rPr>
                        <a:t> :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fr-FR" sz="2400" b="1" dirty="0" smtClean="0">
                          <a:solidFill>
                            <a:schemeClr val="tx1"/>
                          </a:solidFill>
                          <a:latin typeface="Times New Roman" panose="02020603050405020304" pitchFamily="18" charset="0"/>
                          <a:cs typeface="Times New Roman" panose="02020603050405020304" pitchFamily="18" charset="0"/>
                        </a:rPr>
                        <a:t>X</a:t>
                      </a:r>
                      <a:r>
                        <a:rPr lang="fr-FR" sz="2400" b="1" baseline="-25000" dirty="0" smtClean="0">
                          <a:solidFill>
                            <a:schemeClr val="tx1"/>
                          </a:solidFill>
                          <a:latin typeface="Times New Roman" panose="02020603050405020304" pitchFamily="18" charset="0"/>
                          <a:cs typeface="Times New Roman" panose="02020603050405020304" pitchFamily="18" charset="0"/>
                        </a:rPr>
                        <a:t>S </a:t>
                      </a:r>
                      <a:r>
                        <a:rPr lang="fr-FR" sz="2400" b="1" dirty="0" smtClean="0">
                          <a:solidFill>
                            <a:schemeClr val="tx1"/>
                          </a:solidFill>
                          <a:latin typeface="Times New Roman" panose="02020603050405020304" pitchFamily="18" charset="0"/>
                          <a:cs typeface="Times New Roman" panose="02020603050405020304" pitchFamily="18" charset="0"/>
                        </a:rPr>
                        <a:t>={</a:t>
                      </a:r>
                      <a:r>
                        <a:rPr lang="fr-FR" sz="2400" dirty="0" smtClean="0">
                          <a:solidFill>
                            <a:schemeClr val="tx1"/>
                          </a:solidFill>
                          <a:latin typeface="Times New Roman" panose="02020603050405020304" pitchFamily="18" charset="0"/>
                          <a:cs typeface="Times New Roman" panose="02020603050405020304" pitchFamily="18" charset="0"/>
                        </a:rPr>
                        <a:t>S,B</a:t>
                      </a:r>
                      <a:r>
                        <a:rPr lang="fr-FR" sz="2400" b="1" dirty="0" smtClean="0">
                          <a:solidFill>
                            <a:schemeClr val="tx1"/>
                          </a:solidFill>
                          <a:latin typeface="Times New Roman" panose="02020603050405020304" pitchFamily="18" charset="0"/>
                          <a:cs typeface="Times New Roman" panose="02020603050405020304" pitchFamily="18" charset="0"/>
                        </a:rPr>
                        <a:t>}, </a:t>
                      </a:r>
                    </a:p>
                    <a:p>
                      <a:r>
                        <a:rPr lang="fr-FR" sz="2400" b="1" dirty="0" smtClean="0">
                          <a:solidFill>
                            <a:schemeClr val="tx1"/>
                          </a:solidFill>
                          <a:latin typeface="Times New Roman" panose="02020603050405020304" pitchFamily="18" charset="0"/>
                          <a:cs typeface="Times New Roman" panose="02020603050405020304" pitchFamily="18" charset="0"/>
                        </a:rPr>
                        <a:t>X</a:t>
                      </a:r>
                      <a:r>
                        <a:rPr lang="fr-FR" sz="2400" b="1" baseline="-25000" dirty="0" smtClean="0">
                          <a:solidFill>
                            <a:schemeClr val="tx1"/>
                          </a:solidFill>
                          <a:latin typeface="Times New Roman" panose="02020603050405020304" pitchFamily="18" charset="0"/>
                          <a:cs typeface="Times New Roman" panose="02020603050405020304" pitchFamily="18" charset="0"/>
                        </a:rPr>
                        <a:t>P </a:t>
                      </a:r>
                      <a:r>
                        <a:rPr lang="fr-FR" sz="2400" b="1" dirty="0" smtClean="0">
                          <a:solidFill>
                            <a:schemeClr val="tx1"/>
                          </a:solidFill>
                          <a:latin typeface="Times New Roman" panose="02020603050405020304" pitchFamily="18" charset="0"/>
                          <a:cs typeface="Times New Roman" panose="02020603050405020304" pitchFamily="18" charset="0"/>
                        </a:rPr>
                        <a:t>={</a:t>
                      </a:r>
                      <a:r>
                        <a:rPr lang="fr-FR" sz="2400" dirty="0" smtClean="0">
                          <a:solidFill>
                            <a:schemeClr val="tx1"/>
                          </a:solidFill>
                          <a:latin typeface="Times New Roman" panose="02020603050405020304" pitchFamily="18" charset="0"/>
                          <a:cs typeface="Times New Roman" panose="02020603050405020304" pitchFamily="18" charset="0"/>
                        </a:rPr>
                        <a:t>A,C,D,P</a:t>
                      </a:r>
                      <a:r>
                        <a:rPr lang="fr-FR" sz="2400" b="1" dirty="0" smtClean="0">
                          <a:solidFill>
                            <a:schemeClr val="tx1"/>
                          </a:solidFill>
                          <a:latin typeface="Times New Roman" panose="02020603050405020304" pitchFamily="18" charset="0"/>
                          <a:cs typeface="Times New Roman" panose="02020603050405020304" pitchFamily="18" charset="0"/>
                        </a:rPr>
                        <a:t>},</a:t>
                      </a:r>
                    </a:p>
                    <a:p>
                      <a:r>
                        <a:rPr lang="fr-FR" sz="2400" dirty="0" smtClean="0">
                          <a:solidFill>
                            <a:schemeClr val="tx1"/>
                          </a:solidFill>
                          <a:latin typeface="Times New Roman" panose="02020603050405020304" pitchFamily="18" charset="0"/>
                          <a:cs typeface="Times New Roman" panose="02020603050405020304" pitchFamily="18" charset="0"/>
                        </a:rPr>
                        <a:t>(</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S</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P</a:t>
                      </a:r>
                      <a:r>
                        <a:rPr lang="fr-FR" sz="2400" dirty="0" smtClean="0">
                          <a:solidFill>
                            <a:schemeClr val="tx1"/>
                          </a:solidFill>
                          <a:latin typeface="Times New Roman" panose="02020603050405020304" pitchFamily="18" charset="0"/>
                          <a:cs typeface="Times New Roman" panose="02020603050405020304" pitchFamily="18" charset="0"/>
                        </a:rPr>
                        <a:t>) ={(S,A),(B,A),(B,D)},</a:t>
                      </a:r>
                    </a:p>
                    <a:p>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P</a:t>
                      </a:r>
                      <a:r>
                        <a:rPr kumimoji="0" lang="fr-FR"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X</a:t>
                      </a:r>
                      <a:r>
                        <a:rPr kumimoji="0" lang="fr-FR" sz="24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t>
                      </a: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endPar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fr-FR" sz="2400" b="1" dirty="0" smtClean="0">
                          <a:solidFill>
                            <a:schemeClr val="tx1"/>
                          </a:solidFill>
                          <a:latin typeface="Times New Roman" panose="02020603050405020304" pitchFamily="18" charset="0"/>
                          <a:cs typeface="Times New Roman" panose="02020603050405020304" pitchFamily="18" charset="0"/>
                        </a:rPr>
                        <a:t>C</a:t>
                      </a:r>
                      <a:r>
                        <a:rPr lang="fr-FR" sz="2000" b="1" dirty="0" smtClean="0">
                          <a:solidFill>
                            <a:schemeClr val="tx1"/>
                          </a:solidFill>
                          <a:latin typeface="Times New Roman" panose="02020603050405020304" pitchFamily="18" charset="0"/>
                          <a:cs typeface="Times New Roman" panose="02020603050405020304" pitchFamily="18" charset="0"/>
                        </a:rPr>
                        <a:t>w2</a:t>
                      </a:r>
                      <a:r>
                        <a:rPr lang="fr-FR" sz="2000" dirty="0" smtClean="0">
                          <a:solidFill>
                            <a:schemeClr val="tx1"/>
                          </a:solidFill>
                          <a:latin typeface="Times New Roman" panose="02020603050405020304" pitchFamily="18" charset="0"/>
                          <a:cs typeface="Times New Roman" panose="02020603050405020304" pitchFamily="18" charset="0"/>
                        </a:rPr>
                        <a:t> </a:t>
                      </a:r>
                      <a:r>
                        <a:rPr lang="fr-FR" sz="2400" dirty="0" smtClean="0">
                          <a:solidFill>
                            <a:schemeClr val="tx1"/>
                          </a:solidFill>
                          <a:latin typeface="Times New Roman" panose="02020603050405020304" pitchFamily="18" charset="0"/>
                          <a:cs typeface="Times New Roman" panose="02020603050405020304" pitchFamily="18" charset="0"/>
                        </a:rPr>
                        <a:t>=16+4+14=</a:t>
                      </a:r>
                      <a:r>
                        <a:rPr lang="fr-FR" sz="2400" u="sng" dirty="0" smtClean="0">
                          <a:solidFill>
                            <a:schemeClr val="tx1"/>
                          </a:solidFill>
                          <a:latin typeface="Times New Roman" panose="02020603050405020304" pitchFamily="18" charset="0"/>
                          <a:cs typeface="Times New Roman" panose="02020603050405020304" pitchFamily="18" charset="0"/>
                        </a:rPr>
                        <a:t>34</a:t>
                      </a:r>
                      <a:endParaRPr lang="fr-FR" sz="2400" dirty="0">
                        <a:solidFill>
                          <a:schemeClr val="tx1"/>
                        </a:solidFill>
                      </a:endParaRPr>
                    </a:p>
                  </a:txBody>
                  <a:tcPr>
                    <a:solidFill>
                      <a:schemeClr val="bg1"/>
                    </a:solidFill>
                  </a:tcPr>
                </a:tc>
                <a:tc>
                  <a:txBody>
                    <a:bodyPr/>
                    <a:lstStyle/>
                    <a:p>
                      <a:r>
                        <a:rPr lang="fr-FR" sz="2400" b="1" i="1" dirty="0" smtClean="0">
                          <a:solidFill>
                            <a:schemeClr val="tx1"/>
                          </a:solidFill>
                          <a:latin typeface="Times New Roman" panose="02020603050405020304" pitchFamily="18" charset="0"/>
                          <a:cs typeface="Times New Roman" panose="02020603050405020304" pitchFamily="18" charset="0"/>
                        </a:rPr>
                        <a:t>Coupe </a:t>
                      </a:r>
                      <a:r>
                        <a:rPr lang="fr-FR" sz="2400" b="1" i="1" dirty="0" smtClean="0">
                          <a:solidFill>
                            <a:schemeClr val="tx1"/>
                          </a:solidFill>
                          <a:latin typeface="Times New Roman" panose="02020603050405020304" pitchFamily="18" charset="0"/>
                          <a:cs typeface="Times New Roman" panose="02020603050405020304" pitchFamily="18" charset="0"/>
                        </a:rPr>
                        <a:t>W3</a:t>
                      </a:r>
                      <a:r>
                        <a:rPr lang="fr-FR" sz="2400" b="1" dirty="0" smtClean="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fr-FR" sz="2400" b="1" dirty="0" smtClean="0">
                          <a:solidFill>
                            <a:schemeClr val="tx1"/>
                          </a:solidFill>
                          <a:latin typeface="Times New Roman" panose="02020603050405020304" pitchFamily="18" charset="0"/>
                          <a:cs typeface="Times New Roman" panose="02020603050405020304" pitchFamily="18" charset="0"/>
                        </a:rPr>
                        <a:t>X</a:t>
                      </a:r>
                      <a:r>
                        <a:rPr lang="fr-FR" sz="2400" b="1" baseline="-25000" dirty="0" smtClean="0">
                          <a:solidFill>
                            <a:schemeClr val="tx1"/>
                          </a:solidFill>
                          <a:latin typeface="Times New Roman" panose="02020603050405020304" pitchFamily="18" charset="0"/>
                          <a:cs typeface="Times New Roman" panose="02020603050405020304" pitchFamily="18" charset="0"/>
                        </a:rPr>
                        <a:t>S</a:t>
                      </a:r>
                      <a:r>
                        <a:rPr lang="fr-FR" sz="2400" b="1" dirty="0" smtClean="0">
                          <a:solidFill>
                            <a:schemeClr val="tx1"/>
                          </a:solidFill>
                          <a:latin typeface="Times New Roman" panose="02020603050405020304" pitchFamily="18" charset="0"/>
                          <a:cs typeface="Times New Roman" panose="02020603050405020304" pitchFamily="18" charset="0"/>
                        </a:rPr>
                        <a:t> = {</a:t>
                      </a:r>
                      <a:r>
                        <a:rPr lang="fr-FR" sz="2400" dirty="0" smtClean="0">
                          <a:solidFill>
                            <a:schemeClr val="tx1"/>
                          </a:solidFill>
                          <a:latin typeface="Times New Roman" panose="02020603050405020304" pitchFamily="18" charset="0"/>
                          <a:cs typeface="Times New Roman" panose="02020603050405020304" pitchFamily="18" charset="0"/>
                        </a:rPr>
                        <a:t>S,A,B,D</a:t>
                      </a:r>
                      <a:r>
                        <a:rPr lang="fr-FR" sz="2400" b="1" dirty="0" smtClean="0">
                          <a:solidFill>
                            <a:schemeClr val="tx1"/>
                          </a:solidFill>
                          <a:latin typeface="Times New Roman" panose="02020603050405020304" pitchFamily="18" charset="0"/>
                          <a:cs typeface="Times New Roman" panose="02020603050405020304" pitchFamily="18" charset="0"/>
                        </a:rPr>
                        <a:t>}, </a:t>
                      </a:r>
                    </a:p>
                    <a:p>
                      <a:r>
                        <a:rPr lang="fr-FR" sz="2400" b="1" dirty="0" smtClean="0">
                          <a:solidFill>
                            <a:schemeClr val="tx1"/>
                          </a:solidFill>
                          <a:latin typeface="Times New Roman" panose="02020603050405020304" pitchFamily="18" charset="0"/>
                          <a:cs typeface="Times New Roman" panose="02020603050405020304" pitchFamily="18" charset="0"/>
                        </a:rPr>
                        <a:t>X</a:t>
                      </a:r>
                      <a:r>
                        <a:rPr lang="fr-FR" sz="2400" b="1" baseline="-25000" dirty="0" smtClean="0">
                          <a:solidFill>
                            <a:schemeClr val="tx1"/>
                          </a:solidFill>
                          <a:latin typeface="Times New Roman" panose="02020603050405020304" pitchFamily="18" charset="0"/>
                          <a:cs typeface="Times New Roman" panose="02020603050405020304" pitchFamily="18" charset="0"/>
                        </a:rPr>
                        <a:t>P</a:t>
                      </a:r>
                      <a:r>
                        <a:rPr lang="fr-FR" sz="2400" b="1" dirty="0" smtClean="0">
                          <a:solidFill>
                            <a:schemeClr val="tx1"/>
                          </a:solidFill>
                          <a:latin typeface="Times New Roman" panose="02020603050405020304" pitchFamily="18" charset="0"/>
                          <a:cs typeface="Times New Roman" panose="02020603050405020304" pitchFamily="18" charset="0"/>
                        </a:rPr>
                        <a:t> = {</a:t>
                      </a:r>
                      <a:r>
                        <a:rPr lang="fr-FR" sz="2400" dirty="0" smtClean="0">
                          <a:solidFill>
                            <a:schemeClr val="tx1"/>
                          </a:solidFill>
                          <a:latin typeface="Times New Roman" panose="02020603050405020304" pitchFamily="18" charset="0"/>
                          <a:cs typeface="Times New Roman" panose="02020603050405020304" pitchFamily="18" charset="0"/>
                        </a:rPr>
                        <a:t>C,P</a:t>
                      </a:r>
                      <a:r>
                        <a:rPr lang="fr-FR" sz="2400" b="1" dirty="0" smtClean="0">
                          <a:solidFill>
                            <a:schemeClr val="tx1"/>
                          </a:solidFill>
                          <a:latin typeface="Times New Roman" panose="02020603050405020304" pitchFamily="18" charset="0"/>
                          <a:cs typeface="Times New Roman" panose="02020603050405020304" pitchFamily="18" charset="0"/>
                        </a:rPr>
                        <a:t>},</a:t>
                      </a:r>
                    </a:p>
                    <a:p>
                      <a:r>
                        <a:rPr lang="fr-FR" sz="2400" dirty="0" smtClean="0">
                          <a:solidFill>
                            <a:schemeClr val="tx1"/>
                          </a:solidFill>
                          <a:latin typeface="Times New Roman" panose="02020603050405020304" pitchFamily="18" charset="0"/>
                          <a:cs typeface="Times New Roman" panose="02020603050405020304" pitchFamily="18" charset="0"/>
                        </a:rPr>
                        <a:t>(</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S</a:t>
                      </a:r>
                      <a:r>
                        <a:rPr lang="fr-FR" sz="2400" b="1" i="1" dirty="0" smtClean="0">
                          <a:solidFill>
                            <a:schemeClr val="tx1"/>
                          </a:solidFill>
                          <a:latin typeface="Times New Roman" panose="02020603050405020304" pitchFamily="18" charset="0"/>
                          <a:cs typeface="Times New Roman" panose="02020603050405020304" pitchFamily="18" charset="0"/>
                        </a:rPr>
                        <a:t>, X</a:t>
                      </a:r>
                      <a:r>
                        <a:rPr lang="fr-FR" sz="2400" b="1" i="1" baseline="-25000" dirty="0" smtClean="0">
                          <a:solidFill>
                            <a:schemeClr val="tx1"/>
                          </a:solidFill>
                          <a:latin typeface="Times New Roman" panose="02020603050405020304" pitchFamily="18" charset="0"/>
                          <a:cs typeface="Times New Roman" panose="02020603050405020304" pitchFamily="18" charset="0"/>
                        </a:rPr>
                        <a:t>P</a:t>
                      </a:r>
                      <a:r>
                        <a:rPr lang="fr-FR" sz="2400" dirty="0" smtClean="0">
                          <a:solidFill>
                            <a:schemeClr val="tx1"/>
                          </a:solidFill>
                          <a:latin typeface="Times New Roman" panose="02020603050405020304" pitchFamily="18" charset="0"/>
                          <a:cs typeface="Times New Roman" panose="02020603050405020304" pitchFamily="18" charset="0"/>
                        </a:rPr>
                        <a:t>) = {(A,C),(D,C), (D,P)},</a:t>
                      </a:r>
                    </a:p>
                    <a:p>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fr-FR" sz="2400" b="1" i="1" dirty="0" smtClean="0">
                          <a:solidFill>
                            <a:schemeClr val="tx1"/>
                          </a:solidFill>
                          <a:latin typeface="Times New Roman" panose="02020603050405020304" pitchFamily="18" charset="0"/>
                          <a:cs typeface="Times New Roman" panose="02020603050405020304" pitchFamily="18" charset="0"/>
                        </a:rPr>
                        <a:t>X</a:t>
                      </a:r>
                      <a:r>
                        <a:rPr lang="fr-FR" sz="2400" b="1" i="1" baseline="-25000" dirty="0" smtClean="0">
                          <a:solidFill>
                            <a:schemeClr val="tx1"/>
                          </a:solidFill>
                          <a:latin typeface="Times New Roman" panose="02020603050405020304" pitchFamily="18" charset="0"/>
                          <a:cs typeface="Times New Roman" panose="02020603050405020304" pitchFamily="18" charset="0"/>
                        </a:rPr>
                        <a:t>P</a:t>
                      </a:r>
                      <a:r>
                        <a:rPr kumimoji="0" lang="fr-FR"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X</a:t>
                      </a:r>
                      <a:r>
                        <a:rPr kumimoji="0" lang="fr-FR" sz="24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t>
                      </a: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endPar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fr-FR" sz="2400" b="1" dirty="0" smtClean="0">
                          <a:solidFill>
                            <a:schemeClr val="tx1"/>
                          </a:solidFill>
                          <a:latin typeface="Times New Roman" panose="02020603050405020304" pitchFamily="18" charset="0"/>
                          <a:cs typeface="Times New Roman" panose="02020603050405020304" pitchFamily="18" charset="0"/>
                        </a:rPr>
                        <a:t>C</a:t>
                      </a:r>
                      <a:r>
                        <a:rPr lang="fr-FR" sz="2000" b="1" dirty="0" smtClean="0">
                          <a:solidFill>
                            <a:schemeClr val="tx1"/>
                          </a:solidFill>
                          <a:latin typeface="Times New Roman" panose="02020603050405020304" pitchFamily="18" charset="0"/>
                          <a:cs typeface="Times New Roman" panose="02020603050405020304" pitchFamily="18" charset="0"/>
                        </a:rPr>
                        <a:t>w3</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smtClean="0">
                          <a:solidFill>
                            <a:schemeClr val="tx1"/>
                          </a:solidFill>
                          <a:latin typeface="Times New Roman" panose="02020603050405020304" pitchFamily="18" charset="0"/>
                          <a:cs typeface="Times New Roman" panose="02020603050405020304" pitchFamily="18" charset="0"/>
                        </a:rPr>
                        <a:t>= 12+7+4=</a:t>
                      </a:r>
                      <a:r>
                        <a:rPr lang="fr-FR" sz="2400" u="sng" dirty="0" smtClean="0">
                          <a:solidFill>
                            <a:schemeClr val="tx1"/>
                          </a:solidFill>
                          <a:latin typeface="Times New Roman" panose="02020603050405020304" pitchFamily="18" charset="0"/>
                          <a:cs typeface="Times New Roman" panose="02020603050405020304" pitchFamily="18" charset="0"/>
                        </a:rPr>
                        <a:t>23</a:t>
                      </a:r>
                      <a:endParaRPr lang="fr-FR" sz="24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pic>
        <p:nvPicPr>
          <p:cNvPr id="12" name="Picture 11"/>
          <p:cNvPicPr/>
          <p:nvPr/>
        </p:nvPicPr>
        <p:blipFill rotWithShape="1">
          <a:blip r:embed="rId3">
            <a:extLst>
              <a:ext uri="{28A0092B-C50C-407E-A947-70E740481C1C}">
                <a14:useLocalDpi xmlns:a14="http://schemas.microsoft.com/office/drawing/2010/main" val="0"/>
              </a:ext>
            </a:extLst>
          </a:blip>
          <a:srcRect r="2559"/>
          <a:stretch/>
        </p:blipFill>
        <p:spPr bwMode="auto">
          <a:xfrm>
            <a:off x="2956681" y="27384"/>
            <a:ext cx="6621904" cy="37479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88826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ct val="100000"/>
            </a:pPr>
            <a:r>
              <a:rPr lang="fr-FR" sz="2800" i="1" dirty="0" smtClean="0">
                <a:latin typeface="Times New Roman" panose="02020603050405020304" pitchFamily="18" charset="0"/>
                <a:cs typeface="Times New Roman" panose="02020603050405020304" pitchFamily="18" charset="0"/>
              </a:rPr>
              <a:t>Trouver </a:t>
            </a:r>
            <a:r>
              <a:rPr lang="fr-FR" sz="2800" i="1" dirty="0">
                <a:latin typeface="Times New Roman" panose="02020603050405020304" pitchFamily="18" charset="0"/>
                <a:cs typeface="Times New Roman" panose="02020603050405020304" pitchFamily="18" charset="0"/>
              </a:rPr>
              <a:t>toutes les coupes possibles du </a:t>
            </a:r>
            <a:r>
              <a:rPr lang="fr-FR" sz="2800" i="1" dirty="0" smtClean="0">
                <a:latin typeface="Times New Roman" panose="02020603050405020304" pitchFamily="18" charset="0"/>
                <a:cs typeface="Times New Roman" panose="02020603050405020304" pitchFamily="18" charset="0"/>
              </a:rPr>
              <a:t>réseau suivant:</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4" name="Picture 3"/>
          <p:cNvPicPr>
            <a:picLocks noChangeAspect="1"/>
          </p:cNvPicPr>
          <p:nvPr/>
        </p:nvPicPr>
        <p:blipFill>
          <a:blip r:embed="rId3"/>
          <a:stretch>
            <a:fillRect/>
          </a:stretch>
        </p:blipFill>
        <p:spPr>
          <a:xfrm>
            <a:off x="303277" y="2177268"/>
            <a:ext cx="11765001" cy="4112696"/>
          </a:xfrm>
          <a:prstGeom prst="rect">
            <a:avLst/>
          </a:prstGeom>
        </p:spPr>
      </p:pic>
    </p:spTree>
    <p:extLst>
      <p:ext uri="{BB962C8B-B14F-4D97-AF65-F5344CB8AC3E}">
        <p14:creationId xmlns:p14="http://schemas.microsoft.com/office/powerpoint/2010/main" val="402831951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Coupe</a:t>
            </a:r>
            <a:endParaRPr lang="fr-FR" sz="8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416837" y="1638145"/>
            <a:ext cx="11551162" cy="4734946"/>
          </a:xfrm>
          <a:prstGeom prst="rect">
            <a:avLst/>
          </a:prstGeom>
        </p:spPr>
      </p:pic>
    </p:spTree>
    <p:extLst>
      <p:ext uri="{BB962C8B-B14F-4D97-AF65-F5344CB8AC3E}">
        <p14:creationId xmlns:p14="http://schemas.microsoft.com/office/powerpoint/2010/main" val="29436037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L="228600" marR="0" algn="just">
              <a:lnSpc>
                <a:spcPct val="200000"/>
              </a:lnSpc>
              <a:spcBef>
                <a:spcPts val="0"/>
              </a:spcBef>
              <a:spcAft>
                <a:spcPts val="0"/>
              </a:spcAft>
            </a:pPr>
            <a:endParaRPr lang="fr-FR" sz="8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322327" y="1397508"/>
            <a:ext cx="11632156" cy="5072565"/>
          </a:xfrm>
          <a:prstGeom prst="rect">
            <a:avLst/>
          </a:prstGeom>
        </p:spPr>
      </p:pic>
    </p:spTree>
    <p:extLst>
      <p:ext uri="{BB962C8B-B14F-4D97-AF65-F5344CB8AC3E}">
        <p14:creationId xmlns:p14="http://schemas.microsoft.com/office/powerpoint/2010/main" val="11461541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mc:Choice xmlns:a14="http://schemas.microsoft.com/office/drawing/2010/main"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L="228600" marR="0" algn="just">
                  <a:lnSpc>
                    <a:spcPct val="115000"/>
                  </a:lnSpc>
                  <a:spcBef>
                    <a:spcPts val="1200"/>
                  </a:spcBef>
                  <a:spcAft>
                    <a:spcPts val="0"/>
                  </a:spcAft>
                </a:pPr>
                <a:r>
                  <a:rPr lang="fr-FR" sz="2800" b="1" dirty="0" smtClean="0">
                    <a:highlight>
                      <a:srgbClr val="D3D3D3"/>
                    </a:highlight>
                    <a:latin typeface="Times New Roman" panose="02020603050405020304" pitchFamily="18" charset="0"/>
                    <a:ea typeface="Times New Roman" panose="02020603050405020304" pitchFamily="18" charset="0"/>
                    <a:cs typeface="Arial" panose="020B0604020202020204" pitchFamily="34" charset="0"/>
                  </a:rPr>
                  <a:t>2.1</a:t>
                </a:r>
                <a:r>
                  <a:rPr lang="fr-FR" sz="2800" b="1" dirty="0">
                    <a:highlight>
                      <a:srgbClr val="D3D3D3"/>
                    </a:highlight>
                    <a:latin typeface="Times New Roman" panose="02020603050405020304" pitchFamily="18" charset="0"/>
                    <a:ea typeface="Times New Roman" panose="02020603050405020304" pitchFamily="18" charset="0"/>
                    <a:cs typeface="Arial" panose="020B0604020202020204" pitchFamily="34" charset="0"/>
                  </a:rPr>
                  <a:t>.</a:t>
                </a:r>
                <a:r>
                  <a:rPr lang="fr-FR" sz="2800" b="1" dirty="0">
                    <a:latin typeface="Times New Roman" panose="02020603050405020304" pitchFamily="18" charset="0"/>
                    <a:ea typeface="Times New Roman" panose="02020603050405020304" pitchFamily="18" charset="0"/>
                    <a:cs typeface="Arial" panose="020B0604020202020204" pitchFamily="34" charset="0"/>
                  </a:rPr>
                  <a:t>    Valeur d'un Flot</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685800" marR="0" indent="-457200" algn="just">
                  <a:lnSpc>
                    <a:spcPct val="150000"/>
                  </a:lnSpc>
                  <a:spcBef>
                    <a:spcPts val="0"/>
                  </a:spcBef>
                  <a:spcAft>
                    <a:spcPts val="0"/>
                  </a:spcAft>
                  <a:buFont typeface="Wingdings" panose="05000000000000000000" pitchFamily="2" charset="2"/>
                  <a:buChar char="§"/>
                </a:pP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Une </a:t>
                </a:r>
                <a:r>
                  <a:rPr lang="fr-FR" sz="2800" i="1" dirty="0">
                    <a:latin typeface="Times New Roman" panose="02020603050405020304" pitchFamily="18" charset="0"/>
                    <a:ea typeface="Times New Roman" panose="02020603050405020304" pitchFamily="18" charset="0"/>
                    <a:cs typeface="Arial" panose="020B0604020202020204" pitchFamily="34" charset="0"/>
                  </a:rPr>
                  <a:t>coupe est un passage obligé pour un flot</a:t>
                </a:r>
                <a:r>
                  <a:rPr lang="fr-FR" sz="2800" dirty="0">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L="228600" marR="0" algn="just">
                  <a:spcBef>
                    <a:spcPts val="0"/>
                  </a:spcBef>
                  <a:spcAft>
                    <a:spcPts val="0"/>
                  </a:spcAft>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Donc, un </a:t>
                </a:r>
                <a:r>
                  <a:rPr lang="fr-FR" sz="2800" dirty="0">
                    <a:latin typeface="Times New Roman" panose="02020603050405020304" pitchFamily="18" charset="0"/>
                    <a:ea typeface="Times New Roman" panose="02020603050405020304" pitchFamily="18" charset="0"/>
                    <a:cs typeface="Arial" panose="020B0604020202020204" pitchFamily="34" charset="0"/>
                  </a:rPr>
                  <a:t>flot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de </a:t>
                </a:r>
                <a:r>
                  <a:rPr lang="fr-FR" sz="2800" b="1" i="1" dirty="0" smtClean="0">
                    <a:latin typeface="Times New Roman" panose="02020603050405020304" pitchFamily="18" charset="0"/>
                    <a:ea typeface="Times New Roman" panose="02020603050405020304" pitchFamily="18" charset="0"/>
                    <a:cs typeface="Arial" panose="020B0604020202020204" pitchFamily="34" charset="0"/>
                  </a:rPr>
                  <a:t>S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à   </a:t>
                </a:r>
                <a:r>
                  <a:rPr lang="fr-FR" sz="2800" b="1" i="1" dirty="0">
                    <a:latin typeface="Times New Roman" panose="02020603050405020304" pitchFamily="18" charset="0"/>
                    <a:ea typeface="Times New Roman" panose="02020603050405020304" pitchFamily="18" charset="0"/>
                    <a:cs typeface="Arial" panose="020B0604020202020204" pitchFamily="34" charset="0"/>
                  </a:rPr>
                  <a:t>P</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doit </a:t>
                </a:r>
                <a:r>
                  <a:rPr lang="fr-FR" sz="2800" dirty="0">
                    <a:latin typeface="Times New Roman" panose="02020603050405020304" pitchFamily="18" charset="0"/>
                    <a:ea typeface="Times New Roman" panose="02020603050405020304" pitchFamily="18" charset="0"/>
                    <a:cs typeface="Arial" panose="020B0604020202020204" pitchFamily="34" charset="0"/>
                  </a:rPr>
                  <a:t>nécessairement emprunter les arêtes de la coupe.</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just"/>
                <a:r>
                  <a:rPr lang="fr-FR" sz="2800" dirty="0">
                    <a:latin typeface="Times New Roman" panose="02020603050405020304" pitchFamily="18" charset="0"/>
                    <a:ea typeface="Times New Roman" panose="02020603050405020304" pitchFamily="18" charset="0"/>
                    <a:cs typeface="Arial" panose="020B0604020202020204" pitchFamily="34" charset="0"/>
                  </a:rPr>
                  <a:t>La valeur du flot peut ainsi être redéfinie comme le flot sortant de la coupe moins le flot entrant</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L="685800" marR="0" indent="-457200" algn="just">
                  <a:lnSpc>
                    <a:spcPct val="115000"/>
                  </a:lnSpc>
                  <a:spcBef>
                    <a:spcPts val="0"/>
                  </a:spcBef>
                  <a:spcAft>
                    <a:spcPts val="0"/>
                  </a:spcAft>
                  <a:buFont typeface="Wingdings" panose="05000000000000000000" pitchFamily="2" charset="2"/>
                  <a:buChar char="§"/>
                </a:pPr>
                <a:r>
                  <a:rPr lang="fr-FR" sz="2800" dirty="0">
                    <a:latin typeface="Times New Roman" panose="02020603050405020304" pitchFamily="18" charset="0"/>
                    <a:ea typeface="Times New Roman" panose="02020603050405020304" pitchFamily="18" charset="0"/>
                    <a:cs typeface="Arial" panose="020B0604020202020204" pitchFamily="34" charset="0"/>
                  </a:rPr>
                  <a:t>Si </a:t>
                </a:r>
                <a:r>
                  <a:rPr lang="fr-FR" sz="2800" dirty="0">
                    <a:latin typeface="Times New Roman" panose="02020603050405020304" pitchFamily="18" charset="0"/>
                    <a:ea typeface="Times New Roman" panose="02020603050405020304" pitchFamily="18" charset="0"/>
                    <a:cs typeface="Arial" panose="020B0604020202020204" pitchFamily="34" charset="0"/>
                  </a:rPr>
                  <a:t>(</a:t>
                </a:r>
                <a14:m>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𝑿𝒔</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r>
                      <a:rPr lang="fr-FR" sz="2800" b="1" i="1">
                        <a:latin typeface="Cambria Math" panose="02040503050406030204" pitchFamily="18" charset="0"/>
                        <a:ea typeface="Times New Roman" panose="02020603050405020304" pitchFamily="18" charset="0"/>
                        <a:cs typeface="Times New Roman" panose="02020603050405020304" pitchFamily="18" charset="0"/>
                      </a:rPr>
                      <m:t>𝑿𝒑</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𝑼𝒘</m:t>
                    </m:r>
                  </m:oMath>
                </a14:m>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Times New Roman" panose="02020603050405020304" pitchFamily="18" charset="0"/>
                    <a:ea typeface="Times New Roman" panose="02020603050405020304" pitchFamily="18" charset="0"/>
                    <a:cs typeface="Arial" panose="020B0604020202020204" pitchFamily="34" charset="0"/>
                  </a:rPr>
                  <a:t>est une </a:t>
                </a:r>
                <a:r>
                  <a:rPr lang="fr-FR" sz="2800" i="1" dirty="0">
                    <a:latin typeface="Times New Roman" panose="02020603050405020304" pitchFamily="18" charset="0"/>
                    <a:ea typeface="Times New Roman" panose="02020603050405020304" pitchFamily="18" charset="0"/>
                    <a:cs typeface="Arial" panose="020B0604020202020204" pitchFamily="34" charset="0"/>
                  </a:rPr>
                  <a:t>coupe</a:t>
                </a:r>
                <a:r>
                  <a:rPr lang="fr-FR" sz="2800" dirty="0">
                    <a:latin typeface="Times New Roman" panose="02020603050405020304" pitchFamily="18" charset="0"/>
                    <a:ea typeface="Times New Roman" panose="02020603050405020304" pitchFamily="18" charset="0"/>
                    <a:cs typeface="Arial" panose="020B0604020202020204" pitchFamily="34" charset="0"/>
                  </a:rPr>
                  <a:t> et </a:t>
                </a:r>
                <a:r>
                  <a:rPr lang="fr-FR" sz="2800" b="1" i="1" dirty="0">
                    <a:latin typeface="Times New Roman" panose="02020603050405020304" pitchFamily="18" charset="0"/>
                    <a:ea typeface="Times New Roman" panose="02020603050405020304" pitchFamily="18" charset="0"/>
                    <a:cs typeface="Arial" panose="020B0604020202020204" pitchFamily="34" charset="0"/>
                  </a:rPr>
                  <a:t>F</a:t>
                </a:r>
                <a:r>
                  <a:rPr lang="fr-FR" sz="2800" dirty="0">
                    <a:latin typeface="Times New Roman" panose="02020603050405020304" pitchFamily="18" charset="0"/>
                    <a:ea typeface="Times New Roman" panose="02020603050405020304" pitchFamily="18" charset="0"/>
                    <a:cs typeface="Arial" panose="020B0604020202020204" pitchFamily="34" charset="0"/>
                  </a:rPr>
                  <a:t> un flot sur le réseau, alors la valeur du flot est :</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pPr>
                <a:r>
                  <a:rPr lang="fr-FR" sz="2800" i="1" dirty="0">
                    <a:latin typeface="Times New Roman" panose="02020603050405020304" pitchFamily="18" charset="0"/>
                    <a:ea typeface="Times New Roman" panose="02020603050405020304" pitchFamily="18" charset="0"/>
                  </a:rPr>
                  <a:t>F = F</a:t>
                </a:r>
                <a:r>
                  <a:rPr lang="fr-FR" sz="2800" i="1" baseline="30000" dirty="0">
                    <a:latin typeface="Times New Roman" panose="02020603050405020304" pitchFamily="18" charset="0"/>
                    <a:ea typeface="Times New Roman" panose="02020603050405020304" pitchFamily="18" charset="0"/>
                  </a:rPr>
                  <a:t>+</a:t>
                </a:r>
                <a:r>
                  <a:rPr lang="fr-FR" sz="2800" i="1" dirty="0">
                    <a:latin typeface="Times New Roman" panose="02020603050405020304" pitchFamily="18" charset="0"/>
                    <a:ea typeface="Times New Roman" panose="02020603050405020304" pitchFamily="18" charset="0"/>
                  </a:rPr>
                  <a:t>(</a:t>
                </a:r>
                <a:r>
                  <a:rPr lang="fr-FR" sz="2800" b="1" i="1" dirty="0">
                    <a:latin typeface="Times New Roman" panose="02020603050405020304" pitchFamily="18" charset="0"/>
                    <a:ea typeface="Times New Roman" panose="02020603050405020304" pitchFamily="18" charset="0"/>
                  </a:rPr>
                  <a:t>X</a:t>
                </a:r>
                <a:r>
                  <a:rPr lang="fr-FR" sz="2800" b="1" i="1" baseline="-25000" dirty="0">
                    <a:latin typeface="Times New Roman" panose="02020603050405020304" pitchFamily="18" charset="0"/>
                    <a:ea typeface="Times New Roman" panose="02020603050405020304" pitchFamily="18" charset="0"/>
                  </a:rPr>
                  <a:t>S</a:t>
                </a:r>
                <a:r>
                  <a:rPr lang="fr-FR" sz="2800" i="1" dirty="0">
                    <a:latin typeface="Times New Roman" panose="02020603050405020304" pitchFamily="18" charset="0"/>
                    <a:ea typeface="Times New Roman" panose="02020603050405020304" pitchFamily="18" charset="0"/>
                  </a:rPr>
                  <a:t>) – F</a:t>
                </a:r>
                <a:r>
                  <a:rPr lang="fr-FR" sz="2800" i="1" baseline="30000" dirty="0">
                    <a:latin typeface="Times New Roman" panose="02020603050405020304" pitchFamily="18" charset="0"/>
                    <a:ea typeface="Times New Roman" panose="02020603050405020304" pitchFamily="18" charset="0"/>
                  </a:rPr>
                  <a:t>- </a:t>
                </a:r>
                <a:r>
                  <a:rPr lang="fr-FR" sz="2800" i="1" dirty="0">
                    <a:latin typeface="Times New Roman" panose="02020603050405020304" pitchFamily="18" charset="0"/>
                    <a:ea typeface="Times New Roman" panose="02020603050405020304" pitchFamily="18" charset="0"/>
                  </a:rPr>
                  <a:t>(</a:t>
                </a:r>
                <a:r>
                  <a:rPr lang="fr-FR" sz="2800" b="1" i="1" dirty="0">
                    <a:latin typeface="Times New Roman" panose="02020603050405020304" pitchFamily="18" charset="0"/>
                    <a:ea typeface="Times New Roman" panose="02020603050405020304" pitchFamily="18" charset="0"/>
                  </a:rPr>
                  <a:t>X</a:t>
                </a:r>
                <a:r>
                  <a:rPr lang="fr-FR" sz="2800" b="1" i="1" baseline="-25000" dirty="0">
                    <a:latin typeface="Times New Roman" panose="02020603050405020304" pitchFamily="18" charset="0"/>
                    <a:ea typeface="Times New Roman" panose="02020603050405020304" pitchFamily="18" charset="0"/>
                  </a:rPr>
                  <a:t>S</a:t>
                </a:r>
                <a:r>
                  <a:rPr lang="fr-FR" sz="2800" i="1" dirty="0">
                    <a:latin typeface="Times New Roman" panose="02020603050405020304" pitchFamily="18" charset="0"/>
                    <a:ea typeface="Times New Roman" panose="02020603050405020304" pitchFamily="18" charset="0"/>
                  </a:rPr>
                  <a:t>)</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fr-FR" sz="2800" i="1" dirty="0">
                    <a:latin typeface="Times New Roman" panose="02020603050405020304" pitchFamily="18" charset="0"/>
                    <a:ea typeface="Times New Roman" panose="02020603050405020304" pitchFamily="18" charset="0"/>
                    <a:cs typeface="Arial" panose="020B0604020202020204" pitchFamily="34" charset="0"/>
                  </a:rPr>
                  <a:t>F</a:t>
                </a:r>
                <a:r>
                  <a:rPr lang="fr-FR" sz="2800" i="1" baseline="30000" dirty="0">
                    <a:latin typeface="Times New Roman" panose="02020603050405020304" pitchFamily="18" charset="0"/>
                    <a:ea typeface="Times New Roman" panose="02020603050405020304" pitchFamily="18" charset="0"/>
                    <a:cs typeface="Arial" panose="020B0604020202020204" pitchFamily="34" charset="0"/>
                  </a:rPr>
                  <a:t>+</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b="1" i="1" dirty="0">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latin typeface="Times New Roman" panose="02020603050405020304" pitchFamily="18" charset="0"/>
                    <a:ea typeface="Times New Roman" panose="02020603050405020304" pitchFamily="18" charset="0"/>
                    <a:cs typeface="Arial" panose="020B0604020202020204" pitchFamily="34" charset="0"/>
                  </a:rPr>
                  <a:t>S</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 la somme des flots sortant de </a:t>
                </a:r>
                <a:r>
                  <a:rPr lang="fr-FR" sz="2800" b="1" i="1" dirty="0">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latin typeface="Times New Roman" panose="02020603050405020304" pitchFamily="18" charset="0"/>
                    <a:ea typeface="Times New Roman" panose="02020603050405020304" pitchFamily="18" charset="0"/>
                    <a:cs typeface="Arial" panose="020B0604020202020204" pitchFamily="34" charset="0"/>
                  </a:rPr>
                  <a:t>S</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p>
              <a:p>
                <a:pPr algn="just">
                  <a:lnSpc>
                    <a:spcPct val="115000"/>
                  </a:lnSpc>
                </a:pP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F</a:t>
                </a:r>
                <a:r>
                  <a:rPr lang="fr-FR" sz="2800" i="1" baseline="30000" dirty="0" smtClean="0">
                    <a:latin typeface="Times New Roman" panose="02020603050405020304" pitchFamily="18" charset="0"/>
                    <a:ea typeface="Times New Roman" panose="02020603050405020304" pitchFamily="18" charset="0"/>
                    <a:cs typeface="Arial" panose="020B0604020202020204" pitchFamily="34" charset="0"/>
                  </a:rPr>
                  <a:t>-</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b="1" i="1" dirty="0">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latin typeface="Times New Roman" panose="02020603050405020304" pitchFamily="18" charset="0"/>
                    <a:ea typeface="Times New Roman" panose="02020603050405020304" pitchFamily="18" charset="0"/>
                    <a:cs typeface="Arial" panose="020B0604020202020204" pitchFamily="34" charset="0"/>
                  </a:rPr>
                  <a:t>S</a:t>
                </a:r>
                <a:r>
                  <a:rPr lang="fr-FR" sz="2800" i="1" dirty="0">
                    <a:latin typeface="Times New Roman" panose="02020603050405020304" pitchFamily="18" charset="0"/>
                    <a:ea typeface="Times New Roman" panose="02020603050405020304" pitchFamily="18" charset="0"/>
                    <a:cs typeface="Arial" panose="020B0604020202020204" pitchFamily="34" charset="0"/>
                  </a:rPr>
                  <a:t>)</a:t>
                </a:r>
                <a:r>
                  <a:rPr lang="fr-FR" sz="2800" dirty="0">
                    <a:latin typeface="Times New Roman" panose="02020603050405020304" pitchFamily="18" charset="0"/>
                    <a:ea typeface="Times New Roman" panose="02020603050405020304" pitchFamily="18" charset="0"/>
                    <a:cs typeface="Arial" panose="020B0604020202020204" pitchFamily="34" charset="0"/>
                  </a:rPr>
                  <a:t> = la somme des flots entrant à </a:t>
                </a:r>
                <a:r>
                  <a:rPr lang="fr-FR" sz="2800" b="1" i="1" dirty="0">
                    <a:latin typeface="Times New Roman" panose="02020603050405020304" pitchFamily="18" charset="0"/>
                    <a:ea typeface="Times New Roman" panose="02020603050405020304" pitchFamily="18" charset="0"/>
                    <a:cs typeface="Arial" panose="020B0604020202020204" pitchFamily="34" charset="0"/>
                  </a:rPr>
                  <a:t>X</a:t>
                </a:r>
                <a:r>
                  <a:rPr lang="fr-FR" sz="2800" b="1" i="1" baseline="-25000" dirty="0">
                    <a:latin typeface="Times New Roman" panose="02020603050405020304" pitchFamily="18" charset="0"/>
                    <a:ea typeface="Times New Roman" panose="02020603050405020304" pitchFamily="18" charset="0"/>
                    <a:cs typeface="Arial" panose="020B0604020202020204" pitchFamily="34" charset="0"/>
                  </a:rPr>
                  <a:t>S</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pP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228600" algn="just">
                  <a:lnSpc>
                    <a:spcPct val="200000"/>
                  </a:lnSpc>
                </a:pPr>
                <a:endParaRPr lang="en-US" sz="2800" dirty="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a:blip r:embed="rId3"/>
                <a:stretch>
                  <a:fillRect l="-1791" t="-1113" r="-972" b="-1215"/>
                </a:stretch>
              </a:blipFill>
              <a:ln w="9525"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1844657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Effect transition="in" filter="fade">
                                      <p:cBhvr>
                                        <p:cTn id="7" dur="500"/>
                                        <p:tgtEl>
                                          <p:spTgt spid="2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4" end="4"/>
                                            </p:txEl>
                                          </p:spTgt>
                                        </p:tgtEl>
                                        <p:attrNameLst>
                                          <p:attrName>style.visibility</p:attrName>
                                        </p:attrNameLst>
                                      </p:cBhvr>
                                      <p:to>
                                        <p:strVal val="visible"/>
                                      </p:to>
                                    </p:set>
                                    <p:animEffect transition="in" filter="fade">
                                      <p:cBhvr>
                                        <p:cTn id="10" dur="500"/>
                                        <p:tgtEl>
                                          <p:spTgt spid="2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5" end="5"/>
                                            </p:txEl>
                                          </p:spTgt>
                                        </p:tgtEl>
                                        <p:attrNameLst>
                                          <p:attrName>style.visibility</p:attrName>
                                        </p:attrNameLst>
                                      </p:cBhvr>
                                      <p:to>
                                        <p:strVal val="visible"/>
                                      </p:to>
                                    </p:set>
                                    <p:animEffect transition="in" filter="fade">
                                      <p:cBhvr>
                                        <p:cTn id="15" dur="500"/>
                                        <p:tgtEl>
                                          <p:spTgt spid="2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6" end="6"/>
                                            </p:txEl>
                                          </p:spTgt>
                                        </p:tgtEl>
                                        <p:attrNameLst>
                                          <p:attrName>style.visibility</p:attrName>
                                        </p:attrNameLst>
                                      </p:cBhvr>
                                      <p:to>
                                        <p:strVal val="visible"/>
                                      </p:to>
                                    </p:set>
                                    <p:animEffect transition="in" filter="fade">
                                      <p:cBhvr>
                                        <p:cTn id="20" dur="500"/>
                                        <p:tgtEl>
                                          <p:spTgt spid="2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7" end="7"/>
                                            </p:txEl>
                                          </p:spTgt>
                                        </p:tgtEl>
                                        <p:attrNameLst>
                                          <p:attrName>style.visibility</p:attrName>
                                        </p:attrNameLst>
                                      </p:cBhvr>
                                      <p:to>
                                        <p:strVal val="visible"/>
                                      </p:to>
                                    </p:set>
                                    <p:animEffect transition="in" filter="fade">
                                      <p:cBhvr>
                                        <p:cTn id="25" dur="500"/>
                                        <p:tgtEl>
                                          <p:spTgt spid="2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xEl>
                                              <p:pRg st="8" end="8"/>
                                            </p:txEl>
                                          </p:spTgt>
                                        </p:tgtEl>
                                        <p:attrNameLst>
                                          <p:attrName>style.visibility</p:attrName>
                                        </p:attrNameLst>
                                      </p:cBhvr>
                                      <p:to>
                                        <p:strVal val="visible"/>
                                      </p:to>
                                    </p:set>
                                    <p:animEffect transition="in" filter="fade">
                                      <p:cBhvr>
                                        <p:cTn id="28"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solidFill>
                <a:prstClr val="black"/>
              </a:solidFill>
              <a:latin typeface="Times New Roman" panose="02020603050405020304" pitchFamily="18" charset="0"/>
              <a:cs typeface="Times New Roman" panose="02020603050405020304" pitchFamily="18" charset="0"/>
            </a:endParaRPr>
          </a:p>
          <a:p>
            <a:pPr marL="228600" algn="just">
              <a:lnSpc>
                <a:spcPct val="115000"/>
              </a:lnSpc>
              <a:spcBef>
                <a:spcPts val="1200"/>
              </a:spcBef>
            </a:pPr>
            <a:r>
              <a:rPr lang="fr-FR" sz="2800" b="1" dirty="0">
                <a:solidFill>
                  <a:prstClr val="black"/>
                </a:solidFill>
                <a:highlight>
                  <a:srgbClr val="D3D3D3"/>
                </a:highlight>
                <a:latin typeface="Times New Roman" panose="02020603050405020304" pitchFamily="18" charset="0"/>
                <a:ea typeface="Times New Roman" panose="02020603050405020304" pitchFamily="18" charset="0"/>
                <a:cs typeface="Arial" panose="020B0604020202020204" pitchFamily="34" charset="0"/>
              </a:rPr>
              <a:t>2.2.</a:t>
            </a:r>
            <a:r>
              <a:rPr lang="fr-FR" sz="28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Théorème de </a:t>
            </a:r>
            <a:r>
              <a:rPr lang="fr-FR" sz="2800" b="1"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Ford-</a:t>
            </a:r>
            <a:r>
              <a:rPr lang="fr-FR" sz="2800" b="1" dirty="0" err="1"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Fulkerson</a:t>
            </a:r>
            <a:r>
              <a:rPr lang="fr-FR" sz="2800" b="1"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r>
              <a:rPr lang="fr-FR" sz="2800" b="1" dirty="0">
                <a:latin typeface="Times New Roman" panose="02020603050405020304" pitchFamily="18" charset="0"/>
                <a:ea typeface="Times New Roman" panose="02020603050405020304" pitchFamily="18" charset="0"/>
                <a:cs typeface="Arial" panose="020B0604020202020204" pitchFamily="34" charset="0"/>
              </a:rPr>
              <a:t>Flot Maximum et Coupe </a:t>
            </a:r>
            <a:r>
              <a:rPr lang="fr-FR" sz="2800" b="1" dirty="0" smtClean="0">
                <a:latin typeface="Times New Roman" panose="02020603050405020304" pitchFamily="18" charset="0"/>
                <a:ea typeface="Times New Roman" panose="02020603050405020304" pitchFamily="18" charset="0"/>
                <a:cs typeface="Arial" panose="020B0604020202020204" pitchFamily="34" charset="0"/>
              </a:rPr>
              <a:t>Minimum</a:t>
            </a:r>
            <a:r>
              <a:rPr lang="fr-FR" sz="2800" b="1"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a:t>
            </a:r>
            <a:endParaRPr lang="fr-FR" sz="28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L="228600" marR="0" algn="just">
              <a:lnSpc>
                <a:spcPct val="150000"/>
              </a:lnSpc>
              <a:spcBef>
                <a:spcPts val="1200"/>
              </a:spcBef>
              <a:spcAft>
                <a:spcPts val="0"/>
              </a:spcAft>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Soit </a:t>
            </a:r>
            <a:r>
              <a:rPr lang="fr-FR" sz="2800" dirty="0">
                <a:latin typeface="Times New Roman" panose="02020603050405020304" pitchFamily="18" charset="0"/>
                <a:ea typeface="Times New Roman" panose="02020603050405020304" pitchFamily="18" charset="0"/>
                <a:cs typeface="Arial" panose="020B0604020202020204" pitchFamily="34" charset="0"/>
              </a:rPr>
              <a:t>G un graphe valué, Pour tout flot réalisable </a:t>
            </a:r>
            <a:r>
              <a:rPr lang="fr-FR" sz="2800" b="1" i="1" dirty="0">
                <a:latin typeface="Times New Roman" panose="02020603050405020304" pitchFamily="18" charset="0"/>
                <a:ea typeface="Times New Roman" panose="02020603050405020304" pitchFamily="18" charset="0"/>
                <a:cs typeface="Arial" panose="020B0604020202020204" pitchFamily="34" charset="0"/>
              </a:rPr>
              <a:t>F</a:t>
            </a:r>
            <a:r>
              <a:rPr lang="fr-FR" sz="2800" dirty="0">
                <a:latin typeface="Times New Roman" panose="02020603050405020304" pitchFamily="18" charset="0"/>
                <a:ea typeface="Times New Roman" panose="02020603050405020304" pitchFamily="18" charset="0"/>
                <a:cs typeface="Arial" panose="020B0604020202020204" pitchFamily="34" charset="0"/>
              </a:rPr>
              <a:t> et toute coupe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W,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on </a:t>
            </a:r>
            <a:r>
              <a:rPr lang="fr-FR" sz="2800" dirty="0">
                <a:latin typeface="Times New Roman" panose="02020603050405020304" pitchFamily="18" charset="0"/>
                <a:ea typeface="Times New Roman" panose="02020603050405020304" pitchFamily="18" charset="0"/>
                <a:cs typeface="Arial" panose="020B0604020202020204" pitchFamily="34" charset="0"/>
              </a:rPr>
              <a:t>a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L="228600" marR="0" algn="ctr">
              <a:lnSpc>
                <a:spcPct val="150000"/>
              </a:lnSpc>
              <a:spcBef>
                <a:spcPts val="0"/>
              </a:spcBef>
              <a:spcAft>
                <a:spcPts val="0"/>
              </a:spcAft>
            </a:pPr>
            <a:r>
              <a:rPr lang="fr-FR" sz="2800" b="1" i="1" dirty="0" smtClean="0">
                <a:latin typeface="Times New Roman" panose="02020603050405020304" pitchFamily="18" charset="0"/>
                <a:ea typeface="Times New Roman" panose="02020603050405020304" pitchFamily="18" charset="0"/>
                <a:cs typeface="Arial" panose="020B0604020202020204" pitchFamily="34" charset="0"/>
              </a:rPr>
              <a:t>F </a:t>
            </a:r>
            <a:r>
              <a:rPr lang="fr-FR" sz="2800" b="1" i="1" dirty="0">
                <a:latin typeface="Times New Roman" panose="02020603050405020304" pitchFamily="18" charset="0"/>
                <a:ea typeface="Times New Roman" panose="02020603050405020304" pitchFamily="18" charset="0"/>
                <a:cs typeface="Arial" panose="020B0604020202020204" pitchFamily="34" charset="0"/>
              </a:rPr>
              <a:t>≤ </a:t>
            </a:r>
            <a:r>
              <a:rPr lang="fr-FR" sz="2800" b="1" i="1" dirty="0" err="1">
                <a:latin typeface="Times New Roman" panose="02020603050405020304" pitchFamily="18" charset="0"/>
                <a:ea typeface="Times New Roman" panose="02020603050405020304" pitchFamily="18" charset="0"/>
                <a:cs typeface="Arial" panose="020B0604020202020204" pitchFamily="34" charset="0"/>
              </a:rPr>
              <a:t>C</a:t>
            </a:r>
            <a:r>
              <a:rPr lang="fr-FR" sz="2800" b="1" i="1" baseline="-25000" dirty="0" err="1">
                <a:latin typeface="Times New Roman" panose="02020603050405020304" pitchFamily="18" charset="0"/>
                <a:ea typeface="Times New Roman" panose="02020603050405020304" pitchFamily="18" charset="0"/>
                <a:cs typeface="Arial" panose="020B0604020202020204" pitchFamily="34" charset="0"/>
              </a:rPr>
              <a:t>w</a:t>
            </a:r>
            <a:endParaRPr lang="fr-FR" sz="2800" b="1" i="1" dirty="0" smtClean="0">
              <a:latin typeface="Times New Roman" panose="02020603050405020304" pitchFamily="18" charset="0"/>
              <a:ea typeface="Times New Roman" panose="02020603050405020304" pitchFamily="18" charset="0"/>
              <a:cs typeface="Arial" panose="020B0604020202020204" pitchFamily="34" charset="0"/>
            </a:endParaRPr>
          </a:p>
          <a:p>
            <a:pPr marL="228600" marR="0" algn="ctr">
              <a:lnSpc>
                <a:spcPct val="150000"/>
              </a:lnSpc>
              <a:spcBef>
                <a:spcPts val="0"/>
              </a:spcBef>
              <a:spcAft>
                <a:spcPts val="0"/>
              </a:spcAft>
            </a:pPr>
            <a:r>
              <a:rPr lang="fr-FR" sz="2800" dirty="0" smtClean="0">
                <a:latin typeface="Times New Roman" panose="02020603050405020304" pitchFamily="18" charset="0"/>
                <a:ea typeface="Times New Roman" panose="02020603050405020304" pitchFamily="18" charset="0"/>
                <a:cs typeface="Arial" panose="020B0604020202020204" pitchFamily="34" charset="0"/>
              </a:rPr>
              <a:t>La </a:t>
            </a:r>
            <a:r>
              <a:rPr lang="fr-FR" sz="2800" dirty="0">
                <a:latin typeface="Times New Roman" panose="02020603050405020304" pitchFamily="18" charset="0"/>
                <a:ea typeface="Times New Roman" panose="02020603050405020304" pitchFamily="18" charset="0"/>
                <a:cs typeface="Arial" panose="020B0604020202020204" pitchFamily="34" charset="0"/>
              </a:rPr>
              <a:t>valeur de tout flot entre </a:t>
            </a:r>
            <a:r>
              <a:rPr lang="fr-FR" sz="2800" b="1" i="1" dirty="0">
                <a:latin typeface="Times New Roman" panose="02020603050405020304" pitchFamily="18" charset="0"/>
                <a:ea typeface="Times New Roman" panose="02020603050405020304" pitchFamily="18" charset="0"/>
                <a:cs typeface="Arial" panose="020B0604020202020204" pitchFamily="34" charset="0"/>
              </a:rPr>
              <a:t>S</a:t>
            </a:r>
            <a:r>
              <a:rPr lang="fr-FR" sz="2800" dirty="0">
                <a:latin typeface="Times New Roman" panose="02020603050405020304" pitchFamily="18" charset="0"/>
                <a:ea typeface="Times New Roman" panose="02020603050405020304" pitchFamily="18" charset="0"/>
                <a:cs typeface="Arial" panose="020B0604020202020204" pitchFamily="34" charset="0"/>
              </a:rPr>
              <a:t> et </a:t>
            </a:r>
            <a:r>
              <a:rPr lang="fr-FR" sz="2800" b="1" i="1" dirty="0">
                <a:latin typeface="Times New Roman" panose="02020603050405020304" pitchFamily="18" charset="0"/>
                <a:ea typeface="Times New Roman" panose="02020603050405020304" pitchFamily="18" charset="0"/>
                <a:cs typeface="Arial" panose="020B0604020202020204" pitchFamily="34" charset="0"/>
              </a:rPr>
              <a:t>P</a:t>
            </a:r>
            <a:r>
              <a:rPr lang="fr-FR" sz="2800" dirty="0">
                <a:latin typeface="Times New Roman" panose="02020603050405020304" pitchFamily="18" charset="0"/>
                <a:ea typeface="Times New Roman" panose="02020603050405020304" pitchFamily="18" charset="0"/>
                <a:cs typeface="Arial" panose="020B0604020202020204" pitchFamily="34" charset="0"/>
              </a:rPr>
              <a:t> est toujours inférieure à la capacité de toute coupe </a:t>
            </a: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a:p>
            <a:pPr marL="228600" marR="0" algn="ctr">
              <a:lnSpc>
                <a:spcPct val="150000"/>
              </a:lnSpc>
              <a:spcBef>
                <a:spcPts val="0"/>
              </a:spcBef>
              <a:spcAft>
                <a:spcPts val="0"/>
              </a:spcAft>
            </a:pP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La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capacité minimale d'une coupe est donc une borne supérieure de la valeur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d'un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flot maximum </a:t>
            </a:r>
            <a:r>
              <a:rPr lang="fr-FR" sz="2800" i="1" dirty="0">
                <a:latin typeface="Times New Roman" panose="02020603050405020304" pitchFamily="18" charset="0"/>
                <a:ea typeface="Times New Roman" panose="02020603050405020304" pitchFamily="18" charset="0"/>
                <a:cs typeface="Arial" panose="020B0604020202020204" pitchFamily="34" charset="0"/>
              </a:rPr>
              <a:t>: La valeur d'un flot maximal est égal à la valeur d'une coupe minimale</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b="1" i="1" dirty="0" err="1" smtClean="0">
                <a:latin typeface="Times New Roman" panose="02020603050405020304" pitchFamily="18" charset="0"/>
                <a:ea typeface="Times New Roman" panose="02020603050405020304" pitchFamily="18" charset="0"/>
                <a:cs typeface="Arial" panose="020B0604020202020204" pitchFamily="34" charset="0"/>
              </a:rPr>
              <a:t>F</a:t>
            </a:r>
            <a:r>
              <a:rPr lang="fr-FR" sz="2800" b="1" i="1" baseline="-25000" dirty="0" err="1" smtClean="0">
                <a:latin typeface="Times New Roman" panose="02020603050405020304" pitchFamily="18" charset="0"/>
                <a:ea typeface="Times New Roman" panose="02020603050405020304" pitchFamily="18" charset="0"/>
                <a:cs typeface="Arial" panose="020B0604020202020204" pitchFamily="34" charset="0"/>
              </a:rPr>
              <a:t>max</a:t>
            </a:r>
            <a:r>
              <a:rPr lang="fr-FR" sz="2800" b="1" i="1" dirty="0" smtClean="0">
                <a:latin typeface="Times New Roman" panose="02020603050405020304" pitchFamily="18" charset="0"/>
                <a:ea typeface="Times New Roman" panose="02020603050405020304" pitchFamily="18" charset="0"/>
                <a:cs typeface="Arial" panose="020B0604020202020204" pitchFamily="34" charset="0"/>
              </a:rPr>
              <a:t> = </a:t>
            </a:r>
            <a:r>
              <a:rPr lang="fr-FR" sz="2800" b="1" i="1" dirty="0" err="1" smtClean="0">
                <a:latin typeface="Times New Roman" panose="02020603050405020304" pitchFamily="18" charset="0"/>
                <a:ea typeface="Times New Roman" panose="02020603050405020304" pitchFamily="18" charset="0"/>
                <a:cs typeface="Arial" panose="020B0604020202020204" pitchFamily="34" charset="0"/>
              </a:rPr>
              <a:t>C</a:t>
            </a:r>
            <a:r>
              <a:rPr lang="fr-FR" sz="2800" b="1" i="1" baseline="-25000" dirty="0" err="1" smtClean="0">
                <a:latin typeface="Times New Roman" panose="02020603050405020304" pitchFamily="18" charset="0"/>
                <a:ea typeface="Times New Roman" panose="02020603050405020304" pitchFamily="18" charset="0"/>
                <a:cs typeface="Arial" panose="020B0604020202020204" pitchFamily="34" charset="0"/>
              </a:rPr>
              <a:t>w</a:t>
            </a:r>
            <a:r>
              <a:rPr lang="fr-FR" sz="2800" b="1" i="1" baseline="-25000" dirty="0" err="1">
                <a:latin typeface="Times New Roman" panose="02020603050405020304" pitchFamily="18" charset="0"/>
                <a:ea typeface="Times New Roman" panose="02020603050405020304" pitchFamily="18" charset="0"/>
                <a:cs typeface="Arial" panose="020B0604020202020204" pitchFamily="34" charset="0"/>
              </a:rPr>
              <a:t>_</a:t>
            </a:r>
            <a:r>
              <a:rPr lang="fr-FR" sz="2800" b="1" i="1" baseline="-25000" dirty="0" err="1" smtClean="0">
                <a:latin typeface="Times New Roman" panose="02020603050405020304" pitchFamily="18" charset="0"/>
                <a:ea typeface="Times New Roman" panose="02020603050405020304" pitchFamily="18" charset="0"/>
                <a:cs typeface="Arial" panose="020B0604020202020204" pitchFamily="34" charset="0"/>
              </a:rPr>
              <a:t>min</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130437752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a:latin typeface="Times New Roman" panose="02020603050405020304" pitchFamily="18" charset="0"/>
                <a:ea typeface="Times New Roman" panose="02020603050405020304" pitchFamily="18" charset="0"/>
                <a:cs typeface="Times New Roman" panose="02020603050405020304" pitchFamily="18" charset="0"/>
              </a:rPr>
              <a:t>2. Définition de la Coupe</a:t>
            </a:r>
            <a:endParaRPr lang="fr-FR" sz="1000" dirty="0">
              <a:latin typeface="Times New Roman" panose="02020603050405020304" pitchFamily="18" charset="0"/>
              <a:cs typeface="Times New Roman" panose="02020603050405020304" pitchFamily="18" charset="0"/>
            </a:endParaRPr>
          </a:p>
          <a:p>
            <a:pPr marL="228600" lvl="0" algn="just">
              <a:lnSpc>
                <a:spcPct val="115000"/>
              </a:lnSpc>
              <a:spcBef>
                <a:spcPts val="1200"/>
              </a:spcBef>
            </a:pPr>
            <a:r>
              <a:rPr lang="fr-FR" sz="2800" b="1" dirty="0">
                <a:solidFill>
                  <a:prstClr val="black"/>
                </a:solidFill>
                <a:highlight>
                  <a:srgbClr val="D3D3D3"/>
                </a:highlight>
                <a:latin typeface="Times New Roman" panose="02020603050405020304" pitchFamily="18" charset="0"/>
                <a:ea typeface="Times New Roman" panose="02020603050405020304" pitchFamily="18" charset="0"/>
                <a:cs typeface="Arial" panose="020B0604020202020204" pitchFamily="34" charset="0"/>
              </a:rPr>
              <a:t>2.2.</a:t>
            </a:r>
            <a:r>
              <a:rPr lang="fr-FR" sz="28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Théorème de Ford-</a:t>
            </a:r>
            <a:r>
              <a:rPr lang="fr-FR" sz="2800" b="1" dirty="0" err="1">
                <a:solidFill>
                  <a:prstClr val="black"/>
                </a:solidFill>
                <a:latin typeface="Times New Roman" panose="02020603050405020304" pitchFamily="18" charset="0"/>
                <a:ea typeface="Times New Roman" panose="02020603050405020304" pitchFamily="18" charset="0"/>
                <a:cs typeface="Arial" panose="020B0604020202020204" pitchFamily="34" charset="0"/>
              </a:rPr>
              <a:t>Fulkerson</a:t>
            </a:r>
            <a:r>
              <a:rPr lang="fr-FR" sz="28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(Flot Maximum et Coupe </a:t>
            </a:r>
            <a:r>
              <a:rPr lang="fr-FR" sz="2800" b="1"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Minimum)</a:t>
            </a:r>
          </a:p>
          <a:p>
            <a:pPr marL="228600" marR="0" algn="just">
              <a:lnSpc>
                <a:spcPct val="150000"/>
              </a:lnSpc>
              <a:spcBef>
                <a:spcPts val="0"/>
              </a:spcBef>
              <a:spcAft>
                <a:spcPts val="0"/>
              </a:spcAft>
            </a:pP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Le problème qui va nous intéresser est de déterminer parmi toutes les coupes d'un réseau celle de capacité minimale. </a:t>
            </a:r>
          </a:p>
          <a:p>
            <a:pPr marL="228600" marR="0" algn="just">
              <a:lnSpc>
                <a:spcPct val="150000"/>
              </a:lnSpc>
              <a:spcBef>
                <a:spcPts val="0"/>
              </a:spcBef>
              <a:spcAft>
                <a:spcPts val="0"/>
              </a:spcAft>
            </a:pPr>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just">
              <a:lnSpc>
                <a:spcPct val="150000"/>
              </a:lnSpc>
              <a:spcBef>
                <a:spcPts val="0"/>
              </a:spcBef>
              <a:spcAft>
                <a:spcPts val="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Le problème de recherche de la coupe minimale est le problème dual du problème de la recherche du flot maximal. En conséquence, lorsque l'on trouve la solution d'un des deux problèmes, on peut en déduire la solution de l'autre problème.</a:t>
            </a:r>
          </a:p>
          <a:p>
            <a:pPr marL="228600" marR="0" algn="just">
              <a:lnSpc>
                <a:spcPct val="150000"/>
              </a:lnSpc>
              <a:spcBef>
                <a:spcPts val="0"/>
              </a:spcBef>
              <a:spcAft>
                <a:spcPts val="0"/>
              </a:spcAft>
            </a:pPr>
            <a:endParaRPr lang="en-US" sz="2800" dirty="0" smtClean="0">
              <a:latin typeface="Calibri" panose="020F0502020204030204" pitchFamily="34" charset="0"/>
              <a:ea typeface="Times New Roman" panose="02020603050405020304" pitchFamily="18" charset="0"/>
              <a:cs typeface="Arial" panose="020B0604020202020204" pitchFamily="34" charset="0"/>
            </a:endParaRPr>
          </a:p>
          <a:p>
            <a:pPr marL="228600" marR="0" algn="just">
              <a:lnSpc>
                <a:spcPct val="150000"/>
              </a:lnSpc>
              <a:spcBef>
                <a:spcPts val="0"/>
              </a:spcBef>
              <a:spcAft>
                <a:spcPts val="0"/>
              </a:spcAft>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2" name="Down Arrow 1"/>
          <p:cNvSpPr/>
          <p:nvPr/>
        </p:nvSpPr>
        <p:spPr>
          <a:xfrm>
            <a:off x="5794820" y="3286836"/>
            <a:ext cx="2036618" cy="817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66505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algn="ctr">
              <a:lnSpc>
                <a:spcPct val="200000"/>
              </a:lnSpc>
            </a:pPr>
            <a:r>
              <a:rPr lang="fr-FR" sz="3200" dirty="0" smtClean="0">
                <a:latin typeface="Times New Roman" panose="02020603050405020304" pitchFamily="18" charset="0"/>
                <a:cs typeface="Times New Roman" panose="02020603050405020304" pitchFamily="18" charset="0"/>
              </a:rPr>
              <a:t>Pour </a:t>
            </a:r>
            <a:r>
              <a:rPr lang="fr-FR" sz="3200" dirty="0">
                <a:latin typeface="Times New Roman" panose="02020603050405020304" pitchFamily="18" charset="0"/>
                <a:cs typeface="Times New Roman" panose="02020603050405020304" pitchFamily="18" charset="0"/>
              </a:rPr>
              <a:t>trouver une coupe minimale à partir d'un flot maximal, il </a:t>
            </a:r>
            <a:r>
              <a:rPr lang="fr-FR" sz="3200" dirty="0" smtClean="0">
                <a:latin typeface="Times New Roman" panose="02020603050405020304" pitchFamily="18" charset="0"/>
                <a:cs typeface="Times New Roman" panose="02020603050405020304" pitchFamily="18" charset="0"/>
              </a:rPr>
              <a:t>faut trouver un ensemble </a:t>
            </a:r>
            <a:r>
              <a:rPr lang="fr-FR" sz="3200" dirty="0">
                <a:latin typeface="Times New Roman" panose="02020603050405020304" pitchFamily="18" charset="0"/>
                <a:cs typeface="Times New Roman" panose="02020603050405020304" pitchFamily="18" charset="0"/>
              </a:rPr>
              <a:t>d'arcs dont la capacité totale est minimale et qui sont </a:t>
            </a:r>
            <a:r>
              <a:rPr lang="fr-FR" sz="3200" dirty="0" smtClean="0">
                <a:latin typeface="Times New Roman" panose="02020603050405020304" pitchFamily="18" charset="0"/>
                <a:cs typeface="Times New Roman" panose="02020603050405020304" pitchFamily="18" charset="0"/>
              </a:rPr>
              <a:t>responsables du </a:t>
            </a:r>
            <a:r>
              <a:rPr lang="fr-FR" sz="3200" dirty="0">
                <a:latin typeface="Times New Roman" panose="02020603050405020304" pitchFamily="18" charset="0"/>
                <a:cs typeface="Times New Roman" panose="02020603050405020304" pitchFamily="18" charset="0"/>
              </a:rPr>
              <a:t>fait que l'on ne peut plus augmenter le flot</a:t>
            </a: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253563542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smtClean="0">
                <a:latin typeface="Times New Roman" panose="02020603050405020304" pitchFamily="18" charset="0"/>
                <a:ea typeface="Times New Roman" panose="02020603050405020304" pitchFamily="18" charset="0"/>
                <a:cs typeface="Times New Roman" panose="02020603050405020304" pitchFamily="18" charset="0"/>
              </a:rPr>
              <a:t>II</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Définitions</a:t>
            </a:r>
            <a:endParaRPr lang="fr-FR" sz="800" dirty="0" smtClean="0">
              <a:latin typeface="Times New Roman" panose="02020603050405020304" pitchFamily="18" charset="0"/>
              <a:cs typeface="Times New Roman" panose="02020603050405020304" pitchFamily="18" charset="0"/>
            </a:endParaRPr>
          </a:p>
          <a:p>
            <a:pPr algn="just">
              <a:lnSpc>
                <a:spcPct val="150000"/>
              </a:lnSpc>
            </a:pPr>
            <a:endParaRPr lang="fr-FR" sz="2800" dirty="0" smtClean="0">
              <a:solidFill>
                <a:srgbClr val="00000A"/>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1000"/>
              </a:spcAft>
              <a:buFont typeface="Wingdings" panose="05000000000000000000" pitchFamily="2" charset="2"/>
              <a:buChar char=""/>
            </a:pPr>
            <a:r>
              <a:rPr lang="fr-FR" sz="2800" b="1" i="1" dirty="0" smtClean="0">
                <a:latin typeface="Times New Roman" panose="02020603050405020304" pitchFamily="18" charset="0"/>
                <a:ea typeface="Times New Roman" panose="02020603050405020304" pitchFamily="18" charset="0"/>
                <a:cs typeface="Arial" panose="020B0604020202020204" pitchFamily="34" charset="0"/>
              </a:rPr>
              <a:t>Une </a:t>
            </a:r>
            <a:r>
              <a:rPr lang="fr-FR" sz="2800" b="1" i="1" dirty="0">
                <a:latin typeface="Times New Roman" panose="02020603050405020304" pitchFamily="18" charset="0"/>
                <a:ea typeface="Times New Roman" panose="02020603050405020304" pitchFamily="18" charset="0"/>
                <a:cs typeface="Arial" panose="020B0604020202020204" pitchFamily="34" charset="0"/>
              </a:rPr>
              <a:t>source : </a:t>
            </a:r>
            <a:r>
              <a:rPr lang="fr-FR" sz="2800" dirty="0">
                <a:latin typeface="Times New Roman" panose="02020603050405020304" pitchFamily="18" charset="0"/>
                <a:ea typeface="Times New Roman" panose="02020603050405020304" pitchFamily="18" charset="0"/>
                <a:cs typeface="Arial" panose="020B0604020202020204" pitchFamily="34" charset="0"/>
              </a:rPr>
              <a:t>est un sommet </a:t>
            </a:r>
            <a:r>
              <a:rPr lang="fr-FR" sz="2800" b="1" i="1" dirty="0">
                <a:latin typeface="Times New Roman" panose="02020603050405020304" pitchFamily="18" charset="0"/>
                <a:ea typeface="Times New Roman" panose="02020603050405020304" pitchFamily="18" charset="0"/>
                <a:cs typeface="Arial" panose="020B0604020202020204" pitchFamily="34" charset="0"/>
              </a:rPr>
              <a:t>s</a:t>
            </a:r>
            <a:r>
              <a:rPr lang="fr-FR" sz="2800" dirty="0">
                <a:latin typeface="Times New Roman" panose="02020603050405020304" pitchFamily="18" charset="0"/>
                <a:ea typeface="Times New Roman" panose="02020603050405020304" pitchFamily="18" charset="0"/>
                <a:cs typeface="Arial" panose="020B0604020202020204" pitchFamily="34" charset="0"/>
              </a:rPr>
              <a:t> de degré entrant nul (pas d’arcs entrants).</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200000"/>
              </a:lnSpc>
              <a:spcBef>
                <a:spcPts val="1200"/>
              </a:spcBef>
              <a:spcAft>
                <a:spcPts val="1000"/>
              </a:spcAft>
              <a:buFont typeface="Wingdings" panose="05000000000000000000" pitchFamily="2" charset="2"/>
              <a:buChar char=""/>
            </a:pPr>
            <a:r>
              <a:rPr lang="fr-FR" sz="2800" b="1" i="1" dirty="0">
                <a:latin typeface="Times New Roman" panose="02020603050405020304" pitchFamily="18" charset="0"/>
                <a:ea typeface="Times New Roman" panose="02020603050405020304" pitchFamily="18" charset="0"/>
                <a:cs typeface="Arial" panose="020B0604020202020204" pitchFamily="34" charset="0"/>
              </a:rPr>
              <a:t>Un puits : </a:t>
            </a:r>
            <a:r>
              <a:rPr lang="fr-FR" sz="2800" dirty="0">
                <a:latin typeface="Times New Roman" panose="02020603050405020304" pitchFamily="18" charset="0"/>
                <a:ea typeface="Times New Roman" panose="02020603050405020304" pitchFamily="18" charset="0"/>
                <a:cs typeface="Arial" panose="020B0604020202020204" pitchFamily="34" charset="0"/>
              </a:rPr>
              <a:t>est un sommet </a:t>
            </a:r>
            <a:r>
              <a:rPr lang="fr-FR" sz="2800" b="1" i="1" dirty="0">
                <a:latin typeface="Times New Roman" panose="02020603050405020304" pitchFamily="18" charset="0"/>
                <a:ea typeface="Times New Roman" panose="02020603050405020304" pitchFamily="18" charset="0"/>
                <a:cs typeface="Arial" panose="020B0604020202020204" pitchFamily="34" charset="0"/>
              </a:rPr>
              <a:t>p</a:t>
            </a:r>
            <a:r>
              <a:rPr lang="fr-FR" sz="2800" dirty="0">
                <a:latin typeface="Times New Roman" panose="02020603050405020304" pitchFamily="18" charset="0"/>
                <a:ea typeface="Times New Roman" panose="02020603050405020304" pitchFamily="18" charset="0"/>
                <a:cs typeface="Arial" panose="020B0604020202020204" pitchFamily="34" charset="0"/>
              </a:rPr>
              <a:t> de degré sortant nul (pas d’arcs sortants</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a:t>
            </a:r>
          </a:p>
          <a:p>
            <a:pPr marL="457200" indent="-457200" algn="just">
              <a:lnSpc>
                <a:spcPct val="200000"/>
              </a:lnSpc>
              <a:buFont typeface="Wingdings" panose="05000000000000000000" pitchFamily="2" charset="2"/>
              <a:buChar char="§"/>
            </a:pPr>
            <a:r>
              <a:rPr lang="fr-FR" sz="2800" b="1" i="1" dirty="0" smtClean="0">
                <a:latin typeface="Times New Roman" panose="02020603050405020304" pitchFamily="18" charset="0"/>
                <a:ea typeface="Times New Roman" panose="02020603050405020304" pitchFamily="18" charset="0"/>
                <a:cs typeface="Arial" panose="020B0604020202020204" pitchFamily="34" charset="0"/>
              </a:rPr>
              <a:t>Un </a:t>
            </a:r>
            <a:r>
              <a:rPr lang="fr-FR" sz="2800" b="1" i="1" dirty="0">
                <a:latin typeface="Times New Roman" panose="02020603050405020304" pitchFamily="18" charset="0"/>
                <a:ea typeface="Times New Roman" panose="02020603050405020304" pitchFamily="18" charset="0"/>
                <a:cs typeface="Arial" panose="020B0604020202020204" pitchFamily="34" charset="0"/>
              </a:rPr>
              <a:t>réseau</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est un </a:t>
            </a:r>
            <a:r>
              <a:rPr lang="fr-FR" sz="2800" dirty="0">
                <a:latin typeface="Times New Roman" panose="02020603050405020304" pitchFamily="18" charset="0"/>
                <a:ea typeface="Times New Roman" panose="02020603050405020304" pitchFamily="18" charset="0"/>
                <a:cs typeface="Arial" panose="020B0604020202020204" pitchFamily="34" charset="0"/>
              </a:rPr>
              <a:t>graphe  </a:t>
            </a:r>
            <a:r>
              <a:rPr lang="fr-FR" sz="2800" b="1" i="1" dirty="0">
                <a:latin typeface="Times New Roman" panose="02020603050405020304" pitchFamily="18" charset="0"/>
                <a:ea typeface="Times New Roman" panose="02020603050405020304" pitchFamily="18" charset="0"/>
                <a:cs typeface="Arial" panose="020B0604020202020204" pitchFamily="34" charset="0"/>
              </a:rPr>
              <a:t>G</a:t>
            </a:r>
            <a:r>
              <a:rPr lang="fr-FR" sz="2800" dirty="0">
                <a:latin typeface="Times New Roman" panose="02020603050405020304" pitchFamily="18" charset="0"/>
                <a:ea typeface="Times New Roman" panose="02020603050405020304" pitchFamily="18" charset="0"/>
                <a:cs typeface="Arial" panose="020B0604020202020204" pitchFamily="34" charset="0"/>
              </a:rPr>
              <a:t> = (</a:t>
            </a:r>
            <a:r>
              <a:rPr lang="fr-FR" sz="2800" i="1" dirty="0">
                <a:latin typeface="Times New Roman" panose="02020603050405020304" pitchFamily="18" charset="0"/>
                <a:ea typeface="Times New Roman" panose="02020603050405020304" pitchFamily="18" charset="0"/>
                <a:cs typeface="Arial" panose="020B0604020202020204" pitchFamily="34" charset="0"/>
              </a:rPr>
              <a:t>X, U</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orienté</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connexe</a:t>
            </a:r>
            <a:r>
              <a:rPr lang="fr-FR" sz="2800" dirty="0">
                <a:latin typeface="Times New Roman" panose="02020603050405020304" pitchFamily="18" charset="0"/>
                <a:ea typeface="Times New Roman" panose="02020603050405020304" pitchFamily="18" charset="0"/>
                <a:cs typeface="Arial" panose="020B0604020202020204" pitchFamily="34"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sans boucles</a:t>
            </a:r>
            <a:r>
              <a:rPr lang="fr-FR" sz="2800" dirty="0">
                <a:latin typeface="Times New Roman" panose="02020603050405020304" pitchFamily="18" charset="0"/>
                <a:ea typeface="Times New Roman" panose="02020603050405020304" pitchFamily="18" charset="0"/>
                <a:cs typeface="Arial" panose="020B0604020202020204" pitchFamily="34" charset="0"/>
              </a:rPr>
              <a:t> et possédant une source </a:t>
            </a:r>
            <a:r>
              <a:rPr lang="fr-FR" sz="2800" b="1" i="1" dirty="0">
                <a:latin typeface="Times New Roman" panose="02020603050405020304" pitchFamily="18" charset="0"/>
                <a:ea typeface="Times New Roman" panose="02020603050405020304" pitchFamily="18" charset="0"/>
                <a:cs typeface="Arial" panose="020B0604020202020204" pitchFamily="34" charset="0"/>
              </a:rPr>
              <a:t>S</a:t>
            </a:r>
            <a:r>
              <a:rPr lang="fr-FR" sz="2800" dirty="0">
                <a:latin typeface="Times New Roman" panose="02020603050405020304" pitchFamily="18" charset="0"/>
                <a:ea typeface="Times New Roman" panose="02020603050405020304" pitchFamily="18" charset="0"/>
                <a:cs typeface="Arial" panose="020B0604020202020204" pitchFamily="34" charset="0"/>
              </a:rPr>
              <a:t> et un puits </a:t>
            </a:r>
            <a:r>
              <a:rPr lang="fr-FR" sz="2800" b="1" i="1" dirty="0">
                <a:latin typeface="Times New Roman" panose="02020603050405020304" pitchFamily="18" charset="0"/>
                <a:ea typeface="Times New Roman" panose="02020603050405020304" pitchFamily="18" charset="0"/>
                <a:cs typeface="Arial" panose="020B0604020202020204" pitchFamily="34" charset="0"/>
              </a:rPr>
              <a:t>P</a:t>
            </a:r>
            <a:r>
              <a:rPr lang="fr-FR" sz="2800" dirty="0">
                <a:latin typeface="Times New Roman" panose="02020603050405020304" pitchFamily="18" charset="0"/>
                <a:ea typeface="Times New Roman" panose="02020603050405020304" pitchFamily="18" charset="0"/>
                <a:cs typeface="Arial" panose="020B0604020202020204" pitchFamily="34" charset="0"/>
              </a:rPr>
              <a:t>,   avec des arcs </a:t>
            </a:r>
            <a:r>
              <a:rPr lang="fr-FR" sz="2800" b="1" i="1" dirty="0">
                <a:latin typeface="Times New Roman" panose="02020603050405020304" pitchFamily="18" charset="0"/>
                <a:ea typeface="Times New Roman" panose="02020603050405020304" pitchFamily="18" charset="0"/>
                <a:cs typeface="Arial" panose="020B0604020202020204" pitchFamily="34" charset="0"/>
              </a:rPr>
              <a:t>u</a:t>
            </a:r>
            <a:r>
              <a:rPr lang="fr-FR" sz="2800" dirty="0">
                <a:latin typeface="Times New Roman" panose="02020603050405020304" pitchFamily="18" charset="0"/>
                <a:ea typeface="Times New Roman" panose="02020603050405020304" pitchFamily="18" charset="0"/>
                <a:cs typeface="Arial" panose="020B0604020202020204" pitchFamily="34" charset="0"/>
              </a:rPr>
              <a:t> valués par des capacités : </a:t>
            </a:r>
            <a:r>
              <a:rPr lang="fr-FR" sz="28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800" i="1" dirty="0" smtClean="0">
                <a:latin typeface="Times New Roman" panose="02020603050405020304" pitchFamily="18" charset="0"/>
                <a:ea typeface="Times New Roman" panose="02020603050405020304" pitchFamily="18" charset="0"/>
                <a:cs typeface="Arial" panose="020B0604020202020204" pitchFamily="34" charset="0"/>
              </a:rPr>
              <a:t>c(</a:t>
            </a:r>
            <a:r>
              <a:rPr lang="fr-FR" sz="2800" b="1" i="1" dirty="0" smtClean="0">
                <a:latin typeface="Times New Roman" panose="02020603050405020304" pitchFamily="18" charset="0"/>
                <a:ea typeface="Times New Roman" panose="02020603050405020304" pitchFamily="18" charset="0"/>
                <a:cs typeface="Arial" panose="020B0604020202020204" pitchFamily="34" charset="0"/>
              </a:rPr>
              <a:t>u</a:t>
            </a:r>
            <a:r>
              <a:rPr lang="fr-FR" sz="2800" i="1" dirty="0">
                <a:latin typeface="Times New Roman" panose="02020603050405020304" pitchFamily="18" charset="0"/>
                <a:ea typeface="Times New Roman" panose="02020603050405020304" pitchFamily="18" charset="0"/>
                <a:cs typeface="Arial" panose="020B0604020202020204" pitchFamily="34" charset="0"/>
              </a:rPr>
              <a:t>) ≥ 0.</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pPr>
            <a:endParaRPr lang="en-US" sz="2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395823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Effect transition="in" filter="fade">
                                      <p:cBhvr>
                                        <p:cTn id="7" dur="500"/>
                                        <p:tgtEl>
                                          <p:spTgt spid="2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4" end="4"/>
                                            </p:txEl>
                                          </p:spTgt>
                                        </p:tgtEl>
                                        <p:attrNameLst>
                                          <p:attrName>style.visibility</p:attrName>
                                        </p:attrNameLst>
                                      </p:cBhvr>
                                      <p:to>
                                        <p:strVal val="visible"/>
                                      </p:to>
                                    </p:set>
                                    <p:animEffect transition="in" filter="fade">
                                      <p:cBhvr>
                                        <p:cTn id="12"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Données</a:t>
            </a:r>
            <a:r>
              <a:rPr lang="fr-FR" sz="3200" dirty="0">
                <a:latin typeface="Times New Roman" panose="02020603050405020304" pitchFamily="18" charset="0"/>
                <a:cs typeface="Times New Roman" panose="02020603050405020304" pitchFamily="18" charset="0"/>
              </a:rPr>
              <a:t>: </a:t>
            </a:r>
            <a:endParaRPr lang="fr-FR" sz="3200" dirty="0" smtClean="0">
              <a:latin typeface="Times New Roman" panose="02020603050405020304" pitchFamily="18" charset="0"/>
              <a:cs typeface="Times New Roman" panose="02020603050405020304" pitchFamily="18" charset="0"/>
            </a:endParaRPr>
          </a:p>
          <a:p>
            <a:pPr marL="1828800" lvl="3" indent="-457200">
              <a:buFont typeface="Wingdings" panose="05000000000000000000" pitchFamily="2" charset="2"/>
              <a:buChar char="§"/>
            </a:pPr>
            <a:r>
              <a:rPr lang="fr-FR" sz="3200" dirty="0" smtClean="0">
                <a:latin typeface="Times New Roman" panose="02020603050405020304" pitchFamily="18" charset="0"/>
                <a:cs typeface="Times New Roman" panose="02020603050405020304" pitchFamily="18" charset="0"/>
              </a:rPr>
              <a:t>un </a:t>
            </a:r>
            <a:r>
              <a:rPr lang="fr-FR" sz="3200" dirty="0">
                <a:latin typeface="Times New Roman" panose="02020603050405020304" pitchFamily="18" charset="0"/>
                <a:cs typeface="Times New Roman" panose="02020603050405020304" pitchFamily="18" charset="0"/>
              </a:rPr>
              <a:t>réseau </a:t>
            </a:r>
            <a:r>
              <a:rPr lang="fr-FR" sz="3200" dirty="0" smtClean="0">
                <a:latin typeface="Times New Roman" panose="02020603050405020304" pitchFamily="18" charset="0"/>
                <a:cs typeface="Times New Roman" panose="02020603050405020304" pitchFamily="18" charset="0"/>
              </a:rPr>
              <a:t>R </a:t>
            </a:r>
            <a:r>
              <a:rPr lang="fr-FR" sz="3200" dirty="0">
                <a:latin typeface="Times New Roman" panose="02020603050405020304" pitchFamily="18" charset="0"/>
                <a:cs typeface="Times New Roman" panose="02020603050405020304" pitchFamily="18" charset="0"/>
              </a:rPr>
              <a:t>= (G, s, p, C), </a:t>
            </a:r>
            <a:endParaRPr lang="fr-FR" sz="3200" dirty="0" smtClean="0">
              <a:latin typeface="Times New Roman" panose="02020603050405020304" pitchFamily="18" charset="0"/>
              <a:cs typeface="Times New Roman" panose="02020603050405020304" pitchFamily="18" charset="0"/>
            </a:endParaRPr>
          </a:p>
          <a:p>
            <a:pPr marL="1828800" lvl="3" indent="-457200">
              <a:buFont typeface="Wingdings" panose="05000000000000000000" pitchFamily="2" charset="2"/>
              <a:buChar char="§"/>
            </a:pPr>
            <a:r>
              <a:rPr lang="fr-FR" sz="3200" i="1" dirty="0" err="1" smtClean="0">
                <a:latin typeface="Times New Roman" panose="02020603050405020304" pitchFamily="18" charset="0"/>
                <a:cs typeface="Times New Roman" panose="02020603050405020304" pitchFamily="18" charset="0"/>
              </a:rPr>
              <a:t>F</a:t>
            </a:r>
            <a:r>
              <a:rPr lang="fr-FR" sz="2000" i="1" dirty="0" err="1" smtClean="0">
                <a:latin typeface="Times New Roman" panose="02020603050405020304" pitchFamily="18" charset="0"/>
                <a:cs typeface="Times New Roman" panose="02020603050405020304" pitchFamily="18" charset="0"/>
              </a:rPr>
              <a:t>max</a:t>
            </a:r>
            <a:r>
              <a:rPr lang="fr-FR" sz="3200" dirty="0" smtClean="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sym typeface="Wingdings" panose="05000000000000000000" pitchFamily="2" charset="2"/>
              </a:rPr>
              <a:t> </a:t>
            </a:r>
            <a:r>
              <a:rPr lang="fr-FR" sz="3200" dirty="0" smtClean="0">
                <a:latin typeface="Times New Roman" panose="02020603050405020304" pitchFamily="18" charset="0"/>
                <a:cs typeface="Times New Roman" panose="02020603050405020304" pitchFamily="18" charset="0"/>
              </a:rPr>
              <a:t>son </a:t>
            </a:r>
            <a:r>
              <a:rPr lang="fr-FR" sz="3200" dirty="0">
                <a:latin typeface="Times New Roman" panose="02020603050405020304" pitchFamily="18" charset="0"/>
                <a:cs typeface="Times New Roman" panose="02020603050405020304" pitchFamily="18" charset="0"/>
              </a:rPr>
              <a:t>flot maximal</a:t>
            </a:r>
            <a:r>
              <a:rPr lang="fr-FR" sz="3200" dirty="0" smtClean="0">
                <a:latin typeface="Times New Roman" panose="02020603050405020304" pitchFamily="18" charset="0"/>
                <a:cs typeface="Times New Roman" panose="02020603050405020304" pitchFamily="18" charset="0"/>
              </a:rPr>
              <a:t>,</a:t>
            </a:r>
          </a:p>
          <a:p>
            <a:pPr marL="1828800" lvl="3" indent="-457200">
              <a:buFont typeface="Wingdings" panose="05000000000000000000" pitchFamily="2" charset="2"/>
              <a:buChar char="§"/>
            </a:pPr>
            <a:r>
              <a:rPr lang="fr-FR" sz="3200" i="1" dirty="0" err="1" smtClean="0">
                <a:latin typeface="Times New Roman" panose="02020603050405020304" pitchFamily="18" charset="0"/>
                <a:cs typeface="Times New Roman" panose="02020603050405020304" pitchFamily="18" charset="0"/>
              </a:rPr>
              <a:t>U</a:t>
            </a:r>
            <a:r>
              <a:rPr lang="fr-FR" sz="2000" i="1" dirty="0" err="1" smtClean="0">
                <a:latin typeface="Times New Roman" panose="02020603050405020304" pitchFamily="18" charset="0"/>
                <a:cs typeface="Times New Roman" panose="02020603050405020304" pitchFamily="18" charset="0"/>
              </a:rPr>
              <a:t>sat</a:t>
            </a:r>
            <a:r>
              <a:rPr lang="fr-FR" sz="3200" dirty="0" smtClean="0">
                <a:latin typeface="Times New Roman" panose="02020603050405020304" pitchFamily="18" charset="0"/>
                <a:cs typeface="Times New Roman" panose="02020603050405020304" pitchFamily="18" charset="0"/>
              </a:rPr>
              <a:t> </a:t>
            </a:r>
            <a:r>
              <a:rPr lang="fr-FR" sz="3200" dirty="0" smtClean="0">
                <a:latin typeface="Times New Roman" panose="02020603050405020304" pitchFamily="18" charset="0"/>
                <a:cs typeface="Times New Roman" panose="02020603050405020304" pitchFamily="18" charset="0"/>
                <a:sym typeface="Wingdings" panose="05000000000000000000" pitchFamily="2" charset="2"/>
              </a:rPr>
              <a:t></a:t>
            </a:r>
            <a:r>
              <a:rPr lang="fr-FR" sz="3200" dirty="0" smtClean="0">
                <a:latin typeface="Times New Roman" panose="02020603050405020304" pitchFamily="18" charset="0"/>
                <a:cs typeface="Times New Roman" panose="02020603050405020304" pitchFamily="18" charset="0"/>
              </a:rPr>
              <a:t>l’ensemble </a:t>
            </a:r>
            <a:r>
              <a:rPr lang="fr-FR" sz="3200" dirty="0">
                <a:latin typeface="Times New Roman" panose="02020603050405020304" pitchFamily="18" charset="0"/>
                <a:cs typeface="Times New Roman" panose="02020603050405020304" pitchFamily="18" charset="0"/>
              </a:rPr>
              <a:t>des arcs saturés, </a:t>
            </a:r>
            <a:endParaRPr lang="fr-FR" sz="3200" dirty="0" smtClean="0">
              <a:latin typeface="Times New Roman" panose="02020603050405020304" pitchFamily="18" charset="0"/>
              <a:cs typeface="Times New Roman" panose="02020603050405020304" pitchFamily="18" charset="0"/>
            </a:endParaRPr>
          </a:p>
          <a:p>
            <a:pPr marL="1828800" lvl="3" indent="-457200">
              <a:buFont typeface="Wingdings" panose="05000000000000000000" pitchFamily="2" charset="2"/>
              <a:buChar char="§"/>
            </a:pPr>
            <a:r>
              <a:rPr lang="fr-FR" sz="3200" i="1" dirty="0" err="1" smtClean="0">
                <a:latin typeface="Times New Roman" panose="02020603050405020304" pitchFamily="18" charset="0"/>
                <a:cs typeface="Times New Roman" panose="02020603050405020304" pitchFamily="18" charset="0"/>
                <a:sym typeface="Wingdings" panose="05000000000000000000" pitchFamily="2" charset="2"/>
              </a:rPr>
              <a:t>U</a:t>
            </a:r>
            <a:r>
              <a:rPr lang="fr-FR" sz="2000" i="1" dirty="0" err="1" smtClean="0">
                <a:latin typeface="Times New Roman" panose="02020603050405020304" pitchFamily="18" charset="0"/>
                <a:cs typeface="Times New Roman" panose="02020603050405020304" pitchFamily="18" charset="0"/>
                <a:sym typeface="Wingdings" panose="05000000000000000000" pitchFamily="2" charset="2"/>
              </a:rPr>
              <a:t>nul</a:t>
            </a:r>
            <a:r>
              <a:rPr lang="fr-FR" sz="3200" dirty="0" smtClean="0">
                <a:latin typeface="Times New Roman" panose="02020603050405020304" pitchFamily="18" charset="0"/>
                <a:cs typeface="Times New Roman" panose="02020603050405020304" pitchFamily="18" charset="0"/>
                <a:sym typeface="Wingdings" panose="05000000000000000000" pitchFamily="2" charset="2"/>
              </a:rPr>
              <a:t></a:t>
            </a:r>
            <a:r>
              <a:rPr lang="fr-FR" sz="3200" dirty="0" smtClean="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l’ensemble des arcs de flot nul.</a:t>
            </a:r>
          </a:p>
          <a:p>
            <a:pPr marL="457200" indent="-457200">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Sortie</a:t>
            </a:r>
            <a:r>
              <a:rPr lang="fr-FR" sz="3200" dirty="0">
                <a:latin typeface="Times New Roman" panose="02020603050405020304" pitchFamily="18" charset="0"/>
                <a:cs typeface="Times New Roman" panose="02020603050405020304" pitchFamily="18" charset="0"/>
              </a:rPr>
              <a:t>: </a:t>
            </a:r>
            <a:endParaRPr lang="fr-FR" sz="3200" dirty="0" smtClean="0">
              <a:latin typeface="Times New Roman" panose="02020603050405020304" pitchFamily="18" charset="0"/>
              <a:cs typeface="Times New Roman" panose="02020603050405020304" pitchFamily="18" charset="0"/>
            </a:endParaRPr>
          </a:p>
          <a:p>
            <a:pPr marL="1828800" lvl="3" indent="-457200">
              <a:buFont typeface="Wingdings" panose="05000000000000000000" pitchFamily="2" charset="2"/>
              <a:buChar char="§"/>
            </a:pPr>
            <a:r>
              <a:rPr lang="fr-FR" sz="3200" dirty="0" smtClean="0">
                <a:latin typeface="Times New Roman" panose="02020603050405020304" pitchFamily="18" charset="0"/>
                <a:cs typeface="Times New Roman" panose="02020603050405020304" pitchFamily="18" charset="0"/>
              </a:rPr>
              <a:t>une </a:t>
            </a:r>
            <a:r>
              <a:rPr lang="fr-FR" sz="3200" dirty="0">
                <a:latin typeface="Times New Roman" panose="02020603050405020304" pitchFamily="18" charset="0"/>
                <a:cs typeface="Times New Roman" panose="02020603050405020304" pitchFamily="18" charset="0"/>
              </a:rPr>
              <a:t>coupe minimale </a:t>
            </a:r>
            <a:r>
              <a:rPr lang="fr-FR" sz="3200" i="1" dirty="0" err="1" smtClean="0">
                <a:latin typeface="Times New Roman" panose="02020603050405020304" pitchFamily="18" charset="0"/>
                <a:cs typeface="Times New Roman" panose="02020603050405020304" pitchFamily="18" charset="0"/>
              </a:rPr>
              <a:t>W</a:t>
            </a:r>
            <a:r>
              <a:rPr lang="fr-FR" sz="2000" i="1" dirty="0" err="1" smtClean="0">
                <a:latin typeface="Times New Roman" panose="02020603050405020304" pitchFamily="18" charset="0"/>
                <a:cs typeface="Times New Roman" panose="02020603050405020304" pitchFamily="18" charset="0"/>
              </a:rPr>
              <a:t>min</a:t>
            </a:r>
            <a:r>
              <a:rPr lang="fr-FR" sz="3200" dirty="0" smtClean="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 </a:t>
            </a:r>
            <a:r>
              <a:rPr lang="fr-FR" sz="3200" dirty="0" smtClean="0">
                <a:latin typeface="Times New Roman" panose="02020603050405020304" pitchFamily="18" charset="0"/>
                <a:cs typeface="Times New Roman" panose="02020603050405020304" pitchFamily="18" charset="0"/>
              </a:rPr>
              <a:t>(</a:t>
            </a:r>
            <a:r>
              <a:rPr lang="fr-FR" sz="3200" i="1" dirty="0" err="1" smtClean="0">
                <a:latin typeface="Times New Roman" panose="02020603050405020304" pitchFamily="18" charset="0"/>
                <a:cs typeface="Times New Roman" panose="02020603050405020304" pitchFamily="18" charset="0"/>
              </a:rPr>
              <a:t>X</a:t>
            </a:r>
            <a:r>
              <a:rPr lang="fr-FR" sz="2000" i="1" dirty="0" err="1" smtClean="0">
                <a:latin typeface="Times New Roman" panose="02020603050405020304" pitchFamily="18" charset="0"/>
                <a:cs typeface="Times New Roman" panose="02020603050405020304" pitchFamily="18" charset="0"/>
              </a:rPr>
              <a:t>s</a:t>
            </a:r>
            <a:r>
              <a:rPr lang="fr-FR" sz="3200" dirty="0" smtClean="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 </a:t>
            </a:r>
            <a:r>
              <a:rPr lang="fr-FR" sz="3200" i="1" dirty="0" err="1" smtClean="0">
                <a:latin typeface="Times New Roman" panose="02020603050405020304" pitchFamily="18" charset="0"/>
                <a:cs typeface="Times New Roman" panose="02020603050405020304" pitchFamily="18" charset="0"/>
              </a:rPr>
              <a:t>X</a:t>
            </a:r>
            <a:r>
              <a:rPr lang="fr-FR" sz="2000" i="1" dirty="0" err="1" smtClean="0">
                <a:latin typeface="Times New Roman" panose="02020603050405020304" pitchFamily="18" charset="0"/>
                <a:cs typeface="Times New Roman" panose="02020603050405020304" pitchFamily="18" charset="0"/>
              </a:rPr>
              <a:t>p</a:t>
            </a:r>
            <a:r>
              <a:rPr lang="fr-FR" sz="3200" dirty="0" smtClean="0">
                <a:latin typeface="Times New Roman" panose="02020603050405020304" pitchFamily="18" charset="0"/>
                <a:cs typeface="Times New Roman" panose="02020603050405020304" pitchFamily="18" charset="0"/>
              </a:rPr>
              <a:t>, </a:t>
            </a:r>
            <a:r>
              <a:rPr lang="fr-FR" sz="3200" i="1" dirty="0" err="1" smtClean="0">
                <a:latin typeface="Times New Roman" panose="02020603050405020304" pitchFamily="18" charset="0"/>
                <a:cs typeface="Times New Roman" panose="02020603050405020304" pitchFamily="18" charset="0"/>
              </a:rPr>
              <a:t>U</a:t>
            </a:r>
            <a:r>
              <a:rPr lang="fr-FR" sz="2000" i="1" dirty="0" err="1" smtClean="0">
                <a:latin typeface="Times New Roman" panose="02020603050405020304" pitchFamily="18" charset="0"/>
                <a:cs typeface="Times New Roman" panose="02020603050405020304" pitchFamily="18" charset="0"/>
              </a:rPr>
              <a:t>wsat</a:t>
            </a:r>
            <a:r>
              <a:rPr lang="fr-FR" sz="3200" dirty="0" smtClean="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 </a:t>
            </a:r>
            <a:r>
              <a:rPr lang="fr-FR" sz="3200" i="1" dirty="0" err="1" smtClean="0">
                <a:latin typeface="Times New Roman" panose="02020603050405020304" pitchFamily="18" charset="0"/>
                <a:cs typeface="Times New Roman" panose="02020603050405020304" pitchFamily="18" charset="0"/>
              </a:rPr>
              <a:t>U</a:t>
            </a:r>
            <a:r>
              <a:rPr lang="fr-FR" sz="2000" i="1" dirty="0" err="1" smtClean="0">
                <a:latin typeface="Times New Roman" panose="02020603050405020304" pitchFamily="18" charset="0"/>
                <a:cs typeface="Times New Roman" panose="02020603050405020304" pitchFamily="18" charset="0"/>
              </a:rPr>
              <a:t>wnull</a:t>
            </a:r>
            <a:r>
              <a:rPr lang="fr-FR" sz="3200" dirty="0" smtClean="0">
                <a:latin typeface="Times New Roman" panose="02020603050405020304" pitchFamily="18" charset="0"/>
                <a:cs typeface="Times New Roman" panose="02020603050405020304" pitchFamily="18" charset="0"/>
              </a:rPr>
              <a:t>) </a:t>
            </a: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Tree>
    <p:extLst>
      <p:ext uri="{BB962C8B-B14F-4D97-AF65-F5344CB8AC3E}">
        <p14:creationId xmlns:p14="http://schemas.microsoft.com/office/powerpoint/2010/main" val="205362295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2" name="Picture 1"/>
          <p:cNvPicPr>
            <a:picLocks noChangeAspect="1"/>
          </p:cNvPicPr>
          <p:nvPr/>
        </p:nvPicPr>
        <p:blipFill>
          <a:blip r:embed="rId3"/>
          <a:stretch>
            <a:fillRect/>
          </a:stretch>
        </p:blipFill>
        <p:spPr>
          <a:xfrm>
            <a:off x="231922" y="1748074"/>
            <a:ext cx="11728157" cy="1235927"/>
          </a:xfrm>
          <a:prstGeom prst="rect">
            <a:avLst/>
          </a:prstGeom>
        </p:spPr>
      </p:pic>
      <p:pic>
        <p:nvPicPr>
          <p:cNvPr id="12" name="Picture 11"/>
          <p:cNvPicPr>
            <a:picLocks noChangeAspect="1"/>
          </p:cNvPicPr>
          <p:nvPr/>
        </p:nvPicPr>
        <p:blipFill>
          <a:blip r:embed="rId4"/>
          <a:stretch>
            <a:fillRect/>
          </a:stretch>
        </p:blipFill>
        <p:spPr>
          <a:xfrm>
            <a:off x="262757" y="3185605"/>
            <a:ext cx="11666488" cy="1602828"/>
          </a:xfrm>
          <a:prstGeom prst="rect">
            <a:avLst/>
          </a:prstGeom>
        </p:spPr>
      </p:pic>
      <p:pic>
        <p:nvPicPr>
          <p:cNvPr id="13" name="Picture 12"/>
          <p:cNvPicPr>
            <a:picLocks noChangeAspect="1"/>
          </p:cNvPicPr>
          <p:nvPr/>
        </p:nvPicPr>
        <p:blipFill>
          <a:blip r:embed="rId5"/>
          <a:stretch>
            <a:fillRect/>
          </a:stretch>
        </p:blipFill>
        <p:spPr>
          <a:xfrm>
            <a:off x="231922" y="5142200"/>
            <a:ext cx="11697323" cy="1248591"/>
          </a:xfrm>
          <a:prstGeom prst="rect">
            <a:avLst/>
          </a:prstGeom>
        </p:spPr>
      </p:pic>
    </p:spTree>
    <p:extLst>
      <p:ext uri="{BB962C8B-B14F-4D97-AF65-F5344CB8AC3E}">
        <p14:creationId xmlns:p14="http://schemas.microsoft.com/office/powerpoint/2010/main" val="123667941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4" name="Picture 3"/>
          <p:cNvPicPr>
            <a:picLocks noChangeAspect="1"/>
          </p:cNvPicPr>
          <p:nvPr/>
        </p:nvPicPr>
        <p:blipFill>
          <a:blip r:embed="rId3"/>
          <a:stretch>
            <a:fillRect/>
          </a:stretch>
        </p:blipFill>
        <p:spPr>
          <a:xfrm>
            <a:off x="372933" y="3278176"/>
            <a:ext cx="11446136" cy="1127569"/>
          </a:xfrm>
          <a:prstGeom prst="rect">
            <a:avLst/>
          </a:prstGeom>
        </p:spPr>
      </p:pic>
    </p:spTree>
    <p:extLst>
      <p:ext uri="{BB962C8B-B14F-4D97-AF65-F5344CB8AC3E}">
        <p14:creationId xmlns:p14="http://schemas.microsoft.com/office/powerpoint/2010/main" val="91871128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262757" y="3185605"/>
            <a:ext cx="11666488" cy="1602828"/>
          </a:xfrm>
          <a:prstGeom prst="rect">
            <a:avLst/>
          </a:prstGeom>
        </p:spPr>
      </p:pic>
    </p:spTree>
    <p:extLst>
      <p:ext uri="{BB962C8B-B14F-4D97-AF65-F5344CB8AC3E}">
        <p14:creationId xmlns:p14="http://schemas.microsoft.com/office/powerpoint/2010/main" val="367241979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2" name="Picture 1"/>
          <p:cNvPicPr>
            <a:picLocks noChangeAspect="1"/>
          </p:cNvPicPr>
          <p:nvPr/>
        </p:nvPicPr>
        <p:blipFill>
          <a:blip r:embed="rId3"/>
          <a:stretch>
            <a:fillRect/>
          </a:stretch>
        </p:blipFill>
        <p:spPr>
          <a:xfrm>
            <a:off x="1326008" y="1774448"/>
            <a:ext cx="10144628" cy="4667916"/>
          </a:xfrm>
          <a:prstGeom prst="rect">
            <a:avLst/>
          </a:prstGeom>
        </p:spPr>
      </p:pic>
    </p:spTree>
    <p:extLst>
      <p:ext uri="{BB962C8B-B14F-4D97-AF65-F5344CB8AC3E}">
        <p14:creationId xmlns:p14="http://schemas.microsoft.com/office/powerpoint/2010/main" val="192565201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4" name="Picture 3"/>
          <p:cNvPicPr>
            <a:picLocks noChangeAspect="1"/>
          </p:cNvPicPr>
          <p:nvPr/>
        </p:nvPicPr>
        <p:blipFill>
          <a:blip r:embed="rId3"/>
          <a:stretch>
            <a:fillRect/>
          </a:stretch>
        </p:blipFill>
        <p:spPr>
          <a:xfrm>
            <a:off x="3862563" y="1397236"/>
            <a:ext cx="3810681" cy="5179566"/>
          </a:xfrm>
          <a:prstGeom prst="rect">
            <a:avLst/>
          </a:prstGeom>
        </p:spPr>
      </p:pic>
    </p:spTree>
    <p:extLst>
      <p:ext uri="{BB962C8B-B14F-4D97-AF65-F5344CB8AC3E}">
        <p14:creationId xmlns:p14="http://schemas.microsoft.com/office/powerpoint/2010/main" val="1155168510"/>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608305" y="1532274"/>
            <a:ext cx="10678141" cy="4909490"/>
          </a:xfrm>
          <a:prstGeom prst="rect">
            <a:avLst/>
          </a:prstGeom>
        </p:spPr>
      </p:pic>
    </p:spTree>
    <p:extLst>
      <p:ext uri="{BB962C8B-B14F-4D97-AF65-F5344CB8AC3E}">
        <p14:creationId xmlns:p14="http://schemas.microsoft.com/office/powerpoint/2010/main" val="411197566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5" name="Picture 4"/>
          <p:cNvPicPr>
            <a:picLocks noChangeAspect="1"/>
          </p:cNvPicPr>
          <p:nvPr/>
        </p:nvPicPr>
        <p:blipFill>
          <a:blip r:embed="rId3"/>
          <a:stretch>
            <a:fillRect/>
          </a:stretch>
        </p:blipFill>
        <p:spPr>
          <a:xfrm>
            <a:off x="1115892" y="1418147"/>
            <a:ext cx="9960218" cy="5137744"/>
          </a:xfrm>
          <a:prstGeom prst="rect">
            <a:avLst/>
          </a:prstGeom>
        </p:spPr>
      </p:pic>
    </p:spTree>
    <p:extLst>
      <p:ext uri="{BB962C8B-B14F-4D97-AF65-F5344CB8AC3E}">
        <p14:creationId xmlns:p14="http://schemas.microsoft.com/office/powerpoint/2010/main" val="3008214298"/>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3" name="Picture 2"/>
          <p:cNvPicPr>
            <a:picLocks noChangeAspect="1"/>
          </p:cNvPicPr>
          <p:nvPr/>
        </p:nvPicPr>
        <p:blipFill>
          <a:blip r:embed="rId3"/>
          <a:stretch>
            <a:fillRect/>
          </a:stretch>
        </p:blipFill>
        <p:spPr>
          <a:xfrm>
            <a:off x="3350885" y="1935643"/>
            <a:ext cx="5717634" cy="3990675"/>
          </a:xfrm>
          <a:prstGeom prst="rect">
            <a:avLst/>
          </a:prstGeom>
        </p:spPr>
      </p:pic>
    </p:spTree>
    <p:extLst>
      <p:ext uri="{BB962C8B-B14F-4D97-AF65-F5344CB8AC3E}">
        <p14:creationId xmlns:p14="http://schemas.microsoft.com/office/powerpoint/2010/main" val="226799230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4" name="Picture 3"/>
          <p:cNvPicPr>
            <a:picLocks noChangeAspect="1"/>
          </p:cNvPicPr>
          <p:nvPr/>
        </p:nvPicPr>
        <p:blipFill>
          <a:blip r:embed="rId3"/>
          <a:stretch>
            <a:fillRect/>
          </a:stretch>
        </p:blipFill>
        <p:spPr>
          <a:xfrm>
            <a:off x="1524001" y="1560583"/>
            <a:ext cx="9168523" cy="4633088"/>
          </a:xfrm>
          <a:prstGeom prst="rect">
            <a:avLst/>
          </a:prstGeom>
        </p:spPr>
      </p:pic>
    </p:spTree>
    <p:extLst>
      <p:ext uri="{BB962C8B-B14F-4D97-AF65-F5344CB8AC3E}">
        <p14:creationId xmlns:p14="http://schemas.microsoft.com/office/powerpoint/2010/main" val="252745578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Un flot est une fonction </a:t>
            </a:r>
            <a:r>
              <a:rPr lang="fr-FR" sz="2800" i="1" dirty="0">
                <a:latin typeface="Times New Roman" panose="02020603050405020304" pitchFamily="18" charset="0"/>
                <a:cs typeface="Times New Roman" panose="02020603050405020304" pitchFamily="18" charset="0"/>
              </a:rPr>
              <a:t>F(u)</a:t>
            </a:r>
            <a:r>
              <a:rPr lang="fr-FR" sz="2800" dirty="0">
                <a:latin typeface="Times New Roman" panose="02020603050405020304" pitchFamily="18" charset="0"/>
                <a:cs typeface="Times New Roman" panose="02020603050405020304" pitchFamily="18" charset="0"/>
              </a:rPr>
              <a:t> à valeurs entières, définie sur </a:t>
            </a:r>
            <a:r>
              <a:rPr lang="fr-FR" sz="2800" dirty="0" smtClean="0">
                <a:latin typeface="Times New Roman" panose="02020603050405020304" pitchFamily="18" charset="0"/>
                <a:cs typeface="Times New Roman" panose="02020603050405020304" pitchFamily="18" charset="0"/>
              </a:rPr>
              <a:t>un </a:t>
            </a:r>
            <a:r>
              <a:rPr lang="fr-FR" sz="2800" dirty="0">
                <a:latin typeface="Times New Roman" panose="02020603050405020304" pitchFamily="18" charset="0"/>
                <a:cs typeface="Times New Roman" panose="02020603050405020304" pitchFamily="18" charset="0"/>
              </a:rPr>
              <a:t>réseau (graphe G), avec les propriétés suivantes </a:t>
            </a:r>
            <a:r>
              <a:rPr lang="fr-FR" sz="2800" dirty="0" smtClean="0">
                <a:latin typeface="Times New Roman" panose="02020603050405020304" pitchFamily="18" charset="0"/>
                <a:cs typeface="Times New Roman" panose="02020603050405020304" pitchFamily="18" charset="0"/>
              </a:rPr>
              <a:t>:</a:t>
            </a:r>
          </a:p>
          <a:p>
            <a:endParaRPr lang="fr-FR"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fr-FR" sz="2800" dirty="0">
                <a:latin typeface="Times New Roman" panose="02020603050405020304" pitchFamily="18" charset="0"/>
                <a:cs typeface="Times New Roman" panose="02020603050405020304" pitchFamily="18" charset="0"/>
              </a:rPr>
              <a:t>	valeurs positives : </a:t>
            </a:r>
            <a:r>
              <a:rPr lang="fr-FR" sz="2800" i="1" dirty="0">
                <a:latin typeface="Times New Roman" panose="02020603050405020304" pitchFamily="18" charset="0"/>
                <a:cs typeface="Times New Roman" panose="02020603050405020304" pitchFamily="18" charset="0"/>
              </a:rPr>
              <a:t>∀  u ∈ U, </a:t>
            </a:r>
            <a:r>
              <a:rPr lang="fr-FR" sz="2800" i="1" dirty="0" smtClean="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F(u) ≥ 0</a:t>
            </a:r>
          </a:p>
          <a:p>
            <a:pPr marL="457200" indent="-457200">
              <a:buFont typeface="Wingdings" panose="05000000000000000000" pitchFamily="2" charset="2"/>
              <a:buChar char="§"/>
            </a:pPr>
            <a:r>
              <a:rPr lang="fr-FR" sz="2800" dirty="0">
                <a:latin typeface="Times New Roman" panose="02020603050405020304" pitchFamily="18" charset="0"/>
                <a:cs typeface="Times New Roman" panose="02020603050405020304" pitchFamily="18" charset="0"/>
              </a:rPr>
              <a:t>	valeurs bornées : </a:t>
            </a:r>
            <a:r>
              <a:rPr lang="fr-FR" sz="2800" dirty="0" smtClean="0">
                <a:latin typeface="Times New Roman" panose="02020603050405020304" pitchFamily="18" charset="0"/>
                <a:cs typeface="Times New Roman" panose="02020603050405020304" pitchFamily="18" charset="0"/>
              </a:rPr>
              <a:t>  </a:t>
            </a:r>
            <a:r>
              <a:rPr lang="fr-FR" sz="2800" i="1" dirty="0" smtClean="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u ∈ U,      F(u) ≤  c(u)</a:t>
            </a:r>
          </a:p>
          <a:p>
            <a:pPr marL="457200" indent="-457200">
              <a:buFont typeface="Wingdings" panose="05000000000000000000" pitchFamily="2" charset="2"/>
              <a:buChar char="§"/>
            </a:pPr>
            <a:r>
              <a:rPr lang="fr-FR" sz="2800" dirty="0">
                <a:latin typeface="Times New Roman" panose="02020603050405020304" pitchFamily="18" charset="0"/>
                <a:cs typeface="Times New Roman" panose="02020603050405020304" pitchFamily="18" charset="0"/>
              </a:rPr>
              <a:t>	La conservation (Loi de Kirchhoff: ce qui rentre égal ce qui sort) : </a:t>
            </a:r>
            <a:endParaRPr lang="fr-F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3" name="Picture 12"/>
          <p:cNvPicPr/>
          <p:nvPr/>
        </p:nvPicPr>
        <p:blipFill>
          <a:blip r:embed="rId3" cstate="print">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747305" y="4426227"/>
            <a:ext cx="4117008" cy="2021253"/>
          </a:xfrm>
          <a:prstGeom prst="rect">
            <a:avLst/>
          </a:prstGeom>
        </p:spPr>
      </p:pic>
    </p:spTree>
    <p:extLst>
      <p:ext uri="{BB962C8B-B14F-4D97-AF65-F5344CB8AC3E}">
        <p14:creationId xmlns:p14="http://schemas.microsoft.com/office/powerpoint/2010/main" val="37100524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animEffect transition="in" filter="fade">
                                      <p:cBhvr>
                                        <p:cTn id="7" dur="500"/>
                                        <p:tgtEl>
                                          <p:spTgt spid="2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5" end="5"/>
                                            </p:txEl>
                                          </p:spTgt>
                                        </p:tgtEl>
                                        <p:attrNameLst>
                                          <p:attrName>style.visibility</p:attrName>
                                        </p:attrNameLst>
                                      </p:cBhvr>
                                      <p:to>
                                        <p:strVal val="visible"/>
                                      </p:to>
                                    </p:set>
                                    <p:animEffect transition="in" filter="fade">
                                      <p:cBhvr>
                                        <p:cTn id="12" dur="500"/>
                                        <p:tgtEl>
                                          <p:spTgt spid="2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6" end="6"/>
                                            </p:txEl>
                                          </p:spTgt>
                                        </p:tgtEl>
                                        <p:attrNameLst>
                                          <p:attrName>style.visibility</p:attrName>
                                        </p:attrNameLst>
                                      </p:cBhvr>
                                      <p:to>
                                        <p:strVal val="visible"/>
                                      </p:to>
                                    </p:set>
                                    <p:animEffect transition="in" filter="fade">
                                      <p:cBhvr>
                                        <p:cTn id="17" dur="500"/>
                                        <p:tgtEl>
                                          <p:spTgt spid="2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nSpc>
                <a:spcPct val="115000"/>
              </a:lnSpc>
              <a:buSzPct val="100000"/>
            </a:pP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Algorithme : Recherche </a:t>
            </a:r>
            <a:r>
              <a:rPr lang="fr-FR"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d’une coupe </a:t>
            </a:r>
            <a:r>
              <a:rPr lang="fr-FR" sz="4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minimale</a:t>
            </a:r>
            <a:endParaRPr lang="fr-FR" sz="2800" i="1" dirty="0" smtClean="0">
              <a:latin typeface="Times New Roman" panose="02020603050405020304" pitchFamily="18" charset="0"/>
              <a:cs typeface="Times New Roman" panose="02020603050405020304" pitchFamily="18" charset="0"/>
            </a:endParaRPr>
          </a:p>
          <a:p>
            <a:pPr algn="ctr"/>
            <a:endParaRPr lang="fr-FR" sz="32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endParaRPr lang="fr-FR" sz="32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2" name="Picture 1"/>
          <p:cNvPicPr>
            <a:picLocks noChangeAspect="1"/>
          </p:cNvPicPr>
          <p:nvPr/>
        </p:nvPicPr>
        <p:blipFill>
          <a:blip r:embed="rId3"/>
          <a:stretch>
            <a:fillRect/>
          </a:stretch>
        </p:blipFill>
        <p:spPr>
          <a:xfrm>
            <a:off x="1874366" y="1630683"/>
            <a:ext cx="9150072" cy="4712672"/>
          </a:xfrm>
          <a:prstGeom prst="rect">
            <a:avLst/>
          </a:prstGeom>
        </p:spPr>
      </p:pic>
    </p:spTree>
    <p:extLst>
      <p:ext uri="{BB962C8B-B14F-4D97-AF65-F5344CB8AC3E}">
        <p14:creationId xmlns:p14="http://schemas.microsoft.com/office/powerpoint/2010/main" val="35467551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mc:AlternateContent xmlns:mc="http://schemas.openxmlformats.org/markup-compatibility/2006" xmlns:a14="http://schemas.microsoft.com/office/drawing/2010/main">
        <mc:Choice Requires="a14">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fr-FR" sz="2800" dirty="0">
                    <a:latin typeface="Times New Roman" panose="02020603050405020304" pitchFamily="18" charset="0"/>
                    <a:cs typeface="Times New Roman" panose="02020603050405020304" pitchFamily="18" charset="0"/>
                  </a:rPr>
                  <a:t>	La conservation (Loi de Kirchhoff: ce qui rentre égal ce qui sort) : </a:t>
                </a:r>
                <a:endParaRPr lang="fr-F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pPr lvl="0"/>
                <a:r>
                  <a:rPr lang="fr-FR" sz="2800" i="1" dirty="0" smtClean="0">
                    <a:latin typeface="Calibri" panose="020F0502020204030204" pitchFamily="34" charset="0"/>
                    <a:ea typeface="Times New Roman" panose="02020603050405020304" pitchFamily="18" charset="0"/>
                    <a:cs typeface="Cambria Math" panose="02040503050406030204" pitchFamily="18" charset="0"/>
                  </a:rPr>
                  <a:t>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a:latin typeface="Times New Roman" panose="02020603050405020304" pitchFamily="18" charset="0"/>
                    <a:ea typeface="Times New Roman" panose="02020603050405020304" pitchFamily="18" charset="0"/>
                    <a:cs typeface="Times New Roman" panose="02020603050405020304" pitchFamily="18" charset="0"/>
                  </a:rPr>
                  <a:t>x</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a:latin typeface="Calibri" panose="020F0502020204030204" pitchFamily="34" charset="0"/>
                    <a:ea typeface="Times New Roman" panose="02020603050405020304" pitchFamily="18" charset="0"/>
                    <a:cs typeface="Cambria Math" panose="02040503050406030204" pitchFamily="18" charset="0"/>
                  </a:rPr>
                  <a:t>∈</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a:latin typeface="Times New Roman" panose="02020603050405020304" pitchFamily="18" charset="0"/>
                    <a:ea typeface="Times New Roman" panose="02020603050405020304" pitchFamily="18" charset="0"/>
                    <a:cs typeface="Times New Roman" panose="02020603050405020304" pitchFamily="18" charset="0"/>
                  </a:rPr>
                  <a:t>X</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et </a:t>
                </a:r>
                <a:r>
                  <a:rPr lang="fr-FR" sz="2800" b="1" i="1" dirty="0">
                    <a:latin typeface="Times New Roman" panose="02020603050405020304" pitchFamily="18" charset="0"/>
                    <a:ea typeface="Times New Roman" panose="02020603050405020304" pitchFamily="18" charset="0"/>
                    <a:cs typeface="Times New Roman" panose="02020603050405020304" pitchFamily="18" charset="0"/>
                  </a:rPr>
                  <a:t>x</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a:latin typeface="Calibri" panose="020F0502020204030204" pitchFamily="34" charset="0"/>
                    <a:ea typeface="Times New Roman" panose="02020603050405020304" pitchFamily="18" charset="0"/>
                    <a:cs typeface="Cambria Math" panose="02040503050406030204" pitchFamily="18" charset="0"/>
                  </a:rPr>
                  <a:t> </a:t>
                </a:r>
                <a:r>
                  <a:rPr lang="fr-FR" sz="2800" b="1" i="1" dirty="0">
                    <a:latin typeface="Calibri" panose="020F0502020204030204" pitchFamily="34" charset="0"/>
                    <a:ea typeface="Times New Roman" panose="02020603050405020304" pitchFamily="18" charset="0"/>
                    <a:cs typeface="Cambria Math" panose="02040503050406030204" pitchFamily="18" charset="0"/>
                  </a:rPr>
                  <a:t>s</a:t>
                </a:r>
                <a:r>
                  <a:rPr lang="fr-FR" sz="2800" i="1" dirty="0">
                    <a:latin typeface="Calibri" panose="020F0502020204030204" pitchFamily="34" charset="0"/>
                    <a:ea typeface="Times New Roman" panose="02020603050405020304" pitchFamily="18" charset="0"/>
                    <a:cs typeface="Cambria Math" panose="02040503050406030204" pitchFamily="18" charset="0"/>
                  </a:rPr>
                  <a:t>, </a:t>
                </a:r>
                <a:r>
                  <a:rPr lang="fr-FR" sz="2800" b="1" i="1" dirty="0">
                    <a:latin typeface="Calibri" panose="020F0502020204030204" pitchFamily="34" charset="0"/>
                    <a:ea typeface="Times New Roman" panose="02020603050405020304" pitchFamily="18" charset="0"/>
                    <a:cs typeface="Cambria Math" panose="02040503050406030204" pitchFamily="18" charset="0"/>
                  </a:rPr>
                  <a:t>p</a:t>
                </a:r>
                <a:r>
                  <a:rPr lang="fr-FR" sz="2800" i="1" dirty="0">
                    <a:latin typeface="Calibri" panose="020F0502020204030204" pitchFamily="34" charset="0"/>
                    <a:ea typeface="Times New Roman" panose="02020603050405020304" pitchFamily="18" charset="0"/>
                    <a:cs typeface="Cambria Math" panose="02040503050406030204" pitchFamily="18" charset="0"/>
                  </a:rPr>
                  <a:t> </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pHide m:val="on"/>
                        <m:ctrlPr>
                          <a:rPr lang="en-US" sz="2800" i="1">
                            <a:latin typeface="Cambria Math" panose="02040503050406030204" pitchFamily="18" charset="0"/>
                            <a:cs typeface="Times New Roman" panose="02020603050405020304" pitchFamily="18" charset="0"/>
                          </a:rPr>
                        </m:ctrlPr>
                      </m:naryPr>
                      <m:sub>
                        <m:sSup>
                          <m:sSupPr>
                            <m:ctrlPr>
                              <a:rPr lang="en-US" sz="2800" i="1">
                                <a:effectLst/>
                                <a:latin typeface="Cambria Math" panose="02040503050406030204" pitchFamily="18" charset="0"/>
                                <a:cs typeface="Times New Roman" panose="02020603050405020304" pitchFamily="18" charset="0"/>
                              </a:rPr>
                            </m:ctrlPr>
                          </m:sSup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𝑢</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𝑤</m:t>
                            </m:r>
                          </m:e>
                          <m:sup>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effectLst/>
                                <a:latin typeface="Cambria Math" panose="02040503050406030204" pitchFamily="18" charset="0"/>
                                <a:cs typeface="Times New Roman" panose="02020603050405020304" pitchFamily="18" charset="0"/>
                              </a:rPr>
                            </m:ctrlPr>
                          </m:d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𝑥</m:t>
                            </m:r>
                          </m:e>
                        </m:d>
                      </m:sub>
                      <m:sup/>
                      <m:e>
                        <m: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t>𝑭</m:t>
                        </m:r>
                        <m:d>
                          <m:dPr>
                            <m:ctrlPr>
                              <a:rPr lang="en-US" sz="2800" i="1">
                                <a:effectLst/>
                                <a:latin typeface="Cambria Math" panose="02040503050406030204" pitchFamily="18" charset="0"/>
                                <a:cs typeface="Times New Roman" panose="02020603050405020304" pitchFamily="18" charset="0"/>
                              </a:rPr>
                            </m:ctrlPr>
                          </m:d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𝑢</m:t>
                            </m:r>
                          </m:e>
                        </m:d>
                      </m:e>
                    </m:nary>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sz="2800" i="1">
                            <a:effectLst/>
                            <a:latin typeface="Cambria Math" panose="02040503050406030204" pitchFamily="18" charset="0"/>
                            <a:cs typeface="Times New Roman" panose="02020603050405020304" pitchFamily="18" charset="0"/>
                          </a:rPr>
                        </m:ctrlPr>
                      </m:naryPr>
                      <m:sub>
                        <m:sSup>
                          <m:sSupPr>
                            <m:ctrlPr>
                              <a:rPr lang="en-US" sz="2800" i="1">
                                <a:effectLst/>
                                <a:latin typeface="Cambria Math" panose="02040503050406030204" pitchFamily="18" charset="0"/>
                                <a:cs typeface="Times New Roman" panose="02020603050405020304" pitchFamily="18" charset="0"/>
                              </a:rPr>
                            </m:ctrlPr>
                          </m:sSup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𝑢</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𝑤</m:t>
                            </m:r>
                          </m:e>
                          <m:sup>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effectLst/>
                                <a:latin typeface="Cambria Math" panose="02040503050406030204" pitchFamily="18" charset="0"/>
                                <a:cs typeface="Times New Roman" panose="02020603050405020304" pitchFamily="18" charset="0"/>
                              </a:rPr>
                            </m:ctrlPr>
                          </m:d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𝑥</m:t>
                            </m:r>
                          </m:e>
                        </m:d>
                      </m:sub>
                      <m:sup/>
                      <m:e>
                        <m: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t>𝑭</m:t>
                        </m:r>
                        <m:d>
                          <m:dPr>
                            <m:ctrlPr>
                              <a:rPr lang="en-US" sz="2800" i="1">
                                <a:effectLst/>
                                <a:latin typeface="Cambria Math" panose="02040503050406030204" pitchFamily="18" charset="0"/>
                                <a:cs typeface="Times New Roman" panose="02020603050405020304" pitchFamily="18" charset="0"/>
                              </a:rPr>
                            </m:ctrlPr>
                          </m:dPr>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𝑢</m:t>
                            </m:r>
                          </m:e>
                        </m:d>
                      </m:e>
                    </m:nary>
                  </m:oMath>
                </a14:m>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endParaRPr lang="fr-FR" sz="2800" i="1" dirty="0">
                  <a:latin typeface="Times New Roman" panose="02020603050405020304" pitchFamily="18" charset="0"/>
                  <a:ea typeface="Times New Roman" panose="02020603050405020304" pitchFamily="18" charset="0"/>
                  <a:cs typeface="Times New Roman" panose="02020603050405020304" pitchFamily="18" charset="0"/>
                </a:endParaRPr>
              </a:p>
              <a:p>
                <a:pPr marL="1371600" lvl="2" indent="-457200">
                  <a:buFont typeface="Arial" panose="020B0604020202020204" pitchFamily="34" charset="0"/>
                  <a:buChar char="•"/>
                </a:pP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w</a:t>
                </a:r>
                <a:r>
                  <a:rPr 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(x) l</a:t>
                </a:r>
                <a:r>
                  <a:rPr lang="fr-FR" sz="2800" i="1" dirty="0">
                    <a:latin typeface="Calibri" panose="020F0502020204030204" pitchFamily="34" charset="0"/>
                    <a:ea typeface="Times New Roman" panose="02020603050405020304" pitchFamily="18" charset="0"/>
                    <a:cs typeface="Times New Roman" panose="02020603050405020304" pitchFamily="18" charset="0"/>
                  </a:rPr>
                  <a:t>’</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ensemble des arcs entrants </a:t>
                </a:r>
                <a:r>
                  <a:rPr lang="fr-FR" sz="2800" i="1" dirty="0" smtClean="0">
                    <a:latin typeface="Times New Roman" panose="02020603050405020304" pitchFamily="18" charset="0"/>
                    <a:ea typeface="Times New Roman" panose="02020603050405020304" pitchFamily="18" charset="0"/>
                    <a:cs typeface="Times New Roman" panose="02020603050405020304" pitchFamily="18" charset="0"/>
                  </a:rPr>
                  <a:t>vers x  </a:t>
                </a:r>
                <a:endParaRPr lang="en-US" sz="2800" dirty="0"/>
              </a:p>
              <a:p>
                <a:pPr marL="1371600" lvl="2" indent="-457200" eaLnBrk="0" fontAlgn="base" hangingPunct="0">
                  <a:spcBef>
                    <a:spcPct val="0"/>
                  </a:spcBef>
                  <a:spcAft>
                    <a:spcPct val="0"/>
                  </a:spcAft>
                  <a:buFont typeface="Arial" panose="020B0604020202020204" pitchFamily="34" charset="0"/>
                  <a:buChar char="•"/>
                </a:pP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w</a:t>
                </a:r>
                <a:r>
                  <a:rPr 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(x) l</a:t>
                </a:r>
                <a:r>
                  <a:rPr lang="fr-FR" sz="2800" i="1" dirty="0">
                    <a:latin typeface="Calibri" panose="020F0502020204030204" pitchFamily="34" charset="0"/>
                    <a:ea typeface="Times New Roman" panose="02020603050405020304" pitchFamily="18" charset="0"/>
                    <a:cs typeface="Times New Roman" panose="02020603050405020304" pitchFamily="18" charset="0"/>
                  </a:rPr>
                  <a:t>’</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ensemble des arcs sortants de x</a:t>
                </a:r>
                <a:endParaRPr lang="fr-FR" sz="3200" dirty="0">
                  <a:latin typeface="Arial" panose="020B0604020202020204" pitchFamily="34" charset="0"/>
                </a:endParaRPr>
              </a:p>
              <a:p>
                <a:pPr lvl="0"/>
                <a:endParaRPr lang="en-US" sz="2800" dirty="0"/>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bwMode="auto">
              <a:xfrm>
                <a:off x="145578" y="690039"/>
                <a:ext cx="11900846" cy="6011012"/>
              </a:xfrm>
              <a:prstGeom prst="rect">
                <a:avLst/>
              </a:prstGeom>
              <a:blipFill>
                <a:blip r:embed="rId3"/>
                <a:stretch>
                  <a:fillRect l="-1279" t="-810"/>
                </a:stretch>
              </a:blipFill>
              <a:ln w="9525"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3" name="Picture 12"/>
          <p:cNvPicPr/>
          <p:nvPr/>
        </p:nvPicPr>
        <p:blipFill>
          <a:blip r:embed="rId4" cstate="print">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747305" y="2207218"/>
            <a:ext cx="4117008" cy="2021253"/>
          </a:xfrm>
          <a:prstGeom prst="rect">
            <a:avLst/>
          </a:prstGeom>
        </p:spPr>
      </p:pic>
    </p:spTree>
    <p:extLst>
      <p:ext uri="{BB962C8B-B14F-4D97-AF65-F5344CB8AC3E}">
        <p14:creationId xmlns:p14="http://schemas.microsoft.com/office/powerpoint/2010/main" val="37980839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fr-FR" sz="2800" dirty="0">
                <a:latin typeface="Times New Roman" panose="02020603050405020304" pitchFamily="18" charset="0"/>
                <a:cs typeface="Times New Roman" panose="02020603050405020304" pitchFamily="18" charset="0"/>
              </a:rPr>
              <a:t>Exemple : </a:t>
            </a:r>
            <a:endParaRPr lang="fr-F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Réseau de transport avec les capacités       Un flot sur le réseau de transport</a:t>
            </a:r>
            <a:endParaRPr lang="fr-FR" sz="2800" dirty="0" smtClean="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182796" y="2451652"/>
            <a:ext cx="10304216" cy="3472070"/>
          </a:xfrm>
          <a:prstGeom prst="rect">
            <a:avLst/>
          </a:prstGeom>
          <a:noFill/>
          <a:ln>
            <a:noFill/>
          </a:ln>
        </p:spPr>
      </p:pic>
    </p:spTree>
    <p:extLst>
      <p:ext uri="{BB962C8B-B14F-4D97-AF65-F5344CB8AC3E}">
        <p14:creationId xmlns:p14="http://schemas.microsoft.com/office/powerpoint/2010/main" val="377519078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Remarque:</a:t>
            </a:r>
          </a:p>
          <a:p>
            <a:endParaRPr lang="fr-FR"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fr-FR" sz="2800" dirty="0" smtClean="0">
                <a:latin typeface="Times New Roman" panose="02020603050405020304" pitchFamily="18" charset="0"/>
                <a:cs typeface="Times New Roman" panose="02020603050405020304" pitchFamily="18" charset="0"/>
              </a:rPr>
              <a:t>La </a:t>
            </a:r>
            <a:r>
              <a:rPr lang="fr-FR" sz="2800" dirty="0">
                <a:latin typeface="Times New Roman" panose="02020603050405020304" pitchFamily="18" charset="0"/>
                <a:cs typeface="Times New Roman" panose="02020603050405020304" pitchFamily="18" charset="0"/>
              </a:rPr>
              <a:t>valeur du flot est la quantité qui arrive au puits P. </a:t>
            </a:r>
            <a:endParaRPr lang="fr-F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fr-FR" sz="2800" dirty="0" smtClean="0">
                <a:latin typeface="Times New Roman" panose="02020603050405020304" pitchFamily="18" charset="0"/>
                <a:cs typeface="Times New Roman" panose="02020603050405020304" pitchFamily="18" charset="0"/>
              </a:rPr>
              <a:t>C’est </a:t>
            </a:r>
            <a:r>
              <a:rPr lang="fr-FR" sz="2800" dirty="0">
                <a:latin typeface="Times New Roman" panose="02020603050405020304" pitchFamily="18" charset="0"/>
                <a:cs typeface="Times New Roman" panose="02020603050405020304" pitchFamily="18" charset="0"/>
              </a:rPr>
              <a:t>aussi la quantité qui part de la source S.</a:t>
            </a:r>
          </a:p>
          <a:p>
            <a:pPr marL="457200" indent="-457200">
              <a:buFont typeface="Arial" panose="020B0604020202020204" pitchFamily="34" charset="0"/>
              <a:buChar char="•"/>
            </a:pPr>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025081" y="1272988"/>
            <a:ext cx="10304216" cy="3472070"/>
          </a:xfrm>
          <a:prstGeom prst="rect">
            <a:avLst/>
          </a:prstGeom>
          <a:noFill/>
          <a:ln>
            <a:noFill/>
          </a:ln>
        </p:spPr>
      </p:pic>
    </p:spTree>
    <p:extLst>
      <p:ext uri="{BB962C8B-B14F-4D97-AF65-F5344CB8AC3E}">
        <p14:creationId xmlns:p14="http://schemas.microsoft.com/office/powerpoint/2010/main" val="391351591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a:xfrm rot="5400000">
            <a:off x="5473199" y="-3921814"/>
            <a:ext cx="1245604" cy="9144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0" name="Freeform 6"/>
          <p:cNvSpPr/>
          <p:nvPr/>
        </p:nvSpPr>
        <p:spPr>
          <a:xfrm>
            <a:off x="1506335" y="27384"/>
            <a:ext cx="5604411" cy="6858001"/>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2" name="Rectangle 21"/>
          <p:cNvSpPr/>
          <p:nvPr/>
        </p:nvSpPr>
        <p:spPr bwMode="auto">
          <a:xfrm>
            <a:off x="145578" y="690039"/>
            <a:ext cx="11900846" cy="60110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lvl="0">
              <a:lnSpc>
                <a:spcPct val="115000"/>
              </a:lnSpc>
              <a:spcBef>
                <a:spcPts val="0"/>
              </a:spcBef>
              <a:spcAft>
                <a:spcPts val="0"/>
              </a:spcAft>
              <a:buSzPct val="100000"/>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IV.	Définition d’un flot</a:t>
            </a:r>
            <a:endParaRPr lang="fr-FR" sz="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i="1"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endParaRPr lang="fr-FR" sz="2800" dirty="0" smtClean="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Remarque:</a:t>
            </a:r>
          </a:p>
          <a:p>
            <a:endParaRPr lang="fr-FR"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Si </a:t>
            </a:r>
            <a:r>
              <a:rPr lang="fr-FR" sz="2800" dirty="0">
                <a:latin typeface="Times New Roman" panose="02020603050405020304" pitchFamily="18" charset="0"/>
                <a:cs typeface="Times New Roman" panose="02020603050405020304" pitchFamily="18" charset="0"/>
              </a:rPr>
              <a:t>on a égalité F(u) =  c(u), l’arc u est dit saturé</a:t>
            </a:r>
            <a:r>
              <a:rPr lang="fr-FR" sz="2800" dirty="0" smtClean="0">
                <a:latin typeface="Times New Roman" panose="02020603050405020304" pitchFamily="18" charset="0"/>
                <a:cs typeface="Times New Roman" panose="02020603050405020304" pitchFamily="18" charset="0"/>
              </a:rPr>
              <a:t>.</a:t>
            </a:r>
          </a:p>
          <a:p>
            <a:r>
              <a:rPr lang="fr-FR" sz="2800" dirty="0" smtClean="0">
                <a:latin typeface="Times New Roman" panose="02020603050405020304" pitchFamily="18" charset="0"/>
                <a:cs typeface="Times New Roman" panose="02020603050405020304" pitchFamily="18" charset="0"/>
              </a:rPr>
              <a:t>     ( l’arc 3-4   est saturé )   </a:t>
            </a:r>
          </a:p>
          <a:p>
            <a:endParaRPr lang="fr-FR" sz="2800" dirty="0">
              <a:latin typeface="Times New Roman" panose="02020603050405020304" pitchFamily="18" charset="0"/>
              <a:cs typeface="Times New Roman" panose="02020603050405020304" pitchFamily="18" charset="0"/>
            </a:endParaRPr>
          </a:p>
          <a:p>
            <a:pPr marL="800100" marR="0" indent="-571500" algn="just">
              <a:lnSpc>
                <a:spcPct val="200000"/>
              </a:lnSpc>
              <a:spcBef>
                <a:spcPts val="0"/>
              </a:spcBef>
              <a:spcAft>
                <a:spcPts val="0"/>
              </a:spcAft>
              <a:buAutoNum type="romanUcPeriod" startAt="3"/>
            </a:pPr>
            <a:endParaRPr lang="fr-FR" sz="2800" dirty="0" smtClean="0">
              <a:latin typeface="Times New Roman" panose="02020603050405020304" pitchFamily="18" charset="0"/>
              <a:ea typeface="Times New Roman" panose="02020603050405020304" pitchFamily="18" charset="0"/>
              <a:cs typeface="Arial" panose="020B0604020202020204" pitchFamily="34" charset="0"/>
            </a:endParaRPr>
          </a:p>
        </p:txBody>
      </p:sp>
      <p:sp>
        <p:nvSpPr>
          <p:cNvPr id="49" name="Rectangle 2"/>
          <p:cNvSpPr>
            <a:spLocks noGrp="1" noChangeArrowheads="1"/>
          </p:cNvSpPr>
          <p:nvPr>
            <p:ph type="title"/>
          </p:nvPr>
        </p:nvSpPr>
        <p:spPr>
          <a:xfrm>
            <a:off x="2155623" y="27384"/>
            <a:ext cx="9315013" cy="533400"/>
          </a:xfrm>
        </p:spPr>
        <p:txBody>
          <a:bodyPr>
            <a:normAutofit fontScale="90000"/>
          </a:bodyPr>
          <a:lstStyle/>
          <a:p>
            <a:r>
              <a:rPr lang="fr-FR" b="1" dirty="0">
                <a:solidFill>
                  <a:srgbClr val="770000"/>
                </a:solidFill>
                <a:latin typeface="Garamond" pitchFamily="18" charset="0"/>
              </a:rPr>
              <a:t>Flots dans les réseaux</a:t>
            </a:r>
          </a:p>
        </p:txBody>
      </p:sp>
      <p:sp>
        <p:nvSpPr>
          <p:cNvPr id="59" name="Oval 53"/>
          <p:cNvSpPr>
            <a:spLocks noChangeArrowheads="1"/>
          </p:cNvSpPr>
          <p:nvPr/>
        </p:nvSpPr>
        <p:spPr bwMode="auto">
          <a:xfrm>
            <a:off x="463843"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0" name="Oval 54"/>
          <p:cNvSpPr>
            <a:spLocks noChangeArrowheads="1"/>
          </p:cNvSpPr>
          <p:nvPr/>
        </p:nvSpPr>
        <p:spPr bwMode="auto">
          <a:xfrm>
            <a:off x="127912" y="15190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1" name="Oval 55"/>
          <p:cNvSpPr>
            <a:spLocks noChangeArrowheads="1"/>
          </p:cNvSpPr>
          <p:nvPr/>
        </p:nvSpPr>
        <p:spPr bwMode="auto">
          <a:xfrm>
            <a:off x="880619" y="142094"/>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2" name="Oval 58"/>
          <p:cNvSpPr>
            <a:spLocks noChangeArrowheads="1"/>
          </p:cNvSpPr>
          <p:nvPr/>
        </p:nvSpPr>
        <p:spPr bwMode="auto">
          <a:xfrm>
            <a:off x="1585441" y="156638"/>
            <a:ext cx="288925" cy="260350"/>
          </a:xfrm>
          <a:prstGeom prst="ellipse">
            <a:avLst/>
          </a:prstGeom>
          <a:gradFill>
            <a:gsLst>
              <a:gs pos="0">
                <a:srgbClr val="3A0000"/>
              </a:gs>
              <a:gs pos="80000">
                <a:srgbClr val="770000"/>
              </a:gs>
              <a:gs pos="100000">
                <a:srgbClr val="C000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sp>
        <p:nvSpPr>
          <p:cNvPr id="66" name="Oval 51"/>
          <p:cNvSpPr>
            <a:spLocks noChangeArrowheads="1"/>
          </p:cNvSpPr>
          <p:nvPr/>
        </p:nvSpPr>
        <p:spPr bwMode="auto">
          <a:xfrm>
            <a:off x="1216550" y="151904"/>
            <a:ext cx="288925" cy="260350"/>
          </a:xfrm>
          <a:prstGeom prst="ellipse">
            <a:avLst/>
          </a:prstGeom>
          <a:gradFill>
            <a:gsLst>
              <a:gs pos="0">
                <a:srgbClr val="003300"/>
              </a:gs>
              <a:gs pos="85000">
                <a:srgbClr val="009900"/>
              </a:gs>
            </a:gsLst>
          </a:gradFill>
          <a:ln>
            <a:headEnd/>
            <a:tailEnd/>
          </a:ln>
          <a:extLst/>
        </p:spPr>
        <p:style>
          <a:lnRef idx="0">
            <a:schemeClr val="dk1"/>
          </a:lnRef>
          <a:fillRef idx="3">
            <a:schemeClr val="dk1"/>
          </a:fillRef>
          <a:effectRef idx="3">
            <a:schemeClr val="dk1"/>
          </a:effectRef>
          <a:fontRef idx="minor">
            <a:schemeClr val="lt1"/>
          </a:fontRef>
        </p:style>
        <p:txBody>
          <a:bodyPr wrap="none" anchor="ctr"/>
          <a:lstStyle/>
          <a:p>
            <a:pPr rtl="1"/>
            <a:endParaRPr lang="fr-FR" i="1" dirty="0">
              <a:cs typeface="Arial"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025081" y="1272988"/>
            <a:ext cx="10304216" cy="3472070"/>
          </a:xfrm>
          <a:prstGeom prst="rect">
            <a:avLst/>
          </a:prstGeom>
          <a:noFill/>
          <a:ln>
            <a:noFill/>
          </a:ln>
        </p:spPr>
      </p:pic>
    </p:spTree>
    <p:extLst>
      <p:ext uri="{BB962C8B-B14F-4D97-AF65-F5344CB8AC3E}">
        <p14:creationId xmlns:p14="http://schemas.microsoft.com/office/powerpoint/2010/main" val="186841496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7792</TotalTime>
  <Words>2405</Words>
  <Application>Microsoft Office PowerPoint</Application>
  <PresentationFormat>Widescreen</PresentationFormat>
  <Paragraphs>433</Paragraphs>
  <Slides>50</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Calibri</vt:lpstr>
      <vt:lpstr>Calibri Light</vt:lpstr>
      <vt:lpstr>Cambria Math</vt:lpstr>
      <vt:lpstr>Copperplate Gothic Light</vt:lpstr>
      <vt:lpstr>Courier New</vt:lpstr>
      <vt:lpstr>Garamond</vt:lpstr>
      <vt:lpstr>Monotype Corsiva</vt:lpstr>
      <vt:lpstr>Times New Roman</vt:lpstr>
      <vt:lpstr>Verdana</vt:lpstr>
      <vt:lpstr>Wingdings</vt:lpstr>
      <vt:lpstr>Office Theme</vt:lpstr>
      <vt:lpstr>PowerPoint Presentation</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lpstr>Flots dans les réseaux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dc:creator>
  <cp:lastModifiedBy>A</cp:lastModifiedBy>
  <cp:revision>160</cp:revision>
  <dcterms:created xsi:type="dcterms:W3CDTF">2016-01-26T11:03:12Z</dcterms:created>
  <dcterms:modified xsi:type="dcterms:W3CDTF">2022-12-06T16:55:34Z</dcterms:modified>
</cp:coreProperties>
</file>