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0" r:id="rId2"/>
    <p:sldId id="257" r:id="rId3"/>
    <p:sldId id="258" r:id="rId4"/>
    <p:sldId id="259" r:id="rId5"/>
    <p:sldId id="260" r:id="rId6"/>
    <p:sldId id="261" r:id="rId7"/>
    <p:sldId id="265" r:id="rId8"/>
    <p:sldId id="267"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25/05/2021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25/05/2021</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l" rtl="1"/>
            <a:r>
              <a:rPr lang="ar-DZ" dirty="0" smtClean="0"/>
              <a:t>محاضرة 4: </a:t>
            </a:r>
            <a:r>
              <a:rPr lang="ar-SA" dirty="0" smtClean="0"/>
              <a:t>الشركات متعددة الجنسيات</a:t>
            </a:r>
            <a:endParaRPr lang="fr-FR" dirty="0"/>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dirty="0" smtClean="0"/>
              <a:t>تمهيد</a:t>
            </a:r>
            <a:endParaRPr lang="fr-FR" dirty="0"/>
          </a:p>
        </p:txBody>
      </p:sp>
      <p:sp>
        <p:nvSpPr>
          <p:cNvPr id="3" name="Espace réservé du contenu 2"/>
          <p:cNvSpPr>
            <a:spLocks noGrp="1"/>
          </p:cNvSpPr>
          <p:nvPr>
            <p:ph idx="1"/>
          </p:nvPr>
        </p:nvSpPr>
        <p:spPr/>
        <p:txBody>
          <a:bodyPr>
            <a:normAutofit/>
          </a:bodyPr>
          <a:lstStyle/>
          <a:p>
            <a:pPr algn="just" rtl="1">
              <a:buNone/>
            </a:pPr>
            <a:r>
              <a:rPr lang="ar-DZ" dirty="0" smtClean="0"/>
              <a:t>    	لقد </a:t>
            </a:r>
            <a:r>
              <a:rPr lang="ar-SA" dirty="0" smtClean="0"/>
              <a:t>شهد النصف الثاني من </a:t>
            </a:r>
            <a:r>
              <a:rPr lang="ar-DZ" dirty="0" err="1" smtClean="0"/>
              <a:t>ال</a:t>
            </a:r>
            <a:r>
              <a:rPr lang="ar-SA" dirty="0" smtClean="0"/>
              <a:t>ق</a:t>
            </a:r>
            <a:r>
              <a:rPr lang="ar-DZ" dirty="0" smtClean="0"/>
              <a:t>رن العشرين </a:t>
            </a:r>
            <a:r>
              <a:rPr lang="ar-SA" dirty="0" smtClean="0"/>
              <a:t>بداية مرحلة جديدة في</a:t>
            </a:r>
            <a:r>
              <a:rPr lang="ar-DZ" dirty="0" smtClean="0"/>
              <a:t> </a:t>
            </a:r>
            <a:r>
              <a:rPr lang="ar-SA" dirty="0" smtClean="0"/>
              <a:t>تطور نظام</a:t>
            </a:r>
            <a:r>
              <a:rPr lang="ar-DZ" dirty="0" smtClean="0"/>
              <a:t> الإنتاج،</a:t>
            </a:r>
            <a:r>
              <a:rPr lang="ar-SA" dirty="0" smtClean="0"/>
              <a:t> إذ </a:t>
            </a:r>
            <a:r>
              <a:rPr lang="ar-DZ" dirty="0" smtClean="0"/>
              <a:t>لم تعد </a:t>
            </a:r>
            <a:r>
              <a:rPr lang="ar-SA" dirty="0" smtClean="0"/>
              <a:t>العملية الإنتاجية داخل المشروع الرأسمالي تتم على المستوى </a:t>
            </a:r>
            <a:r>
              <a:rPr lang="ar-SA" dirty="0" err="1" smtClean="0"/>
              <a:t>ال</a:t>
            </a:r>
            <a:r>
              <a:rPr lang="ar-DZ" dirty="0" smtClean="0"/>
              <a:t>محلي، بل تخطته إلى المستوى الدولي. حيث أصبحت </a:t>
            </a:r>
            <a:r>
              <a:rPr lang="ar-SA" dirty="0" smtClean="0"/>
              <a:t>أداة هذا التحول والوسيلة هي الشركات المتعددة الجنسيات</a:t>
            </a:r>
            <a:r>
              <a:rPr lang="ar-DZ" dirty="0" smtClean="0"/>
              <a:t>، </a:t>
            </a:r>
            <a:r>
              <a:rPr lang="ar-SA" dirty="0" smtClean="0"/>
              <a:t>فهي </a:t>
            </a:r>
            <a:r>
              <a:rPr lang="ar-DZ" dirty="0" smtClean="0"/>
              <a:t>بذلك </a:t>
            </a:r>
            <a:r>
              <a:rPr lang="ar-SA" dirty="0" smtClean="0"/>
              <a:t>تمثل مرحلة جديدة من مراحل التركز الرأسمالي</a:t>
            </a:r>
            <a:r>
              <a:rPr lang="ar-DZ" dirty="0" smtClean="0"/>
              <a:t>، </a:t>
            </a:r>
            <a:r>
              <a:rPr lang="ar-SA" dirty="0" smtClean="0"/>
              <a:t>بحيث تتوزع المراحل المختلفة </a:t>
            </a:r>
            <a:r>
              <a:rPr lang="ar-SA" dirty="0" err="1" smtClean="0"/>
              <a:t>للع</a:t>
            </a:r>
            <a:r>
              <a:rPr lang="ar-DZ" dirty="0" smtClean="0"/>
              <a:t>مل</a:t>
            </a:r>
            <a:r>
              <a:rPr lang="ar-SA" dirty="0" err="1" smtClean="0"/>
              <a:t>ية</a:t>
            </a:r>
            <a:r>
              <a:rPr lang="ar-SA" dirty="0" smtClean="0"/>
              <a:t> الإنتاجية داخل المشروع الواحد على مختلف دول العالم مع استمرار خضوعها لسيطرة مركزية قومية</a:t>
            </a:r>
            <a:endParaRPr lang="fr-FR" dirty="0"/>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smtClean="0"/>
              <a:t>ظهور الشركات المتعددة الجنسيات</a:t>
            </a:r>
            <a:endParaRPr lang="fr-FR" dirty="0"/>
          </a:p>
        </p:txBody>
      </p:sp>
      <p:sp>
        <p:nvSpPr>
          <p:cNvPr id="3" name="Espace réservé du contenu 2"/>
          <p:cNvSpPr>
            <a:spLocks noGrp="1"/>
          </p:cNvSpPr>
          <p:nvPr>
            <p:ph idx="1"/>
          </p:nvPr>
        </p:nvSpPr>
        <p:spPr/>
        <p:txBody>
          <a:bodyPr>
            <a:normAutofit fontScale="92500"/>
          </a:bodyPr>
          <a:lstStyle/>
          <a:p>
            <a:pPr algn="just" rtl="1">
              <a:buNone/>
            </a:pPr>
            <a:r>
              <a:rPr lang="ar-SA" dirty="0" smtClean="0"/>
              <a:t>لقد ظهرت </a:t>
            </a:r>
            <a:r>
              <a:rPr lang="ar-SA" dirty="0" err="1" smtClean="0"/>
              <a:t>الش</a:t>
            </a:r>
            <a:r>
              <a:rPr lang="ar-DZ" dirty="0" smtClean="0"/>
              <a:t>.</a:t>
            </a:r>
            <a:r>
              <a:rPr lang="ar-SA" dirty="0" smtClean="0"/>
              <a:t>م</a:t>
            </a:r>
            <a:r>
              <a:rPr lang="ar-DZ" dirty="0" smtClean="0"/>
              <a:t>.</a:t>
            </a:r>
            <a:r>
              <a:rPr lang="ar-SA" dirty="0" smtClean="0"/>
              <a:t>ج على يد الشركات الأمريكية الكبرى التي دأبت منذ نهاية الحرب العالمية</a:t>
            </a:r>
            <a:r>
              <a:rPr lang="ar-DZ" dirty="0" smtClean="0"/>
              <a:t> 2</a:t>
            </a:r>
            <a:r>
              <a:rPr lang="ar-SA" dirty="0" smtClean="0"/>
              <a:t>,على زيادة استثماراتها المباشرة </a:t>
            </a:r>
            <a:r>
              <a:rPr lang="ar-DZ" dirty="0" err="1" smtClean="0"/>
              <a:t>ال</a:t>
            </a:r>
            <a:r>
              <a:rPr lang="ar-SA" dirty="0" smtClean="0"/>
              <a:t>خارج</a:t>
            </a:r>
            <a:r>
              <a:rPr lang="ar-DZ" dirty="0" err="1" smtClean="0"/>
              <a:t>ية</a:t>
            </a:r>
            <a:r>
              <a:rPr lang="ar-SA" dirty="0" smtClean="0"/>
              <a:t> وذلك بإنشاء وحدات إنتاجية في كند وأوربا وأمريكة اللاتينية في إطار إستراتجية إنتاجية عالمية موحدة</a:t>
            </a:r>
            <a:r>
              <a:rPr lang="ar-DZ" dirty="0" smtClean="0"/>
              <a:t>.</a:t>
            </a:r>
          </a:p>
          <a:p>
            <a:pPr algn="just" rtl="1">
              <a:buNone/>
            </a:pPr>
            <a:r>
              <a:rPr lang="ar-DZ" dirty="0" smtClean="0"/>
              <a:t>لتليها </a:t>
            </a:r>
            <a:r>
              <a:rPr lang="ar-SA" dirty="0" smtClean="0"/>
              <a:t>الشركات الأوربية</a:t>
            </a:r>
            <a:r>
              <a:rPr lang="ar-DZ" dirty="0" smtClean="0"/>
              <a:t> التي </a:t>
            </a:r>
            <a:r>
              <a:rPr lang="ar-SA" dirty="0" smtClean="0"/>
              <a:t>أعادت بناء قوتها وبدأت تنتقل من الإقليمية إلى العالمية بإنشاء وحدات إنتاجية خارج حدودها , بل أن بعض هذه الشركات قام بإنشاء شركات صناعية تابعة لها في أمريكا</a:t>
            </a:r>
            <a:r>
              <a:rPr lang="fr-FR" dirty="0" smtClean="0"/>
              <a:t>.</a:t>
            </a:r>
            <a:endParaRPr lang="ar-DZ" dirty="0" smtClean="0"/>
          </a:p>
          <a:p>
            <a:pPr algn="just" rtl="1">
              <a:buNone/>
            </a:pPr>
            <a:r>
              <a:rPr lang="ar-SA" dirty="0" smtClean="0"/>
              <a:t>وبعدها جاء دور اليابان لتدخل هي الأخرى معترك الدولية ورغم أن هذا الدخول جاء متأخرا بعض الشيء فإن العالم تنبأ بأن هذه الشركات اليابانية سوف تلعب دورا متعاظما في المجال العالمي</a:t>
            </a:r>
            <a:r>
              <a:rPr lang="fr-FR" dirty="0" smtClean="0"/>
              <a:t>.</a:t>
            </a:r>
            <a:endParaRPr lang="ar-DZ" dirty="0" smtClean="0"/>
          </a:p>
          <a:p>
            <a:pPr algn="just" rtl="1">
              <a:buNone/>
            </a:pPr>
            <a:r>
              <a:rPr lang="ar-DZ" dirty="0" smtClean="0"/>
              <a:t>و </a:t>
            </a:r>
            <a:r>
              <a:rPr lang="ar-SA" dirty="0" smtClean="0"/>
              <a:t>تستمد هذه الشركات المتعددة القوميات قدرتها على السيطرة على الاقتصاد العالمي من قوتها الاقتصادية الذاتية ومن قوتها الفنية والتكنولوجية </a:t>
            </a:r>
            <a:r>
              <a:rPr lang="ar-SA" dirty="0" smtClean="0"/>
              <a:t>الهائلة</a:t>
            </a:r>
            <a:r>
              <a:rPr lang="ar-DZ" dirty="0" smtClean="0"/>
              <a:t>.</a:t>
            </a:r>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SA" dirty="0" smtClean="0"/>
              <a:t>التعريف الاقتصادي للشركات المتعددة الجنسيات</a:t>
            </a:r>
            <a:endParaRPr lang="fr-FR" dirty="0"/>
          </a:p>
        </p:txBody>
      </p:sp>
      <p:sp>
        <p:nvSpPr>
          <p:cNvPr id="3" name="Espace réservé du contenu 2"/>
          <p:cNvSpPr>
            <a:spLocks noGrp="1"/>
          </p:cNvSpPr>
          <p:nvPr>
            <p:ph idx="1"/>
          </p:nvPr>
        </p:nvSpPr>
        <p:spPr/>
        <p:txBody>
          <a:bodyPr>
            <a:normAutofit/>
          </a:bodyPr>
          <a:lstStyle/>
          <a:p>
            <a:pPr algn="just" rtl="1">
              <a:buNone/>
            </a:pPr>
            <a:r>
              <a:rPr lang="ar-SA" dirty="0" smtClean="0"/>
              <a:t>يختلف الاقتصاديون في تعريف </a:t>
            </a:r>
            <a:r>
              <a:rPr lang="ar-SA" dirty="0" err="1" smtClean="0"/>
              <a:t>الش</a:t>
            </a:r>
            <a:r>
              <a:rPr lang="ar-DZ" dirty="0" smtClean="0"/>
              <a:t>.</a:t>
            </a:r>
            <a:r>
              <a:rPr lang="ar-SA" dirty="0" smtClean="0"/>
              <a:t>م</a:t>
            </a:r>
            <a:r>
              <a:rPr lang="ar-DZ" dirty="0" smtClean="0"/>
              <a:t>.ج،</a:t>
            </a:r>
            <a:r>
              <a:rPr lang="ar-SA" dirty="0" smtClean="0"/>
              <a:t> ومع ذلك يمكننا أن نرد كل هذه التعريفات إلى ثلاث رئيسية</a:t>
            </a:r>
            <a:r>
              <a:rPr lang="fr-FR" dirty="0" smtClean="0"/>
              <a:t> :</a:t>
            </a:r>
            <a:br>
              <a:rPr lang="fr-FR" dirty="0" smtClean="0"/>
            </a:br>
            <a:r>
              <a:rPr lang="ar-DZ" dirty="0" smtClean="0"/>
              <a:t>- </a:t>
            </a:r>
            <a:r>
              <a:rPr lang="ar-SA" dirty="0" smtClean="0"/>
              <a:t>إن المشروعات المتعددة القوميات هي تلك التي تتملك أو تسيطر على وحدات إنتاجية في دوليتين اثنين على </a:t>
            </a:r>
            <a:r>
              <a:rPr lang="ar-SA" dirty="0" smtClean="0"/>
              <a:t>الأقل</a:t>
            </a:r>
            <a:r>
              <a:rPr lang="ar-DZ" dirty="0" smtClean="0"/>
              <a:t>.</a:t>
            </a:r>
            <a:endParaRPr lang="ar-DZ" dirty="0" smtClean="0"/>
          </a:p>
          <a:p>
            <a:pPr algn="just" rtl="1">
              <a:buFontTx/>
              <a:buChar char="-"/>
            </a:pPr>
            <a:r>
              <a:rPr lang="ar-SA" dirty="0" smtClean="0"/>
              <a:t>يضيف إلى سابقة عنصراً جديداً هو الإستراتيجية الإنتاجية </a:t>
            </a:r>
            <a:r>
              <a:rPr lang="ar-SA" dirty="0" smtClean="0"/>
              <a:t>الموحدة</a:t>
            </a:r>
            <a:r>
              <a:rPr lang="ar-DZ" dirty="0" smtClean="0"/>
              <a:t>.</a:t>
            </a:r>
            <a:endParaRPr lang="ar-DZ" dirty="0" smtClean="0"/>
          </a:p>
          <a:p>
            <a:pPr algn="just" rtl="1">
              <a:buFontTx/>
              <a:buChar char="-"/>
            </a:pPr>
            <a:r>
              <a:rPr lang="ar-SA" dirty="0" smtClean="0"/>
              <a:t> أما التعريف الثالث فيضيف إلى ما سبق عناصر أخرى تتعلق بمدى اتساع نشاط المشروع على المستوى العالي وبمدى أهمية النشاط الإنتاجي الخارجي بالنسبة للحجم الكلي لنشاط المشروع</a:t>
            </a:r>
            <a:r>
              <a:rPr lang="fr-FR" dirty="0" smtClean="0"/>
              <a:t> .</a:t>
            </a:r>
            <a:br>
              <a:rPr lang="fr-FR" dirty="0" smtClean="0"/>
            </a:br>
            <a:endParaRPr lang="fr-FR" dirty="0"/>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dirty="0" smtClean="0"/>
              <a:t>خصائص الشركات المتعددة الجنسيات</a:t>
            </a:r>
            <a:endParaRPr lang="fr-FR" dirty="0"/>
          </a:p>
        </p:txBody>
      </p:sp>
      <p:sp>
        <p:nvSpPr>
          <p:cNvPr id="3" name="Espace réservé du contenu 2"/>
          <p:cNvSpPr>
            <a:spLocks noGrp="1"/>
          </p:cNvSpPr>
          <p:nvPr>
            <p:ph idx="1"/>
          </p:nvPr>
        </p:nvSpPr>
        <p:spPr/>
        <p:txBody>
          <a:bodyPr>
            <a:normAutofit/>
          </a:bodyPr>
          <a:lstStyle/>
          <a:p>
            <a:pPr algn="just" rtl="1">
              <a:buNone/>
            </a:pPr>
            <a:r>
              <a:rPr lang="ar-DZ" dirty="0" smtClean="0"/>
              <a:t>- </a:t>
            </a:r>
            <a:r>
              <a:rPr lang="ar-SA" dirty="0" smtClean="0"/>
              <a:t>كبر حجم هذه المشروعات </a:t>
            </a:r>
            <a:r>
              <a:rPr lang="ar-DZ" dirty="0" smtClean="0"/>
              <a:t>: </a:t>
            </a:r>
            <a:r>
              <a:rPr lang="ar-SA" dirty="0" smtClean="0"/>
              <a:t>فهي تتمتع كلها بدرجة عالية جداً من التركيز الرأسمالي</a:t>
            </a:r>
            <a:r>
              <a:rPr lang="ar-DZ" dirty="0" smtClean="0"/>
              <a:t>.</a:t>
            </a:r>
          </a:p>
          <a:p>
            <a:pPr algn="just" rtl="1">
              <a:buFontTx/>
              <a:buChar char="-"/>
            </a:pPr>
            <a:r>
              <a:rPr lang="ar-SA" dirty="0" smtClean="0"/>
              <a:t>الطابع الاحتكاري لهذه المشروعات</a:t>
            </a:r>
            <a:r>
              <a:rPr lang="ar-DZ" dirty="0" smtClean="0"/>
              <a:t> :</a:t>
            </a:r>
            <a:r>
              <a:rPr lang="ar-SA" dirty="0" smtClean="0"/>
              <a:t> إذ تعمل في إطار ما يسمى بنظام احتكار القلة حيث يخضع السوق </a:t>
            </a:r>
            <a:r>
              <a:rPr lang="ar-DZ" dirty="0" smtClean="0"/>
              <a:t>ل</a:t>
            </a:r>
            <a:r>
              <a:rPr lang="ar-SA" dirty="0" smtClean="0"/>
              <a:t>عدد قليل من المشروعات الكبيرة</a:t>
            </a:r>
            <a:r>
              <a:rPr lang="ar-DZ" dirty="0" smtClean="0"/>
              <a:t>.</a:t>
            </a:r>
          </a:p>
          <a:p>
            <a:pPr algn="just" rtl="1">
              <a:buFontTx/>
              <a:buChar char="-"/>
            </a:pPr>
            <a:r>
              <a:rPr lang="ar-SA" dirty="0" smtClean="0"/>
              <a:t>أن العمل بنظام احتكار القلة يزيد من قوتها الاقتصادية ومن قدرتها على السيطرة خاصة وأنها تستخدم في إنتاجها أحداث الأساليب التكنولوجية والفنية حيث تسيطر على كل جديد</a:t>
            </a:r>
            <a:r>
              <a:rPr lang="ar-DZ" dirty="0" smtClean="0"/>
              <a:t>،</a:t>
            </a:r>
            <a:r>
              <a:rPr lang="ar-SA" dirty="0" smtClean="0"/>
              <a:t> مما يدعم طابعها الاحتكاري وتتميز كذلك بمرونتها وبقدرتها على التكيف إزاء تغير الظروف الاقتصادية والسياسية والقانونية</a:t>
            </a:r>
            <a:r>
              <a:rPr lang="ar-DZ" dirty="0" smtClean="0"/>
              <a:t>.</a:t>
            </a:r>
            <a:endParaRPr lang="fr-FR" dirty="0"/>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smtClean="0"/>
              <a:t>الاندماج الدولي للشركات</a:t>
            </a:r>
            <a:endParaRPr lang="fr-FR" dirty="0"/>
          </a:p>
        </p:txBody>
      </p:sp>
      <p:sp>
        <p:nvSpPr>
          <p:cNvPr id="3" name="Espace réservé du contenu 2"/>
          <p:cNvSpPr>
            <a:spLocks noGrp="1"/>
          </p:cNvSpPr>
          <p:nvPr>
            <p:ph idx="1"/>
          </p:nvPr>
        </p:nvSpPr>
        <p:spPr/>
        <p:txBody>
          <a:bodyPr>
            <a:normAutofit/>
          </a:bodyPr>
          <a:lstStyle/>
          <a:p>
            <a:pPr algn="just" rtl="1">
              <a:buNone/>
            </a:pPr>
            <a:r>
              <a:rPr lang="ar-SA" dirty="0" smtClean="0"/>
              <a:t>والاندماج </a:t>
            </a:r>
            <a:r>
              <a:rPr lang="ar-SA" dirty="0" smtClean="0"/>
              <a:t>المقصود في حياة الشركات المتعددة </a:t>
            </a:r>
            <a:r>
              <a:rPr lang="ar-DZ" dirty="0" smtClean="0"/>
              <a:t>الجنسيات </a:t>
            </a:r>
            <a:r>
              <a:rPr lang="ar-SA" dirty="0" smtClean="0"/>
              <a:t>هو الاندماج الدولي أي ذلك الذي يتم بين شركتين مختلفتي الجنسية ويمكن أن يقع الاندماج بين أحدى الشركات الوليدة الداخلة في مجموعة متعددة </a:t>
            </a:r>
            <a:r>
              <a:rPr lang="ar-DZ" dirty="0" smtClean="0"/>
              <a:t>الجنسيات </a:t>
            </a:r>
            <a:r>
              <a:rPr lang="ar-SA" dirty="0" smtClean="0"/>
              <a:t>والتي تعمل في بلد ما وتتمتع بجنسية وبين أحدى الشركات الوطنية في نفس هذا البلد</a:t>
            </a:r>
            <a:r>
              <a:rPr lang="ar-DZ" dirty="0" smtClean="0"/>
              <a:t>، </a:t>
            </a:r>
            <a:r>
              <a:rPr lang="ar-SA" dirty="0" smtClean="0"/>
              <a:t>والواقع أن الاندماج الداخلي هو أحد الأدوات القانونية التي تستخدمها الشركات المتعددة القوميات للقضاء على منافسيها في الدول المضيفة ولإحكام سيطرتها على السوق الداخلي في هذه الدول</a:t>
            </a:r>
            <a:r>
              <a:rPr lang="ar-DZ" dirty="0" smtClean="0"/>
              <a:t>.</a:t>
            </a:r>
            <a:r>
              <a:rPr lang="ar-SA" dirty="0" smtClean="0"/>
              <a:t> </a:t>
            </a:r>
            <a:endParaRPr lang="fr-FR" dirty="0"/>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SA" dirty="0" smtClean="0"/>
              <a:t>إستراتيجية الشركة المتعددة الجنسيات ومصالح الدول المضيفة</a:t>
            </a:r>
            <a:endParaRPr lang="fr-FR" dirty="0"/>
          </a:p>
        </p:txBody>
      </p:sp>
      <p:sp>
        <p:nvSpPr>
          <p:cNvPr id="3" name="Espace réservé du contenu 2"/>
          <p:cNvSpPr>
            <a:spLocks noGrp="1"/>
          </p:cNvSpPr>
          <p:nvPr>
            <p:ph idx="1"/>
          </p:nvPr>
        </p:nvSpPr>
        <p:spPr/>
        <p:txBody>
          <a:bodyPr>
            <a:normAutofit fontScale="92500" lnSpcReduction="10000"/>
          </a:bodyPr>
          <a:lstStyle/>
          <a:p>
            <a:pPr algn="just" rtl="1">
              <a:buNone/>
            </a:pPr>
            <a:r>
              <a:rPr lang="ar-SA" dirty="0" smtClean="0"/>
              <a:t>إن ما يميز الشركة المتعددة القوميات هو أنها تعمل تحت سيطرة مركزية موحدة وفي إطار إستراتيجية عامة كلية تهدف إلى زيادة أرباح الشركة الأم ومن ثم فإن نشاط الشركات الوليدة في المجالات المختلفة لا يتحدد وفقا لمقتضيات السياسات </a:t>
            </a:r>
            <a:r>
              <a:rPr lang="ar-DZ" dirty="0" smtClean="0"/>
              <a:t>الوطنية </a:t>
            </a:r>
            <a:r>
              <a:rPr lang="ar-SA" dirty="0" smtClean="0"/>
              <a:t>للدول المضيفة وهذه الأخيرة ليست لها السيطرة الكاملة على القطاعات الاقتصادية التي تهيمن عليها الشركات </a:t>
            </a:r>
            <a:r>
              <a:rPr lang="ar-SA" dirty="0" err="1" smtClean="0"/>
              <a:t>ال</a:t>
            </a:r>
            <a:r>
              <a:rPr lang="ar-DZ" dirty="0" smtClean="0"/>
              <a:t>د</a:t>
            </a:r>
            <a:r>
              <a:rPr lang="ar-SA" dirty="0" smtClean="0"/>
              <a:t>ولية العاملة داخل أرضيها وتلجا الشركة المتعددة </a:t>
            </a:r>
            <a:r>
              <a:rPr lang="ar-DZ" dirty="0" smtClean="0"/>
              <a:t>الجنسيات </a:t>
            </a:r>
            <a:r>
              <a:rPr lang="ar-SA" dirty="0" smtClean="0"/>
              <a:t>إلى سياسة نقل الأرباح بين الشركات الوليدة عن طريق التحكم والتلاعب في أسعار السلع الوسيطة والخدمات التي تتبادلها هذه الشركات وهذه الأسباب متعددة أهمها الحد من الأعباء الضريبة للمشروع المتعدد </a:t>
            </a:r>
            <a:r>
              <a:rPr lang="ar-DZ" dirty="0" smtClean="0"/>
              <a:t>الجنسيات </a:t>
            </a:r>
            <a:r>
              <a:rPr lang="ar-SA" dirty="0" smtClean="0"/>
              <a:t>التي تفرضها الدول المضيفة على نشاط الشركات الوليدة وهذا الهدف زيادة أرباح المشروع ولتحقيق ذلك تلجا إلى استغلال الاختلافات القائمة بين الأنظمة الضريبة في الدول المضيفة للتهرب من الضرائب ولزيادة أربحها الصافية وتعمد أيضا إلى استغلال التناقضات بين الأنظمة المالية والنقدية المتعددة على المستوى </a:t>
            </a:r>
            <a:r>
              <a:rPr lang="ar-SA" dirty="0" err="1" smtClean="0"/>
              <a:t>الع</a:t>
            </a:r>
            <a:r>
              <a:rPr lang="ar-DZ" dirty="0" smtClean="0"/>
              <a:t>الم</a:t>
            </a:r>
            <a:r>
              <a:rPr lang="ar-SA" dirty="0" smtClean="0"/>
              <a:t>ي من أجل فرض </a:t>
            </a:r>
            <a:r>
              <a:rPr lang="ar-SA" dirty="0" smtClean="0"/>
              <a:t>إستراتيجيتها</a:t>
            </a:r>
            <a:endParaRPr lang="fr-FR" dirty="0"/>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SA" dirty="0" smtClean="0"/>
              <a:t>إستراتيجية الشركة المتعددة </a:t>
            </a:r>
            <a:r>
              <a:rPr lang="ar-DZ" dirty="0" smtClean="0"/>
              <a:t>الجنسيات</a:t>
            </a:r>
            <a:endParaRPr lang="fr-FR" dirty="0"/>
          </a:p>
        </p:txBody>
      </p:sp>
      <p:sp>
        <p:nvSpPr>
          <p:cNvPr id="3" name="Espace réservé du contenu 2"/>
          <p:cNvSpPr>
            <a:spLocks noGrp="1"/>
          </p:cNvSpPr>
          <p:nvPr>
            <p:ph idx="1"/>
          </p:nvPr>
        </p:nvSpPr>
        <p:spPr/>
        <p:txBody>
          <a:bodyPr>
            <a:normAutofit/>
          </a:bodyPr>
          <a:lstStyle/>
          <a:p>
            <a:pPr algn="just" rtl="1">
              <a:buNone/>
            </a:pPr>
            <a:r>
              <a:rPr lang="ar-SA" dirty="0" smtClean="0"/>
              <a:t>أن الإستراتيجية العالمية الكلية للشركة المتعددة القوميات كما تهدد مصالح المساهمين فهي أيضا تضر بمصالح دائني هذه الشركات </a:t>
            </a:r>
            <a:r>
              <a:rPr lang="ar-SA" dirty="0" err="1" smtClean="0"/>
              <a:t>و</a:t>
            </a:r>
            <a:r>
              <a:rPr lang="ar-SA" dirty="0" smtClean="0"/>
              <a:t> ترجع المخاطر التي يتعرض لها الدائنون إلى التداخل أو الاختلاط بين الذمم المالية للشركات الوليدة </a:t>
            </a:r>
            <a:r>
              <a:rPr lang="ar-SA" dirty="0" err="1" smtClean="0"/>
              <a:t>و</a:t>
            </a:r>
            <a:r>
              <a:rPr lang="ar-SA" dirty="0" smtClean="0"/>
              <a:t> الشركة الأم بما يترتب على ذلك من إمكانية انتقال الأصول المالية من شركة لأخرى على النحو الذي أشرنا إليه أي في نهاية وفقا لما تقتضيه مصلحة الشركة الأم كل هذا في الوقت الذي يقتصر فيه ضمان دائني الشركة الوليدة على أموالها دون غيرها باعتبارها شخصا معنويا مستقلا, له ذمته المالية المنفصلة</a:t>
            </a:r>
            <a:r>
              <a:rPr lang="fr-FR" dirty="0" smtClean="0"/>
              <a:t>.</a:t>
            </a:r>
            <a:br>
              <a:rPr lang="fr-FR" dirty="0" smtClean="0"/>
            </a:br>
            <a:endParaRPr lang="fr-FR" dirty="0"/>
          </a:p>
        </p:txBody>
      </p:sp>
    </p:spTree>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76</TotalTime>
  <Words>579</Words>
  <PresentationFormat>Affichage à l'écran (4:3)</PresentationFormat>
  <Paragraphs>22</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Débit</vt:lpstr>
      <vt:lpstr>محاضرة 4: الشركات متعددة الجنسيات</vt:lpstr>
      <vt:lpstr>تمهيد</vt:lpstr>
      <vt:lpstr>ظهور الشركات المتعددة الجنسيات</vt:lpstr>
      <vt:lpstr>التعريف الاقتصادي للشركات المتعددة الجنسيات</vt:lpstr>
      <vt:lpstr>خصائص الشركات المتعددة الجنسيات</vt:lpstr>
      <vt:lpstr>الاندماج الدولي للشركات</vt:lpstr>
      <vt:lpstr>إستراتيجية الشركة المتعددة الجنسيات ومصالح الدول المضيفة</vt:lpstr>
      <vt:lpstr>إستراتيجية الشركة المتعددة الجنسيات</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الشركات متعددة الجنسيات</dc:title>
  <dc:creator>PC_Dz</dc:creator>
  <cp:lastModifiedBy>Pc_Dz</cp:lastModifiedBy>
  <cp:revision>19</cp:revision>
  <dcterms:created xsi:type="dcterms:W3CDTF">2017-03-11T21:46:09Z</dcterms:created>
  <dcterms:modified xsi:type="dcterms:W3CDTF">2021-05-25T09:48:39Z</dcterms:modified>
</cp:coreProperties>
</file>