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56" r:id="rId3"/>
    <p:sldId id="257" r:id="rId4"/>
    <p:sldId id="281" r:id="rId5"/>
    <p:sldId id="280" r:id="rId6"/>
    <p:sldId id="273" r:id="rId7"/>
    <p:sldId id="274" r:id="rId8"/>
    <p:sldId id="282" r:id="rId9"/>
    <p:sldId id="275" r:id="rId10"/>
    <p:sldId id="276" r:id="rId11"/>
    <p:sldId id="277" r:id="rId12"/>
    <p:sldId id="278" r:id="rId13"/>
    <p:sldId id="279" r:id="rId14"/>
    <p:sldId id="258" r:id="rId15"/>
    <p:sldId id="260" r:id="rId16"/>
    <p:sldId id="259"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95E8E2F-BBC1-4703-B0AB-526CECE71A0A}" type="datetimeFigureOut">
              <a:rPr lang="fr-FR" smtClean="0"/>
              <a:pPr/>
              <a:t>16/04/2020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95E8E2F-BBC1-4703-B0AB-526CECE71A0A}" type="datetimeFigureOut">
              <a:rPr lang="fr-FR" smtClean="0"/>
              <a:pPr/>
              <a:t>16/04/2020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95E8E2F-BBC1-4703-B0AB-526CECE71A0A}" type="datetimeFigureOut">
              <a:rPr lang="fr-FR" smtClean="0"/>
              <a:pPr/>
              <a:t>16/04/2020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95E8E2F-BBC1-4703-B0AB-526CECE71A0A}" type="datetimeFigureOut">
              <a:rPr lang="fr-FR" smtClean="0"/>
              <a:pPr/>
              <a:t>16/04/2020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95E8E2F-BBC1-4703-B0AB-526CECE71A0A}" type="datetimeFigureOut">
              <a:rPr lang="fr-FR" smtClean="0"/>
              <a:pPr/>
              <a:t>16/04/2020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95E8E2F-BBC1-4703-B0AB-526CECE71A0A}" type="datetimeFigureOut">
              <a:rPr lang="fr-FR" smtClean="0"/>
              <a:pPr/>
              <a:t>16/04/2020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95E8E2F-BBC1-4703-B0AB-526CECE71A0A}" type="datetimeFigureOut">
              <a:rPr lang="fr-FR" smtClean="0"/>
              <a:pPr/>
              <a:t>16/04/2020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95E8E2F-BBC1-4703-B0AB-526CECE71A0A}" type="datetimeFigureOut">
              <a:rPr lang="fr-FR" smtClean="0"/>
              <a:pPr/>
              <a:t>16/04/2020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95E8E2F-BBC1-4703-B0AB-526CECE71A0A}" type="datetimeFigureOut">
              <a:rPr lang="fr-FR" smtClean="0"/>
              <a:pPr/>
              <a:t>16/04/2020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95E8E2F-BBC1-4703-B0AB-526CECE71A0A}" type="datetimeFigureOut">
              <a:rPr lang="fr-FR" smtClean="0"/>
              <a:pPr/>
              <a:t>16/04/2020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95E8E2F-BBC1-4703-B0AB-526CECE71A0A}" type="datetimeFigureOut">
              <a:rPr lang="fr-FR" smtClean="0"/>
              <a:pPr/>
              <a:t>16/04/2020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5E8E2F-BBC1-4703-B0AB-526CECE71A0A}" type="datetimeFigureOut">
              <a:rPr lang="fr-FR" smtClean="0"/>
              <a:pPr/>
              <a:t>16/04/2020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D66670-2229-470F-A8EB-EDB44F1AD8F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611560" y="2492896"/>
            <a:ext cx="7956376"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lang="fr-FR" sz="3600" b="1" dirty="0" smtClean="0">
                <a:solidFill>
                  <a:srgbClr val="00B050"/>
                </a:solidFill>
              </a:rPr>
              <a:t>L’effet de serre et les changements climatiques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539552" y="404664"/>
            <a:ext cx="8136904" cy="3046988"/>
          </a:xfrm>
          <a:prstGeom prst="rect">
            <a:avLst/>
          </a:prstGeom>
        </p:spPr>
        <p:txBody>
          <a:bodyPr wrap="square">
            <a:spAutoFit/>
          </a:bodyPr>
          <a:lstStyle/>
          <a:p>
            <a:pPr algn="just"/>
            <a:r>
              <a:rPr lang="fr-FR" sz="2400" b="1" dirty="0" smtClean="0">
                <a:solidFill>
                  <a:srgbClr val="00B0F0"/>
                </a:solidFill>
                <a:sym typeface="Wingdings"/>
              </a:rPr>
              <a:t>        </a:t>
            </a:r>
            <a:r>
              <a:rPr lang="fr-FR" sz="2400" b="1" dirty="0" smtClean="0">
                <a:solidFill>
                  <a:srgbClr val="00B050"/>
                </a:solidFill>
              </a:rPr>
              <a:t>Approvisionnement énergétique : </a:t>
            </a:r>
            <a:r>
              <a:rPr lang="fr-FR" sz="2400" dirty="0" smtClean="0"/>
              <a:t>Selon des estimations «les énergies fossiles (gaz, pétrole et charbon) assuraient en 2011 environ 81% de l'approvisionnement énergétique de la planète». L’industrie pétrolière et gazière est responsable de deux types d’émissions: tout d’abord, les émissions causées par l’utilisation de produits pétroliers en tant que carburants ou combustibles puis les émissions causées par les installations de production et de raffinage.</a:t>
            </a:r>
          </a:p>
        </p:txBody>
      </p:sp>
      <p:sp>
        <p:nvSpPr>
          <p:cNvPr id="11" name="Rectangle 10"/>
          <p:cNvSpPr/>
          <p:nvPr/>
        </p:nvSpPr>
        <p:spPr>
          <a:xfrm>
            <a:off x="611560" y="3429000"/>
            <a:ext cx="8280920" cy="3046988"/>
          </a:xfrm>
          <a:prstGeom prst="rect">
            <a:avLst/>
          </a:prstGeom>
        </p:spPr>
        <p:txBody>
          <a:bodyPr wrap="square">
            <a:spAutoFit/>
          </a:bodyPr>
          <a:lstStyle/>
          <a:p>
            <a:pPr algn="just"/>
            <a:r>
              <a:rPr lang="fr-FR" sz="2400" b="1" dirty="0" smtClean="0">
                <a:solidFill>
                  <a:srgbClr val="00B0F0"/>
                </a:solidFill>
                <a:sym typeface="Wingdings"/>
              </a:rPr>
              <a:t>      </a:t>
            </a:r>
            <a:r>
              <a:rPr lang="fr-FR" sz="2400" b="1" dirty="0" smtClean="0">
                <a:solidFill>
                  <a:srgbClr val="00B050"/>
                </a:solidFill>
              </a:rPr>
              <a:t>Agriculture : </a:t>
            </a:r>
            <a:r>
              <a:rPr lang="fr-FR" sz="2400" dirty="0" smtClean="0"/>
              <a:t>L’agriculture est à l’origine de 13,5 % des émissions mondiales de gaz à effet de serre. En effet, les activités agricoles contribuent à émettre 3 principaux gaz à effet de serre: l’élevage et les sols sont responsables des rejets de méthane, la fertilisation azotée émet du protoxyde d’azote et quant au gaz carbonique il est dû à la consommation d’énergie. Les émissions de méthane qui sont d’origine agricole proviennent majoritairement des animaux d’élevage.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755576" y="2118335"/>
            <a:ext cx="7848872" cy="2246769"/>
          </a:xfrm>
          <a:prstGeom prst="rect">
            <a:avLst/>
          </a:prstGeom>
        </p:spPr>
        <p:txBody>
          <a:bodyPr wrap="square">
            <a:spAutoFit/>
          </a:bodyPr>
          <a:lstStyle/>
          <a:p>
            <a:pPr algn="just"/>
            <a:r>
              <a:rPr lang="fr-FR" sz="2800" b="1" dirty="0" smtClean="0">
                <a:solidFill>
                  <a:srgbClr val="00B0F0"/>
                </a:solidFill>
                <a:sym typeface="Wingdings"/>
              </a:rPr>
              <a:t>      </a:t>
            </a:r>
            <a:r>
              <a:rPr lang="fr-FR" sz="2800" b="1" dirty="0" smtClean="0">
                <a:solidFill>
                  <a:srgbClr val="00B050"/>
                </a:solidFill>
              </a:rPr>
              <a:t>Déforestation :</a:t>
            </a:r>
            <a:r>
              <a:rPr lang="fr-FR" sz="2800" dirty="0" smtClean="0">
                <a:solidFill>
                  <a:srgbClr val="00B050"/>
                </a:solidFill>
              </a:rPr>
              <a:t> </a:t>
            </a:r>
            <a:r>
              <a:rPr lang="fr-FR" sz="2800" dirty="0" smtClean="0"/>
              <a:t>On estime que la déforestation contribue à 17,4% des émissions mondiales de gaz à effet de serre. La déforestation est essentiellement présente dans les pays qui ont une forte croissance démographique.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576064" y="529516"/>
            <a:ext cx="4572000" cy="461665"/>
          </a:xfrm>
          <a:prstGeom prst="rect">
            <a:avLst/>
          </a:prstGeom>
        </p:spPr>
        <p:txBody>
          <a:bodyPr>
            <a:spAutoFit/>
          </a:bodyPr>
          <a:lstStyle/>
          <a:p>
            <a:r>
              <a:rPr lang="fr-FR" sz="2400" b="1" dirty="0" smtClean="0">
                <a:solidFill>
                  <a:srgbClr val="00B050"/>
                </a:solidFill>
              </a:rPr>
              <a:t> </a:t>
            </a:r>
            <a:r>
              <a:rPr lang="fr-FR" sz="2400" b="1" dirty="0" smtClean="0">
                <a:solidFill>
                  <a:srgbClr val="00B0F0"/>
                </a:solidFill>
                <a:sym typeface="Wingdings"/>
              </a:rPr>
              <a:t></a:t>
            </a:r>
            <a:r>
              <a:rPr lang="fr-FR" sz="2400" b="1" dirty="0" smtClean="0">
                <a:solidFill>
                  <a:srgbClr val="00B0F0"/>
                </a:solidFill>
                <a:sym typeface="Wingdings"/>
              </a:rPr>
              <a:t> </a:t>
            </a:r>
            <a:r>
              <a:rPr lang="fr-FR" sz="2400" b="1" dirty="0" smtClean="0">
                <a:solidFill>
                  <a:srgbClr val="00B050"/>
                </a:solidFill>
              </a:rPr>
              <a:t>Origines naturelles</a:t>
            </a:r>
            <a:endParaRPr lang="fr-FR" sz="2400" dirty="0">
              <a:solidFill>
                <a:srgbClr val="00B050"/>
              </a:solidFill>
            </a:endParaRPr>
          </a:p>
        </p:txBody>
      </p:sp>
      <p:sp>
        <p:nvSpPr>
          <p:cNvPr id="11" name="Rectangle 10"/>
          <p:cNvSpPr/>
          <p:nvPr/>
        </p:nvSpPr>
        <p:spPr>
          <a:xfrm>
            <a:off x="683568" y="1345992"/>
            <a:ext cx="7632848" cy="1938992"/>
          </a:xfrm>
          <a:prstGeom prst="rect">
            <a:avLst/>
          </a:prstGeom>
        </p:spPr>
        <p:txBody>
          <a:bodyPr wrap="square">
            <a:spAutoFit/>
          </a:bodyPr>
          <a:lstStyle/>
          <a:p>
            <a:pPr algn="just"/>
            <a:r>
              <a:rPr lang="fr-FR" sz="2400" dirty="0" smtClean="0"/>
              <a:t>       </a:t>
            </a:r>
            <a:r>
              <a:rPr lang="fr-FR" sz="2400" b="1" dirty="0" smtClean="0">
                <a:solidFill>
                  <a:srgbClr val="00B050"/>
                </a:solidFill>
              </a:rPr>
              <a:t> </a:t>
            </a:r>
            <a:r>
              <a:rPr lang="fr-FR" sz="2400" b="1" dirty="0" smtClean="0">
                <a:solidFill>
                  <a:srgbClr val="00B0F0"/>
                </a:solidFill>
                <a:sym typeface="Wingdings"/>
              </a:rPr>
              <a:t> </a:t>
            </a:r>
            <a:r>
              <a:rPr lang="fr-FR" sz="2400" dirty="0" smtClean="0"/>
              <a:t>La </a:t>
            </a:r>
            <a:r>
              <a:rPr lang="fr-FR" sz="2400" dirty="0" smtClean="0"/>
              <a:t>part de l’effet de serre qui est naturelle dépend essentiellement des nuages et de la vapeur d’eau. Une modification de certains facteurs la nature, l’altitude et la quantité des nuages peut directement avoir une influence sur l’effet de serre.</a:t>
            </a:r>
            <a:endParaRPr lang="fr-FR" sz="2400" dirty="0"/>
          </a:p>
        </p:txBody>
      </p:sp>
      <p:sp>
        <p:nvSpPr>
          <p:cNvPr id="12" name="Rectangle 11"/>
          <p:cNvSpPr/>
          <p:nvPr/>
        </p:nvSpPr>
        <p:spPr>
          <a:xfrm>
            <a:off x="683568" y="3803556"/>
            <a:ext cx="7632848" cy="1938992"/>
          </a:xfrm>
          <a:prstGeom prst="rect">
            <a:avLst/>
          </a:prstGeom>
        </p:spPr>
        <p:txBody>
          <a:bodyPr wrap="square">
            <a:spAutoFit/>
          </a:bodyPr>
          <a:lstStyle/>
          <a:p>
            <a:pPr algn="just"/>
            <a:r>
              <a:rPr lang="fr-FR" sz="2400" dirty="0" smtClean="0"/>
              <a:t>    </a:t>
            </a:r>
            <a:r>
              <a:rPr lang="fr-FR" sz="2400" b="1" dirty="0" smtClean="0">
                <a:solidFill>
                  <a:srgbClr val="00B050"/>
                </a:solidFill>
              </a:rPr>
              <a:t> </a:t>
            </a:r>
            <a:r>
              <a:rPr lang="fr-FR" sz="2400" b="1" dirty="0" smtClean="0">
                <a:solidFill>
                  <a:srgbClr val="00B0F0"/>
                </a:solidFill>
                <a:sym typeface="Wingdings"/>
              </a:rPr>
              <a:t> </a:t>
            </a:r>
            <a:r>
              <a:rPr lang="fr-FR" sz="2400" dirty="0" smtClean="0"/>
              <a:t>Les </a:t>
            </a:r>
            <a:r>
              <a:rPr lang="fr-FR" sz="2400" dirty="0" smtClean="0"/>
              <a:t>nuages proviennent des océans (85%) et des végétaux terrestres (15%) qui rejettent «d’immenses quantités de vapeur dans la couche d’air proche de la surface terrestre»</a:t>
            </a:r>
            <a:br>
              <a:rPr lang="fr-FR" sz="2400" dirty="0" smtClean="0"/>
            </a:br>
            <a:endParaRPr lang="fr-FR"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71600" y="1997839"/>
            <a:ext cx="7560840" cy="2677656"/>
          </a:xfrm>
          <a:prstGeom prst="rect">
            <a:avLst/>
          </a:prstGeom>
        </p:spPr>
        <p:txBody>
          <a:bodyPr wrap="square">
            <a:spAutoFit/>
          </a:bodyPr>
          <a:lstStyle/>
          <a:p>
            <a:pPr algn="just"/>
            <a:r>
              <a:rPr lang="fr-FR" sz="2400" dirty="0" smtClean="0"/>
              <a:t> </a:t>
            </a:r>
            <a:r>
              <a:rPr lang="fr-FR" sz="2400" b="1" dirty="0" smtClean="0">
                <a:solidFill>
                  <a:srgbClr val="00B0F0"/>
                </a:solidFill>
                <a:sym typeface="Wingdings"/>
              </a:rPr>
              <a:t> </a:t>
            </a:r>
            <a:r>
              <a:rPr lang="fr-FR" sz="2400" dirty="0" smtClean="0"/>
              <a:t>Les nuages ont la capacité de réfléchir la lumière du soleil et d’absorber la chaleur. Ils contribuent ainsi à refroidir la terre. Toutefois, les nuages «constituent un autre élément important des mécanismes de rétroaction». En effet, ils absorbent les rayons infrarouges, ce qui provoque un effet de serre important et par conséquent réchauffe la planète.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43608" y="188640"/>
            <a:ext cx="7560840" cy="1015663"/>
          </a:xfrm>
          <a:prstGeom prst="rect">
            <a:avLst/>
          </a:prstGeom>
        </p:spPr>
        <p:txBody>
          <a:bodyPr wrap="square">
            <a:spAutoFit/>
          </a:bodyPr>
          <a:lstStyle/>
          <a:p>
            <a:r>
              <a:rPr lang="fr-FR" sz="3600" b="1" dirty="0" smtClean="0">
                <a:solidFill>
                  <a:srgbClr val="00B050"/>
                </a:solidFill>
                <a:latin typeface="Times New Roman" pitchFamily="18" charset="0"/>
                <a:cs typeface="Times New Roman" pitchFamily="18" charset="0"/>
                <a:sym typeface="Wingdings"/>
              </a:rPr>
              <a:t></a:t>
            </a:r>
            <a:r>
              <a:rPr lang="fr-FR" sz="2400" b="1" dirty="0" smtClean="0">
                <a:solidFill>
                  <a:srgbClr val="00B050"/>
                </a:solidFill>
                <a:latin typeface="Times New Roman" pitchFamily="18" charset="0"/>
                <a:cs typeface="Times New Roman" pitchFamily="18" charset="0"/>
                <a:sym typeface="Wingdings"/>
              </a:rPr>
              <a:t> </a:t>
            </a:r>
            <a:r>
              <a:rPr lang="fr-FR" sz="2400" b="1" dirty="0" smtClean="0">
                <a:solidFill>
                  <a:srgbClr val="00B050"/>
                </a:solidFill>
              </a:rPr>
              <a:t>Conséquences de l’effet de serre sur l’environnement</a:t>
            </a:r>
            <a:br>
              <a:rPr lang="fr-FR" sz="2400" b="1" dirty="0" smtClean="0">
                <a:solidFill>
                  <a:srgbClr val="00B050"/>
                </a:solidFill>
              </a:rPr>
            </a:br>
            <a:endParaRPr lang="fr-FR" sz="2400" b="1" dirty="0">
              <a:solidFill>
                <a:srgbClr val="00B050"/>
              </a:solidFill>
            </a:endParaRPr>
          </a:p>
        </p:txBody>
      </p:sp>
      <p:sp>
        <p:nvSpPr>
          <p:cNvPr id="6" name="Rectangle 5"/>
          <p:cNvSpPr/>
          <p:nvPr/>
        </p:nvSpPr>
        <p:spPr>
          <a:xfrm>
            <a:off x="1187624" y="1052736"/>
            <a:ext cx="7344816" cy="1200329"/>
          </a:xfrm>
          <a:prstGeom prst="rect">
            <a:avLst/>
          </a:prstGeom>
        </p:spPr>
        <p:txBody>
          <a:bodyPr wrap="square">
            <a:spAutoFit/>
          </a:bodyPr>
          <a:lstStyle/>
          <a:p>
            <a:r>
              <a:rPr lang="fr-FR" sz="2400" dirty="0" smtClean="0"/>
              <a:t> </a:t>
            </a:r>
            <a:r>
              <a:rPr lang="fr-FR" sz="2400" b="1" dirty="0" smtClean="0">
                <a:solidFill>
                  <a:srgbClr val="00B0F0"/>
                </a:solidFill>
                <a:sym typeface="Wingdings"/>
              </a:rPr>
              <a:t></a:t>
            </a:r>
            <a:r>
              <a:rPr lang="fr-FR" sz="2400" dirty="0" smtClean="0"/>
              <a:t> L’une des conséquences principales du changement climatique est celle des phénomènes météorologiques extrêmes.</a:t>
            </a:r>
            <a:endParaRPr lang="fr-FR" sz="2400" dirty="0"/>
          </a:p>
        </p:txBody>
      </p:sp>
      <p:sp>
        <p:nvSpPr>
          <p:cNvPr id="7" name="Rectangle 6"/>
          <p:cNvSpPr/>
          <p:nvPr/>
        </p:nvSpPr>
        <p:spPr>
          <a:xfrm>
            <a:off x="1043608" y="2690336"/>
            <a:ext cx="7128792" cy="1200329"/>
          </a:xfrm>
          <a:prstGeom prst="rect">
            <a:avLst/>
          </a:prstGeom>
        </p:spPr>
        <p:txBody>
          <a:bodyPr wrap="square">
            <a:spAutoFit/>
          </a:bodyPr>
          <a:lstStyle/>
          <a:p>
            <a:pPr algn="just"/>
            <a:r>
              <a:rPr lang="fr-FR" sz="2400" dirty="0" smtClean="0"/>
              <a:t> </a:t>
            </a:r>
            <a:r>
              <a:rPr lang="fr-FR" sz="2400" b="1" dirty="0" smtClean="0">
                <a:solidFill>
                  <a:srgbClr val="00B0F0"/>
                </a:solidFill>
                <a:sym typeface="Wingdings"/>
              </a:rPr>
              <a:t></a:t>
            </a:r>
            <a:r>
              <a:rPr lang="fr-FR" sz="2400" dirty="0" smtClean="0"/>
              <a:t> Des accidents mortels et de graves dommages peuvent suivre aux tempêtes, aux avalanches, aux inondations, aux vagues de chaleur et à la sécheresse.</a:t>
            </a:r>
          </a:p>
        </p:txBody>
      </p:sp>
      <p:sp>
        <p:nvSpPr>
          <p:cNvPr id="8" name="Rectangle 7"/>
          <p:cNvSpPr/>
          <p:nvPr/>
        </p:nvSpPr>
        <p:spPr>
          <a:xfrm>
            <a:off x="1115616" y="4532927"/>
            <a:ext cx="7056784" cy="1200329"/>
          </a:xfrm>
          <a:prstGeom prst="rect">
            <a:avLst/>
          </a:prstGeom>
        </p:spPr>
        <p:txBody>
          <a:bodyPr wrap="square">
            <a:spAutoFit/>
          </a:bodyPr>
          <a:lstStyle/>
          <a:p>
            <a:pPr algn="just"/>
            <a:r>
              <a:rPr lang="fr-FR" sz="2400" dirty="0" smtClean="0"/>
              <a:t> </a:t>
            </a:r>
            <a:r>
              <a:rPr lang="fr-FR" sz="2400" b="1" dirty="0" smtClean="0">
                <a:solidFill>
                  <a:srgbClr val="00B0F0"/>
                </a:solidFill>
                <a:sym typeface="Wingdings"/>
              </a:rPr>
              <a:t></a:t>
            </a:r>
            <a:r>
              <a:rPr lang="fr-FR" sz="2400" dirty="0" smtClean="0"/>
              <a:t> Les périodes de chaleur seront plus fréquentes et provoqueront une diminution des rendements agricoles dans les régions chaudes.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99592" y="2507412"/>
            <a:ext cx="7344816" cy="1569660"/>
          </a:xfrm>
          <a:prstGeom prst="rect">
            <a:avLst/>
          </a:prstGeom>
        </p:spPr>
        <p:txBody>
          <a:bodyPr wrap="square">
            <a:spAutoFit/>
          </a:bodyPr>
          <a:lstStyle/>
          <a:p>
            <a:pPr algn="just"/>
            <a:r>
              <a:rPr lang="fr-FR" sz="2400" dirty="0" smtClean="0"/>
              <a:t>    </a:t>
            </a:r>
            <a:r>
              <a:rPr lang="fr-FR" sz="2400" b="1" dirty="0" smtClean="0">
                <a:solidFill>
                  <a:srgbClr val="00B0F0"/>
                </a:solidFill>
                <a:sym typeface="Wingdings"/>
              </a:rPr>
              <a:t></a:t>
            </a:r>
            <a:r>
              <a:rPr lang="fr-FR" sz="2400" dirty="0" smtClean="0">
                <a:sym typeface="Wingdings"/>
              </a:rPr>
              <a:t> </a:t>
            </a:r>
            <a:r>
              <a:rPr lang="fr-FR" sz="2400" dirty="0" smtClean="0"/>
              <a:t>Les fortes précipitations auront-elles aussi des conséquences sur le domaine agricole: une perte des récoltes ainsi qu’une impossibilité de cultiver les terres détrempées.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27584" y="188640"/>
            <a:ext cx="4572000" cy="646331"/>
          </a:xfrm>
          <a:prstGeom prst="rect">
            <a:avLst/>
          </a:prstGeom>
        </p:spPr>
        <p:txBody>
          <a:bodyPr>
            <a:spAutoFit/>
          </a:bodyPr>
          <a:lstStyle/>
          <a:p>
            <a:r>
              <a:rPr lang="fr-FR" sz="3600" b="1" dirty="0" smtClean="0">
                <a:solidFill>
                  <a:srgbClr val="00B050"/>
                </a:solidFill>
                <a:latin typeface="Times New Roman" pitchFamily="18" charset="0"/>
                <a:cs typeface="Times New Roman" pitchFamily="18" charset="0"/>
                <a:sym typeface="Wingdings"/>
              </a:rPr>
              <a:t> </a:t>
            </a:r>
            <a:r>
              <a:rPr lang="fr-FR" sz="2400" b="1" dirty="0" smtClean="0">
                <a:solidFill>
                  <a:srgbClr val="00B050"/>
                </a:solidFill>
              </a:rPr>
              <a:t>Conséquences sur la santé</a:t>
            </a:r>
            <a:endParaRPr lang="fr-FR" sz="2400" dirty="0">
              <a:solidFill>
                <a:srgbClr val="00B050"/>
              </a:solidFill>
            </a:endParaRPr>
          </a:p>
        </p:txBody>
      </p:sp>
      <p:sp>
        <p:nvSpPr>
          <p:cNvPr id="6" name="Rectangle 5"/>
          <p:cNvSpPr/>
          <p:nvPr/>
        </p:nvSpPr>
        <p:spPr>
          <a:xfrm>
            <a:off x="755576" y="980728"/>
            <a:ext cx="7560840" cy="1569660"/>
          </a:xfrm>
          <a:prstGeom prst="rect">
            <a:avLst/>
          </a:prstGeom>
        </p:spPr>
        <p:txBody>
          <a:bodyPr wrap="square">
            <a:spAutoFit/>
          </a:bodyPr>
          <a:lstStyle/>
          <a:p>
            <a:pPr algn="just"/>
            <a:r>
              <a:rPr lang="fr-FR" sz="2400" dirty="0" smtClean="0"/>
              <a:t> </a:t>
            </a:r>
            <a:r>
              <a:rPr lang="fr-FR" sz="2400" b="1" dirty="0" smtClean="0">
                <a:solidFill>
                  <a:srgbClr val="00B0F0"/>
                </a:solidFill>
                <a:sym typeface="Wingdings"/>
              </a:rPr>
              <a:t></a:t>
            </a:r>
            <a:r>
              <a:rPr lang="fr-FR" sz="2400" dirty="0" smtClean="0"/>
              <a:t>  L’élévation des températures aura pour conséquence une augmentation du taux de mortalité, les personnes âgées et pauvres en milieu urbain seront les premières victimes des vagues de chaleur.</a:t>
            </a:r>
          </a:p>
        </p:txBody>
      </p:sp>
      <p:sp>
        <p:nvSpPr>
          <p:cNvPr id="7" name="Rectangle 6"/>
          <p:cNvSpPr/>
          <p:nvPr/>
        </p:nvSpPr>
        <p:spPr>
          <a:xfrm>
            <a:off x="611560" y="3212976"/>
            <a:ext cx="7704856" cy="1938992"/>
          </a:xfrm>
          <a:prstGeom prst="rect">
            <a:avLst/>
          </a:prstGeom>
        </p:spPr>
        <p:txBody>
          <a:bodyPr wrap="square">
            <a:spAutoFit/>
          </a:bodyPr>
          <a:lstStyle/>
          <a:p>
            <a:pPr algn="just"/>
            <a:r>
              <a:rPr lang="fr-FR" sz="2400" dirty="0" smtClean="0"/>
              <a:t> </a:t>
            </a:r>
            <a:r>
              <a:rPr lang="fr-FR" sz="2400" b="1" dirty="0" smtClean="0">
                <a:solidFill>
                  <a:srgbClr val="00B0F0"/>
                </a:solidFill>
                <a:sym typeface="Wingdings"/>
              </a:rPr>
              <a:t></a:t>
            </a:r>
            <a:r>
              <a:rPr lang="fr-FR" sz="2400" dirty="0" smtClean="0"/>
              <a:t> Il y aura également une augmentation d’accidents de décès et de maladies liés aux phénomènes météorologiques extrêmes ainsi qu’une «multiplication des affections cardiorespiratoires liées aux fortes concentrations d’ozone troposphérique dans les zones urbaines».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9552" y="764704"/>
            <a:ext cx="8100392" cy="4462760"/>
          </a:xfrm>
          <a:prstGeom prst="rect">
            <a:avLst/>
          </a:prstGeom>
          <a:solidFill>
            <a:schemeClr val="bg1">
              <a:lumMod val="95000"/>
            </a:schemeClr>
          </a:solidFill>
        </p:spPr>
        <p:txBody>
          <a:bodyPr wrap="square">
            <a:spAutoFit/>
          </a:bodyPr>
          <a:lstStyle/>
          <a:p>
            <a:pPr algn="just"/>
            <a:r>
              <a:rPr lang="fr-FR" sz="2400" b="1" dirty="0">
                <a:solidFill>
                  <a:srgbClr val="00B050"/>
                </a:solidFill>
                <a:latin typeface="Times New Roman" pitchFamily="18" charset="0"/>
                <a:cs typeface="Times New Roman" pitchFamily="18" charset="0"/>
              </a:rPr>
              <a:t> </a:t>
            </a:r>
            <a:r>
              <a:rPr lang="fr-FR" sz="4000" b="1" dirty="0" smtClean="0">
                <a:solidFill>
                  <a:srgbClr val="00B050"/>
                </a:solidFill>
                <a:latin typeface="Times New Roman" pitchFamily="18" charset="0"/>
                <a:cs typeface="Times New Roman" pitchFamily="18" charset="0"/>
                <a:sym typeface="Wingdings"/>
              </a:rPr>
              <a:t></a:t>
            </a:r>
            <a:r>
              <a:rPr lang="fr-FR" sz="2400" b="1" dirty="0" smtClean="0">
                <a:solidFill>
                  <a:srgbClr val="00B050"/>
                </a:solidFill>
              </a:rPr>
              <a:t>L’effet de serre, ça sert à quoi ?</a:t>
            </a:r>
          </a:p>
          <a:p>
            <a:pPr algn="just"/>
            <a:r>
              <a:rPr lang="fr-FR" sz="3600" b="1" dirty="0" smtClean="0">
                <a:solidFill>
                  <a:srgbClr val="00B050"/>
                </a:solidFill>
                <a:latin typeface="Times New Roman" pitchFamily="18" charset="0"/>
                <a:cs typeface="Times New Roman" pitchFamily="18" charset="0"/>
                <a:sym typeface="Wingdings"/>
              </a:rPr>
              <a:t></a:t>
            </a:r>
            <a:r>
              <a:rPr lang="fr-FR" sz="2400" b="1" dirty="0" smtClean="0">
                <a:solidFill>
                  <a:srgbClr val="00B050"/>
                </a:solidFill>
                <a:latin typeface="Times New Roman" pitchFamily="18" charset="0"/>
                <a:cs typeface="Times New Roman" pitchFamily="18" charset="0"/>
                <a:sym typeface="Wingdings"/>
              </a:rPr>
              <a:t> </a:t>
            </a:r>
            <a:r>
              <a:rPr lang="fr-FR" sz="2400" b="1" dirty="0" smtClean="0">
                <a:solidFill>
                  <a:srgbClr val="00B050"/>
                </a:solidFill>
              </a:rPr>
              <a:t>L’effet de serre, comment ça marche ?</a:t>
            </a:r>
          </a:p>
          <a:p>
            <a:pPr algn="just"/>
            <a:r>
              <a:rPr lang="fr-FR" sz="4000" b="1" dirty="0" smtClean="0">
                <a:solidFill>
                  <a:srgbClr val="00B050"/>
                </a:solidFill>
                <a:latin typeface="Times New Roman" pitchFamily="18" charset="0"/>
                <a:cs typeface="Times New Roman" pitchFamily="18" charset="0"/>
                <a:sym typeface="Wingdings"/>
              </a:rPr>
              <a:t></a:t>
            </a:r>
            <a:r>
              <a:rPr lang="fr-FR" sz="2400" b="1" dirty="0" smtClean="0">
                <a:solidFill>
                  <a:srgbClr val="00B050"/>
                </a:solidFill>
                <a:latin typeface="Times New Roman" pitchFamily="18" charset="0"/>
                <a:cs typeface="Times New Roman" pitchFamily="18" charset="0"/>
                <a:sym typeface="Wingdings"/>
              </a:rPr>
              <a:t> </a:t>
            </a:r>
            <a:r>
              <a:rPr lang="fr-FR" sz="2400" b="1" dirty="0" smtClean="0">
                <a:solidFill>
                  <a:srgbClr val="00B050"/>
                </a:solidFill>
              </a:rPr>
              <a:t>Principaux gaz à effet de serre</a:t>
            </a:r>
            <a:endParaRPr lang="fr-FR" sz="2400" dirty="0" smtClean="0">
              <a:solidFill>
                <a:srgbClr val="00B050"/>
              </a:solidFill>
            </a:endParaRPr>
          </a:p>
          <a:p>
            <a:pPr algn="just"/>
            <a:r>
              <a:rPr lang="fr-FR" sz="4000" b="1" dirty="0" smtClean="0">
                <a:solidFill>
                  <a:srgbClr val="00B050"/>
                </a:solidFill>
                <a:latin typeface="Times New Roman" pitchFamily="18" charset="0"/>
                <a:cs typeface="Times New Roman" pitchFamily="18" charset="0"/>
                <a:sym typeface="Wingdings"/>
              </a:rPr>
              <a:t></a:t>
            </a:r>
            <a:r>
              <a:rPr lang="fr-FR" sz="2400" b="1" dirty="0" smtClean="0">
                <a:solidFill>
                  <a:srgbClr val="00B050"/>
                </a:solidFill>
                <a:latin typeface="Times New Roman" pitchFamily="18" charset="0"/>
                <a:cs typeface="Times New Roman" pitchFamily="18" charset="0"/>
                <a:sym typeface="Wingdings"/>
              </a:rPr>
              <a:t> </a:t>
            </a:r>
            <a:r>
              <a:rPr lang="fr-FR" sz="2400" b="1" dirty="0" smtClean="0">
                <a:solidFill>
                  <a:srgbClr val="00B050"/>
                </a:solidFill>
              </a:rPr>
              <a:t>Origines</a:t>
            </a:r>
          </a:p>
          <a:p>
            <a:pPr algn="just">
              <a:buFont typeface="Wingdings"/>
              <a:buChar char="ü"/>
            </a:pPr>
            <a:r>
              <a:rPr lang="fr-FR" sz="2400" b="1" dirty="0" smtClean="0">
                <a:solidFill>
                  <a:srgbClr val="00B0F0"/>
                </a:solidFill>
              </a:rPr>
              <a:t>Origines humaines</a:t>
            </a:r>
          </a:p>
          <a:p>
            <a:pPr algn="just">
              <a:buFont typeface="Wingdings"/>
              <a:buChar char="ü"/>
            </a:pPr>
            <a:r>
              <a:rPr lang="fr-FR" sz="2400" b="1" dirty="0" smtClean="0">
                <a:solidFill>
                  <a:srgbClr val="00B0F0"/>
                </a:solidFill>
              </a:rPr>
              <a:t>Origines naturelles</a:t>
            </a:r>
          </a:p>
          <a:p>
            <a:pPr algn="just"/>
            <a:r>
              <a:rPr lang="fr-FR" sz="4000" b="1" dirty="0" smtClean="0">
                <a:solidFill>
                  <a:srgbClr val="00B050"/>
                </a:solidFill>
                <a:latin typeface="Times New Roman" pitchFamily="18" charset="0"/>
                <a:cs typeface="Times New Roman" pitchFamily="18" charset="0"/>
                <a:sym typeface="Wingdings"/>
              </a:rPr>
              <a:t></a:t>
            </a:r>
            <a:r>
              <a:rPr lang="fr-FR" sz="2400" b="1" dirty="0" smtClean="0">
                <a:solidFill>
                  <a:srgbClr val="00B050"/>
                </a:solidFill>
                <a:latin typeface="Times New Roman" pitchFamily="18" charset="0"/>
                <a:cs typeface="Times New Roman" pitchFamily="18" charset="0"/>
                <a:sym typeface="Wingdings"/>
              </a:rPr>
              <a:t> </a:t>
            </a:r>
            <a:r>
              <a:rPr lang="fr-FR" sz="2400" b="1" dirty="0" smtClean="0">
                <a:solidFill>
                  <a:srgbClr val="00B050"/>
                </a:solidFill>
              </a:rPr>
              <a:t>Conséquences de l’effet de serre sur l’environnement</a:t>
            </a:r>
          </a:p>
          <a:p>
            <a:pPr algn="just"/>
            <a:r>
              <a:rPr lang="fr-FR" sz="2400" b="1" dirty="0" smtClean="0">
                <a:solidFill>
                  <a:srgbClr val="00B050"/>
                </a:solidFill>
                <a:latin typeface="Times New Roman" pitchFamily="18" charset="0"/>
                <a:cs typeface="Times New Roman" pitchFamily="18" charset="0"/>
                <a:sym typeface="Wingdings"/>
              </a:rPr>
              <a:t> </a:t>
            </a:r>
            <a:r>
              <a:rPr lang="fr-FR" sz="4000" b="1" dirty="0" smtClean="0">
                <a:solidFill>
                  <a:srgbClr val="00B050"/>
                </a:solidFill>
                <a:latin typeface="Times New Roman" pitchFamily="18" charset="0"/>
                <a:cs typeface="Times New Roman" pitchFamily="18" charset="0"/>
                <a:sym typeface="Wingdings"/>
              </a:rPr>
              <a:t></a:t>
            </a:r>
            <a:r>
              <a:rPr lang="fr-FR" sz="2400" b="1" dirty="0" smtClean="0">
                <a:solidFill>
                  <a:srgbClr val="00B050"/>
                </a:solidFill>
                <a:latin typeface="Times New Roman" pitchFamily="18" charset="0"/>
                <a:cs typeface="Times New Roman" pitchFamily="18" charset="0"/>
                <a:sym typeface="Wingdings"/>
              </a:rPr>
              <a:t> </a:t>
            </a:r>
            <a:r>
              <a:rPr lang="fr-FR" sz="2400" b="1" dirty="0" smtClean="0">
                <a:solidFill>
                  <a:srgbClr val="00B050"/>
                </a:solidFill>
              </a:rPr>
              <a:t>Conséquences sur la santé</a:t>
            </a:r>
          </a:p>
        </p:txBody>
      </p:sp>
      <p:sp>
        <p:nvSpPr>
          <p:cNvPr id="12289" name="Rectangle 1"/>
          <p:cNvSpPr>
            <a:spLocks noChangeArrowheads="1"/>
          </p:cNvSpPr>
          <p:nvPr/>
        </p:nvSpPr>
        <p:spPr bwMode="auto">
          <a:xfrm>
            <a:off x="2017679" y="258415"/>
            <a:ext cx="5108643"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002060"/>
                </a:solidFill>
                <a:effectLst/>
                <a:cs typeface="Arial" pitchFamily="34" charset="0"/>
              </a:rPr>
              <a:t>Les points principaux de la conférence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395536" y="656104"/>
            <a:ext cx="8568952" cy="2862322"/>
          </a:xfrm>
          <a:prstGeom prst="rect">
            <a:avLst/>
          </a:prstGeom>
        </p:spPr>
        <p:txBody>
          <a:bodyPr wrap="square">
            <a:spAutoFit/>
          </a:bodyPr>
          <a:lstStyle/>
          <a:p>
            <a:pPr algn="just"/>
            <a:r>
              <a:rPr lang="fr-FR" sz="3600" b="1" dirty="0" smtClean="0">
                <a:solidFill>
                  <a:srgbClr val="00B050"/>
                </a:solidFill>
                <a:latin typeface="Times New Roman" pitchFamily="18" charset="0"/>
                <a:cs typeface="Times New Roman" pitchFamily="18" charset="0"/>
                <a:sym typeface="Wingdings"/>
              </a:rPr>
              <a:t></a:t>
            </a:r>
            <a:r>
              <a:rPr lang="fr-FR" sz="2400" b="1" dirty="0" smtClean="0">
                <a:solidFill>
                  <a:srgbClr val="00B050"/>
                </a:solidFill>
                <a:latin typeface="Times New Roman" pitchFamily="18" charset="0"/>
                <a:cs typeface="Times New Roman" pitchFamily="18" charset="0"/>
                <a:sym typeface="Wingdings"/>
              </a:rPr>
              <a:t> </a:t>
            </a:r>
            <a:r>
              <a:rPr lang="fr-FR" sz="2400" b="1" dirty="0" smtClean="0">
                <a:solidFill>
                  <a:srgbClr val="00B050"/>
                </a:solidFill>
              </a:rPr>
              <a:t>L’effet de serre, ça sert à quoi ?</a:t>
            </a:r>
          </a:p>
          <a:p>
            <a:pPr algn="just"/>
            <a:endParaRPr lang="fr-FR" sz="2400" b="1" dirty="0" smtClean="0">
              <a:solidFill>
                <a:srgbClr val="00B050"/>
              </a:solidFill>
            </a:endParaRPr>
          </a:p>
          <a:p>
            <a:pPr algn="just"/>
            <a:r>
              <a:rPr lang="fr-FR" sz="2400" b="1" dirty="0" smtClean="0">
                <a:solidFill>
                  <a:srgbClr val="00B0F0"/>
                </a:solidFill>
              </a:rPr>
              <a:t>      </a:t>
            </a:r>
            <a:r>
              <a:rPr lang="fr-FR" sz="2400" b="1" dirty="0" smtClean="0">
                <a:solidFill>
                  <a:srgbClr val="00B0F0"/>
                </a:solidFill>
                <a:sym typeface="Wingdings"/>
              </a:rPr>
              <a:t></a:t>
            </a:r>
            <a:r>
              <a:rPr lang="fr-FR" sz="2400" b="1" dirty="0" smtClean="0">
                <a:solidFill>
                  <a:srgbClr val="00B0F0"/>
                </a:solidFill>
              </a:rPr>
              <a:t> L'effet de serre</a:t>
            </a:r>
            <a:r>
              <a:rPr lang="fr-FR" sz="2400" dirty="0" smtClean="0">
                <a:solidFill>
                  <a:srgbClr val="00B0F0"/>
                </a:solidFill>
              </a:rPr>
              <a:t> </a:t>
            </a:r>
            <a:r>
              <a:rPr lang="fr-FR" sz="2400" dirty="0" smtClean="0"/>
              <a:t>est un </a:t>
            </a:r>
            <a:r>
              <a:rPr lang="fr-FR" sz="2400" b="1" dirty="0" smtClean="0">
                <a:solidFill>
                  <a:srgbClr val="00B0F0"/>
                </a:solidFill>
              </a:rPr>
              <a:t>phénomène</a:t>
            </a:r>
            <a:r>
              <a:rPr lang="fr-FR" sz="2400" dirty="0" smtClean="0"/>
              <a:t> naturel par lequel une partie de l'énergie solaire qui est émise par la terre est absorbée et retenue sous forme de chaleur dans la basse atmosphère. </a:t>
            </a:r>
            <a:r>
              <a:rPr lang="fr-FR" sz="2400" b="1" dirty="0" smtClean="0">
                <a:solidFill>
                  <a:srgbClr val="00B0F0"/>
                </a:solidFill>
              </a:rPr>
              <a:t>L'effet de serre</a:t>
            </a:r>
            <a:r>
              <a:rPr lang="fr-FR" sz="2400" dirty="0" smtClean="0">
                <a:solidFill>
                  <a:srgbClr val="00B0F0"/>
                </a:solidFill>
              </a:rPr>
              <a:t> </a:t>
            </a:r>
            <a:r>
              <a:rPr lang="fr-FR" sz="2400" dirty="0" smtClean="0"/>
              <a:t>est causé par des gaz contenus dans l'atmosphère, principalement la vapeur d'eau.</a:t>
            </a:r>
          </a:p>
        </p:txBody>
      </p:sp>
      <p:sp>
        <p:nvSpPr>
          <p:cNvPr id="3" name="Rectangle 2"/>
          <p:cNvSpPr/>
          <p:nvPr/>
        </p:nvSpPr>
        <p:spPr>
          <a:xfrm>
            <a:off x="539552" y="3645024"/>
            <a:ext cx="8136904" cy="2308324"/>
          </a:xfrm>
          <a:prstGeom prst="rect">
            <a:avLst/>
          </a:prstGeom>
        </p:spPr>
        <p:txBody>
          <a:bodyPr wrap="square">
            <a:spAutoFit/>
          </a:bodyPr>
          <a:lstStyle/>
          <a:p>
            <a:pPr algn="just"/>
            <a:endParaRPr lang="fr-FR" sz="2400" b="1" dirty="0" smtClean="0">
              <a:solidFill>
                <a:srgbClr val="00B050"/>
              </a:solidFill>
            </a:endParaRPr>
          </a:p>
          <a:p>
            <a:pPr algn="just"/>
            <a:r>
              <a:rPr lang="fr-FR" sz="2400" dirty="0" smtClean="0"/>
              <a:t> </a:t>
            </a:r>
            <a:r>
              <a:rPr lang="fr-FR" sz="2400" b="1" dirty="0" smtClean="0">
                <a:solidFill>
                  <a:srgbClr val="00B0F0"/>
                </a:solidFill>
                <a:sym typeface="Wingdings"/>
              </a:rPr>
              <a:t></a:t>
            </a:r>
            <a:r>
              <a:rPr lang="fr-FR" sz="2400" dirty="0" smtClean="0"/>
              <a:t> L’effet de serre est un phénomène naturel. C’est grâce à lui que la Terre est habitable avec une température moyenne de +15 °C. Si l’effet de serre n’existait pas, la température moyenne à la surface terrestre serait de -18°C... Autant dire que ce phénomène nous est très utile.</a:t>
            </a:r>
            <a:endParaRPr lang="fr-FR"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99592" y="836712"/>
            <a:ext cx="5525167" cy="646331"/>
          </a:xfrm>
          <a:prstGeom prst="rect">
            <a:avLst/>
          </a:prstGeom>
        </p:spPr>
        <p:txBody>
          <a:bodyPr wrap="none">
            <a:spAutoFit/>
          </a:bodyPr>
          <a:lstStyle/>
          <a:p>
            <a:r>
              <a:rPr lang="fr-FR" sz="3600" b="1" dirty="0" smtClean="0">
                <a:solidFill>
                  <a:srgbClr val="00B050"/>
                </a:solidFill>
                <a:latin typeface="Times New Roman" pitchFamily="18" charset="0"/>
                <a:cs typeface="Times New Roman" pitchFamily="18" charset="0"/>
                <a:sym typeface="Wingdings"/>
              </a:rPr>
              <a:t></a:t>
            </a:r>
            <a:r>
              <a:rPr lang="fr-FR" sz="2400" b="1" dirty="0" smtClean="0">
                <a:solidFill>
                  <a:srgbClr val="00B050"/>
                </a:solidFill>
                <a:latin typeface="Times New Roman" pitchFamily="18" charset="0"/>
                <a:cs typeface="Times New Roman" pitchFamily="18" charset="0"/>
                <a:sym typeface="Wingdings"/>
              </a:rPr>
              <a:t> </a:t>
            </a:r>
            <a:r>
              <a:rPr lang="fr-FR" sz="2400" b="1" dirty="0" smtClean="0">
                <a:solidFill>
                  <a:srgbClr val="00B050"/>
                </a:solidFill>
              </a:rPr>
              <a:t>L’effet de serre, comment ça marche ?</a:t>
            </a:r>
            <a:endParaRPr lang="fr-FR" sz="2400" b="1" dirty="0">
              <a:solidFill>
                <a:srgbClr val="00B050"/>
              </a:solidFill>
            </a:endParaRPr>
          </a:p>
        </p:txBody>
      </p:sp>
      <p:sp>
        <p:nvSpPr>
          <p:cNvPr id="6" name="Rectangle 5"/>
          <p:cNvSpPr/>
          <p:nvPr/>
        </p:nvSpPr>
        <p:spPr>
          <a:xfrm>
            <a:off x="755576" y="1859340"/>
            <a:ext cx="7344816" cy="3416320"/>
          </a:xfrm>
          <a:prstGeom prst="rect">
            <a:avLst/>
          </a:prstGeom>
        </p:spPr>
        <p:txBody>
          <a:bodyPr wrap="square">
            <a:spAutoFit/>
          </a:bodyPr>
          <a:lstStyle/>
          <a:p>
            <a:pPr algn="just"/>
            <a:r>
              <a:rPr lang="fr-FR" sz="2400" dirty="0" smtClean="0"/>
              <a:t> </a:t>
            </a:r>
            <a:r>
              <a:rPr lang="fr-FR" sz="2400" b="1" dirty="0" smtClean="0">
                <a:solidFill>
                  <a:srgbClr val="00B0F0"/>
                </a:solidFill>
                <a:sym typeface="Wingdings"/>
              </a:rPr>
              <a:t> </a:t>
            </a:r>
            <a:r>
              <a:rPr lang="fr-FR" sz="2400" dirty="0" smtClean="0"/>
              <a:t>une partie des rayons solaires qui atteignent le sol viennent réchauffer la Terre. Celle-ci émet donc une chaleur qui rayonne sous forme de rayons infrarouge. Sans atmosphère, les rayons infrarouges s'échapperaient dans leur quasi-totalité et la chaleur serait alors perdue. Grâce à certaines molécules de l'atmosphère (</a:t>
            </a:r>
            <a:r>
              <a:rPr lang="fr-FR" sz="2400" b="1" dirty="0" smtClean="0"/>
              <a:t>les gaz à effet de serre</a:t>
            </a:r>
            <a:r>
              <a:rPr lang="fr-FR" sz="2400" dirty="0" smtClean="0"/>
              <a:t>), une majeure partie du rayonnement infrarouge est captée puis rediffusée vers la terre. C'est ce mécanisme qui permet l'effet de serre.</a:t>
            </a:r>
            <a:endParaRPr lang="fr-FR"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Gaz à effet de serre : Les taxes sur l'énergie ont peu d'effet sur l'"/>
          <p:cNvPicPr>
            <a:picLocks noChangeAspect="1" noChangeArrowheads="1"/>
          </p:cNvPicPr>
          <p:nvPr/>
        </p:nvPicPr>
        <p:blipFill>
          <a:blip r:embed="rId2" cstate="print"/>
          <a:srcRect/>
          <a:stretch>
            <a:fillRect/>
          </a:stretch>
        </p:blipFill>
        <p:spPr bwMode="auto">
          <a:xfrm>
            <a:off x="1187624" y="836712"/>
            <a:ext cx="6821043" cy="51840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755576" y="260648"/>
            <a:ext cx="6048672" cy="646331"/>
          </a:xfrm>
          <a:prstGeom prst="rect">
            <a:avLst/>
          </a:prstGeom>
        </p:spPr>
        <p:txBody>
          <a:bodyPr wrap="square">
            <a:spAutoFit/>
          </a:bodyPr>
          <a:lstStyle/>
          <a:p>
            <a:r>
              <a:rPr lang="fr-FR" sz="3600" b="1" dirty="0" smtClean="0">
                <a:solidFill>
                  <a:srgbClr val="00B050"/>
                </a:solidFill>
                <a:latin typeface="Times New Roman" pitchFamily="18" charset="0"/>
                <a:cs typeface="Times New Roman" pitchFamily="18" charset="0"/>
                <a:sym typeface="Wingdings"/>
              </a:rPr>
              <a:t></a:t>
            </a:r>
            <a:r>
              <a:rPr lang="fr-FR" sz="2400" b="1" dirty="0" smtClean="0">
                <a:solidFill>
                  <a:srgbClr val="00B050"/>
                </a:solidFill>
              </a:rPr>
              <a:t> Principaux gaz à effet de serre</a:t>
            </a:r>
            <a:endParaRPr lang="fr-FR" sz="2400" dirty="0">
              <a:solidFill>
                <a:srgbClr val="00B050"/>
              </a:solidFill>
            </a:endParaRPr>
          </a:p>
        </p:txBody>
      </p:sp>
      <p:sp>
        <p:nvSpPr>
          <p:cNvPr id="11" name="Rectangle 10"/>
          <p:cNvSpPr/>
          <p:nvPr/>
        </p:nvSpPr>
        <p:spPr>
          <a:xfrm>
            <a:off x="683568" y="1124744"/>
            <a:ext cx="7848872" cy="2677656"/>
          </a:xfrm>
          <a:prstGeom prst="rect">
            <a:avLst/>
          </a:prstGeom>
        </p:spPr>
        <p:txBody>
          <a:bodyPr wrap="square">
            <a:spAutoFit/>
          </a:bodyPr>
          <a:lstStyle/>
          <a:p>
            <a:pPr algn="just"/>
            <a:r>
              <a:rPr lang="fr-FR" sz="2400" dirty="0" smtClean="0"/>
              <a:t>Les principaux gaz à effet de serre sont : </a:t>
            </a:r>
          </a:p>
          <a:p>
            <a:pPr algn="just"/>
            <a:endParaRPr lang="fr-FR" sz="2400" dirty="0" smtClean="0"/>
          </a:p>
          <a:p>
            <a:pPr algn="just"/>
            <a:r>
              <a:rPr lang="fr-FR" sz="2400" b="1" dirty="0" smtClean="0">
                <a:solidFill>
                  <a:srgbClr val="00B0F0"/>
                </a:solidFill>
                <a:sym typeface="Wingdings"/>
              </a:rPr>
              <a:t> </a:t>
            </a:r>
            <a:r>
              <a:rPr lang="fr-FR" sz="2400" b="1" dirty="0" smtClean="0">
                <a:solidFill>
                  <a:srgbClr val="00B050"/>
                </a:solidFill>
              </a:rPr>
              <a:t>Le CO2 </a:t>
            </a:r>
            <a:r>
              <a:rPr lang="fr-FR" sz="2400" dirty="0" smtClean="0"/>
              <a:t>qui est généré par la combustion des combustibles fossiles (</a:t>
            </a:r>
            <a:r>
              <a:rPr lang="fr-FR" sz="2400" dirty="0" smtClean="0">
                <a:solidFill>
                  <a:srgbClr val="00B0F0"/>
                </a:solidFill>
              </a:rPr>
              <a:t>charbon, pétrole et ses dérivés gaz</a:t>
            </a:r>
            <a:r>
              <a:rPr lang="fr-FR" sz="2400" dirty="0" smtClean="0"/>
              <a:t>) par certains procédés industriels la déforestation. Les secteurs émetteurs sont les transports, les bâtiments et la consommation des ménages, la production d’énergie et l’industrie.</a:t>
            </a:r>
          </a:p>
        </p:txBody>
      </p:sp>
      <p:sp>
        <p:nvSpPr>
          <p:cNvPr id="12" name="Rectangle 11"/>
          <p:cNvSpPr/>
          <p:nvPr/>
        </p:nvSpPr>
        <p:spPr>
          <a:xfrm>
            <a:off x="683568" y="4221088"/>
            <a:ext cx="7848872" cy="1569660"/>
          </a:xfrm>
          <a:prstGeom prst="rect">
            <a:avLst/>
          </a:prstGeom>
        </p:spPr>
        <p:txBody>
          <a:bodyPr wrap="square">
            <a:spAutoFit/>
          </a:bodyPr>
          <a:lstStyle/>
          <a:p>
            <a:pPr algn="just"/>
            <a:r>
              <a:rPr lang="fr-FR" sz="2400" b="1" dirty="0" smtClean="0">
                <a:solidFill>
                  <a:srgbClr val="00B0F0"/>
                </a:solidFill>
                <a:sym typeface="Wingdings"/>
              </a:rPr>
              <a:t></a:t>
            </a:r>
            <a:r>
              <a:rPr lang="fr-FR" sz="2400" b="1" dirty="0" smtClean="0"/>
              <a:t> </a:t>
            </a:r>
            <a:r>
              <a:rPr lang="fr-FR" sz="2400" b="1" dirty="0" smtClean="0">
                <a:solidFill>
                  <a:srgbClr val="00B050"/>
                </a:solidFill>
              </a:rPr>
              <a:t>Le méthane CH4 </a:t>
            </a:r>
            <a:r>
              <a:rPr lang="fr-FR" sz="2400" dirty="0" smtClean="0"/>
              <a:t>émis par </a:t>
            </a:r>
            <a:r>
              <a:rPr lang="fr-FR" sz="2400" dirty="0" smtClean="0">
                <a:solidFill>
                  <a:srgbClr val="00B0F0"/>
                </a:solidFill>
              </a:rPr>
              <a:t>l’élevage des bovins</a:t>
            </a:r>
            <a:r>
              <a:rPr lang="fr-FR" sz="2400" dirty="0" smtClean="0"/>
              <a:t>, les </a:t>
            </a:r>
            <a:r>
              <a:rPr lang="fr-FR" sz="2400" dirty="0" smtClean="0">
                <a:solidFill>
                  <a:srgbClr val="00B0F0"/>
                </a:solidFill>
              </a:rPr>
              <a:t>déjections animales </a:t>
            </a:r>
            <a:r>
              <a:rPr lang="fr-FR" sz="2400" dirty="0" smtClean="0"/>
              <a:t>et les </a:t>
            </a:r>
            <a:r>
              <a:rPr lang="fr-FR" sz="2400" dirty="0" smtClean="0">
                <a:solidFill>
                  <a:srgbClr val="00B0F0"/>
                </a:solidFill>
              </a:rPr>
              <a:t>cultures agricoles </a:t>
            </a:r>
            <a:r>
              <a:rPr lang="fr-FR" sz="2400" dirty="0" smtClean="0"/>
              <a:t>(riz), par la mise en décharges des déchets organiques. Son pouvoir sur l’effet de serre est de 21 fois celui du CO2.</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827584" y="976660"/>
            <a:ext cx="7560840" cy="1938992"/>
          </a:xfrm>
          <a:prstGeom prst="rect">
            <a:avLst/>
          </a:prstGeom>
        </p:spPr>
        <p:txBody>
          <a:bodyPr wrap="square">
            <a:spAutoFit/>
          </a:bodyPr>
          <a:lstStyle/>
          <a:p>
            <a:pPr algn="just"/>
            <a:r>
              <a:rPr lang="fr-FR" sz="2400" b="1" dirty="0" smtClean="0">
                <a:solidFill>
                  <a:srgbClr val="00B0F0"/>
                </a:solidFill>
                <a:sym typeface="Wingdings"/>
              </a:rPr>
              <a:t> </a:t>
            </a:r>
            <a:r>
              <a:rPr lang="fr-FR" sz="2400" b="1" dirty="0" smtClean="0">
                <a:solidFill>
                  <a:srgbClr val="00B050"/>
                </a:solidFill>
              </a:rPr>
              <a:t>Le protoxyde d’azote ou N20 </a:t>
            </a:r>
            <a:r>
              <a:rPr lang="fr-FR" sz="2400" dirty="0" smtClean="0"/>
              <a:t>est le résultat de pratiques agricoles intensives (</a:t>
            </a:r>
            <a:r>
              <a:rPr lang="fr-FR" sz="2400" dirty="0" smtClean="0">
                <a:solidFill>
                  <a:srgbClr val="00B0F0"/>
                </a:solidFill>
              </a:rPr>
              <a:t>engrais</a:t>
            </a:r>
            <a:r>
              <a:rPr lang="fr-FR" sz="2400" dirty="0" smtClean="0"/>
              <a:t>, </a:t>
            </a:r>
            <a:r>
              <a:rPr lang="fr-FR" sz="2400" dirty="0" smtClean="0">
                <a:solidFill>
                  <a:srgbClr val="00B0F0"/>
                </a:solidFill>
              </a:rPr>
              <a:t>déjections</a:t>
            </a:r>
            <a:r>
              <a:rPr lang="fr-FR" sz="2400" dirty="0" smtClean="0"/>
              <a:t>) et peut être émis à l’occasion de procédés industriels, principalement dans les </a:t>
            </a:r>
            <a:r>
              <a:rPr lang="fr-FR" sz="2400" dirty="0" smtClean="0">
                <a:solidFill>
                  <a:srgbClr val="00B0F0"/>
                </a:solidFill>
              </a:rPr>
              <a:t>industries chimiques qui fabriquent les engrais</a:t>
            </a:r>
            <a:r>
              <a:rPr lang="fr-FR" sz="2400" dirty="0" smtClean="0"/>
              <a:t>. Son pouvoir sur l’effet de serre est de 310 fois celui du CO2.</a:t>
            </a:r>
          </a:p>
        </p:txBody>
      </p:sp>
      <p:sp>
        <p:nvSpPr>
          <p:cNvPr id="12" name="Rectangle 11"/>
          <p:cNvSpPr/>
          <p:nvPr/>
        </p:nvSpPr>
        <p:spPr>
          <a:xfrm>
            <a:off x="827584" y="3352924"/>
            <a:ext cx="7560840" cy="2677656"/>
          </a:xfrm>
          <a:prstGeom prst="rect">
            <a:avLst/>
          </a:prstGeom>
        </p:spPr>
        <p:txBody>
          <a:bodyPr wrap="square">
            <a:spAutoFit/>
          </a:bodyPr>
          <a:lstStyle/>
          <a:p>
            <a:pPr algn="just"/>
            <a:r>
              <a:rPr lang="fr-FR" sz="2400" b="1" dirty="0" smtClean="0">
                <a:solidFill>
                  <a:srgbClr val="00B050"/>
                </a:solidFill>
              </a:rPr>
              <a:t> </a:t>
            </a:r>
            <a:r>
              <a:rPr lang="fr-FR" sz="2400" b="1" dirty="0" smtClean="0">
                <a:solidFill>
                  <a:srgbClr val="00B0F0"/>
                </a:solidFill>
                <a:sym typeface="Wingdings"/>
              </a:rPr>
              <a:t> </a:t>
            </a:r>
            <a:r>
              <a:rPr lang="fr-FR" sz="2400" b="1" dirty="0" smtClean="0">
                <a:solidFill>
                  <a:srgbClr val="00B050"/>
                </a:solidFill>
              </a:rPr>
              <a:t>Les gaz fluorés </a:t>
            </a:r>
            <a:r>
              <a:rPr lang="fr-FR" sz="2400" dirty="0" smtClean="0"/>
              <a:t>(les </a:t>
            </a:r>
            <a:r>
              <a:rPr lang="fr-FR" sz="2400" dirty="0" smtClean="0">
                <a:solidFill>
                  <a:srgbClr val="00B0F0"/>
                </a:solidFill>
              </a:rPr>
              <a:t>hydrofluorocarbures</a:t>
            </a:r>
            <a:r>
              <a:rPr lang="fr-FR" sz="2400" dirty="0" smtClean="0"/>
              <a:t> (</a:t>
            </a:r>
            <a:r>
              <a:rPr lang="fr-FR" sz="2400" b="1" dirty="0" smtClean="0"/>
              <a:t>HFC</a:t>
            </a:r>
            <a:r>
              <a:rPr lang="fr-FR" sz="2400" dirty="0" smtClean="0"/>
              <a:t>), les </a:t>
            </a:r>
            <a:r>
              <a:rPr lang="fr-FR" sz="2400" dirty="0" smtClean="0">
                <a:solidFill>
                  <a:srgbClr val="00B0F0"/>
                </a:solidFill>
              </a:rPr>
              <a:t>perfluorocarbures</a:t>
            </a:r>
            <a:r>
              <a:rPr lang="fr-FR" sz="2400" dirty="0" smtClean="0"/>
              <a:t> (</a:t>
            </a:r>
            <a:r>
              <a:rPr lang="fr-FR" sz="2400" b="1" dirty="0" smtClean="0"/>
              <a:t>PFC</a:t>
            </a:r>
            <a:r>
              <a:rPr lang="fr-FR" sz="2400" dirty="0" smtClean="0"/>
              <a:t>) et </a:t>
            </a:r>
            <a:r>
              <a:rPr lang="fr-FR" sz="2400" dirty="0" smtClean="0">
                <a:solidFill>
                  <a:srgbClr val="00B0F0"/>
                </a:solidFill>
              </a:rPr>
              <a:t>l'hexafluorure de soufre </a:t>
            </a:r>
            <a:r>
              <a:rPr lang="fr-FR" sz="2400" dirty="0" smtClean="0"/>
              <a:t>(</a:t>
            </a:r>
            <a:r>
              <a:rPr lang="fr-FR" sz="2400" b="1" dirty="0" smtClean="0"/>
              <a:t>SF6</a:t>
            </a:r>
            <a:r>
              <a:rPr lang="fr-FR" sz="2400" dirty="0" smtClean="0"/>
              <a:t>))</a:t>
            </a:r>
            <a:r>
              <a:rPr lang="fr-FR" sz="2400" b="1" dirty="0" smtClean="0">
                <a:solidFill>
                  <a:srgbClr val="00B050"/>
                </a:solidFill>
              </a:rPr>
              <a:t> </a:t>
            </a:r>
            <a:r>
              <a:rPr lang="fr-FR" sz="2400" dirty="0" smtClean="0"/>
              <a:t>sont utilisés dans la réfrigération et l’air conditionné, dans les mousses isolantes et les aérosols, l’industrie des semi-conducteurs et les appareils de transport d’électricité. Leur pouvoir de réchauffement va de 1300 fois à 23 000 fois celui du CO2.</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n 2010, CO2 contributed 76% of global GHG emissions, CH4 about 16%, N2O about 6% and the combined F-gases about 2%"/>
          <p:cNvPicPr>
            <a:picLocks noChangeAspect="1" noChangeArrowheads="1"/>
          </p:cNvPicPr>
          <p:nvPr/>
        </p:nvPicPr>
        <p:blipFill>
          <a:blip r:embed="rId2" cstate="print"/>
          <a:srcRect/>
          <a:stretch>
            <a:fillRect/>
          </a:stretch>
        </p:blipFill>
        <p:spPr bwMode="auto">
          <a:xfrm>
            <a:off x="1403648" y="764704"/>
            <a:ext cx="6902149" cy="468052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51520" y="260648"/>
            <a:ext cx="2376264" cy="646331"/>
          </a:xfrm>
          <a:prstGeom prst="rect">
            <a:avLst/>
          </a:prstGeom>
        </p:spPr>
        <p:txBody>
          <a:bodyPr wrap="square">
            <a:spAutoFit/>
          </a:bodyPr>
          <a:lstStyle/>
          <a:p>
            <a:r>
              <a:rPr lang="fr-FR" sz="3600" b="1" dirty="0" smtClean="0">
                <a:solidFill>
                  <a:srgbClr val="00B050"/>
                </a:solidFill>
                <a:latin typeface="Times New Roman" pitchFamily="18" charset="0"/>
                <a:cs typeface="Times New Roman" pitchFamily="18" charset="0"/>
                <a:sym typeface="Wingdings"/>
              </a:rPr>
              <a:t></a:t>
            </a:r>
            <a:r>
              <a:rPr lang="fr-FR" sz="2400" b="1" dirty="0" smtClean="0">
                <a:solidFill>
                  <a:srgbClr val="00B050"/>
                </a:solidFill>
                <a:latin typeface="Times New Roman" pitchFamily="18" charset="0"/>
                <a:cs typeface="Times New Roman" pitchFamily="18" charset="0"/>
                <a:sym typeface="Wingdings"/>
              </a:rPr>
              <a:t> </a:t>
            </a:r>
            <a:r>
              <a:rPr lang="fr-FR" sz="2400" b="1" dirty="0" smtClean="0">
                <a:solidFill>
                  <a:srgbClr val="00B050"/>
                </a:solidFill>
              </a:rPr>
              <a:t>Origines</a:t>
            </a:r>
            <a:endParaRPr lang="fr-FR" sz="2400" dirty="0">
              <a:solidFill>
                <a:srgbClr val="00B050"/>
              </a:solidFill>
            </a:endParaRPr>
          </a:p>
        </p:txBody>
      </p:sp>
      <p:pic>
        <p:nvPicPr>
          <p:cNvPr id="2050" name="Picture 2"/>
          <p:cNvPicPr>
            <a:picLocks noChangeAspect="1" noChangeArrowheads="1"/>
          </p:cNvPicPr>
          <p:nvPr/>
        </p:nvPicPr>
        <p:blipFill>
          <a:blip r:embed="rId2" cstate="print"/>
          <a:srcRect/>
          <a:stretch>
            <a:fillRect/>
          </a:stretch>
        </p:blipFill>
        <p:spPr bwMode="auto">
          <a:xfrm>
            <a:off x="1860376" y="1196752"/>
            <a:ext cx="6096000" cy="4429125"/>
          </a:xfrm>
          <a:prstGeom prst="rect">
            <a:avLst/>
          </a:prstGeom>
          <a:noFill/>
          <a:ln w="9525">
            <a:noFill/>
            <a:miter lim="800000"/>
            <a:headEnd/>
            <a:tailEnd/>
          </a:ln>
        </p:spPr>
      </p:pic>
      <p:sp>
        <p:nvSpPr>
          <p:cNvPr id="11" name="Rectangle 10"/>
          <p:cNvSpPr/>
          <p:nvPr/>
        </p:nvSpPr>
        <p:spPr>
          <a:xfrm>
            <a:off x="899592" y="5602014"/>
            <a:ext cx="7488832" cy="923330"/>
          </a:xfrm>
          <a:prstGeom prst="rect">
            <a:avLst/>
          </a:prstGeom>
        </p:spPr>
        <p:txBody>
          <a:bodyPr wrap="square">
            <a:spAutoFit/>
          </a:bodyPr>
          <a:lstStyle/>
          <a:p>
            <a:r>
              <a:rPr lang="fr-FR" b="1" dirty="0" smtClean="0">
                <a:solidFill>
                  <a:srgbClr val="00B050"/>
                </a:solidFill>
              </a:rPr>
              <a:t>Figure 2: </a:t>
            </a:r>
            <a:r>
              <a:rPr lang="fr-FR" dirty="0" smtClean="0"/>
              <a:t>Contribution des différents secteurs aux émissions totales de GES anthropiques en 2004 en équivalent-CO2. (La foresterie inclut le déboisement)</a:t>
            </a:r>
            <a:br>
              <a:rPr lang="fr-FR" dirty="0" smtClean="0"/>
            </a:br>
            <a:endParaRPr lang="fr-FR" dirty="0"/>
          </a:p>
        </p:txBody>
      </p:sp>
      <p:sp>
        <p:nvSpPr>
          <p:cNvPr id="12" name="Rectangle 11"/>
          <p:cNvSpPr/>
          <p:nvPr/>
        </p:nvSpPr>
        <p:spPr>
          <a:xfrm>
            <a:off x="251520" y="908720"/>
            <a:ext cx="4572000" cy="830997"/>
          </a:xfrm>
          <a:prstGeom prst="rect">
            <a:avLst/>
          </a:prstGeom>
        </p:spPr>
        <p:txBody>
          <a:bodyPr>
            <a:spAutoFit/>
          </a:bodyPr>
          <a:lstStyle/>
          <a:p>
            <a:r>
              <a:rPr lang="fr-FR" sz="2400" b="1" dirty="0" smtClean="0">
                <a:solidFill>
                  <a:srgbClr val="00B0F0"/>
                </a:solidFill>
                <a:sym typeface="Wingdings"/>
              </a:rPr>
              <a:t> </a:t>
            </a:r>
            <a:r>
              <a:rPr lang="fr-FR" sz="2400" b="1" dirty="0" smtClean="0">
                <a:solidFill>
                  <a:srgbClr val="00B050"/>
                </a:solidFill>
              </a:rPr>
              <a:t>Origines humaines</a:t>
            </a:r>
            <a:r>
              <a:rPr lang="fr-FR" sz="2400" dirty="0" smtClean="0">
                <a:solidFill>
                  <a:srgbClr val="00B050"/>
                </a:solidFill>
              </a:rPr>
              <a:t/>
            </a:r>
            <a:br>
              <a:rPr lang="fr-FR" sz="2400" dirty="0" smtClean="0">
                <a:solidFill>
                  <a:srgbClr val="00B050"/>
                </a:solidFill>
              </a:rPr>
            </a:br>
            <a:endParaRPr lang="fr-FR" sz="2400" dirty="0">
              <a:solidFill>
                <a:srgbClr val="00B05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1360</TotalTime>
  <Words>1045</Words>
  <Application>Microsoft Office PowerPoint</Application>
  <PresentationFormat>Affichage à l'écran (4:3)</PresentationFormat>
  <Paragraphs>42</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bouchareb</dc:creator>
  <cp:lastModifiedBy>bouchareb</cp:lastModifiedBy>
  <cp:revision>70</cp:revision>
  <dcterms:created xsi:type="dcterms:W3CDTF">2020-02-29T18:25:38Z</dcterms:created>
  <dcterms:modified xsi:type="dcterms:W3CDTF">2020-04-16T06:26:20Z</dcterms:modified>
</cp:coreProperties>
</file>