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EF5D0BF1-F3E4-47DA-BD4C-DAC047B3DD2F}" type="datetimeFigureOut">
              <a:rPr lang="fr-FR" smtClean="0"/>
              <a:t>11/12/2021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2974D3F-CF8F-48FB-BE2C-5158986B68B2}"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F5D0BF1-F3E4-47DA-BD4C-DAC047B3DD2F}" type="datetimeFigureOut">
              <a:rPr lang="fr-FR" smtClean="0"/>
              <a:t>11/12/2021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2974D3F-CF8F-48FB-BE2C-5158986B68B2}"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F5D0BF1-F3E4-47DA-BD4C-DAC047B3DD2F}" type="datetimeFigureOut">
              <a:rPr lang="fr-FR" smtClean="0"/>
              <a:t>11/12/2021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2974D3F-CF8F-48FB-BE2C-5158986B68B2}"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F5D0BF1-F3E4-47DA-BD4C-DAC047B3DD2F}" type="datetimeFigureOut">
              <a:rPr lang="fr-FR" smtClean="0"/>
              <a:t>11/12/2021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2974D3F-CF8F-48FB-BE2C-5158986B68B2}"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EF5D0BF1-F3E4-47DA-BD4C-DAC047B3DD2F}" type="datetimeFigureOut">
              <a:rPr lang="fr-FR" smtClean="0"/>
              <a:t>11/12/2021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2974D3F-CF8F-48FB-BE2C-5158986B68B2}"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EF5D0BF1-F3E4-47DA-BD4C-DAC047B3DD2F}" type="datetimeFigureOut">
              <a:rPr lang="fr-FR" smtClean="0"/>
              <a:t>11/12/2021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2974D3F-CF8F-48FB-BE2C-5158986B68B2}"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EF5D0BF1-F3E4-47DA-BD4C-DAC047B3DD2F}" type="datetimeFigureOut">
              <a:rPr lang="fr-FR" smtClean="0"/>
              <a:t>11/12/2021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2974D3F-CF8F-48FB-BE2C-5158986B68B2}"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EF5D0BF1-F3E4-47DA-BD4C-DAC047B3DD2F}" type="datetimeFigureOut">
              <a:rPr lang="fr-FR" smtClean="0"/>
              <a:t>11/12/2021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2974D3F-CF8F-48FB-BE2C-5158986B68B2}"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F5D0BF1-F3E4-47DA-BD4C-DAC047B3DD2F}" type="datetimeFigureOut">
              <a:rPr lang="fr-FR" smtClean="0"/>
              <a:t>11/12/2021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2974D3F-CF8F-48FB-BE2C-5158986B68B2}"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EF5D0BF1-F3E4-47DA-BD4C-DAC047B3DD2F}" type="datetimeFigureOut">
              <a:rPr lang="fr-FR" smtClean="0"/>
              <a:t>11/12/2021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2974D3F-CF8F-48FB-BE2C-5158986B68B2}"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EF5D0BF1-F3E4-47DA-BD4C-DAC047B3DD2F}" type="datetimeFigureOut">
              <a:rPr lang="fr-FR" smtClean="0"/>
              <a:t>11/12/2021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2974D3F-CF8F-48FB-BE2C-5158986B68B2}"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5D0BF1-F3E4-47DA-BD4C-DAC047B3DD2F}" type="datetimeFigureOut">
              <a:rPr lang="fr-FR" smtClean="0"/>
              <a:t>11/12/2021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974D3F-CF8F-48FB-BE2C-5158986B68B2}"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0"/>
            <a:ext cx="9144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 formulation de la problématique : </a:t>
            </a:r>
            <a:endPar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p:txBody>
      </p:sp>
      <p:sp>
        <p:nvSpPr>
          <p:cNvPr id="5" name="Rectangle 4"/>
          <p:cNvSpPr/>
          <p:nvPr/>
        </p:nvSpPr>
        <p:spPr>
          <a:xfrm>
            <a:off x="0" y="928670"/>
            <a:ext cx="9144000" cy="4524315"/>
          </a:xfrm>
          <a:prstGeom prst="rect">
            <a:avLst/>
          </a:prstGeom>
        </p:spPr>
        <p:txBody>
          <a:bodyPr wrap="square">
            <a:spAutoFit/>
          </a:bodyPr>
          <a:lstStyle/>
          <a:p>
            <a:pPr lvl="0" eaLnBrk="0" fontAlgn="base" hangingPunct="0">
              <a:spcBef>
                <a:spcPct val="0"/>
              </a:spcBef>
              <a:spcAft>
                <a:spcPct val="0"/>
              </a:spcAft>
            </a:pP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Elle est considérée comme étant une composante essentielle de la recherche, la problématique doit être rédigée de façon claire et cohérente, et le chercheur doit :</a:t>
            </a:r>
          </a:p>
          <a:p>
            <a:pPr lvl="0" eaLnBrk="0" fontAlgn="base" hangingPunct="0">
              <a:spcBef>
                <a:spcPct val="0"/>
              </a:spcBef>
              <a:spcAft>
                <a:spcPct val="0"/>
              </a:spcAft>
              <a:buFont typeface="Wingdings" pitchFamily="2" charset="2"/>
              <a:buChar char="Ø"/>
            </a:pPr>
            <a:r>
              <a:rPr lang="fr-FR" sz="3200" dirty="0" smtClean="0">
                <a:latin typeface="Times New Roman" pitchFamily="18" charset="0"/>
                <a:ea typeface="Calibri" pitchFamily="34" charset="0"/>
                <a:cs typeface="Times New Roman" pitchFamily="18" charset="0"/>
              </a:rPr>
              <a:t> P</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résenter les motivations ou les raisons du choix du sujet;</a:t>
            </a:r>
          </a:p>
          <a:p>
            <a:pPr lvl="0" eaLnBrk="0" fontAlgn="base" hangingPunct="0">
              <a:spcBef>
                <a:spcPct val="0"/>
              </a:spcBef>
              <a:spcAft>
                <a:spcPct val="0"/>
              </a:spcAft>
              <a:buFont typeface="Wingdings" pitchFamily="2" charset="2"/>
              <a:buChar char="Ø"/>
            </a:pPr>
            <a:r>
              <a:rPr lang="fr-FR" sz="3200" dirty="0" smtClean="0">
                <a:latin typeface="Times New Roman" pitchFamily="18" charset="0"/>
                <a:ea typeface="Calibri" pitchFamily="34" charset="0"/>
                <a:cs typeface="Times New Roman" pitchFamily="18" charset="0"/>
              </a:rPr>
              <a:t> F</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ormuler une série de questions; </a:t>
            </a:r>
          </a:p>
          <a:p>
            <a:pPr lvl="0" eaLnBrk="0" fontAlgn="base" hangingPunct="0">
              <a:spcBef>
                <a:spcPct val="0"/>
              </a:spcBef>
              <a:spcAft>
                <a:spcPct val="0"/>
              </a:spcAft>
              <a:buFont typeface="Wingdings" pitchFamily="2" charset="2"/>
              <a:buChar char="Ø"/>
            </a:pPr>
            <a:r>
              <a:rPr lang="fr-FR" sz="3200" dirty="0">
                <a:latin typeface="Times New Roman" pitchFamily="18" charset="0"/>
                <a:ea typeface="Calibri" pitchFamily="34" charset="0"/>
                <a:cs typeface="Times New Roman" pitchFamily="18" charset="0"/>
              </a:rPr>
              <a:t>F</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ormuler les hypothèses de recherche; </a:t>
            </a:r>
          </a:p>
          <a:p>
            <a:pPr lvl="0" eaLnBrk="0" fontAlgn="base" hangingPunct="0">
              <a:spcBef>
                <a:spcPct val="0"/>
              </a:spcBef>
              <a:spcAft>
                <a:spcPct val="0"/>
              </a:spcAft>
              <a:buFont typeface="Wingdings" pitchFamily="2" charset="2"/>
              <a:buChar char="Ø"/>
            </a:pPr>
            <a:r>
              <a:rPr lang="fr-FR" sz="3200" dirty="0" smtClean="0">
                <a:latin typeface="Times New Roman" pitchFamily="18" charset="0"/>
                <a:ea typeface="Calibri" pitchFamily="34" charset="0"/>
                <a:cs typeface="Times New Roman" pitchFamily="18" charset="0"/>
              </a:rPr>
              <a:t>E</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xpliquer la démarche du travail</a:t>
            </a:r>
            <a:r>
              <a:rPr kumimoji="0" lang="fr-FR" sz="1600" b="0" i="0" u="none" strike="noStrike" cap="none" normalizeH="0" baseline="0" dirty="0" smtClean="0">
                <a:ln>
                  <a:noFill/>
                </a:ln>
                <a:solidFill>
                  <a:schemeClr val="tx1"/>
                </a:solidFill>
                <a:effectLst/>
                <a:latin typeface="Arial" pitchFamily="34" charset="0"/>
                <a:cs typeface="Arial" pitchFamily="34" charset="0"/>
              </a:rPr>
              <a:t> </a:t>
            </a:r>
            <a:r>
              <a:rPr kumimoji="0" lang="fr-FR" sz="1200" b="0" i="0" u="none" strike="noStrike" cap="none" normalizeH="0" baseline="0" dirty="0" smtClean="0">
                <a:ln>
                  <a:noFill/>
                </a:ln>
                <a:solidFill>
                  <a:schemeClr val="tx1"/>
                </a:solidFill>
                <a:effectLst/>
                <a:latin typeface="Arial" pitchFamily="34" charset="0"/>
                <a:cs typeface="Arial" pitchFamily="34" charset="0"/>
              </a:rPr>
              <a:t>.</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6" name="Rectangle 2"/>
          <p:cNvSpPr>
            <a:spLocks noChangeArrowheads="1"/>
          </p:cNvSpPr>
          <p:nvPr/>
        </p:nvSpPr>
        <p:spPr bwMode="auto">
          <a:xfrm>
            <a:off x="0" y="5643578"/>
            <a:ext cx="91440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Note</a:t>
            </a:r>
            <a:r>
              <a:rPr kumimoji="0" lang="fr-FR"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lorsqu</a:t>
            </a:r>
            <a:r>
              <a:rPr kumimoji="0" lang="fr-FR" sz="24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il s</a:t>
            </a:r>
            <a:r>
              <a:rPr kumimoji="0" lang="fr-FR" sz="24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agit de la r</a:t>
            </a:r>
            <a:r>
              <a:rPr kumimoji="0" lang="fr-FR" sz="24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daction d</a:t>
            </a:r>
            <a:r>
              <a:rPr kumimoji="0" lang="fr-FR" sz="24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 avant projet, il est utile de joindre une bibliographie s</a:t>
            </a:r>
            <a:r>
              <a:rPr kumimoji="0" lang="fr-FR" sz="24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lective.</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checkerboard(across)">
                                      <p:cBhvr>
                                        <p:cTn id="7"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0" y="0"/>
            <a:ext cx="9055684" cy="83099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Char char="•"/>
              <a:tabLst/>
            </a:pP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 chercheur doit </a:t>
            </a:r>
            <a:r>
              <a:rPr kumimoji="0" lang="fr-FR" sz="24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viter de formuler des hypoth</a:t>
            </a:r>
            <a:r>
              <a:rPr kumimoji="0" lang="fr-FR" sz="24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ses inv</a:t>
            </a:r>
            <a:r>
              <a:rPr kumimoji="0" lang="fr-FR" sz="24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rifiables.</a:t>
            </a:r>
          </a:p>
          <a:p>
            <a:pPr marL="0" marR="0" lvl="0" indent="0" algn="justLow" defTabSz="914400" rtl="0" eaLnBrk="1" fontAlgn="base" latinLnBrk="0" hangingPunct="1">
              <a:lnSpc>
                <a:spcPct val="100000"/>
              </a:lnSpc>
              <a:spcBef>
                <a:spcPct val="0"/>
              </a:spcBef>
              <a:spcAft>
                <a:spcPct val="0"/>
              </a:spcAft>
              <a:buClrTx/>
              <a:buSzTx/>
              <a:tabLst/>
            </a:pPr>
            <a:r>
              <a:rPr lang="fr-FR" sz="2400" b="1" dirty="0" smtClean="0">
                <a:latin typeface="Times New Roman" pitchFamily="18" charset="0"/>
                <a:cs typeface="Times New Roman" pitchFamily="18" charset="0"/>
              </a:rPr>
              <a:t>Ex</a:t>
            </a:r>
            <a:r>
              <a:rPr lang="fr-FR" sz="2400" dirty="0" smtClean="0">
                <a:latin typeface="Times New Roman" pitchFamily="18" charset="0"/>
                <a:cs typeface="Times New Roman" pitchFamily="18" charset="0"/>
              </a:rPr>
              <a:t>: </a:t>
            </a:r>
            <a:r>
              <a:rPr lang="fr-FR" sz="2400" b="1" i="1" dirty="0">
                <a:latin typeface="Times New Roman" pitchFamily="18" charset="0"/>
                <a:cs typeface="Times New Roman" pitchFamily="18" charset="0"/>
              </a:rPr>
              <a:t>L</a:t>
            </a:r>
            <a:r>
              <a:rPr lang="fr-FR" sz="2400" b="1" i="1" dirty="0" smtClean="0">
                <a:latin typeface="Times New Roman" pitchFamily="18" charset="0"/>
                <a:cs typeface="Times New Roman" pitchFamily="18" charset="0"/>
              </a:rPr>
              <a:t>e français est une langue qui serait créée </a:t>
            </a:r>
            <a:r>
              <a:rPr lang="fr-FR" sz="2400" b="1" i="1" dirty="0" smtClean="0">
                <a:solidFill>
                  <a:srgbClr val="FF0000"/>
                </a:solidFill>
                <a:latin typeface="Times New Roman" pitchFamily="18" charset="0"/>
                <a:cs typeface="Times New Roman" pitchFamily="18" charset="0"/>
              </a:rPr>
              <a:t>par des extraterrestres </a:t>
            </a:r>
            <a:endParaRPr kumimoji="0" lang="fr-FR" sz="3600" b="1" i="1" u="none" strike="noStrike" cap="none" normalizeH="0" baseline="0" dirty="0" smtClean="0">
              <a:ln>
                <a:noFill/>
              </a:ln>
              <a:solidFill>
                <a:srgbClr val="FF0000"/>
              </a:solidFill>
              <a:effectLst/>
              <a:latin typeface="Arial" pitchFamily="34" charset="0"/>
              <a:cs typeface="Arial" pitchFamily="34" charset="0"/>
            </a:endParaRPr>
          </a:p>
        </p:txBody>
      </p:sp>
      <p:sp>
        <p:nvSpPr>
          <p:cNvPr id="21506" name="Rectangle 2"/>
          <p:cNvSpPr>
            <a:spLocks noChangeArrowheads="1"/>
          </p:cNvSpPr>
          <p:nvPr/>
        </p:nvSpPr>
        <p:spPr bwMode="auto">
          <a:xfrm>
            <a:off x="0" y="1142984"/>
            <a:ext cx="9144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Char char="•"/>
              <a:tabLst/>
            </a:pP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Une hypothèse doit être </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unidimensionnelle</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c'est-à-dire, elle doit  porter sur </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 seul élément</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comme </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seule variable </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(parler d’une seul chose)</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1507" name="Rectangle 3"/>
          <p:cNvSpPr>
            <a:spLocks noChangeArrowheads="1"/>
          </p:cNvSpPr>
          <p:nvPr/>
        </p:nvSpPr>
        <p:spPr bwMode="auto">
          <a:xfrm>
            <a:off x="0" y="3429000"/>
            <a:ext cx="9144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Low" fontAlgn="base">
              <a:spcBef>
                <a:spcPct val="0"/>
              </a:spcBef>
              <a:spcAft>
                <a:spcPct val="0"/>
              </a:spcAft>
            </a:pPr>
            <a:r>
              <a:rPr lang="fr-FR" sz="2400" b="1" i="1" dirty="0"/>
              <a:t>Hypothèse à double variable : </a:t>
            </a:r>
            <a:r>
              <a:rPr lang="fr-FR" sz="2400" b="1" i="1" dirty="0" smtClean="0"/>
              <a:t> </a:t>
            </a:r>
            <a:r>
              <a:rPr kumimoji="0" lang="fr-FR" sz="2400" b="0"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Le d</a:t>
            </a:r>
            <a:r>
              <a:rPr kumimoji="0" lang="fr-FR" sz="2400" b="0" i="1" u="none" strike="noStrike" cap="none" normalizeH="0" baseline="0" dirty="0" smtClean="0">
                <a:ln>
                  <a:noFill/>
                </a:ln>
                <a:solidFill>
                  <a:srgbClr val="FF0000"/>
                </a:solidFill>
                <a:effectLst/>
                <a:latin typeface="Calibri"/>
                <a:ea typeface="Calibri" pitchFamily="34" charset="0"/>
                <a:cs typeface="Times New Roman" pitchFamily="18" charset="0"/>
              </a:rPr>
              <a:t>é</a:t>
            </a:r>
            <a:r>
              <a:rPr kumimoji="0" lang="fr-FR" sz="2400" b="0"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sir de communiquer librement</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24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sans contrainte </a:t>
            </a:r>
            <a:r>
              <a:rPr kumimoji="0" lang="fr-FR" sz="2400" b="0" i="0"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ainsi que les variantes dialectales </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poussent les </a:t>
            </a:r>
            <a:r>
              <a:rPr kumimoji="0" lang="fr-FR" sz="24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tudiants </a:t>
            </a:r>
            <a:r>
              <a:rPr kumimoji="0" lang="fr-FR" sz="2400"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alterner les langues.</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21508" name="Rectangle 4"/>
          <p:cNvSpPr>
            <a:spLocks noChangeArrowheads="1"/>
          </p:cNvSpPr>
          <p:nvPr/>
        </p:nvSpPr>
        <p:spPr bwMode="auto">
          <a:xfrm>
            <a:off x="0" y="4857760"/>
            <a:ext cx="9144000" cy="21852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fr-FR" sz="2800" b="0" i="0" u="none" strike="noStrike" cap="none" normalizeH="0" baseline="0" dirty="0" err="1" smtClean="0">
                <a:ln>
                  <a:noFill/>
                </a:ln>
                <a:solidFill>
                  <a:srgbClr val="0070C0"/>
                </a:solidFill>
                <a:effectLst/>
                <a:latin typeface="Times New Roman" pitchFamily="18" charset="0"/>
                <a:ea typeface="Calibri" pitchFamily="34" charset="0"/>
                <a:cs typeface="Times New Roman" pitchFamily="18" charset="0"/>
              </a:rPr>
              <a:t>Hyp</a:t>
            </a:r>
            <a:r>
              <a:rPr kumimoji="0" lang="fr-FR" sz="2800" b="0" i="0"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 01</a:t>
            </a:r>
            <a:r>
              <a:rPr kumimoji="0" lang="fr-FR" sz="2800" b="0" i="0" u="none" strike="noStrike" cap="none" normalizeH="0" baseline="0" dirty="0" smtClean="0">
                <a:ln>
                  <a:noFill/>
                </a:ln>
                <a:solidFill>
                  <a:srgbClr val="0070C0"/>
                </a:solidFill>
                <a:effectLst/>
                <a:latin typeface="Calibri"/>
                <a:ea typeface="Calibri" pitchFamily="34" charset="0"/>
                <a:cs typeface="Times New Roman" pitchFamily="18" charset="0"/>
              </a:rPr>
              <a:t> </a:t>
            </a:r>
            <a:r>
              <a:rPr kumimoji="0" lang="fr-FR" sz="2800" b="0" i="0"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 </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 d</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sir de communiquer librement pousse les </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tudiants </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alterner les langues.</a:t>
            </a:r>
            <a:endParaRPr kumimoji="0" lang="fr-FR"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800" b="0" i="0"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Hyp</a:t>
            </a:r>
            <a:r>
              <a:rPr kumimoji="0" lang="fr-FR" sz="28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02</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Les variantes dialectales incitent les </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tudiants </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recourir </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alternance des langues </a:t>
            </a:r>
            <a:endParaRPr kumimoji="0" lang="fr-FR"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8" name="Rectangle 7"/>
          <p:cNvSpPr/>
          <p:nvPr/>
        </p:nvSpPr>
        <p:spPr>
          <a:xfrm>
            <a:off x="0" y="2500306"/>
            <a:ext cx="9144000" cy="830997"/>
          </a:xfrm>
          <a:prstGeom prst="rect">
            <a:avLst/>
          </a:prstGeom>
        </p:spPr>
        <p:txBody>
          <a:bodyPr wrap="square">
            <a:spAutoFit/>
          </a:bodyPr>
          <a:lstStyle/>
          <a:p>
            <a:pPr lvl="0" fontAlgn="base">
              <a:spcBef>
                <a:spcPct val="0"/>
              </a:spcBef>
              <a:spcAft>
                <a:spcPct val="0"/>
              </a:spcAft>
            </a:pP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Question</a:t>
            </a:r>
            <a:r>
              <a:rPr kumimoji="0" lang="fr-FR" sz="2400" b="1"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principale</a:t>
            </a:r>
            <a:r>
              <a:rPr kumimoji="0" lang="fr-FR" sz="2400"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Pourquoi les étudiants alternent les langues dans leurs discussions ? </a:t>
            </a:r>
            <a:endParaRPr kumimoji="0" lang="fr-FR" sz="1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1506"/>
                                        </p:tgtEl>
                                        <p:attrNameLst>
                                          <p:attrName>style.visibility</p:attrName>
                                        </p:attrNameLst>
                                      </p:cBhvr>
                                      <p:to>
                                        <p:strVal val="visible"/>
                                      </p:to>
                                    </p:set>
                                    <p:animEffect transition="in" filter="checkerboard(across)">
                                      <p:cBhvr>
                                        <p:cTn id="7" dur="500"/>
                                        <p:tgtEl>
                                          <p:spTgt spid="21506"/>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checkerboard(across)">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21507"/>
                                        </p:tgtEl>
                                        <p:attrNameLst>
                                          <p:attrName>style.visibility</p:attrName>
                                        </p:attrNameLst>
                                      </p:cBhvr>
                                      <p:to>
                                        <p:strVal val="visible"/>
                                      </p:to>
                                    </p:set>
                                    <p:animEffect transition="in" filter="checkerboard(across)">
                                      <p:cBhvr>
                                        <p:cTn id="17" dur="500"/>
                                        <p:tgtEl>
                                          <p:spTgt spid="21507"/>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21508"/>
                                        </p:tgtEl>
                                        <p:attrNameLst>
                                          <p:attrName>style.visibility</p:attrName>
                                        </p:attrNameLst>
                                      </p:cBhvr>
                                      <p:to>
                                        <p:strVal val="visible"/>
                                      </p:to>
                                    </p:set>
                                    <p:animEffect transition="in" filter="checkerboard(across)">
                                      <p:cBhvr>
                                        <p:cTn id="22" dur="500"/>
                                        <p:tgtEl>
                                          <p:spTgt spid="215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p:bldP spid="21507" grpId="0"/>
      <p:bldP spid="21508" grpId="0"/>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428596" y="642918"/>
            <a:ext cx="8286808" cy="2643206"/>
          </a:xfrm>
        </p:spPr>
        <p:txBody>
          <a:bodyPr>
            <a:normAutofit fontScale="70000" lnSpcReduction="20000"/>
          </a:bodyPr>
          <a:lstStyle/>
          <a:p>
            <a:pPr algn="just"/>
            <a:r>
              <a:rPr lang="fr-FR" dirty="0" smtClean="0">
                <a:solidFill>
                  <a:schemeClr val="tx1"/>
                </a:solidFill>
                <a:latin typeface="Times New Roman" pitchFamily="18" charset="0"/>
                <a:cs typeface="Times New Roman" pitchFamily="18" charset="0"/>
              </a:rPr>
              <a:t>Le </a:t>
            </a:r>
            <a:r>
              <a:rPr lang="fr-FR" dirty="0">
                <a:solidFill>
                  <a:schemeClr val="tx1"/>
                </a:solidFill>
                <a:latin typeface="Times New Roman" pitchFamily="18" charset="0"/>
                <a:cs typeface="Times New Roman" pitchFamily="18" charset="0"/>
              </a:rPr>
              <a:t>chercheur annonce la démarche de travail  à son lecteur, pour lui permettre de </a:t>
            </a:r>
            <a:r>
              <a:rPr lang="fr-FR" dirty="0" smtClean="0">
                <a:solidFill>
                  <a:schemeClr val="tx1"/>
                </a:solidFill>
                <a:latin typeface="Times New Roman" pitchFamily="18" charset="0"/>
                <a:cs typeface="Times New Roman" pitchFamily="18" charset="0"/>
              </a:rPr>
              <a:t>savoir:</a:t>
            </a:r>
          </a:p>
          <a:p>
            <a:pPr algn="just"/>
            <a:r>
              <a:rPr lang="fr-FR" dirty="0" smtClean="0">
                <a:solidFill>
                  <a:schemeClr val="tx1"/>
                </a:solidFill>
                <a:latin typeface="Times New Roman" pitchFamily="18" charset="0"/>
                <a:cs typeface="Times New Roman" pitchFamily="18" charset="0"/>
              </a:rPr>
              <a:t>- En </a:t>
            </a:r>
            <a:r>
              <a:rPr lang="fr-FR" dirty="0">
                <a:solidFill>
                  <a:schemeClr val="tx1"/>
                </a:solidFill>
                <a:latin typeface="Times New Roman" pitchFamily="18" charset="0"/>
                <a:cs typeface="Times New Roman" pitchFamily="18" charset="0"/>
              </a:rPr>
              <a:t>quoi consiste sa </a:t>
            </a:r>
            <a:r>
              <a:rPr lang="fr-FR" dirty="0" smtClean="0">
                <a:solidFill>
                  <a:schemeClr val="tx1"/>
                </a:solidFill>
                <a:latin typeface="Times New Roman" pitchFamily="18" charset="0"/>
                <a:cs typeface="Times New Roman" pitchFamily="18" charset="0"/>
              </a:rPr>
              <a:t>recherche</a:t>
            </a:r>
            <a:r>
              <a:rPr lang="fr-FR" dirty="0">
                <a:solidFill>
                  <a:schemeClr val="tx1"/>
                </a:solidFill>
                <a:latin typeface="Times New Roman" pitchFamily="18" charset="0"/>
                <a:cs typeface="Times New Roman" pitchFamily="18" charset="0"/>
              </a:rPr>
              <a:t>?</a:t>
            </a:r>
            <a:endParaRPr lang="fr-FR" dirty="0" smtClean="0">
              <a:solidFill>
                <a:schemeClr val="tx1"/>
              </a:solidFill>
              <a:latin typeface="Times New Roman" pitchFamily="18" charset="0"/>
              <a:cs typeface="Times New Roman" pitchFamily="18" charset="0"/>
            </a:endParaRPr>
          </a:p>
          <a:p>
            <a:pPr algn="just"/>
            <a:r>
              <a:rPr lang="fr-FR" dirty="0" smtClean="0">
                <a:solidFill>
                  <a:schemeClr val="tx1"/>
                </a:solidFill>
                <a:latin typeface="Times New Roman" pitchFamily="18" charset="0"/>
                <a:cs typeface="Times New Roman" pitchFamily="18" charset="0"/>
              </a:rPr>
              <a:t>- Comment va-elle </a:t>
            </a:r>
            <a:r>
              <a:rPr lang="fr-FR" dirty="0">
                <a:solidFill>
                  <a:schemeClr val="tx1"/>
                </a:solidFill>
                <a:latin typeface="Times New Roman" pitchFamily="18" charset="0"/>
                <a:cs typeface="Times New Roman" pitchFamily="18" charset="0"/>
              </a:rPr>
              <a:t>être </a:t>
            </a:r>
            <a:r>
              <a:rPr lang="fr-FR" dirty="0" smtClean="0">
                <a:solidFill>
                  <a:schemeClr val="tx1"/>
                </a:solidFill>
                <a:latin typeface="Times New Roman" pitchFamily="18" charset="0"/>
                <a:cs typeface="Times New Roman" pitchFamily="18" charset="0"/>
              </a:rPr>
              <a:t>menée? </a:t>
            </a:r>
          </a:p>
          <a:p>
            <a:pPr algn="just">
              <a:buFontTx/>
              <a:buChar char="-"/>
            </a:pPr>
            <a:r>
              <a:rPr lang="fr-FR" dirty="0" smtClean="0">
                <a:solidFill>
                  <a:schemeClr val="tx1"/>
                </a:solidFill>
                <a:latin typeface="Times New Roman" pitchFamily="18" charset="0"/>
                <a:cs typeface="Times New Roman" pitchFamily="18" charset="0"/>
              </a:rPr>
              <a:t>Dans </a:t>
            </a:r>
            <a:r>
              <a:rPr lang="fr-FR" dirty="0">
                <a:solidFill>
                  <a:schemeClr val="tx1"/>
                </a:solidFill>
                <a:latin typeface="Times New Roman" pitchFamily="18" charset="0"/>
                <a:cs typeface="Times New Roman" pitchFamily="18" charset="0"/>
              </a:rPr>
              <a:t>quel </a:t>
            </a:r>
            <a:r>
              <a:rPr lang="fr-FR" dirty="0" smtClean="0">
                <a:solidFill>
                  <a:schemeClr val="tx1"/>
                </a:solidFill>
                <a:latin typeface="Times New Roman" pitchFamily="18" charset="0"/>
                <a:cs typeface="Times New Roman" pitchFamily="18" charset="0"/>
              </a:rPr>
              <a:t>objectif? </a:t>
            </a:r>
          </a:p>
          <a:p>
            <a:pPr algn="just"/>
            <a:r>
              <a:rPr lang="fr-FR" dirty="0" smtClean="0">
                <a:solidFill>
                  <a:schemeClr val="tx1"/>
                </a:solidFill>
                <a:latin typeface="Times New Roman" pitchFamily="18" charset="0"/>
                <a:cs typeface="Times New Roman" pitchFamily="18" charset="0"/>
              </a:rPr>
              <a:t>En </a:t>
            </a:r>
            <a:r>
              <a:rPr lang="fr-FR" dirty="0">
                <a:solidFill>
                  <a:schemeClr val="tx1"/>
                </a:solidFill>
                <a:latin typeface="Times New Roman" pitchFamily="18" charset="0"/>
                <a:cs typeface="Times New Roman" pitchFamily="18" charset="0"/>
              </a:rPr>
              <a:t>d’autres termes, il explique sa méthodologie,  en présentant de façon concise l’ensemble de sa recherche. Il doit expliquer clairement ce qu’il envisage de faire sur le double plan théorique et pratique. </a:t>
            </a:r>
          </a:p>
        </p:txBody>
      </p:sp>
      <p:sp>
        <p:nvSpPr>
          <p:cNvPr id="5" name="ZoneTexte 4"/>
          <p:cNvSpPr txBox="1"/>
          <p:nvPr/>
        </p:nvSpPr>
        <p:spPr>
          <a:xfrm>
            <a:off x="1785918" y="0"/>
            <a:ext cx="5572164" cy="523220"/>
          </a:xfrm>
          <a:prstGeom prst="rect">
            <a:avLst/>
          </a:prstGeom>
          <a:noFill/>
        </p:spPr>
        <p:txBody>
          <a:bodyPr wrap="square" rtlCol="0">
            <a:spAutoFit/>
          </a:bodyPr>
          <a:lstStyle/>
          <a:p>
            <a:pPr algn="ctr"/>
            <a:r>
              <a:rPr lang="fr-FR" sz="2800" b="1" dirty="0">
                <a:latin typeface="Times New Roman" pitchFamily="18" charset="0"/>
                <a:cs typeface="Times New Roman" pitchFamily="18" charset="0"/>
              </a:rPr>
              <a:t>La démarche de recherche </a:t>
            </a:r>
            <a:endParaRPr lang="fr-FR" sz="2800" dirty="0">
              <a:latin typeface="Times New Roman" pitchFamily="18" charset="0"/>
              <a:cs typeface="Times New Roman" pitchFamily="18" charset="0"/>
            </a:endParaRPr>
          </a:p>
        </p:txBody>
      </p:sp>
      <p:graphicFrame>
        <p:nvGraphicFramePr>
          <p:cNvPr id="7" name="Tableau 6"/>
          <p:cNvGraphicFramePr>
            <a:graphicFrameLocks noGrp="1"/>
          </p:cNvGraphicFramePr>
          <p:nvPr/>
        </p:nvGraphicFramePr>
        <p:xfrm>
          <a:off x="285720" y="3473138"/>
          <a:ext cx="8643998" cy="3205480"/>
        </p:xfrm>
        <a:graphic>
          <a:graphicData uri="http://schemas.openxmlformats.org/drawingml/2006/table">
            <a:tbl>
              <a:tblPr firstRow="1" bandRow="1">
                <a:tableStyleId>{5940675A-B579-460E-94D1-54222C63F5DA}</a:tableStyleId>
              </a:tblPr>
              <a:tblGrid>
                <a:gridCol w="4321999"/>
                <a:gridCol w="4321999"/>
              </a:tblGrid>
              <a:tr h="370840">
                <a:tc>
                  <a:txBody>
                    <a:bodyPr/>
                    <a:lstStyle/>
                    <a:p>
                      <a:pPr algn="ctr"/>
                      <a:r>
                        <a:rPr lang="fr-FR" dirty="0" smtClean="0"/>
                        <a:t>Partie théorique</a:t>
                      </a:r>
                      <a:endParaRPr lang="fr-FR" dirty="0"/>
                    </a:p>
                  </a:txBody>
                  <a:tcPr/>
                </a:tc>
                <a:tc>
                  <a:txBody>
                    <a:bodyPr/>
                    <a:lstStyle/>
                    <a:p>
                      <a:pPr algn="ctr"/>
                      <a:r>
                        <a:rPr lang="fr-FR" dirty="0" smtClean="0"/>
                        <a:t>Partie pratique </a:t>
                      </a:r>
                      <a:endParaRPr lang="fr-FR" dirty="0"/>
                    </a:p>
                  </a:txBody>
                  <a:tcPr/>
                </a:tc>
              </a:tr>
              <a:tr h="370840">
                <a:tc>
                  <a:txBody>
                    <a:bodyPr/>
                    <a:lstStyle/>
                    <a:p>
                      <a:r>
                        <a:rPr lang="fr-FR" sz="1800" b="0" kern="1200" dirty="0" smtClean="0">
                          <a:solidFill>
                            <a:schemeClr val="tx1"/>
                          </a:solidFill>
                          <a:latin typeface="+mn-lt"/>
                          <a:ea typeface="+mn-ea"/>
                          <a:cs typeface="+mn-cs"/>
                        </a:rPr>
                        <a:t>- Le corps conceptuel ou</a:t>
                      </a:r>
                      <a:r>
                        <a:rPr lang="fr-FR" sz="1800" b="0" kern="1200" baseline="0" dirty="0" smtClean="0">
                          <a:solidFill>
                            <a:schemeClr val="tx1"/>
                          </a:solidFill>
                          <a:latin typeface="+mn-lt"/>
                          <a:ea typeface="+mn-ea"/>
                          <a:cs typeface="+mn-cs"/>
                        </a:rPr>
                        <a:t> </a:t>
                      </a:r>
                      <a:r>
                        <a:rPr lang="fr-FR" sz="1800" b="0" kern="1200" dirty="0" smtClean="0">
                          <a:solidFill>
                            <a:schemeClr val="tx1"/>
                          </a:solidFill>
                          <a:latin typeface="+mn-lt"/>
                          <a:ea typeface="+mn-ea"/>
                          <a:cs typeface="+mn-cs"/>
                        </a:rPr>
                        <a:t>l’aspect théorique (théories, concepts, notions, courants, les typologies du phénomènes étudiés</a:t>
                      </a:r>
                      <a:r>
                        <a:rPr lang="fr-FR" sz="1800" b="0" kern="1200" baseline="0" dirty="0" smtClean="0">
                          <a:solidFill>
                            <a:schemeClr val="tx1"/>
                          </a:solidFill>
                          <a:latin typeface="+mn-lt"/>
                          <a:ea typeface="+mn-ea"/>
                          <a:cs typeface="+mn-cs"/>
                        </a:rPr>
                        <a:t> selon les chercheurs, les études antérieures</a:t>
                      </a:r>
                      <a:r>
                        <a:rPr lang="fr-FR" sz="1800" b="1" kern="1200" dirty="0" smtClean="0">
                          <a:solidFill>
                            <a:schemeClr val="tx1"/>
                          </a:solidFill>
                          <a:latin typeface="+mn-lt"/>
                          <a:ea typeface="+mn-ea"/>
                          <a:cs typeface="+mn-cs"/>
                        </a:rPr>
                        <a:t>)</a:t>
                      </a:r>
                      <a:r>
                        <a:rPr lang="fr-FR" sz="1800" b="1" kern="1200" baseline="0" dirty="0" smtClean="0">
                          <a:solidFill>
                            <a:schemeClr val="tx1"/>
                          </a:solidFill>
                          <a:latin typeface="+mn-lt"/>
                          <a:ea typeface="+mn-ea"/>
                          <a:cs typeface="+mn-cs"/>
                        </a:rPr>
                        <a:t> </a:t>
                      </a:r>
                      <a:endParaRPr lang="fr-FR" dirty="0"/>
                    </a:p>
                  </a:txBody>
                  <a:tcPr/>
                </a:tc>
                <a:tc>
                  <a:txBody>
                    <a:bodyPr/>
                    <a:lstStyle/>
                    <a:p>
                      <a:r>
                        <a:rPr lang="fr-FR" sz="1800" kern="1200" dirty="0" smtClean="0">
                          <a:solidFill>
                            <a:schemeClr val="tx1"/>
                          </a:solidFill>
                          <a:latin typeface="+mn-lt"/>
                          <a:ea typeface="+mn-ea"/>
                          <a:cs typeface="+mn-cs"/>
                        </a:rPr>
                        <a:t>- L’aspect pratique (constitution</a:t>
                      </a:r>
                      <a:r>
                        <a:rPr lang="fr-FR" sz="1800" kern="1200" baseline="0" dirty="0" smtClean="0">
                          <a:solidFill>
                            <a:schemeClr val="tx1"/>
                          </a:solidFill>
                          <a:latin typeface="+mn-lt"/>
                          <a:ea typeface="+mn-ea"/>
                          <a:cs typeface="+mn-cs"/>
                        </a:rPr>
                        <a:t> du corpus et recueil des données d’analyse)</a:t>
                      </a:r>
                    </a:p>
                    <a:p>
                      <a:pPr>
                        <a:buFontTx/>
                        <a:buChar char="-"/>
                      </a:pPr>
                      <a:r>
                        <a:rPr lang="fr-FR" sz="1800" kern="1200" baseline="0" dirty="0" smtClean="0">
                          <a:solidFill>
                            <a:schemeClr val="tx1"/>
                          </a:solidFill>
                          <a:latin typeface="+mn-lt"/>
                          <a:ea typeface="+mn-ea"/>
                          <a:cs typeface="+mn-cs"/>
                        </a:rPr>
                        <a:t>L e type d’enquête: (questionnaire, entretiens, presses écrites, audiovisuelle, enregistrement….). </a:t>
                      </a:r>
                    </a:p>
                    <a:p>
                      <a:pPr>
                        <a:buFontTx/>
                        <a:buChar char="-"/>
                      </a:pPr>
                      <a:r>
                        <a:rPr lang="fr-FR" sz="1800" kern="1200" baseline="0" dirty="0" smtClean="0">
                          <a:solidFill>
                            <a:schemeClr val="tx1"/>
                          </a:solidFill>
                          <a:latin typeface="+mn-lt"/>
                          <a:ea typeface="+mn-ea"/>
                          <a:cs typeface="+mn-cs"/>
                        </a:rPr>
                        <a:t> Le type de corpus</a:t>
                      </a:r>
                    </a:p>
                    <a:p>
                      <a:pPr>
                        <a:buFontTx/>
                        <a:buChar char="-"/>
                      </a:pPr>
                      <a:r>
                        <a:rPr lang="fr-FR" sz="1800" kern="1200" baseline="0" dirty="0" smtClean="0">
                          <a:solidFill>
                            <a:schemeClr val="tx1"/>
                          </a:solidFill>
                          <a:latin typeface="+mn-lt"/>
                          <a:ea typeface="+mn-ea"/>
                          <a:cs typeface="+mn-cs"/>
                        </a:rPr>
                        <a:t> Le déroulement de l’enquête.</a:t>
                      </a:r>
                    </a:p>
                    <a:p>
                      <a:pPr>
                        <a:buFontTx/>
                        <a:buChar char="-"/>
                      </a:pPr>
                      <a:r>
                        <a:rPr lang="fr-FR" sz="1800" kern="1200" baseline="0" dirty="0" smtClean="0">
                          <a:solidFill>
                            <a:schemeClr val="tx1"/>
                          </a:solidFill>
                          <a:latin typeface="+mn-lt"/>
                          <a:ea typeface="+mn-ea"/>
                          <a:cs typeface="+mn-cs"/>
                        </a:rPr>
                        <a:t> Le public ciblé par l’enquête (âge, sexe, niveau d’étude, statut socioprofessionnel) </a:t>
                      </a:r>
                    </a:p>
                    <a:p>
                      <a:pPr>
                        <a:buFontTx/>
                        <a:buChar char="-"/>
                      </a:pPr>
                      <a:r>
                        <a:rPr lang="fr-FR" sz="1800" kern="1200" baseline="0" dirty="0" smtClean="0">
                          <a:solidFill>
                            <a:schemeClr val="tx1"/>
                          </a:solidFill>
                          <a:latin typeface="+mn-lt"/>
                          <a:ea typeface="+mn-ea"/>
                          <a:cs typeface="+mn-cs"/>
                        </a:rPr>
                        <a:t> La période de la collecte des données </a:t>
                      </a:r>
                      <a:endParaRPr lang="fr-FR"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857232"/>
            <a:ext cx="8229600" cy="5500726"/>
          </a:xfrm>
        </p:spPr>
        <p:txBody>
          <a:bodyPr>
            <a:normAutofit fontScale="77500" lnSpcReduction="20000"/>
          </a:bodyPr>
          <a:lstStyle/>
          <a:p>
            <a:pPr algn="just">
              <a:buNone/>
            </a:pPr>
            <a:r>
              <a:rPr lang="fr-FR" dirty="0" smtClean="0">
                <a:latin typeface="Times New Roman" pitchFamily="18" charset="0"/>
                <a:cs typeface="Times New Roman" pitchFamily="18" charset="0"/>
              </a:rPr>
              <a:t>(...) </a:t>
            </a:r>
            <a:r>
              <a:rPr lang="fr-FR" dirty="0">
                <a:latin typeface="Times New Roman" pitchFamily="18" charset="0"/>
                <a:cs typeface="Times New Roman" pitchFamily="18" charset="0"/>
              </a:rPr>
              <a:t>pour mener cette recherche nous envisageons procéder de la manière suivante : au niveau de la première partie, nous commencerons par (…) pou mettre en valeur/en lumière </a:t>
            </a:r>
            <a:r>
              <a:rPr lang="fr-FR" dirty="0" smtClean="0">
                <a:latin typeface="Times New Roman" pitchFamily="18" charset="0"/>
                <a:cs typeface="Times New Roman" pitchFamily="18" charset="0"/>
              </a:rPr>
              <a:t>la </a:t>
            </a:r>
            <a:r>
              <a:rPr lang="fr-FR" dirty="0">
                <a:latin typeface="Times New Roman" pitchFamily="18" charset="0"/>
                <a:cs typeface="Times New Roman" pitchFamily="18" charset="0"/>
              </a:rPr>
              <a:t>notion de  (…). Ensuite, nous ferons appel à la théorie de (…) pour expliciter (…)   et pour montrer que (…) Enfin, au niveau du troisième chapitre, nous tenterons de souligner les points forts et faibles du model de (…) ce qui permettra de définir (…) et cerner </a:t>
            </a:r>
            <a:r>
              <a:rPr lang="fr-FR" dirty="0" smtClean="0">
                <a:latin typeface="Times New Roman" pitchFamily="18" charset="0"/>
                <a:cs typeface="Times New Roman" pitchFamily="18" charset="0"/>
              </a:rPr>
              <a:t>(…).</a:t>
            </a:r>
          </a:p>
          <a:p>
            <a:pPr algn="just">
              <a:buNone/>
            </a:pPr>
            <a:endParaRPr lang="fr-FR" dirty="0">
              <a:latin typeface="Times New Roman" pitchFamily="18" charset="0"/>
              <a:cs typeface="Times New Roman" pitchFamily="18" charset="0"/>
            </a:endParaRPr>
          </a:p>
          <a:p>
            <a:pPr algn="just">
              <a:buNone/>
            </a:pPr>
            <a:r>
              <a:rPr lang="fr-FR" dirty="0">
                <a:latin typeface="Times New Roman" pitchFamily="18" charset="0"/>
                <a:cs typeface="Times New Roman" pitchFamily="18" charset="0"/>
              </a:rPr>
              <a:t>La deuxième partie sera consacrée à l’investigation de terrain. D’abord, nous exploiterons la notion de (…) nous analyserons (…) pour montrer que (….) ensuite, nous réaliserons une enquête par questionnaire auprès de (…)  pour déterminer (…) Enfin, pour cerner le/les(……) chez les sujets enquêtés, nous réaliserons  un enregistrement audio /visuel/ avec (…) cette activité nous permettra de prouver que (…) et  que (….)</a:t>
            </a:r>
          </a:p>
          <a:p>
            <a:pPr algn="just"/>
            <a:endParaRPr lang="fr-FR" dirty="0">
              <a:latin typeface="Times New Roman" pitchFamily="18" charset="0"/>
              <a:cs typeface="Times New Roman" pitchFamily="18" charset="0"/>
            </a:endParaRPr>
          </a:p>
        </p:txBody>
      </p:sp>
      <p:sp>
        <p:nvSpPr>
          <p:cNvPr id="4" name="Rectangle 3"/>
          <p:cNvSpPr/>
          <p:nvPr/>
        </p:nvSpPr>
        <p:spPr>
          <a:xfrm>
            <a:off x="2143108" y="285728"/>
            <a:ext cx="5147884" cy="369332"/>
          </a:xfrm>
          <a:prstGeom prst="rect">
            <a:avLst/>
          </a:prstGeom>
        </p:spPr>
        <p:txBody>
          <a:bodyPr wrap="none">
            <a:spAutoFit/>
          </a:bodyPr>
          <a:lstStyle/>
          <a:p>
            <a:r>
              <a:rPr lang="fr-FR" dirty="0" smtClean="0">
                <a:latin typeface="Times New Roman" pitchFamily="18" charset="0"/>
                <a:cs typeface="Times New Roman" pitchFamily="18" charset="0"/>
              </a:rPr>
              <a:t>Exemple d’un extrait d’une rédaction de la démarche</a:t>
            </a: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500042"/>
            <a:ext cx="9144000" cy="6143644"/>
          </a:xfrm>
        </p:spPr>
        <p:txBody>
          <a:bodyPr>
            <a:noAutofit/>
          </a:bodyPr>
          <a:lstStyle/>
          <a:p>
            <a:pPr>
              <a:buNone/>
            </a:pPr>
            <a:r>
              <a:rPr lang="fr-FR" sz="1300" dirty="0" smtClean="0"/>
              <a:t>Notre </a:t>
            </a:r>
            <a:r>
              <a:rPr lang="fr-FR" sz="1300" dirty="0"/>
              <a:t>travail de recherche est organisé en deux grandes parties distinctes mais complémentaires :</a:t>
            </a:r>
          </a:p>
          <a:p>
            <a:pPr algn="just">
              <a:buNone/>
            </a:pPr>
            <a:r>
              <a:rPr lang="fr-FR" sz="1300" b="1" dirty="0"/>
              <a:t>Une partie théorique : </a:t>
            </a:r>
            <a:r>
              <a:rPr lang="fr-FR" sz="1300" dirty="0"/>
              <a:t>fournit les assises théoriques de ce travail, elle comprend deux chapitres :</a:t>
            </a:r>
          </a:p>
          <a:p>
            <a:pPr algn="just">
              <a:buNone/>
            </a:pPr>
            <a:r>
              <a:rPr lang="fr-FR" sz="1300" b="1" dirty="0"/>
              <a:t>Le premier chapitre </a:t>
            </a:r>
            <a:r>
              <a:rPr lang="fr-FR" sz="1300" dirty="0"/>
              <a:t>s’intitule : </a:t>
            </a:r>
            <a:r>
              <a:rPr lang="fr-FR" sz="1300" i="1" dirty="0"/>
              <a:t>L’innovation Lexicale</a:t>
            </a:r>
            <a:r>
              <a:rPr lang="fr-FR" sz="1300" dirty="0"/>
              <a:t>. Il se veut une présentation des </a:t>
            </a:r>
            <a:r>
              <a:rPr lang="fr-FR" sz="1300" dirty="0" smtClean="0"/>
              <a:t>approches théoriques </a:t>
            </a:r>
            <a:r>
              <a:rPr lang="fr-FR" sz="1300" dirty="0"/>
              <a:t>et méthodologiques de la question. Les travaux de SABLAYROLLES (</a:t>
            </a:r>
            <a:r>
              <a:rPr lang="fr-FR" sz="1300" dirty="0" smtClean="0"/>
              <a:t>2000) </a:t>
            </a:r>
            <a:r>
              <a:rPr lang="fr-FR" sz="1300" dirty="0"/>
              <a:t>portant sur la néologie française, et ceux de Roman (1999) sur le processus néologique en arabe, constituent notre référence en ce qui concerne le domaine de la création </a:t>
            </a:r>
            <a:r>
              <a:rPr lang="fr-FR" sz="1300" dirty="0" smtClean="0"/>
              <a:t>lexicale. Dans </a:t>
            </a:r>
            <a:r>
              <a:rPr lang="fr-FR" sz="1300" dirty="0"/>
              <a:t>ce chapitre, nous commencerons par les définitions des termes « néologisme » et « </a:t>
            </a:r>
            <a:r>
              <a:rPr lang="fr-FR" sz="1300" dirty="0" smtClean="0"/>
              <a:t>néologie » données </a:t>
            </a:r>
            <a:r>
              <a:rPr lang="fr-FR" sz="1300" dirty="0"/>
              <a:t>par les différents théoriciens et les principaux dictionnaires de linguistique, nous exposerons ensuite la typologie des procédés de formation utilisée dans le classement des néologismes et ce, après avoir opté pour la « lexie » en tant qu’unité linguistique adéquate pour l’étude des particularités lexicales relevées dans le corpus.</a:t>
            </a:r>
          </a:p>
          <a:p>
            <a:pPr algn="just">
              <a:buNone/>
            </a:pPr>
            <a:r>
              <a:rPr lang="fr-FR" sz="1300" b="1" dirty="0"/>
              <a:t>Le deuxième chapitre </a:t>
            </a:r>
            <a:r>
              <a:rPr lang="fr-FR" sz="1300" dirty="0"/>
              <a:t>est relatif au domaine de la néologie dans la presse et à l’écriture journalistique. Nos outils </a:t>
            </a:r>
            <a:r>
              <a:rPr lang="fr-FR" sz="1300" dirty="0" smtClean="0"/>
              <a:t>théoriques sont </a:t>
            </a:r>
            <a:r>
              <a:rPr lang="fr-FR" sz="1300" dirty="0"/>
              <a:t>puisés dans différents domaines : </a:t>
            </a:r>
            <a:r>
              <a:rPr lang="fr-FR" sz="1300" i="1" dirty="0"/>
              <a:t>analyse de discours</a:t>
            </a:r>
            <a:r>
              <a:rPr lang="fr-FR" sz="1300" dirty="0"/>
              <a:t>, </a:t>
            </a:r>
            <a:r>
              <a:rPr lang="fr-FR" sz="1300" i="1" dirty="0"/>
              <a:t>lexicologie</a:t>
            </a:r>
            <a:r>
              <a:rPr lang="fr-FR" sz="1300" dirty="0"/>
              <a:t>, </a:t>
            </a:r>
            <a:r>
              <a:rPr lang="fr-FR" sz="1300" i="1" dirty="0"/>
              <a:t>pragmatique</a:t>
            </a:r>
            <a:r>
              <a:rPr lang="fr-FR" sz="1300" dirty="0"/>
              <a:t>, </a:t>
            </a:r>
            <a:r>
              <a:rPr lang="fr-FR" sz="1300" i="1" dirty="0"/>
              <a:t>sociolinguistique</a:t>
            </a:r>
            <a:r>
              <a:rPr lang="fr-FR" sz="1300" dirty="0"/>
              <a:t>. Dans cette étape, nous décrirons les circonstances dans lesquelles ont été émises les lexies néologiques repérées dans le corpus d’analyse. Les concepts de </a:t>
            </a:r>
            <a:r>
              <a:rPr lang="fr-FR" sz="1300" dirty="0" smtClean="0"/>
              <a:t>CHARAUDEAU, SABLAYROLLES</a:t>
            </a:r>
            <a:r>
              <a:rPr lang="fr-FR" sz="1300" dirty="0"/>
              <a:t>, et d’ORECCHIONI, nous servent d’outils d’analyse pour le traitement des </a:t>
            </a:r>
            <a:r>
              <a:rPr lang="fr-FR" sz="1300" dirty="0" smtClean="0"/>
              <a:t>néologismes dans </a:t>
            </a:r>
            <a:r>
              <a:rPr lang="fr-FR" sz="1300" dirty="0"/>
              <a:t>le discours qui les </a:t>
            </a:r>
            <a:r>
              <a:rPr lang="fr-FR" sz="1300" dirty="0" smtClean="0"/>
              <a:t>produit. On </a:t>
            </a:r>
            <a:r>
              <a:rPr lang="fr-FR" sz="1300" dirty="0"/>
              <a:t>peut donc dire que ces deux chapitres sont consacrés aux fondements théoriques des analyses envisagées dans la partie de l’analyse du corpus.</a:t>
            </a:r>
          </a:p>
          <a:p>
            <a:pPr>
              <a:buNone/>
            </a:pPr>
            <a:r>
              <a:rPr lang="fr-FR" sz="1300" b="1" dirty="0"/>
              <a:t>La  partie pratique </a:t>
            </a:r>
            <a:r>
              <a:rPr lang="fr-FR" sz="1300" dirty="0"/>
              <a:t>de la recherche se veut une analyse détaillée du corpus en faisant appel aux différents concepts mentionnés antérieurement.</a:t>
            </a:r>
          </a:p>
          <a:p>
            <a:r>
              <a:rPr lang="fr-FR" sz="1300" dirty="0"/>
              <a:t>Nous tenterons, dans </a:t>
            </a:r>
            <a:r>
              <a:rPr lang="fr-FR" sz="1300" b="1" dirty="0"/>
              <a:t>la première étape</a:t>
            </a:r>
            <a:r>
              <a:rPr lang="fr-FR" sz="1300" dirty="0"/>
              <a:t>, de dresser une grille d’analyse plus adaptée au corpus et au phénomène linguistique que nous voulons étudier. A partir de cette grille, nous allons essayer d’apporter un éclairage aux différents processus de formation des néologismes extraits du journal </a:t>
            </a:r>
            <a:r>
              <a:rPr lang="fr-FR" sz="1300" i="1" dirty="0"/>
              <a:t>Le Quotidien</a:t>
            </a:r>
            <a:r>
              <a:rPr lang="fr-FR" sz="1300" dirty="0"/>
              <a:t> </a:t>
            </a:r>
            <a:r>
              <a:rPr lang="fr-FR" sz="1300" i="1" dirty="0"/>
              <a:t>d’Oran</a:t>
            </a:r>
            <a:r>
              <a:rPr lang="fr-FR" sz="1300" dirty="0"/>
              <a:t>. Dans cette partie de l’analyse des lexies néologiques, nous n’allons pas nous intéresser uniquement à leur aspect morphologique ; d’autres informations vont être prises en considération à savoir : la catégorie grammaticale, les traits de sous-catégorisation </a:t>
            </a:r>
            <a:r>
              <a:rPr lang="fr-FR" sz="1300" dirty="0" err="1"/>
              <a:t>syntaxico</a:t>
            </a:r>
            <a:r>
              <a:rPr lang="fr-FR" sz="1300" dirty="0"/>
              <a:t>-sémantiques, le type de la lexie néologique…etc.</a:t>
            </a:r>
          </a:p>
          <a:p>
            <a:r>
              <a:rPr lang="fr-FR" sz="1300" b="1" dirty="0"/>
              <a:t>La deuxième étape </a:t>
            </a:r>
            <a:r>
              <a:rPr lang="fr-FR" sz="1300" dirty="0"/>
              <a:t>de l’analyse consiste à déterminer les raisons de surgissement de ces néologismes, l’analyse va se faire en prenant en considération les contextes dans lesquels ils étaient produits, cette étape est extrêmement importante pour pouvoir accéder à leurs significations. Ensuite, nous tenterons de rechercher les fonctions de telles lexies dans le discours, c’est-à-dire le rôle que remplit leur usage dans les chroniques. Pour ce faire, nous empruntons des outils d’analyse à la théorie des </a:t>
            </a:r>
            <a:r>
              <a:rPr lang="fr-FR" sz="1300" i="1" dirty="0"/>
              <a:t>conditions d’énonciation</a:t>
            </a:r>
            <a:r>
              <a:rPr lang="fr-FR" sz="1300" dirty="0"/>
              <a:t>, nous allons nous servir également de l’outil conceptuel déjà exposé dans la partie théorique.</a:t>
            </a:r>
          </a:p>
          <a:p>
            <a:r>
              <a:rPr lang="fr-FR" sz="1300" dirty="0" smtClean="0"/>
              <a:t>Tout </a:t>
            </a:r>
            <a:r>
              <a:rPr lang="fr-FR" sz="1300" dirty="0"/>
              <a:t>travail de recherche s’achève par une </a:t>
            </a:r>
            <a:r>
              <a:rPr lang="fr-FR" sz="1300" b="1" dirty="0"/>
              <a:t>conclusion</a:t>
            </a:r>
            <a:r>
              <a:rPr lang="fr-FR" sz="1300" dirty="0"/>
              <a:t>, nous tenterons, à la fin de notre mémoire, de résumer les résultats obtenus, de les mettre en relation avec la problématique, et de voir si les interrogations posées au début de la recherche ont pu avoir des réponses.</a:t>
            </a:r>
          </a:p>
        </p:txBody>
      </p:sp>
      <p:sp>
        <p:nvSpPr>
          <p:cNvPr id="4" name="Rectangle 3"/>
          <p:cNvSpPr/>
          <p:nvPr/>
        </p:nvSpPr>
        <p:spPr>
          <a:xfrm>
            <a:off x="0" y="71414"/>
            <a:ext cx="9001156" cy="369332"/>
          </a:xfrm>
          <a:prstGeom prst="rect">
            <a:avLst/>
          </a:prstGeom>
        </p:spPr>
        <p:txBody>
          <a:bodyPr wrap="square">
            <a:spAutoFit/>
          </a:bodyPr>
          <a:lstStyle/>
          <a:p>
            <a:r>
              <a:rPr lang="fr-FR" b="1" dirty="0" smtClean="0"/>
              <a:t>LA NEOLOGIE JOURNALISTIQUE.</a:t>
            </a:r>
            <a:r>
              <a:rPr lang="fr-FR" b="1" dirty="0"/>
              <a:t> </a:t>
            </a:r>
            <a:r>
              <a:rPr lang="fr-FR" dirty="0" smtClean="0"/>
              <a:t>Analyse des néologismes de la presse écrite francophone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latin typeface="Times New Roman" pitchFamily="18" charset="0"/>
                <a:cs typeface="Times New Roman" pitchFamily="18" charset="0"/>
              </a:rPr>
              <a:t>a) Les motivation  du choix du sujet</a:t>
            </a:r>
            <a:br>
              <a:rPr lang="fr-FR" b="1" dirty="0" smtClean="0">
                <a:latin typeface="Times New Roman" pitchFamily="18" charset="0"/>
                <a:cs typeface="Times New Roman" pitchFamily="18" charset="0"/>
              </a:rPr>
            </a:br>
            <a:endParaRPr lang="fr-FR" dirty="0">
              <a:latin typeface="Times New Roman" pitchFamily="18" charset="0"/>
              <a:cs typeface="Times New Roman" pitchFamily="18" charset="0"/>
            </a:endParaRPr>
          </a:p>
        </p:txBody>
      </p:sp>
      <p:sp>
        <p:nvSpPr>
          <p:cNvPr id="3" name="Espace réservé du contenu 2"/>
          <p:cNvSpPr>
            <a:spLocks noGrp="1"/>
          </p:cNvSpPr>
          <p:nvPr>
            <p:ph idx="1"/>
          </p:nvPr>
        </p:nvSpPr>
        <p:spPr>
          <a:xfrm>
            <a:off x="457200" y="1000108"/>
            <a:ext cx="8229600" cy="5572164"/>
          </a:xfrm>
        </p:spPr>
        <p:txBody>
          <a:bodyPr>
            <a:normAutofit fontScale="92500"/>
          </a:bodyPr>
          <a:lstStyle/>
          <a:p>
            <a:pPr algn="just"/>
            <a:r>
              <a:rPr lang="fr-FR" dirty="0" smtClean="0">
                <a:latin typeface="Times New Roman" pitchFamily="18" charset="0"/>
                <a:cs typeface="Times New Roman" pitchFamily="18" charset="0"/>
              </a:rPr>
              <a:t>Les motivations peuvent être </a:t>
            </a:r>
            <a:r>
              <a:rPr lang="fr-FR" b="1" dirty="0" smtClean="0">
                <a:latin typeface="Times New Roman" pitchFamily="18" charset="0"/>
                <a:cs typeface="Times New Roman" pitchFamily="18" charset="0"/>
              </a:rPr>
              <a:t>personnelles</a:t>
            </a:r>
            <a:r>
              <a:rPr lang="fr-FR" dirty="0" smtClean="0">
                <a:latin typeface="Times New Roman" pitchFamily="18" charset="0"/>
                <a:cs typeface="Times New Roman" pitchFamily="18" charset="0"/>
              </a:rPr>
              <a:t>; elles peuvent être liées à une expérience pratique ou un vécu, une observation, un constat, </a:t>
            </a:r>
            <a:r>
              <a:rPr lang="fr-FR" b="1" dirty="0" smtClean="0">
                <a:latin typeface="Times New Roman" pitchFamily="18" charset="0"/>
                <a:cs typeface="Times New Roman" pitchFamily="18" charset="0"/>
              </a:rPr>
              <a:t>. Cette partie montre comment le chercheur en est arrivé à s’interroger sur tel ou tel point-objet de sa recherche. </a:t>
            </a:r>
          </a:p>
          <a:p>
            <a:pPr algn="just"/>
            <a:r>
              <a:rPr lang="fr-FR" dirty="0" smtClean="0">
                <a:latin typeface="Times New Roman" pitchFamily="18" charset="0"/>
                <a:cs typeface="Times New Roman" pitchFamily="18" charset="0"/>
              </a:rPr>
              <a:t>Elles peuvent être d'ordre </a:t>
            </a:r>
            <a:r>
              <a:rPr lang="fr-FR" b="1" dirty="0" smtClean="0">
                <a:latin typeface="Times New Roman" pitchFamily="18" charset="0"/>
                <a:cs typeface="Times New Roman" pitchFamily="18" charset="0"/>
              </a:rPr>
              <a:t>épistémologique. C’est-à-dire qu’</a:t>
            </a:r>
            <a:r>
              <a:rPr lang="fr-FR" dirty="0" smtClean="0">
                <a:latin typeface="Times New Roman" pitchFamily="18" charset="0"/>
                <a:cs typeface="Times New Roman" pitchFamily="18" charset="0"/>
              </a:rPr>
              <a:t>une lecture, un colloque, un séminaire, un cours..., peuvent, en effet, susciter un intérêt particulier pour tel ou tel sujet; </a:t>
            </a:r>
          </a:p>
          <a:p>
            <a:pPr algn="just"/>
            <a:r>
              <a:rPr lang="fr-FR" dirty="0" smtClean="0">
                <a:latin typeface="Times New Roman" pitchFamily="18" charset="0"/>
                <a:cs typeface="Times New Roman" pitchFamily="18" charset="0"/>
              </a:rPr>
              <a:t>Un sujet peut être imposé par d’autres contraintes</a:t>
            </a: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428736"/>
          </a:xfrm>
        </p:spPr>
        <p:txBody>
          <a:bodyPr>
            <a:normAutofit/>
          </a:bodyPr>
          <a:lstStyle/>
          <a:p>
            <a:pPr lvl="0"/>
            <a:r>
              <a:rPr lang="fr-FR" sz="3600" b="1" dirty="0" smtClean="0">
                <a:latin typeface="Times New Roman" pitchFamily="18" charset="0"/>
                <a:ea typeface="Calibri" pitchFamily="34" charset="0"/>
                <a:cs typeface="Times New Roman" pitchFamily="18" charset="0"/>
              </a:rPr>
              <a:t>La formulation de la question principale</a:t>
            </a:r>
            <a:r>
              <a:rPr lang="fr-FR" sz="3600" b="1" dirty="0" smtClean="0">
                <a:ea typeface="Calibri" pitchFamily="34" charset="0"/>
                <a:cs typeface="Times New Roman" pitchFamily="18" charset="0"/>
              </a:rPr>
              <a:t> </a:t>
            </a:r>
            <a:r>
              <a:rPr lang="fr-FR" sz="3600" b="1" dirty="0" smtClean="0">
                <a:latin typeface="Times New Roman" pitchFamily="18" charset="0"/>
                <a:ea typeface="Calibri" pitchFamily="34" charset="0"/>
                <a:cs typeface="Times New Roman" pitchFamily="18" charset="0"/>
              </a:rPr>
              <a:t>:</a:t>
            </a:r>
            <a:r>
              <a:rPr lang="fr-FR" sz="3600" dirty="0" smtClean="0">
                <a:latin typeface="Times New Roman" pitchFamily="18" charset="0"/>
                <a:ea typeface="Calibri" pitchFamily="34" charset="0"/>
                <a:cs typeface="Times New Roman" pitchFamily="18" charset="0"/>
              </a:rPr>
              <a:t> </a:t>
            </a:r>
            <a:br>
              <a:rPr lang="fr-FR" sz="3600" dirty="0" smtClean="0">
                <a:latin typeface="Times New Roman" pitchFamily="18" charset="0"/>
                <a:ea typeface="Calibri" pitchFamily="34" charset="0"/>
                <a:cs typeface="Times New Roman" pitchFamily="18" charset="0"/>
              </a:rPr>
            </a:br>
            <a:endParaRPr lang="fr-FR" sz="3600" dirty="0"/>
          </a:p>
        </p:txBody>
      </p:sp>
      <p:sp>
        <p:nvSpPr>
          <p:cNvPr id="4" name="Rectangle 3"/>
          <p:cNvSpPr>
            <a:spLocks noChangeArrowheads="1"/>
          </p:cNvSpPr>
          <p:nvPr/>
        </p:nvSpPr>
        <p:spPr bwMode="auto">
          <a:xfrm>
            <a:off x="0" y="928670"/>
            <a:ext cx="9144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lang="fr-FR" sz="2400" dirty="0" smtClean="0">
                <a:latin typeface="Times New Roman" pitchFamily="18" charset="0"/>
                <a:ea typeface="Calibri" pitchFamily="34" charset="0"/>
                <a:cs typeface="Times New Roman" pitchFamily="18" charset="0"/>
              </a:rPr>
              <a:t>L</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es questions pos</a:t>
            </a:r>
            <a:r>
              <a:rPr kumimoji="0" lang="fr-FR" sz="24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es par le chercheur doivent cerner les aspects les plus importants de son sujet mais il doit avoir, parmi ses questions, une question </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principale</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qui est le </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a:t>
            </a:r>
            <a:r>
              <a:rPr kumimoji="0" lang="fr-FR" sz="2400" b="1" i="0" u="none" strike="noStrike" cap="none" normalizeH="0" baseline="0" dirty="0" smtClean="0">
                <a:ln>
                  <a:noFill/>
                </a:ln>
                <a:solidFill>
                  <a:schemeClr val="tx1"/>
                </a:solidFill>
                <a:effectLst/>
                <a:latin typeface="Calibri"/>
                <a:ea typeface="Calibri" pitchFamily="34" charset="0"/>
                <a:cs typeface="Times New Roman" pitchFamily="18" charset="0"/>
              </a:rPr>
              <a:t>œ</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ur</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de la probl</a:t>
            </a:r>
            <a:r>
              <a:rPr kumimoji="0" lang="fr-FR" sz="24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matique. </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4"/>
          <p:cNvSpPr/>
          <p:nvPr/>
        </p:nvSpPr>
        <p:spPr>
          <a:xfrm>
            <a:off x="0" y="2928934"/>
            <a:ext cx="9144000" cy="2554545"/>
          </a:xfrm>
          <a:prstGeom prst="rect">
            <a:avLst/>
          </a:prstGeom>
        </p:spPr>
        <p:txBody>
          <a:bodyPr wrap="square">
            <a:spAutoFit/>
          </a:bodyPr>
          <a:lstStyle/>
          <a:p>
            <a:pPr algn="just"/>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Selon Michel </a:t>
            </a:r>
            <a:r>
              <a:rPr lang="fr-FR" sz="3200" dirty="0">
                <a:latin typeface="Times New Roman" pitchFamily="18" charset="0"/>
                <a:ea typeface="Calibri" pitchFamily="34" charset="0"/>
                <a:cs typeface="Times New Roman" pitchFamily="18" charset="0"/>
              </a:rPr>
              <a:t>B</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eaud, cette question doit </a:t>
            </a:r>
            <a:r>
              <a:rPr lang="fr-FR" sz="3200" b="1" i="1" dirty="0">
                <a:ea typeface="Calibri" pitchFamily="34" charset="0"/>
                <a:cs typeface="Times New Roman" pitchFamily="18" charset="0"/>
              </a:rPr>
              <a:t>« </a:t>
            </a:r>
            <a:r>
              <a:rPr kumimoji="0" lang="fr-FR" sz="32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être </a:t>
            </a:r>
            <a:r>
              <a:rPr kumimoji="0" lang="fr-FR" sz="3200"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cruciale</a:t>
            </a:r>
            <a:r>
              <a:rPr kumimoji="0" lang="fr-FR" sz="32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3200"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centrale</a:t>
            </a:r>
            <a:r>
              <a:rPr kumimoji="0" lang="fr-FR" sz="32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3200" b="1"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essentielle</a:t>
            </a:r>
            <a:r>
              <a:rPr kumimoji="0" lang="fr-FR" sz="32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par rapport au sujet choisi </a:t>
            </a:r>
            <a:r>
              <a:rPr lang="fr-FR" sz="3200" b="1" i="1" dirty="0">
                <a:ea typeface="Calibri" pitchFamily="34" charset="0"/>
                <a:cs typeface="Times New Roman" pitchFamily="18" charset="0"/>
              </a:rPr>
              <a:t>…</a:t>
            </a:r>
            <a:r>
              <a:rPr kumimoji="0" lang="fr-FR" sz="32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elle ne doit pas être </a:t>
            </a:r>
            <a:r>
              <a:rPr lang="fr-FR" sz="3200" b="1" i="1" dirty="0">
                <a:ea typeface="Calibri" pitchFamily="34" charset="0"/>
                <a:cs typeface="Times New Roman" pitchFamily="18" charset="0"/>
              </a:rPr>
              <a:t>à</a:t>
            </a:r>
            <a:r>
              <a:rPr kumimoji="0" lang="fr-FR" sz="32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cot</a:t>
            </a:r>
            <a:r>
              <a:rPr lang="fr-FR" sz="3200" b="1" i="1" dirty="0">
                <a:ea typeface="Calibri" pitchFamily="34" charset="0"/>
                <a:cs typeface="Times New Roman" pitchFamily="18" charset="0"/>
              </a:rPr>
              <a:t>é</a:t>
            </a:r>
            <a:r>
              <a:rPr kumimoji="0" lang="fr-FR" sz="32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du sujet ou d</a:t>
            </a:r>
            <a:r>
              <a:rPr lang="fr-FR" sz="3200" b="1" i="1" dirty="0">
                <a:ea typeface="Calibri" pitchFamily="34" charset="0"/>
                <a:cs typeface="Times New Roman" pitchFamily="18" charset="0"/>
              </a:rPr>
              <a:t>é</a:t>
            </a:r>
            <a:r>
              <a:rPr kumimoji="0" lang="fr-FR" sz="32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cal</a:t>
            </a:r>
            <a:r>
              <a:rPr lang="fr-FR" sz="3200" b="1" i="1" dirty="0">
                <a:ea typeface="Calibri" pitchFamily="34" charset="0"/>
                <a:cs typeface="Times New Roman" pitchFamily="18" charset="0"/>
              </a:rPr>
              <a:t>é</a:t>
            </a:r>
            <a:r>
              <a:rPr kumimoji="0" lang="fr-FR" sz="32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 d</a:t>
            </a:r>
            <a:r>
              <a:rPr lang="fr-FR" sz="3200" b="1" i="1" dirty="0">
                <a:ea typeface="Calibri" pitchFamily="34" charset="0"/>
                <a:cs typeface="Times New Roman" pitchFamily="18" charset="0"/>
              </a:rPr>
              <a:t>é</a:t>
            </a:r>
            <a:r>
              <a:rPr kumimoji="0" lang="fr-FR" sz="32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sax</a:t>
            </a:r>
            <a:r>
              <a:rPr lang="fr-FR" sz="3200" b="1" i="1" dirty="0">
                <a:ea typeface="Calibri" pitchFamily="34" charset="0"/>
                <a:cs typeface="Times New Roman" pitchFamily="18" charset="0"/>
              </a:rPr>
              <a:t>é</a:t>
            </a:r>
            <a:r>
              <a:rPr kumimoji="0" lang="fr-FR" sz="32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 par rapport </a:t>
            </a:r>
            <a:r>
              <a:rPr lang="fr-FR" sz="3200" b="1" i="1" dirty="0">
                <a:ea typeface="Calibri" pitchFamily="34" charset="0"/>
                <a:cs typeface="Times New Roman" pitchFamily="18" charset="0"/>
              </a:rPr>
              <a:t>à</a:t>
            </a:r>
            <a:r>
              <a:rPr kumimoji="0" lang="fr-FR" sz="32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lui</a:t>
            </a:r>
            <a:r>
              <a:rPr lang="fr-FR" sz="3200" b="1" i="1" dirty="0">
                <a:ea typeface="Calibri" pitchFamily="34" charset="0"/>
                <a:cs typeface="Times New Roman" pitchFamily="18" charset="0"/>
              </a:rPr>
              <a:t> »</a:t>
            </a:r>
            <a:r>
              <a:rPr kumimoji="0" lang="fr-FR" sz="32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 Beaud, l</a:t>
            </a:r>
            <a:r>
              <a:rPr lang="fr-FR" sz="3200" dirty="0">
                <a:ea typeface="Calibri" pitchFamily="34" charset="0"/>
                <a:cs typeface="Times New Roman" pitchFamily="18" charset="0"/>
              </a:rPr>
              <a:t>’</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art de la th</a:t>
            </a:r>
            <a:r>
              <a:rPr lang="fr-FR" sz="3200" dirty="0">
                <a:ea typeface="Calibri" pitchFamily="34" charset="0"/>
                <a:cs typeface="Times New Roman" pitchFamily="18" charset="0"/>
              </a:rPr>
              <a:t>è</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 p</a:t>
            </a:r>
            <a:r>
              <a:rPr lang="fr-FR" sz="3200" dirty="0">
                <a:ea typeface="Calibri" pitchFamily="34" charset="0"/>
                <a:cs typeface="Times New Roman" pitchFamily="18" charset="0"/>
              </a:rPr>
              <a:t> </a:t>
            </a:r>
            <a:r>
              <a:rPr kumimoji="0" lang="fr-FR" sz="3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35)</a:t>
            </a:r>
            <a:endParaRPr lang="fr-FR"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0" y="4214818"/>
            <a:ext cx="91440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 typeface="Wingdings" pitchFamily="2" charset="2"/>
              <a:buChar char="§"/>
              <a:tabLst/>
            </a:pP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Le rôle de la question principale est de </a:t>
            </a: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guider</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le chercheur dans l</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ensemble du travail, elle lui sert </a:t>
            </a: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de lignes directrices </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et </a:t>
            </a: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a:t>
            </a:r>
            <a:r>
              <a:rPr kumimoji="0" lang="fr-FR" sz="2800" b="1"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orientations</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pour mener </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bien sa recherche. </a:t>
            </a:r>
            <a:endParaRPr kumimoji="0" lang="fr-FR" sz="4000" b="0" i="0" u="none" strike="noStrike" cap="none" normalizeH="0" baseline="0" dirty="0" smtClean="0">
              <a:ln>
                <a:noFill/>
              </a:ln>
              <a:solidFill>
                <a:schemeClr val="tx1"/>
              </a:solidFill>
              <a:effectLst/>
              <a:latin typeface="Arial" pitchFamily="34" charset="0"/>
              <a:cs typeface="Arial" pitchFamily="34" charset="0"/>
            </a:endParaRPr>
          </a:p>
        </p:txBody>
      </p:sp>
      <p:sp>
        <p:nvSpPr>
          <p:cNvPr id="15363" name="Rectangle 3"/>
          <p:cNvSpPr>
            <a:spLocks noChangeArrowheads="1"/>
          </p:cNvSpPr>
          <p:nvPr/>
        </p:nvSpPr>
        <p:spPr bwMode="auto">
          <a:xfrm>
            <a:off x="0" y="571480"/>
            <a:ext cx="9144000"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Char char="§"/>
              <a:tabLst/>
            </a:pPr>
            <a:r>
              <a:rPr lang="fr-FR" sz="2400" dirty="0">
                <a:latin typeface="Times New Roman" pitchFamily="18" charset="0"/>
                <a:ea typeface="Calibri" pitchFamily="34" charset="0"/>
                <a:cs typeface="Times New Roman" pitchFamily="18" charset="0"/>
              </a:rPr>
              <a:t>U</a:t>
            </a:r>
            <a:r>
              <a:rPr kumimoji="0" lang="fr-FR" sz="240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ne QUESTION CENTRALE </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UNIQUE </a:t>
            </a:r>
            <a:r>
              <a:rPr kumimoji="0" lang="fr-FR" sz="240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résume toute la problématique du travail.  Donc,</a:t>
            </a:r>
            <a:r>
              <a:rPr kumimoji="0" lang="fr-FR" sz="240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i</a:t>
            </a:r>
            <a:r>
              <a:rPr kumimoji="0" lang="fr-FR" sz="240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 faut être précis lors sa formulation.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fr-FR" sz="240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Eviter les sujets vagues. La formulation de la question de recherche est une étape décisive.</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fr-FR" sz="240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
              <a:tabLst/>
            </a:pP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Il s'agit d'une </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concrétisation</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du problème.  Il faut prendre soin de formuler</a:t>
            </a:r>
            <a:r>
              <a:rPr lang="fr-FR" sz="2400" dirty="0">
                <a:latin typeface="Times New Roman" pitchFamily="18" charset="0"/>
                <a:ea typeface="Calibri" pitchFamily="34" charset="0"/>
                <a:cs typeface="Times New Roman" pitchFamily="18" charset="0"/>
              </a:rPr>
              <a:t> </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clairement et précisément notre question puisque c'est à celle-ci que nous tenterons de répondre.</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5361"/>
                                        </p:tgtEl>
                                        <p:attrNameLst>
                                          <p:attrName>style.visibility</p:attrName>
                                        </p:attrNameLst>
                                      </p:cBhvr>
                                      <p:to>
                                        <p:strVal val="visible"/>
                                      </p:to>
                                    </p:set>
                                    <p:animEffect transition="in" filter="checkerboard(across)">
                                      <p:cBhvr>
                                        <p:cTn id="7" dur="500"/>
                                        <p:tgtEl>
                                          <p:spTgt spid="153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0" y="2143116"/>
            <a:ext cx="9144000"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800" b="0"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Question centrale</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p>
          <a:p>
            <a:pPr marL="0" marR="0" lvl="0" indent="0" algn="justLow" defTabSz="914400" rtl="0" eaLnBrk="1" fontAlgn="base" latinLnBrk="0" hangingPunct="1">
              <a:lnSpc>
                <a:spcPct val="100000"/>
              </a:lnSpc>
              <a:spcBef>
                <a:spcPct val="0"/>
              </a:spcBef>
              <a:spcAft>
                <a:spcPct val="0"/>
              </a:spcAft>
              <a:buClrTx/>
              <a:buSzTx/>
              <a:buFontTx/>
              <a:buNone/>
              <a:tabLst/>
            </a:pPr>
            <a:r>
              <a:rPr lang="fr-FR" sz="2800" b="1" dirty="0" smtClean="0">
                <a:latin typeface="Times New Roman" pitchFamily="18" charset="0"/>
                <a:ea typeface="Calibri" pitchFamily="34" charset="0"/>
                <a:cs typeface="Times New Roman" pitchFamily="18" charset="0"/>
              </a:rPr>
              <a:t>Q</a:t>
            </a: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uelles strat</a:t>
            </a:r>
            <a:r>
              <a:rPr kumimoji="0" lang="fr-FR" sz="28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gies argumentatives le concessionnaire Peugeot d</a:t>
            </a:r>
            <a:r>
              <a:rPr kumimoji="0" lang="fr-FR" sz="2800" b="1"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veloppe-t-il dans ses messages publicitaires journalistiques</a:t>
            </a:r>
            <a:r>
              <a:rPr kumimoji="0" lang="fr-FR" sz="2800" b="1"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4000" b="1" i="0" u="none" strike="noStrike" cap="none" normalizeH="0" baseline="0" dirty="0" smtClean="0">
              <a:ln>
                <a:noFill/>
              </a:ln>
              <a:solidFill>
                <a:schemeClr val="tx1"/>
              </a:solidFill>
              <a:effectLst/>
              <a:latin typeface="Arial" pitchFamily="34" charset="0"/>
              <a:cs typeface="Arial" pitchFamily="34" charset="0"/>
            </a:endParaRPr>
          </a:p>
        </p:txBody>
      </p:sp>
      <p:sp>
        <p:nvSpPr>
          <p:cNvPr id="16386" name="Rectangle 2"/>
          <p:cNvSpPr>
            <a:spLocks noChangeArrowheads="1"/>
          </p:cNvSpPr>
          <p:nvPr/>
        </p:nvSpPr>
        <p:spPr bwMode="auto">
          <a:xfrm>
            <a:off x="0" y="4286256"/>
            <a:ext cx="91440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800" b="0"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Question décalée</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a:t>
            </a:r>
          </a:p>
          <a:p>
            <a:pPr marL="0" marR="0" lvl="0" indent="0" algn="justLow" defTabSz="914400" rtl="0" eaLnBrk="1" fontAlgn="base" latinLnBrk="0" hangingPunct="1">
              <a:lnSpc>
                <a:spcPct val="100000"/>
              </a:lnSpc>
              <a:spcBef>
                <a:spcPct val="0"/>
              </a:spcBef>
              <a:spcAft>
                <a:spcPct val="0"/>
              </a:spcAft>
              <a:buClrTx/>
              <a:buSzTx/>
              <a:buFont typeface="Wingdings" pitchFamily="2" charset="2"/>
              <a:buChar char="§"/>
              <a:tabLst/>
            </a:pPr>
            <a:r>
              <a:rPr lang="fr-FR" sz="2800" dirty="0">
                <a:solidFill>
                  <a:srgbClr val="FF0000"/>
                </a:solidFill>
                <a:latin typeface="Times New Roman" pitchFamily="18" charset="0"/>
                <a:ea typeface="Calibri" pitchFamily="34" charset="0"/>
                <a:cs typeface="Times New Roman" pitchFamily="18" charset="0"/>
              </a:rPr>
              <a:t>L</a:t>
            </a:r>
            <a:r>
              <a:rPr kumimoji="0" lang="fr-FR" sz="28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e concessionnaire Peugeot enregistre-t-il une augmentation dans la vente des voitures en Algérie ?</a:t>
            </a:r>
            <a:endParaRPr kumimoji="0" lang="fr-FR" sz="4000" b="0" i="0" u="none" strike="noStrike" cap="none" normalizeH="0" baseline="0" dirty="0" smtClean="0">
              <a:ln>
                <a:noFill/>
              </a:ln>
              <a:solidFill>
                <a:srgbClr val="FF0000"/>
              </a:solidFill>
              <a:effectLst/>
              <a:latin typeface="Times New Roman" pitchFamily="18" charset="0"/>
              <a:cs typeface="Times New Roman" pitchFamily="18" charset="0"/>
            </a:endParaRPr>
          </a:p>
        </p:txBody>
      </p:sp>
      <p:cxnSp>
        <p:nvCxnSpPr>
          <p:cNvPr id="7" name="Connecteur droit 6"/>
          <p:cNvCxnSpPr/>
          <p:nvPr/>
        </p:nvCxnSpPr>
        <p:spPr>
          <a:xfrm rot="10800000" flipV="1">
            <a:off x="0" y="4500569"/>
            <a:ext cx="9001156" cy="2357429"/>
          </a:xfrm>
          <a:prstGeom prst="line">
            <a:avLst/>
          </a:prstGeom>
          <a:ln>
            <a:solidFill>
              <a:srgbClr val="FF0000"/>
            </a:solidFill>
          </a:ln>
        </p:spPr>
        <p:style>
          <a:lnRef idx="3">
            <a:schemeClr val="accent2"/>
          </a:lnRef>
          <a:fillRef idx="0">
            <a:schemeClr val="accent2"/>
          </a:fillRef>
          <a:effectRef idx="2">
            <a:schemeClr val="accent2"/>
          </a:effectRef>
          <a:fontRef idx="minor">
            <a:schemeClr val="tx1"/>
          </a:fontRef>
        </p:style>
      </p:cxnSp>
      <p:sp>
        <p:nvSpPr>
          <p:cNvPr id="16387" name="Rectangle 3"/>
          <p:cNvSpPr>
            <a:spLocks noChangeArrowheads="1"/>
          </p:cNvSpPr>
          <p:nvPr/>
        </p:nvSpPr>
        <p:spPr bwMode="auto">
          <a:xfrm>
            <a:off x="0" y="5857891"/>
            <a:ext cx="91440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 typeface="Wingdings" pitchFamily="2" charset="2"/>
              <a:buChar char="§"/>
              <a:tabLst/>
            </a:pPr>
            <a:r>
              <a:rPr kumimoji="0" lang="fr-FR" sz="28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Quel rang, le concessionnaire Peugeot occupe t-il dans la vente des voitures en Alg</a:t>
            </a:r>
            <a:r>
              <a:rPr kumimoji="0" lang="fr-FR" sz="2800" b="0" i="0" u="none" strike="noStrike" cap="none" normalizeH="0" baseline="0" dirty="0" smtClean="0">
                <a:ln>
                  <a:noFill/>
                </a:ln>
                <a:solidFill>
                  <a:srgbClr val="FF0000"/>
                </a:solidFill>
                <a:effectLst/>
                <a:latin typeface="Calibri"/>
                <a:ea typeface="Calibri" pitchFamily="34" charset="0"/>
                <a:cs typeface="Times New Roman" pitchFamily="18" charset="0"/>
              </a:rPr>
              <a:t>é</a:t>
            </a:r>
            <a:r>
              <a:rPr kumimoji="0" lang="fr-FR" sz="28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rie</a:t>
            </a:r>
            <a:r>
              <a:rPr kumimoji="0" lang="fr-FR" sz="2800" b="0" i="0" u="none" strike="noStrike" cap="none" normalizeH="0" baseline="0" dirty="0" smtClean="0">
                <a:ln>
                  <a:noFill/>
                </a:ln>
                <a:solidFill>
                  <a:srgbClr val="FF0000"/>
                </a:solidFill>
                <a:effectLst/>
                <a:latin typeface="Calibri"/>
                <a:ea typeface="Calibri" pitchFamily="34" charset="0"/>
                <a:cs typeface="Times New Roman" pitchFamily="18" charset="0"/>
              </a:rPr>
              <a:t> </a:t>
            </a:r>
            <a:r>
              <a:rPr kumimoji="0" lang="fr-FR" sz="28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t>
            </a:r>
            <a:endParaRPr kumimoji="0" lang="fr-FR" sz="4000" b="0" i="0" u="none" strike="noStrike" cap="none" normalizeH="0" baseline="0" dirty="0" smtClean="0">
              <a:ln>
                <a:noFill/>
              </a:ln>
              <a:solidFill>
                <a:srgbClr val="FF0000"/>
              </a:solidFill>
              <a:effectLst/>
              <a:latin typeface="Arial" pitchFamily="34" charset="0"/>
              <a:cs typeface="Arial" pitchFamily="34" charset="0"/>
            </a:endParaRPr>
          </a:p>
        </p:txBody>
      </p:sp>
      <p:sp>
        <p:nvSpPr>
          <p:cNvPr id="10" name="Rectangle 2"/>
          <p:cNvSpPr>
            <a:spLocks noChangeArrowheads="1"/>
          </p:cNvSpPr>
          <p:nvPr/>
        </p:nvSpPr>
        <p:spPr bwMode="auto">
          <a:xfrm>
            <a:off x="0" y="142852"/>
            <a:ext cx="9144000"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Exemple</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p>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Sujet</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a:t>
            </a:r>
            <a:r>
              <a:rPr lang="fr-FR" sz="2800" dirty="0">
                <a:latin typeface="Calibri"/>
                <a:ea typeface="Calibri" pitchFamily="34" charset="0"/>
                <a:cs typeface="Times New Roman" pitchFamily="18" charset="0"/>
              </a:rPr>
              <a:t>E</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tude de la strat</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gie argumentative des messages publicitaires journalistiques du concessionnaire </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Peugeot</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en Alg</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rie ».</a:t>
            </a:r>
            <a:endParaRPr kumimoji="0" lang="fr-FR"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6385"/>
                                        </p:tgtEl>
                                        <p:attrNameLst>
                                          <p:attrName>style.visibility</p:attrName>
                                        </p:attrNameLst>
                                      </p:cBhvr>
                                      <p:to>
                                        <p:strVal val="visible"/>
                                      </p:to>
                                    </p:set>
                                    <p:animEffect transition="in" filter="checkerboard(across)">
                                      <p:cBhvr>
                                        <p:cTn id="7" dur="500"/>
                                        <p:tgtEl>
                                          <p:spTgt spid="16385"/>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6386"/>
                                        </p:tgtEl>
                                        <p:attrNameLst>
                                          <p:attrName>style.visibility</p:attrName>
                                        </p:attrNameLst>
                                      </p:cBhvr>
                                      <p:to>
                                        <p:strVal val="visible"/>
                                      </p:to>
                                    </p:set>
                                    <p:animEffect transition="in" filter="checkerboard(across)">
                                      <p:cBhvr>
                                        <p:cTn id="12" dur="500"/>
                                        <p:tgtEl>
                                          <p:spTgt spid="16386"/>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6387"/>
                                        </p:tgtEl>
                                        <p:attrNameLst>
                                          <p:attrName>style.visibility</p:attrName>
                                        </p:attrNameLst>
                                      </p:cBhvr>
                                      <p:to>
                                        <p:strVal val="visible"/>
                                      </p:to>
                                    </p:set>
                                    <p:animEffect transition="in" filter="checkerboard(across)">
                                      <p:cBhvr>
                                        <p:cTn id="17" dur="500"/>
                                        <p:tgtEl>
                                          <p:spTgt spid="16387"/>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additive="base">
                                        <p:cTn id="22" dur="500" fill="hold"/>
                                        <p:tgtEl>
                                          <p:spTgt spid="7"/>
                                        </p:tgtEl>
                                        <p:attrNameLst>
                                          <p:attrName>ppt_x</p:attrName>
                                        </p:attrNameLst>
                                      </p:cBhvr>
                                      <p:tavLst>
                                        <p:tav tm="0">
                                          <p:val>
                                            <p:strVal val="#ppt_x"/>
                                          </p:val>
                                        </p:tav>
                                        <p:tav tm="100000">
                                          <p:val>
                                            <p:strVal val="#ppt_x"/>
                                          </p:val>
                                        </p:tav>
                                      </p:tavLst>
                                    </p:anim>
                                    <p:anim calcmode="lin" valueType="num">
                                      <p:cBhvr additive="base">
                                        <p:cTn id="2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5" grpId="0"/>
      <p:bldP spid="16386" grpId="0"/>
      <p:bldP spid="1638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0" y="0"/>
            <a:ext cx="8917826" cy="4001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Ex</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Sujet : les représentations du français chez les étudiants du département d’arabe </a:t>
            </a:r>
            <a:endParaRPr kumimoji="0" lang="fr-FR"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0482" name="Rectangle 2"/>
          <p:cNvSpPr>
            <a:spLocks noChangeArrowheads="1"/>
          </p:cNvSpPr>
          <p:nvPr/>
        </p:nvSpPr>
        <p:spPr bwMode="auto">
          <a:xfrm>
            <a:off x="0" y="642918"/>
            <a:ext cx="9144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fontAlgn="base">
              <a:spcBef>
                <a:spcPct val="0"/>
              </a:spcBef>
              <a:spcAft>
                <a:spcPct val="0"/>
              </a:spcAft>
            </a:pPr>
            <a:r>
              <a:rPr kumimoji="0" lang="fr-FR" sz="2400" b="0"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Question centrale</a:t>
            </a:r>
            <a:r>
              <a:rPr kumimoji="0" lang="fr-FR"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quelles sont les repr</a:t>
            </a:r>
            <a:r>
              <a:rPr kumimoji="0" lang="fr-FR" sz="24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sentations linguistiques </a:t>
            </a:r>
            <a:r>
              <a:rPr lang="fr-FR" sz="2400" dirty="0" smtClean="0">
                <a:latin typeface="Times New Roman" pitchFamily="18" charset="0"/>
                <a:ea typeface="Calibri" pitchFamily="34" charset="0"/>
                <a:cs typeface="Times New Roman" pitchFamily="18" charset="0"/>
              </a:rPr>
              <a:t>que portent ou d</a:t>
            </a:r>
            <a:r>
              <a:rPr lang="fr-FR" sz="2400" dirty="0" smtClean="0">
                <a:ea typeface="Calibri" pitchFamily="34" charset="0"/>
                <a:cs typeface="Times New Roman" pitchFamily="18" charset="0"/>
              </a:rPr>
              <a:t>é</a:t>
            </a:r>
            <a:r>
              <a:rPr lang="fr-FR" sz="2400" dirty="0" smtClean="0">
                <a:latin typeface="Times New Roman" pitchFamily="18" charset="0"/>
                <a:ea typeface="Calibri" pitchFamily="34" charset="0"/>
                <a:cs typeface="Times New Roman" pitchFamily="18" charset="0"/>
              </a:rPr>
              <a:t>veloppent  </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les </a:t>
            </a:r>
            <a:r>
              <a:rPr kumimoji="0" lang="fr-FR" sz="24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tudiants de langue arabe sur le fran</a:t>
            </a:r>
            <a:r>
              <a:rPr kumimoji="0" lang="fr-FR" sz="24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 ou vis-</a:t>
            </a:r>
            <a:r>
              <a:rPr kumimoji="0" lang="fr-FR" sz="2400"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-vis le fran</a:t>
            </a:r>
            <a:r>
              <a:rPr kumimoji="0" lang="fr-FR" sz="24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ais.</a:t>
            </a:r>
            <a:r>
              <a:rPr kumimoji="0" lang="fr-FR"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20483" name="Rectangle 3"/>
          <p:cNvSpPr>
            <a:spLocks noChangeArrowheads="1"/>
          </p:cNvSpPr>
          <p:nvPr/>
        </p:nvSpPr>
        <p:spPr bwMode="auto">
          <a:xfrm>
            <a:off x="0" y="1785926"/>
            <a:ext cx="914400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000" b="0"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Question décalée</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a:t>
            </a:r>
            <a:r>
              <a:rPr lang="fr-FR" sz="2000" dirty="0" smtClean="0">
                <a:solidFill>
                  <a:srgbClr val="FF0000"/>
                </a:solidFill>
                <a:latin typeface="Times New Roman" pitchFamily="18" charset="0"/>
                <a:ea typeface="Calibri" pitchFamily="34" charset="0"/>
                <a:cs typeface="Times New Roman" pitchFamily="18" charset="0"/>
              </a:rPr>
              <a:t>Q</a:t>
            </a: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uel est l’impact des stéréotypes ou des clichés sur la construction des représentations du français</a:t>
            </a:r>
            <a:r>
              <a:rPr lang="fr-FR" sz="2000" dirty="0" smtClean="0">
                <a:solidFill>
                  <a:srgbClr val="FF0000"/>
                </a:solidFill>
                <a:latin typeface="Times New Roman" pitchFamily="18" charset="0"/>
                <a:ea typeface="Calibri" pitchFamily="34" charset="0"/>
                <a:cs typeface="Times New Roman" pitchFamily="18" charset="0"/>
              </a:rPr>
              <a:t> ?</a:t>
            </a:r>
            <a:endParaRPr kumimoji="0" lang="fr-FR" sz="1100"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 typeface="Wingdings" pitchFamily="2" charset="2"/>
              <a:buChar char="§"/>
              <a:tabLst/>
            </a:pP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Quelle sont les attitudes que les étudiants du </a:t>
            </a:r>
            <a:r>
              <a:rPr kumimoji="0" lang="fr-FR" sz="2000" b="0" i="0"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dép</a:t>
            </a:r>
            <a:r>
              <a:rPr kumimoji="0" lang="fr-FR" sz="20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adoptent à l’égard du français ?</a:t>
            </a:r>
            <a:endParaRPr kumimoji="0" lang="fr-FR" sz="3200" b="0" i="0" u="none" strike="noStrike" cap="none" normalizeH="0" baseline="0" dirty="0" smtClean="0">
              <a:ln>
                <a:noFill/>
              </a:ln>
              <a:solidFill>
                <a:srgbClr val="FF0000"/>
              </a:solidFill>
              <a:effectLst/>
              <a:latin typeface="Times New Roman" pitchFamily="18" charset="0"/>
              <a:cs typeface="Times New Roman" pitchFamily="18" charset="0"/>
            </a:endParaRPr>
          </a:p>
        </p:txBody>
      </p:sp>
      <p:sp>
        <p:nvSpPr>
          <p:cNvPr id="7" name="Rectangle 1"/>
          <p:cNvSpPr>
            <a:spLocks noChangeArrowheads="1"/>
          </p:cNvSpPr>
          <p:nvPr/>
        </p:nvSpPr>
        <p:spPr bwMode="auto">
          <a:xfrm>
            <a:off x="0" y="3000372"/>
            <a:ext cx="9144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Généralement, un problème de recherche peut donner lieu à de multiples questions de recherche</a:t>
            </a:r>
            <a:r>
              <a:rPr kumimoji="0" lang="fr-FR" sz="2400"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outre que la question principale, appelées «</a:t>
            </a:r>
            <a:r>
              <a:rPr kumimoji="0" lang="fr-FR" sz="2400" b="1"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questions  périphériques </a:t>
            </a:r>
            <a:r>
              <a:rPr kumimoji="0" lang="fr-FR" sz="2400"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0484" name="Rectangle 4"/>
          <p:cNvSpPr>
            <a:spLocks noChangeArrowheads="1"/>
          </p:cNvSpPr>
          <p:nvPr/>
        </p:nvSpPr>
        <p:spPr bwMode="auto">
          <a:xfrm>
            <a:off x="0" y="4286256"/>
            <a:ext cx="7518918" cy="4001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Sujet: L’impact de l’écriture électronique sur l’écrit formel des étudiants</a:t>
            </a:r>
            <a:endParaRPr kumimoji="0" lang="fr-FR"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0485" name="Rectangle 5"/>
          <p:cNvSpPr>
            <a:spLocks noChangeArrowheads="1"/>
          </p:cNvSpPr>
          <p:nvPr/>
        </p:nvSpPr>
        <p:spPr bwMode="auto">
          <a:xfrm>
            <a:off x="1" y="4857760"/>
            <a:ext cx="9144000"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Q P : L’écriture électronique est-elle récurrentes dans les productions écrites formelles des étudiants  </a:t>
            </a:r>
            <a:endParaRPr kumimoji="0" lang="fr-FR"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20486" name="Rectangle 6"/>
          <p:cNvSpPr>
            <a:spLocks noChangeArrowheads="1"/>
          </p:cNvSpPr>
          <p:nvPr/>
        </p:nvSpPr>
        <p:spPr bwMode="auto">
          <a:xfrm>
            <a:off x="1" y="5786454"/>
            <a:ext cx="9144000"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Q S</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quels sont les facteurs qui poussent les </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tudiants </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se servir de l</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criture </a:t>
            </a:r>
            <a:r>
              <a:rPr kumimoji="0" lang="fr-FR" sz="20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lectronique dans les situations formelles.</a:t>
            </a:r>
            <a:endParaRPr kumimoji="0" lang="fr-FR" sz="32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11" name="Connecteur droit 10"/>
          <p:cNvCxnSpPr/>
          <p:nvPr/>
        </p:nvCxnSpPr>
        <p:spPr>
          <a:xfrm rot="10800000" flipV="1">
            <a:off x="0" y="1714487"/>
            <a:ext cx="9001156" cy="1071545"/>
          </a:xfrm>
          <a:prstGeom prst="line">
            <a:avLst/>
          </a:prstGeom>
          <a:ln>
            <a:solidFill>
              <a:srgbClr val="FF0000"/>
            </a:solidFill>
          </a:ln>
        </p:spPr>
        <p:style>
          <a:lnRef idx="3">
            <a:schemeClr val="accent2"/>
          </a:lnRef>
          <a:fillRef idx="0">
            <a:schemeClr val="accent2"/>
          </a:fillRef>
          <a:effectRef idx="2">
            <a:schemeClr val="accent2"/>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0482"/>
                                        </p:tgtEl>
                                        <p:attrNameLst>
                                          <p:attrName>style.visibility</p:attrName>
                                        </p:attrNameLst>
                                      </p:cBhvr>
                                      <p:to>
                                        <p:strVal val="visible"/>
                                      </p:to>
                                    </p:set>
                                    <p:animEffect transition="in" filter="checkerboard(across)">
                                      <p:cBhvr>
                                        <p:cTn id="7" dur="500"/>
                                        <p:tgtEl>
                                          <p:spTgt spid="2048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0483"/>
                                        </p:tgtEl>
                                        <p:attrNameLst>
                                          <p:attrName>style.visibility</p:attrName>
                                        </p:attrNameLst>
                                      </p:cBhvr>
                                      <p:to>
                                        <p:strVal val="visible"/>
                                      </p:to>
                                    </p:set>
                                    <p:animEffect transition="in" filter="checkerboard(across)">
                                      <p:cBhvr>
                                        <p:cTn id="12" dur="500"/>
                                        <p:tgtEl>
                                          <p:spTgt spid="20483"/>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ox(in)">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checkerboard(across)">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20484"/>
                                        </p:tgtEl>
                                        <p:attrNameLst>
                                          <p:attrName>style.visibility</p:attrName>
                                        </p:attrNameLst>
                                      </p:cBhvr>
                                      <p:to>
                                        <p:strVal val="visible"/>
                                      </p:to>
                                    </p:set>
                                    <p:animEffect transition="in" filter="checkerboard(across)">
                                      <p:cBhvr>
                                        <p:cTn id="27" dur="500"/>
                                        <p:tgtEl>
                                          <p:spTgt spid="20484"/>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20485"/>
                                        </p:tgtEl>
                                        <p:attrNameLst>
                                          <p:attrName>style.visibility</p:attrName>
                                        </p:attrNameLst>
                                      </p:cBhvr>
                                      <p:to>
                                        <p:strVal val="visible"/>
                                      </p:to>
                                    </p:set>
                                    <p:animEffect transition="in" filter="checkerboard(across)">
                                      <p:cBhvr>
                                        <p:cTn id="32" dur="500"/>
                                        <p:tgtEl>
                                          <p:spTgt spid="20485"/>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20486"/>
                                        </p:tgtEl>
                                        <p:attrNameLst>
                                          <p:attrName>style.visibility</p:attrName>
                                        </p:attrNameLst>
                                      </p:cBhvr>
                                      <p:to>
                                        <p:strVal val="visible"/>
                                      </p:to>
                                    </p:set>
                                    <p:animEffect transition="in" filter="checkerboard(across)">
                                      <p:cBhvr>
                                        <p:cTn id="37" dur="500"/>
                                        <p:tgtEl>
                                          <p:spTgt spid="204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p:bldP spid="20483" grpId="0"/>
      <p:bldP spid="7" grpId="0"/>
      <p:bldP spid="20484" grpId="0"/>
      <p:bldP spid="20485" grpId="0"/>
      <p:bldP spid="2048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1714480" y="0"/>
            <a:ext cx="5679312"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3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Les hypothèses de la recherche </a:t>
            </a:r>
            <a:endParaRPr kumimoji="0" lang="fr-FR" sz="4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5" name="Rectangle 4"/>
          <p:cNvSpPr/>
          <p:nvPr/>
        </p:nvSpPr>
        <p:spPr>
          <a:xfrm>
            <a:off x="-32" y="642918"/>
            <a:ext cx="9144032" cy="1200329"/>
          </a:xfrm>
          <a:prstGeom prst="rect">
            <a:avLst/>
          </a:prstGeom>
        </p:spPr>
        <p:txBody>
          <a:bodyPr wrap="square">
            <a:spAutoFit/>
          </a:bodyPr>
          <a:lstStyle/>
          <a:p>
            <a:pPr algn="just"/>
            <a:r>
              <a:rPr lang="fr-FR" sz="2400" dirty="0">
                <a:latin typeface="Times New Roman" pitchFamily="18" charset="0"/>
                <a:cs typeface="Times New Roman" pitchFamily="18" charset="0"/>
              </a:rPr>
              <a:t>Selon le petit Robert une hypothèse «</a:t>
            </a:r>
            <a:r>
              <a:rPr lang="fr-FR" sz="2400" i="1" dirty="0">
                <a:latin typeface="Times New Roman" pitchFamily="18" charset="0"/>
                <a:cs typeface="Times New Roman" pitchFamily="18" charset="0"/>
              </a:rPr>
              <a:t> </a:t>
            </a:r>
            <a:r>
              <a:rPr lang="fr-FR" sz="2400" b="1" i="1" dirty="0">
                <a:latin typeface="Times New Roman" pitchFamily="18" charset="0"/>
                <a:cs typeface="Times New Roman" pitchFamily="18" charset="0"/>
              </a:rPr>
              <a:t>est une proposition relative à </a:t>
            </a:r>
            <a:r>
              <a:rPr lang="fr-FR" sz="2400" b="1" i="1" dirty="0">
                <a:solidFill>
                  <a:srgbClr val="FF0000"/>
                </a:solidFill>
                <a:latin typeface="Times New Roman" pitchFamily="18" charset="0"/>
                <a:cs typeface="Times New Roman" pitchFamily="18" charset="0"/>
              </a:rPr>
              <a:t>l’explication</a:t>
            </a:r>
            <a:r>
              <a:rPr lang="fr-FR" sz="2400" b="1" i="1" dirty="0">
                <a:latin typeface="Times New Roman" pitchFamily="18" charset="0"/>
                <a:cs typeface="Times New Roman" pitchFamily="18" charset="0"/>
              </a:rPr>
              <a:t> de phénomène naturels </a:t>
            </a:r>
            <a:r>
              <a:rPr lang="fr-FR" sz="2400" b="1" i="1" dirty="0">
                <a:solidFill>
                  <a:srgbClr val="FF0000"/>
                </a:solidFill>
                <a:latin typeface="Times New Roman" pitchFamily="18" charset="0"/>
                <a:cs typeface="Times New Roman" pitchFamily="18" charset="0"/>
              </a:rPr>
              <a:t>admise</a:t>
            </a:r>
            <a:r>
              <a:rPr lang="fr-FR" sz="2400" b="1" i="1" dirty="0">
                <a:latin typeface="Times New Roman" pitchFamily="18" charset="0"/>
                <a:cs typeface="Times New Roman" pitchFamily="18" charset="0"/>
              </a:rPr>
              <a:t> (acceptée) </a:t>
            </a:r>
            <a:r>
              <a:rPr lang="fr-FR" sz="2400" b="1" i="1" dirty="0">
                <a:solidFill>
                  <a:srgbClr val="FF0000"/>
                </a:solidFill>
                <a:latin typeface="Times New Roman" pitchFamily="18" charset="0"/>
                <a:cs typeface="Times New Roman" pitchFamily="18" charset="0"/>
              </a:rPr>
              <a:t>provisoirement</a:t>
            </a:r>
            <a:r>
              <a:rPr lang="fr-FR" sz="2400" b="1" i="1" dirty="0">
                <a:latin typeface="Times New Roman" pitchFamily="18" charset="0"/>
                <a:cs typeface="Times New Roman" pitchFamily="18" charset="0"/>
              </a:rPr>
              <a:t> avant d’être soumise </a:t>
            </a:r>
            <a:r>
              <a:rPr lang="fr-FR" sz="2400" b="1" i="1" dirty="0">
                <a:solidFill>
                  <a:srgbClr val="FF0000"/>
                </a:solidFill>
                <a:latin typeface="Times New Roman" pitchFamily="18" charset="0"/>
                <a:cs typeface="Times New Roman" pitchFamily="18" charset="0"/>
              </a:rPr>
              <a:t>au contrôle de l’expérience</a:t>
            </a:r>
            <a:r>
              <a:rPr lang="fr-FR" sz="2400" b="1" i="1" dirty="0">
                <a:latin typeface="Times New Roman" pitchFamily="18" charset="0"/>
                <a:cs typeface="Times New Roman" pitchFamily="18" charset="0"/>
              </a:rPr>
              <a:t> ».</a:t>
            </a:r>
          </a:p>
        </p:txBody>
      </p:sp>
      <p:sp>
        <p:nvSpPr>
          <p:cNvPr id="6" name="Rectangle 5"/>
          <p:cNvSpPr/>
          <p:nvPr/>
        </p:nvSpPr>
        <p:spPr>
          <a:xfrm>
            <a:off x="0" y="1928802"/>
            <a:ext cx="9144000" cy="1938992"/>
          </a:xfrm>
          <a:prstGeom prst="rect">
            <a:avLst/>
          </a:prstGeom>
        </p:spPr>
        <p:txBody>
          <a:bodyPr wrap="square">
            <a:spAutoFit/>
          </a:bodyPr>
          <a:lstStyle/>
          <a:p>
            <a:pPr algn="just"/>
            <a:r>
              <a:rPr lang="fr-FR" sz="2400" dirty="0">
                <a:latin typeface="Times New Roman" pitchFamily="18" charset="0"/>
                <a:cs typeface="Times New Roman" pitchFamily="18" charset="0"/>
              </a:rPr>
              <a:t>Pour Mathieu </a:t>
            </a:r>
            <a:r>
              <a:rPr lang="fr-FR" sz="2400" dirty="0" err="1">
                <a:latin typeface="Times New Roman" pitchFamily="18" charset="0"/>
                <a:cs typeface="Times New Roman" pitchFamily="18" charset="0"/>
              </a:rPr>
              <a:t>Guidère</a:t>
            </a:r>
            <a:r>
              <a:rPr lang="fr-FR" sz="2400" dirty="0">
                <a:latin typeface="Times New Roman" pitchFamily="18" charset="0"/>
                <a:cs typeface="Times New Roman" pitchFamily="18" charset="0"/>
              </a:rPr>
              <a:t>, elle constitue </a:t>
            </a:r>
            <a:r>
              <a:rPr lang="fr-FR" sz="2400" b="1" i="1" dirty="0">
                <a:latin typeface="Times New Roman" pitchFamily="18" charset="0"/>
                <a:cs typeface="Times New Roman" pitchFamily="18" charset="0"/>
              </a:rPr>
              <a:t>« une </a:t>
            </a:r>
            <a:r>
              <a:rPr lang="fr-FR" sz="2400" b="1" i="1" dirty="0">
                <a:solidFill>
                  <a:srgbClr val="FF0000"/>
                </a:solidFill>
                <a:latin typeface="Times New Roman" pitchFamily="18" charset="0"/>
                <a:cs typeface="Times New Roman" pitchFamily="18" charset="0"/>
              </a:rPr>
              <a:t>explication</a:t>
            </a:r>
            <a:r>
              <a:rPr lang="fr-FR" sz="2400" b="1" i="1" dirty="0">
                <a:latin typeface="Times New Roman" pitchFamily="18" charset="0"/>
                <a:cs typeface="Times New Roman" pitchFamily="18" charset="0"/>
              </a:rPr>
              <a:t> admise </a:t>
            </a:r>
            <a:r>
              <a:rPr lang="fr-FR" sz="2400" b="1" i="1" dirty="0">
                <a:solidFill>
                  <a:srgbClr val="FF0000"/>
                </a:solidFill>
                <a:latin typeface="Times New Roman" pitchFamily="18" charset="0"/>
                <a:cs typeface="Times New Roman" pitchFamily="18" charset="0"/>
              </a:rPr>
              <a:t>temporairement</a:t>
            </a:r>
            <a:r>
              <a:rPr lang="fr-FR" sz="2400" b="1" i="1" dirty="0">
                <a:latin typeface="Times New Roman" pitchFamily="18" charset="0"/>
                <a:cs typeface="Times New Roman" pitchFamily="18" charset="0"/>
              </a:rPr>
              <a:t> concernant des phénomènes donnés et cela jusqu’à sa </a:t>
            </a:r>
            <a:r>
              <a:rPr lang="fr-FR" sz="2400" b="1" i="1" dirty="0">
                <a:solidFill>
                  <a:srgbClr val="FF0000"/>
                </a:solidFill>
                <a:latin typeface="Times New Roman" pitchFamily="18" charset="0"/>
                <a:cs typeface="Times New Roman" pitchFamily="18" charset="0"/>
              </a:rPr>
              <a:t>confirmation</a:t>
            </a:r>
            <a:r>
              <a:rPr lang="fr-FR" sz="2400" b="1" i="1" dirty="0">
                <a:latin typeface="Times New Roman" pitchFamily="18" charset="0"/>
                <a:cs typeface="Times New Roman" pitchFamily="18" charset="0"/>
              </a:rPr>
              <a:t> ou  sa </a:t>
            </a:r>
            <a:r>
              <a:rPr lang="fr-FR" sz="2400" b="1" i="1" dirty="0">
                <a:solidFill>
                  <a:srgbClr val="FF0000"/>
                </a:solidFill>
                <a:latin typeface="Times New Roman" pitchFamily="18" charset="0"/>
                <a:cs typeface="Times New Roman" pitchFamily="18" charset="0"/>
              </a:rPr>
              <a:t>réfutation</a:t>
            </a:r>
            <a:r>
              <a:rPr lang="fr-FR" sz="2400" b="1" i="1" dirty="0">
                <a:latin typeface="Times New Roman" pitchFamily="18" charset="0"/>
                <a:cs typeface="Times New Roman" pitchFamily="18" charset="0"/>
              </a:rPr>
              <a:t> (invalidation/ infirmation) par </a:t>
            </a:r>
            <a:r>
              <a:rPr lang="fr-FR" sz="2400" b="1" i="1" dirty="0">
                <a:solidFill>
                  <a:srgbClr val="FF0000"/>
                </a:solidFill>
                <a:latin typeface="Times New Roman" pitchFamily="18" charset="0"/>
                <a:cs typeface="Times New Roman" pitchFamily="18" charset="0"/>
              </a:rPr>
              <a:t>l’expérience</a:t>
            </a:r>
            <a:r>
              <a:rPr lang="fr-FR" sz="2400" b="1" i="1" dirty="0">
                <a:latin typeface="Times New Roman" pitchFamily="18" charset="0"/>
                <a:cs typeface="Times New Roman" pitchFamily="18" charset="0"/>
              </a:rPr>
              <a:t> ou par la </a:t>
            </a:r>
            <a:r>
              <a:rPr lang="fr-FR" sz="2400" b="1" i="1" dirty="0" smtClean="0">
                <a:solidFill>
                  <a:srgbClr val="FF0000"/>
                </a:solidFill>
                <a:latin typeface="Times New Roman" pitchFamily="18" charset="0"/>
                <a:cs typeface="Times New Roman" pitchFamily="18" charset="0"/>
              </a:rPr>
              <a:t>démonstration »</a:t>
            </a:r>
            <a:r>
              <a:rPr lang="fr-FR" sz="2400" b="1" i="1" dirty="0" smtClean="0">
                <a:latin typeface="Times New Roman" pitchFamily="18" charset="0"/>
                <a:cs typeface="Times New Roman" pitchFamily="18" charset="0"/>
              </a:rPr>
              <a:t> </a:t>
            </a:r>
            <a:r>
              <a:rPr lang="fr-FR" sz="2400" dirty="0">
                <a:latin typeface="Times New Roman" pitchFamily="18" charset="0"/>
                <a:cs typeface="Times New Roman" pitchFamily="18" charset="0"/>
              </a:rPr>
              <a:t>( M </a:t>
            </a:r>
            <a:r>
              <a:rPr lang="fr-FR" sz="2400" dirty="0" err="1">
                <a:latin typeface="Times New Roman" pitchFamily="18" charset="0"/>
                <a:cs typeface="Times New Roman" pitchFamily="18" charset="0"/>
              </a:rPr>
              <a:t>Guidère</a:t>
            </a:r>
            <a:r>
              <a:rPr lang="fr-FR" sz="2400" dirty="0">
                <a:latin typeface="Times New Roman" pitchFamily="18" charset="0"/>
                <a:cs typeface="Times New Roman" pitchFamily="18" charset="0"/>
              </a:rPr>
              <a:t>, méthodologie de la recherche, p : 72). </a:t>
            </a:r>
          </a:p>
        </p:txBody>
      </p:sp>
      <p:sp>
        <p:nvSpPr>
          <p:cNvPr id="17411" name="Rectangle 3"/>
          <p:cNvSpPr>
            <a:spLocks noChangeArrowheads="1"/>
          </p:cNvSpPr>
          <p:nvPr/>
        </p:nvSpPr>
        <p:spPr bwMode="auto">
          <a:xfrm>
            <a:off x="0" y="4071942"/>
            <a:ext cx="9144000" cy="280076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L'hypothèse</a:t>
            </a:r>
            <a:r>
              <a:rPr lang="fr-FR" sz="2200" dirty="0" smtClean="0">
                <a:latin typeface="Times New Roman" pitchFamily="18" charset="0"/>
                <a:ea typeface="Calibri" pitchFamily="34" charset="0"/>
                <a:cs typeface="Times New Roman" pitchFamily="18" charset="0"/>
              </a:rPr>
              <a:t>: c</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'est la </a:t>
            </a:r>
            <a:r>
              <a:rPr kumimoji="0" lang="fr-FR" sz="2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réponse présumée </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à la question posée. L'hypothèse est nécessairement issue d'une réflexion approfondie sur les divers éléments de la problématique.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Sa fonction est double: </a:t>
            </a:r>
          </a:p>
          <a:p>
            <a:pPr marL="0" marR="0" lvl="0" indent="0" algn="just" defTabSz="914400" rtl="0" eaLnBrk="1" fontAlgn="base" latinLnBrk="0" hangingPunct="1">
              <a:lnSpc>
                <a:spcPct val="100000"/>
              </a:lnSpc>
              <a:spcBef>
                <a:spcPct val="0"/>
              </a:spcBef>
              <a:spcAft>
                <a:spcPct val="0"/>
              </a:spcAft>
              <a:buClrTx/>
              <a:buSzTx/>
              <a:buFontTx/>
              <a:buNone/>
              <a:tabLst/>
            </a:pPr>
            <a:r>
              <a:rPr lang="fr-FR" sz="2200" dirty="0" smtClean="0">
                <a:latin typeface="Times New Roman" pitchFamily="18" charset="0"/>
                <a:ea typeface="Calibri" pitchFamily="34" charset="0"/>
                <a:cs typeface="Times New Roman" pitchFamily="18" charset="0"/>
              </a:rPr>
              <a:t>- </a:t>
            </a:r>
            <a:r>
              <a:rPr lang="fr-FR" sz="2200" dirty="0">
                <a:latin typeface="Times New Roman" pitchFamily="18" charset="0"/>
                <a:ea typeface="Calibri" pitchFamily="34" charset="0"/>
                <a:cs typeface="Times New Roman" pitchFamily="18" charset="0"/>
              </a:rPr>
              <a:t>O</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rganiser la recherche autour d'un but précis (vérifier la validité de l'hypothèse).</a:t>
            </a:r>
            <a:endParaRPr kumimoji="0" lang="fr-FR" sz="2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lang="fr-FR" sz="2200" dirty="0" smtClean="0">
                <a:latin typeface="Times New Roman" pitchFamily="18" charset="0"/>
                <a:ea typeface="Calibri" pitchFamily="34" charset="0"/>
                <a:cs typeface="Times New Roman" pitchFamily="18" charset="0"/>
              </a:rPr>
              <a:t>- O</a:t>
            </a:r>
            <a:r>
              <a:rPr kumimoji="0" lang="fr-FR" sz="2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rganiser la rédaction (tous les éléments du texte doivent avoir une utilité quelconque vis-à-vis de l'hypothèse).</a:t>
            </a:r>
            <a:endParaRPr kumimoji="0" lang="fr-FR" sz="2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7411"/>
                                        </p:tgtEl>
                                        <p:attrNameLst>
                                          <p:attrName>style.visibility</p:attrName>
                                        </p:attrNameLst>
                                      </p:cBhvr>
                                      <p:to>
                                        <p:strVal val="visible"/>
                                      </p:to>
                                    </p:set>
                                    <p:animEffect transition="in" filter="checkerboard(across)">
                                      <p:cBhvr>
                                        <p:cTn id="12" dur="500"/>
                                        <p:tgtEl>
                                          <p:spTgt spid="174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741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91440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Nous pouvons donc dire qu’une hypothèse est une </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tentative</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d’énonciation</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des </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causes possibles </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des problèmes à examiner</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Elle est </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validée</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ou </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invalidée</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(confirmée ou infirmée) </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aux moyen d’enquêtes de terrain </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tels que les entretiens, les questionnaires... </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8436" name="Rectangle 4"/>
          <p:cNvSpPr>
            <a:spLocks noChangeArrowheads="1"/>
          </p:cNvSpPr>
          <p:nvPr/>
        </p:nvSpPr>
        <p:spPr bwMode="auto">
          <a:xfrm>
            <a:off x="0" y="2071678"/>
            <a:ext cx="91440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 formulation des hypoth</a:t>
            </a:r>
            <a:r>
              <a:rPr kumimoji="0" lang="fr-FR" sz="2400" b="1"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ses</a:t>
            </a:r>
            <a:endParaRPr kumimoji="0" lang="fr-FR" sz="12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Toute hypoth</a:t>
            </a:r>
            <a:r>
              <a:rPr kumimoji="0" lang="fr-FR" sz="24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 doit avoir certaines caract</a:t>
            </a:r>
            <a:r>
              <a:rPr kumimoji="0" lang="fr-FR" sz="24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ristiques</a:t>
            </a:r>
            <a:r>
              <a:rPr kumimoji="0" lang="fr-FR"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18437" name="Rectangle 5"/>
          <p:cNvSpPr>
            <a:spLocks noChangeArrowheads="1"/>
          </p:cNvSpPr>
          <p:nvPr/>
        </p:nvSpPr>
        <p:spPr bwMode="auto">
          <a:xfrm>
            <a:off x="0" y="3214686"/>
            <a:ext cx="91440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Char char="•"/>
              <a:tabLst/>
            </a:pP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 formulation des hypoth</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ses doit être simple, claire et pr</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cise. Elle doit signifier la même chose pour l</a:t>
            </a:r>
            <a:r>
              <a:rPr kumimoji="0" lang="fr-FR" sz="28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ensemble des lecteurs. </a:t>
            </a:r>
            <a:endParaRPr kumimoji="0" lang="fr-FR" sz="4000" b="0" i="0" u="none" strike="noStrike" cap="none" normalizeH="0" baseline="0" dirty="0" smtClean="0">
              <a:ln>
                <a:noFill/>
              </a:ln>
              <a:solidFill>
                <a:schemeClr val="tx1"/>
              </a:solidFill>
              <a:effectLst/>
              <a:latin typeface="Arial" pitchFamily="34" charset="0"/>
              <a:cs typeface="Arial" pitchFamily="34" charset="0"/>
            </a:endParaRPr>
          </a:p>
        </p:txBody>
      </p:sp>
      <p:sp>
        <p:nvSpPr>
          <p:cNvPr id="18438" name="Rectangle 6"/>
          <p:cNvSpPr>
            <a:spLocks noChangeArrowheads="1"/>
          </p:cNvSpPr>
          <p:nvPr/>
        </p:nvSpPr>
        <p:spPr bwMode="auto">
          <a:xfrm>
            <a:off x="0" y="5042118"/>
            <a:ext cx="9144000"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Char char="•"/>
              <a:tabLst/>
            </a:pP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Du moment qu’il s’agit d’explication des causes du problème, les hypothèses sont formulées dans </a:t>
            </a: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un style déclaratif </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et </a:t>
            </a: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énonciatif</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en utilisant le mode </a:t>
            </a: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conditionnel</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ou </a:t>
            </a:r>
            <a:r>
              <a:rPr kumimoji="0" lang="fr-FR" sz="28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l’indicatif </a:t>
            </a:r>
            <a:endParaRPr kumimoji="0" lang="fr-FR" sz="40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8436"/>
                                        </p:tgtEl>
                                        <p:attrNameLst>
                                          <p:attrName>style.visibility</p:attrName>
                                        </p:attrNameLst>
                                      </p:cBhvr>
                                      <p:to>
                                        <p:strVal val="visible"/>
                                      </p:to>
                                    </p:set>
                                    <p:animEffect transition="in" filter="checkerboard(across)">
                                      <p:cBhvr>
                                        <p:cTn id="7" dur="500"/>
                                        <p:tgtEl>
                                          <p:spTgt spid="18436"/>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18437"/>
                                        </p:tgtEl>
                                        <p:attrNameLst>
                                          <p:attrName>style.visibility</p:attrName>
                                        </p:attrNameLst>
                                      </p:cBhvr>
                                      <p:to>
                                        <p:strVal val="visible"/>
                                      </p:to>
                                    </p:set>
                                    <p:animEffect transition="in" filter="checkerboard(across)">
                                      <p:cBhvr>
                                        <p:cTn id="10" dur="500"/>
                                        <p:tgtEl>
                                          <p:spTgt spid="18437"/>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grpId="0" nodeType="clickEffect">
                                  <p:stCondLst>
                                    <p:cond delay="0"/>
                                  </p:stCondLst>
                                  <p:childTnLst>
                                    <p:set>
                                      <p:cBhvr>
                                        <p:cTn id="14" dur="1" fill="hold">
                                          <p:stCondLst>
                                            <p:cond delay="0"/>
                                          </p:stCondLst>
                                        </p:cTn>
                                        <p:tgtEl>
                                          <p:spTgt spid="18438"/>
                                        </p:tgtEl>
                                        <p:attrNameLst>
                                          <p:attrName>style.visibility</p:attrName>
                                        </p:attrNameLst>
                                      </p:cBhvr>
                                      <p:to>
                                        <p:strVal val="visible"/>
                                      </p:to>
                                    </p:set>
                                    <p:animEffect transition="in" filter="checkerboard(across)">
                                      <p:cBhvr>
                                        <p:cTn id="15" dur="500"/>
                                        <p:tgtEl>
                                          <p:spTgt spid="184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6" grpId="0"/>
      <p:bldP spid="18437" grpId="0"/>
      <p:bldP spid="1843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0" y="0"/>
            <a:ext cx="9144000"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endParaRPr kumimoji="0" lang="fr-FR" sz="2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algn="just" fontAlgn="base">
              <a:spcBef>
                <a:spcPct val="0"/>
              </a:spcBef>
              <a:spcAft>
                <a:spcPct val="0"/>
              </a:spcAft>
            </a:pPr>
            <a:r>
              <a:rPr lang="fr-FR" sz="2400" b="1" dirty="0" smtClean="0">
                <a:latin typeface="Times New Roman" pitchFamily="18" charset="0"/>
                <a:ea typeface="Calibri" pitchFamily="34" charset="0"/>
                <a:cs typeface="Times New Roman" pitchFamily="18" charset="0"/>
              </a:rPr>
              <a:t>Question principale</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a:t>
            </a:r>
            <a:r>
              <a:rPr kumimoji="0" lang="fr-FR" sz="24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Quelles sont les langues utilis</a:t>
            </a:r>
            <a:r>
              <a:rPr lang="fr-FR" sz="2400" i="1" dirty="0">
                <a:latin typeface="Times New Roman" pitchFamily="18" charset="0"/>
                <a:ea typeface="Calibri" pitchFamily="34" charset="0"/>
                <a:cs typeface="Times New Roman" pitchFamily="18" charset="0"/>
              </a:rPr>
              <a:t>é</a:t>
            </a:r>
            <a:r>
              <a:rPr kumimoji="0" lang="fr-FR" sz="24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es dans les affiches publicitaires du journal El WATAN ? </a:t>
            </a:r>
            <a:endParaRPr kumimoji="0" lang="fr-FR" sz="12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fr-FR" sz="1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2400" b="1"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Hyp</a:t>
            </a:r>
            <a:r>
              <a:rPr kumimoji="0" lang="fr-FR" sz="2400" b="1"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24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 publicité s’impose comme étant une communication culturelle ce qui nécessite</a:t>
            </a:r>
            <a:r>
              <a:rPr kumimoji="0" lang="fr-FR" sz="2400" b="0"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rait</a:t>
            </a:r>
            <a:r>
              <a:rPr kumimoji="0" lang="fr-FR" sz="24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un métissage des langues en présence dans la société algérienne afin  d’assurer une meilleure expressivité et crédibilité du message publicitaire.</a:t>
            </a:r>
            <a:r>
              <a:rPr kumimoji="0" lang="fr-FR" sz="1200" b="0"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fr-FR" sz="3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9458" name="Rectangle 2"/>
          <p:cNvSpPr>
            <a:spLocks noChangeArrowheads="1"/>
          </p:cNvSpPr>
          <p:nvPr/>
        </p:nvSpPr>
        <p:spPr bwMode="auto">
          <a:xfrm>
            <a:off x="1" y="3071810"/>
            <a:ext cx="9144000"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fontAlgn="base">
              <a:spcBef>
                <a:spcPct val="0"/>
              </a:spcBef>
              <a:spcAft>
                <a:spcPct val="0"/>
              </a:spcAft>
            </a:pPr>
            <a:r>
              <a:rPr lang="fr-FR" sz="2400" b="1" dirty="0" smtClean="0">
                <a:latin typeface="Times New Roman" pitchFamily="18" charset="0"/>
                <a:ea typeface="Calibri" pitchFamily="34" charset="0"/>
                <a:cs typeface="Times New Roman" pitchFamily="18" charset="0"/>
              </a:rPr>
              <a:t>Question principale</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L</a:t>
            </a:r>
            <a:r>
              <a:rPr kumimoji="0" lang="fr-FR" sz="24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criture </a:t>
            </a:r>
            <a:r>
              <a:rPr kumimoji="0" lang="fr-FR" sz="24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lectronique est-elle r</a:t>
            </a:r>
            <a:r>
              <a:rPr kumimoji="0" lang="fr-FR" sz="24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currentes dans les productions </a:t>
            </a:r>
            <a:r>
              <a:rPr kumimoji="0" lang="fr-FR" sz="24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crites formelle des </a:t>
            </a:r>
            <a:r>
              <a:rPr kumimoji="0" lang="fr-FR" sz="2400" b="0" i="0"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tudiants</a:t>
            </a:r>
            <a:r>
              <a:rPr kumimoji="0" lang="fr-FR" sz="2400" b="0" i="0" u="none" strike="noStrike" cap="none" normalizeH="0" baseline="0" dirty="0" smtClean="0">
                <a:ln>
                  <a:noFill/>
                </a:ln>
                <a:solidFill>
                  <a:schemeClr val="tx1"/>
                </a:solidFill>
                <a:effectLst/>
                <a:latin typeface="Calibri"/>
                <a:ea typeface="Calibri" pitchFamily="34" charset="0"/>
                <a:cs typeface="Times New Roman" pitchFamily="18" charset="0"/>
              </a:rPr>
              <a:t> </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9459" name="Rectangle 3"/>
          <p:cNvSpPr>
            <a:spLocks noChangeArrowheads="1"/>
          </p:cNvSpPr>
          <p:nvPr/>
        </p:nvSpPr>
        <p:spPr bwMode="auto">
          <a:xfrm>
            <a:off x="0" y="4500570"/>
            <a:ext cx="9144000"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tabLst/>
            </a:pPr>
            <a:r>
              <a:rPr lang="fr-FR" sz="2800" b="1" dirty="0" err="1" smtClean="0">
                <a:latin typeface="Times New Roman" pitchFamily="18" charset="0"/>
                <a:ea typeface="Calibri" pitchFamily="34" charset="0"/>
                <a:cs typeface="Times New Roman" pitchFamily="18" charset="0"/>
              </a:rPr>
              <a:t>Hyp</a:t>
            </a:r>
            <a:r>
              <a:rPr lang="fr-FR" sz="2800" dirty="0" smtClean="0">
                <a:latin typeface="Times New Roman" pitchFamily="18" charset="0"/>
                <a:ea typeface="Calibri" pitchFamily="34" charset="0"/>
                <a:cs typeface="Times New Roman" pitchFamily="18" charset="0"/>
              </a:rPr>
              <a:t>: </a:t>
            </a:r>
            <a:r>
              <a:rPr kumimoji="0" lang="fr-FR"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t>
            </a:r>
            <a:r>
              <a:rPr kumimoji="0" lang="fr-FR" sz="2800" b="0" i="1"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criture </a:t>
            </a:r>
            <a:r>
              <a:rPr kumimoji="0" lang="fr-FR" sz="2800" b="0" i="1"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lectronique a franchi la sph</a:t>
            </a:r>
            <a:r>
              <a:rPr kumimoji="0" lang="fr-FR" sz="2800" b="0" i="1" u="none" strike="noStrike" cap="none" normalizeH="0" baseline="0" dirty="0" smtClean="0">
                <a:ln>
                  <a:noFill/>
                </a:ln>
                <a:solidFill>
                  <a:schemeClr val="tx1"/>
                </a:solidFill>
                <a:effectLst/>
                <a:latin typeface="Calibri"/>
                <a:ea typeface="Calibri" pitchFamily="34" charset="0"/>
                <a:cs typeface="Times New Roman" pitchFamily="18" charset="0"/>
              </a:rPr>
              <a:t>è</a:t>
            </a:r>
            <a:r>
              <a:rPr kumimoji="0" lang="fr-FR"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universitaire au point de devenir une strat</a:t>
            </a:r>
            <a:r>
              <a:rPr kumimoji="0" lang="fr-FR" sz="2800" b="0" i="1"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gie d</a:t>
            </a:r>
            <a:r>
              <a:rPr kumimoji="0" lang="fr-FR" sz="2800" b="0" i="1"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criture lors des </a:t>
            </a:r>
            <a:r>
              <a:rPr kumimoji="0" lang="fr-FR" sz="2800" b="0" i="1"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preuves </a:t>
            </a:r>
            <a:r>
              <a:rPr kumimoji="0" lang="fr-FR" sz="2800" b="0" i="1"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crites. Ce qui contribue</a:t>
            </a:r>
            <a:r>
              <a:rPr kumimoji="0" lang="fr-FR" sz="2800" b="0"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rait</a:t>
            </a:r>
            <a:r>
              <a:rPr kumimoji="0" lang="fr-FR"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2800" b="0" i="1" u="none" strike="noStrike" cap="none" normalizeH="0" baseline="0" dirty="0" smtClean="0">
                <a:ln>
                  <a:noFill/>
                </a:ln>
                <a:solidFill>
                  <a:schemeClr val="tx1"/>
                </a:solidFill>
                <a:effectLst/>
                <a:latin typeface="Calibri"/>
                <a:ea typeface="Calibri" pitchFamily="34" charset="0"/>
                <a:cs typeface="Times New Roman" pitchFamily="18" charset="0"/>
              </a:rPr>
              <a:t>à</a:t>
            </a:r>
            <a:r>
              <a:rPr kumimoji="0" lang="fr-FR"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 baisse du niveau orthographiques des</a:t>
            </a:r>
            <a:r>
              <a:rPr kumimoji="0" lang="fr-FR" sz="2800" b="0" i="1"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kumimoji="0" lang="fr-FR" sz="2800" b="0" i="1"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tudiants en engendrant une perte partielle des normes acad</a:t>
            </a:r>
            <a:r>
              <a:rPr kumimoji="0" lang="fr-FR" sz="2800" b="0" i="1" u="none" strike="noStrike" cap="none" normalizeH="0" baseline="0" dirty="0" smtClean="0">
                <a:ln>
                  <a:noFill/>
                </a:ln>
                <a:solidFill>
                  <a:schemeClr val="tx1"/>
                </a:solidFill>
                <a:effectLst/>
                <a:latin typeface="Calibri"/>
                <a:ea typeface="Calibri" pitchFamily="34" charset="0"/>
                <a:cs typeface="Times New Roman" pitchFamily="18" charset="0"/>
              </a:rPr>
              <a:t>é</a:t>
            </a:r>
            <a:r>
              <a:rPr kumimoji="0" lang="fr-FR" sz="28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miques de l’écrit. </a:t>
            </a:r>
            <a:endParaRPr kumimoji="0" lang="fr-FR"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9458"/>
                                        </p:tgtEl>
                                        <p:attrNameLst>
                                          <p:attrName>style.visibility</p:attrName>
                                        </p:attrNameLst>
                                      </p:cBhvr>
                                      <p:to>
                                        <p:strVal val="visible"/>
                                      </p:to>
                                    </p:set>
                                    <p:animEffect transition="in" filter="checkerboard(across)">
                                      <p:cBhvr>
                                        <p:cTn id="7" dur="500"/>
                                        <p:tgtEl>
                                          <p:spTgt spid="19458"/>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9459"/>
                                        </p:tgtEl>
                                        <p:attrNameLst>
                                          <p:attrName>style.visibility</p:attrName>
                                        </p:attrNameLst>
                                      </p:cBhvr>
                                      <p:to>
                                        <p:strVal val="visible"/>
                                      </p:to>
                                    </p:set>
                                    <p:animEffect transition="in" filter="checkerboard(across)">
                                      <p:cBhvr>
                                        <p:cTn id="12" dur="500"/>
                                        <p:tgtEl>
                                          <p:spTgt spid="194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p:bldP spid="19459" grpId="0"/>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1364</Words>
  <Application>Microsoft Office PowerPoint</Application>
  <PresentationFormat>Affichage à l'écran (4:3)</PresentationFormat>
  <Paragraphs>87</Paragraphs>
  <Slides>13</Slides>
  <Notes>0</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Thème Office</vt:lpstr>
      <vt:lpstr>Diapositive 1</vt:lpstr>
      <vt:lpstr>a) Les motivation  du choix du sujet </vt:lpstr>
      <vt:lpstr>La formulation de la question principale :  </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mr</dc:creator>
  <cp:lastModifiedBy>mr</cp:lastModifiedBy>
  <cp:revision>1</cp:revision>
  <dcterms:created xsi:type="dcterms:W3CDTF">2021-12-11T08:18:28Z</dcterms:created>
  <dcterms:modified xsi:type="dcterms:W3CDTF">2021-12-11T08:19:42Z</dcterms:modified>
</cp:coreProperties>
</file>