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56" autoAdjust="0"/>
    <p:restoredTop sz="94660"/>
  </p:normalViewPr>
  <p:slideViewPr>
    <p:cSldViewPr>
      <p:cViewPr>
        <p:scale>
          <a:sx n="80" d="100"/>
          <a:sy n="80" d="100"/>
        </p:scale>
        <p:origin x="-1170" y="4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35ABCE-91C3-49AD-805E-CF3F047CD99A}" type="doc">
      <dgm:prSet loTypeId="urn:microsoft.com/office/officeart/2005/8/layout/chevron2" loCatId="list" qsTypeId="urn:microsoft.com/office/officeart/2005/8/quickstyle/simple1" qsCatId="simple" csTypeId="urn:microsoft.com/office/officeart/2005/8/colors/accent5_1" csCatId="accent5" phldr="1"/>
      <dgm:spPr/>
      <dgm:t>
        <a:bodyPr/>
        <a:lstStyle/>
        <a:p>
          <a:endParaRPr lang="fr-FR"/>
        </a:p>
      </dgm:t>
    </dgm:pt>
    <dgm:pt modelId="{0BB01DCE-3AF1-46B4-9928-2C98ECE508AF}">
      <dgm:prSet custT="1"/>
      <dgm:spPr/>
      <dgm:t>
        <a:bodyPr/>
        <a:lstStyle/>
        <a:p>
          <a:pPr algn="r" rtl="1"/>
          <a:endParaRPr lang="fr-FR" sz="1600" dirty="0">
            <a:latin typeface="Sakkal Majalla" pitchFamily="2" charset="-78"/>
            <a:cs typeface="Sakkal Majalla" pitchFamily="2" charset="-78"/>
          </a:endParaRPr>
        </a:p>
      </dgm:t>
    </dgm:pt>
    <dgm:pt modelId="{A54E2FD8-CB50-486A-A35B-BC602805AA26}" type="parTrans" cxnId="{57B4E513-11F3-4073-93B7-9F29FD4426B7}">
      <dgm:prSet/>
      <dgm:spPr/>
      <dgm:t>
        <a:bodyPr/>
        <a:lstStyle/>
        <a:p>
          <a:endParaRPr lang="fr-FR"/>
        </a:p>
      </dgm:t>
    </dgm:pt>
    <dgm:pt modelId="{399F46A0-6708-4A47-8C7C-99BA9F6B3FC9}" type="sibTrans" cxnId="{57B4E513-11F3-4073-93B7-9F29FD4426B7}">
      <dgm:prSet/>
      <dgm:spPr/>
      <dgm:t>
        <a:bodyPr/>
        <a:lstStyle/>
        <a:p>
          <a:endParaRPr lang="fr-FR"/>
        </a:p>
      </dgm:t>
    </dgm:pt>
    <dgm:pt modelId="{06992C30-F839-4C3C-AB12-B846CA6321A6}">
      <dgm:prSet custT="1"/>
      <dgm:spPr/>
      <dgm:t>
        <a:bodyPr/>
        <a:lstStyle/>
        <a:p>
          <a:pPr algn="r" rtl="1"/>
          <a:r>
            <a:rPr lang="ar-DZ" sz="1600" dirty="0" smtClean="0">
              <a:latin typeface="Sakkal Majalla" pitchFamily="2" charset="-78"/>
              <a:cs typeface="Sakkal Majalla" pitchFamily="2" charset="-78"/>
            </a:rPr>
            <a:t>-القائد: يتمثل دوره في توجيه المرؤوسين ونصحهم وتدريبهم؛</a:t>
          </a:r>
          <a:endParaRPr lang="fr-FR" sz="1600" dirty="0">
            <a:latin typeface="Sakkal Majalla" pitchFamily="2" charset="-78"/>
            <a:cs typeface="Sakkal Majalla" pitchFamily="2" charset="-78"/>
          </a:endParaRPr>
        </a:p>
      </dgm:t>
    </dgm:pt>
    <dgm:pt modelId="{7D9A653D-9C5F-45A0-AB77-D9D5728E38A9}" type="parTrans" cxnId="{974994FE-8DE6-465B-B307-D520DE04B53C}">
      <dgm:prSet/>
      <dgm:spPr/>
      <dgm:t>
        <a:bodyPr/>
        <a:lstStyle/>
        <a:p>
          <a:endParaRPr lang="fr-FR"/>
        </a:p>
      </dgm:t>
    </dgm:pt>
    <dgm:pt modelId="{5B538FE5-1425-4E48-9C78-82423FEB8E5B}" type="sibTrans" cxnId="{974994FE-8DE6-465B-B307-D520DE04B53C}">
      <dgm:prSet/>
      <dgm:spPr/>
      <dgm:t>
        <a:bodyPr/>
        <a:lstStyle/>
        <a:p>
          <a:endParaRPr lang="fr-FR"/>
        </a:p>
      </dgm:t>
    </dgm:pt>
    <dgm:pt modelId="{8F731F0F-37FD-4180-8DD3-378FF7A3F23C}">
      <dgm:prSet custT="1"/>
      <dgm:spPr/>
      <dgm:t>
        <a:bodyPr/>
        <a:lstStyle/>
        <a:p>
          <a:pPr algn="r" rtl="1"/>
          <a:r>
            <a:rPr lang="ar-DZ" sz="1600" dirty="0" smtClean="0">
              <a:latin typeface="Sakkal Majalla" pitchFamily="2" charset="-78"/>
              <a:cs typeface="Sakkal Majalla" pitchFamily="2" charset="-78"/>
            </a:rPr>
            <a:t>الرابط: حيث يمثل المسير دور همزة الوصل بين وحدته وبين المسيرين والمسؤولين الآخرين من داخل التنظيم وخارجه</a:t>
          </a:r>
          <a:r>
            <a:rPr lang="ar-DZ" sz="1300" dirty="0" smtClean="0"/>
            <a:t>.</a:t>
          </a:r>
          <a:endParaRPr lang="fr-FR" sz="1300" dirty="0"/>
        </a:p>
      </dgm:t>
    </dgm:pt>
    <dgm:pt modelId="{49BA8B6A-D1E2-4D78-8C50-4978EE753CC6}" type="parTrans" cxnId="{DE2E80EC-BB1D-46E1-A7C6-11B5D0BD255A}">
      <dgm:prSet/>
      <dgm:spPr/>
      <dgm:t>
        <a:bodyPr/>
        <a:lstStyle/>
        <a:p>
          <a:endParaRPr lang="fr-FR"/>
        </a:p>
      </dgm:t>
    </dgm:pt>
    <dgm:pt modelId="{90F92120-120B-4D4F-B121-B2CCD9B41392}" type="sibTrans" cxnId="{DE2E80EC-BB1D-46E1-A7C6-11B5D0BD255A}">
      <dgm:prSet/>
      <dgm:spPr/>
      <dgm:t>
        <a:bodyPr/>
        <a:lstStyle/>
        <a:p>
          <a:endParaRPr lang="fr-FR"/>
        </a:p>
      </dgm:t>
    </dgm:pt>
    <dgm:pt modelId="{180DD7F4-D15E-4FAE-8513-038A67046C72}">
      <dgm:prSet/>
      <dgm:spPr/>
      <dgm:t>
        <a:bodyPr/>
        <a:lstStyle/>
        <a:p>
          <a:pPr algn="r" rtl="1"/>
          <a:endParaRPr lang="fr-FR" sz="1300" dirty="0"/>
        </a:p>
      </dgm:t>
    </dgm:pt>
    <dgm:pt modelId="{77852484-B95A-4AEF-9197-93FE4C9A310A}" type="parTrans" cxnId="{DD39C0FD-F12A-4517-80AE-C9A9AD49F1AB}">
      <dgm:prSet/>
      <dgm:spPr/>
      <dgm:t>
        <a:bodyPr/>
        <a:lstStyle/>
        <a:p>
          <a:endParaRPr lang="fr-FR"/>
        </a:p>
      </dgm:t>
    </dgm:pt>
    <dgm:pt modelId="{757A7434-EC3F-4123-A137-7EDD271CBAC9}" type="sibTrans" cxnId="{DD39C0FD-F12A-4517-80AE-C9A9AD49F1AB}">
      <dgm:prSet/>
      <dgm:spPr/>
      <dgm:t>
        <a:bodyPr/>
        <a:lstStyle/>
        <a:p>
          <a:endParaRPr lang="fr-FR"/>
        </a:p>
      </dgm:t>
    </dgm:pt>
    <dgm:pt modelId="{63266480-6D81-4FF0-B8BF-9F066E53B6C1}">
      <dgm:prSet custT="1"/>
      <dgm:spPr/>
      <dgm:t>
        <a:bodyPr/>
        <a:lstStyle/>
        <a:p>
          <a:r>
            <a:rPr lang="ar-DZ" sz="700" b="1" dirty="0" smtClean="0">
              <a:effectLst>
                <a:outerShdw blurRad="38100" dist="38100" dir="2700000" algn="tl">
                  <a:srgbClr val="000000">
                    <a:alpha val="43137"/>
                  </a:srgbClr>
                </a:outerShdw>
              </a:effectLst>
            </a:rPr>
            <a:t>ا</a:t>
          </a:r>
          <a:r>
            <a:rPr lang="ar-DZ" sz="2000" b="1" dirty="0" smtClean="0">
              <a:effectLst>
                <a:outerShdw blurRad="38100" dist="38100" dir="2700000" algn="tl">
                  <a:srgbClr val="000000">
                    <a:alpha val="43137"/>
                  </a:srgbClr>
                </a:outerShdw>
              </a:effectLst>
              <a:latin typeface="Sakkal Majalla" pitchFamily="2" charset="-78"/>
              <a:cs typeface="Sakkal Majalla" pitchFamily="2" charset="-78"/>
            </a:rPr>
            <a:t>لأدوار الاعلامية</a:t>
          </a:r>
          <a:endParaRPr lang="fr-FR" sz="2000" dirty="0">
            <a:latin typeface="Sakkal Majalla" pitchFamily="2" charset="-78"/>
            <a:cs typeface="Sakkal Majalla" pitchFamily="2" charset="-78"/>
          </a:endParaRPr>
        </a:p>
      </dgm:t>
    </dgm:pt>
    <dgm:pt modelId="{35FB4B4B-B1BE-4710-BB3A-21858EBE9B0A}" type="parTrans" cxnId="{5C7AE9C3-BA98-4E81-AE83-AC39CAA78163}">
      <dgm:prSet/>
      <dgm:spPr/>
      <dgm:t>
        <a:bodyPr/>
        <a:lstStyle/>
        <a:p>
          <a:endParaRPr lang="fr-FR"/>
        </a:p>
      </dgm:t>
    </dgm:pt>
    <dgm:pt modelId="{67ACF848-E7C0-4BDB-A9A3-3E8BA290D66D}" type="sibTrans" cxnId="{5C7AE9C3-BA98-4E81-AE83-AC39CAA78163}">
      <dgm:prSet/>
      <dgm:spPr/>
      <dgm:t>
        <a:bodyPr/>
        <a:lstStyle/>
        <a:p>
          <a:endParaRPr lang="fr-FR"/>
        </a:p>
      </dgm:t>
    </dgm:pt>
    <dgm:pt modelId="{9A59435E-D6CE-4572-A4F8-0EA44740D8EF}">
      <dgm:prSet custT="1"/>
      <dgm:spPr/>
      <dgm:t>
        <a:bodyPr/>
        <a:lstStyle/>
        <a:p>
          <a:pPr algn="r" rtl="1"/>
          <a:endParaRPr lang="fr-FR" sz="1600" dirty="0">
            <a:latin typeface="Sakkal Majalla" pitchFamily="2" charset="-78"/>
            <a:cs typeface="Sakkal Majalla" pitchFamily="2" charset="-78"/>
          </a:endParaRPr>
        </a:p>
      </dgm:t>
    </dgm:pt>
    <dgm:pt modelId="{996003EF-60B2-4DCC-AD9B-BF98C4D70055}" type="parTrans" cxnId="{14AC9B9F-AE1C-4C90-B07D-C3F7B590D4C0}">
      <dgm:prSet/>
      <dgm:spPr/>
      <dgm:t>
        <a:bodyPr/>
        <a:lstStyle/>
        <a:p>
          <a:endParaRPr lang="fr-FR"/>
        </a:p>
      </dgm:t>
    </dgm:pt>
    <dgm:pt modelId="{7D67F023-2A30-4ACB-906C-EABAE8585762}" type="sibTrans" cxnId="{14AC9B9F-AE1C-4C90-B07D-C3F7B590D4C0}">
      <dgm:prSet/>
      <dgm:spPr/>
      <dgm:t>
        <a:bodyPr/>
        <a:lstStyle/>
        <a:p>
          <a:endParaRPr lang="fr-FR"/>
        </a:p>
      </dgm:t>
    </dgm:pt>
    <dgm:pt modelId="{56DFA496-A569-4021-AB6C-7BA7E4065228}">
      <dgm:prSet custT="1"/>
      <dgm:spPr/>
      <dgm:t>
        <a:bodyPr/>
        <a:lstStyle/>
        <a:p>
          <a:pPr algn="r" rtl="1"/>
          <a:r>
            <a:rPr lang="ar-DZ" sz="1600" dirty="0" smtClean="0">
              <a:latin typeface="Sakkal Majalla" pitchFamily="2" charset="-78"/>
              <a:cs typeface="Sakkal Majalla" pitchFamily="2" charset="-78"/>
            </a:rPr>
            <a:t>-الملتقط للمعلومات التي </a:t>
          </a:r>
          <a:r>
            <a:rPr lang="ar-DZ" sz="1600" dirty="0" err="1" smtClean="0">
              <a:latin typeface="Sakkal Majalla" pitchFamily="2" charset="-78"/>
              <a:cs typeface="Sakkal Majalla" pitchFamily="2" charset="-78"/>
            </a:rPr>
            <a:t>تفيده</a:t>
          </a:r>
          <a:r>
            <a:rPr lang="ar-DZ" sz="1600" dirty="0" smtClean="0">
              <a:latin typeface="Sakkal Majalla" pitchFamily="2" charset="-78"/>
              <a:cs typeface="Sakkal Majalla" pitchFamily="2" charset="-78"/>
            </a:rPr>
            <a:t> في تسيير شؤون وحدته؛</a:t>
          </a:r>
          <a:endParaRPr lang="fr-FR" sz="1600" dirty="0">
            <a:latin typeface="Sakkal Majalla" pitchFamily="2" charset="-78"/>
            <a:cs typeface="Sakkal Majalla" pitchFamily="2" charset="-78"/>
          </a:endParaRPr>
        </a:p>
      </dgm:t>
    </dgm:pt>
    <dgm:pt modelId="{0A339272-944C-45D6-A454-DF88A3A340BB}" type="parTrans" cxnId="{8ECB7E6C-06AC-42B8-B240-42478D66D007}">
      <dgm:prSet/>
      <dgm:spPr/>
      <dgm:t>
        <a:bodyPr/>
        <a:lstStyle/>
        <a:p>
          <a:endParaRPr lang="fr-FR"/>
        </a:p>
      </dgm:t>
    </dgm:pt>
    <dgm:pt modelId="{87F03D36-F6BC-4A28-A93D-5ACB11BFA423}" type="sibTrans" cxnId="{8ECB7E6C-06AC-42B8-B240-42478D66D007}">
      <dgm:prSet/>
      <dgm:spPr/>
      <dgm:t>
        <a:bodyPr/>
        <a:lstStyle/>
        <a:p>
          <a:endParaRPr lang="fr-FR"/>
        </a:p>
      </dgm:t>
    </dgm:pt>
    <dgm:pt modelId="{D45A739E-1595-462F-94E4-B9AB9C12CBBC}">
      <dgm:prSet custT="1"/>
      <dgm:spPr/>
      <dgm:t>
        <a:bodyPr/>
        <a:lstStyle/>
        <a:p>
          <a:pPr algn="r" rtl="1"/>
          <a:r>
            <a:rPr lang="ar-DZ" sz="1600" dirty="0" smtClean="0">
              <a:latin typeface="Sakkal Majalla" pitchFamily="2" charset="-78"/>
              <a:cs typeface="Sakkal Majalla" pitchFamily="2" charset="-78"/>
            </a:rPr>
            <a:t>-الموصل لتعريف المرؤوسين على مجريات الامور؛</a:t>
          </a:r>
          <a:endParaRPr lang="fr-FR" sz="1600" dirty="0">
            <a:latin typeface="Sakkal Majalla" pitchFamily="2" charset="-78"/>
            <a:cs typeface="Sakkal Majalla" pitchFamily="2" charset="-78"/>
          </a:endParaRPr>
        </a:p>
      </dgm:t>
    </dgm:pt>
    <dgm:pt modelId="{C839A7B2-F2BC-4198-A450-BB47E75F1D91}" type="parTrans" cxnId="{94EC49F1-6E01-4C76-8C7F-FBB6A147E418}">
      <dgm:prSet/>
      <dgm:spPr/>
      <dgm:t>
        <a:bodyPr/>
        <a:lstStyle/>
        <a:p>
          <a:endParaRPr lang="fr-FR"/>
        </a:p>
      </dgm:t>
    </dgm:pt>
    <dgm:pt modelId="{616C6402-EBA9-435D-A4B3-0C72747057E4}" type="sibTrans" cxnId="{94EC49F1-6E01-4C76-8C7F-FBB6A147E418}">
      <dgm:prSet/>
      <dgm:spPr/>
      <dgm:t>
        <a:bodyPr/>
        <a:lstStyle/>
        <a:p>
          <a:endParaRPr lang="fr-FR"/>
        </a:p>
      </dgm:t>
    </dgm:pt>
    <dgm:pt modelId="{6AE7C209-24D4-47F5-9945-CCA2C03B1111}">
      <dgm:prSet custT="1"/>
      <dgm:spPr/>
      <dgm:t>
        <a:bodyPr/>
        <a:lstStyle/>
        <a:p>
          <a:pPr algn="r" rtl="1"/>
          <a:r>
            <a:rPr lang="ar-DZ" sz="1600" dirty="0" smtClean="0">
              <a:latin typeface="Sakkal Majalla" pitchFamily="2" charset="-78"/>
              <a:cs typeface="Sakkal Majalla" pitchFamily="2" charset="-78"/>
            </a:rPr>
            <a:t>-المتحدث مع الجهات الرسمية أو صاحبة النفوذ في الداخل والخارج.</a:t>
          </a:r>
          <a:endParaRPr lang="fr-FR" sz="1600" dirty="0">
            <a:latin typeface="Sakkal Majalla" pitchFamily="2" charset="-78"/>
            <a:cs typeface="Sakkal Majalla" pitchFamily="2" charset="-78"/>
          </a:endParaRPr>
        </a:p>
      </dgm:t>
    </dgm:pt>
    <dgm:pt modelId="{B36D1D93-56D0-4350-94B6-9D468BEFD8D5}" type="parTrans" cxnId="{D72CFC75-7952-49DD-989E-1DC82DB46EDD}">
      <dgm:prSet/>
      <dgm:spPr/>
      <dgm:t>
        <a:bodyPr/>
        <a:lstStyle/>
        <a:p>
          <a:endParaRPr lang="fr-FR"/>
        </a:p>
      </dgm:t>
    </dgm:pt>
    <dgm:pt modelId="{CE4A6B32-9EB7-4D9F-9E81-6B2C30887A11}" type="sibTrans" cxnId="{D72CFC75-7952-49DD-989E-1DC82DB46EDD}">
      <dgm:prSet/>
      <dgm:spPr/>
      <dgm:t>
        <a:bodyPr/>
        <a:lstStyle/>
        <a:p>
          <a:endParaRPr lang="fr-FR"/>
        </a:p>
      </dgm:t>
    </dgm:pt>
    <dgm:pt modelId="{2584D8A0-04BC-40A6-BD45-0FC714734CE3}">
      <dgm:prSet/>
      <dgm:spPr/>
      <dgm:t>
        <a:bodyPr/>
        <a:lstStyle/>
        <a:p>
          <a:r>
            <a:rPr lang="ar-DZ" dirty="0" smtClean="0"/>
            <a:t>ا</a:t>
          </a:r>
          <a:r>
            <a:rPr lang="ar-DZ" b="1" dirty="0" smtClean="0">
              <a:effectLst>
                <a:outerShdw blurRad="38100" dist="38100" dir="2700000" algn="tl">
                  <a:srgbClr val="000000">
                    <a:alpha val="43137"/>
                  </a:srgbClr>
                </a:outerShdw>
              </a:effectLst>
            </a:rPr>
            <a:t>لأدوار التقريرية</a:t>
          </a:r>
          <a:endParaRPr lang="fr-FR" b="1" dirty="0">
            <a:effectLst>
              <a:outerShdw blurRad="38100" dist="38100" dir="2700000" algn="tl">
                <a:srgbClr val="000000">
                  <a:alpha val="43137"/>
                </a:srgbClr>
              </a:outerShdw>
            </a:effectLst>
          </a:endParaRPr>
        </a:p>
      </dgm:t>
    </dgm:pt>
    <dgm:pt modelId="{5304C86F-0E69-46EC-83E1-CC662844F04F}" type="parTrans" cxnId="{7677B2E3-B038-4C90-88C7-1299CC24CB87}">
      <dgm:prSet/>
      <dgm:spPr/>
      <dgm:t>
        <a:bodyPr/>
        <a:lstStyle/>
        <a:p>
          <a:endParaRPr lang="fr-FR"/>
        </a:p>
      </dgm:t>
    </dgm:pt>
    <dgm:pt modelId="{98860D57-8E21-4E98-9287-39FE6A4B10D0}" type="sibTrans" cxnId="{7677B2E3-B038-4C90-88C7-1299CC24CB87}">
      <dgm:prSet/>
      <dgm:spPr/>
      <dgm:t>
        <a:bodyPr/>
        <a:lstStyle/>
        <a:p>
          <a:endParaRPr lang="fr-FR"/>
        </a:p>
      </dgm:t>
    </dgm:pt>
    <dgm:pt modelId="{EC4B7964-E44B-467A-A97E-54EF0AD74B66}">
      <dgm:prSet custT="1"/>
      <dgm:spPr/>
      <dgm:t>
        <a:bodyPr/>
        <a:lstStyle/>
        <a:p>
          <a:pPr algn="r" rtl="1"/>
          <a:endParaRPr lang="fr-FR" sz="1600" dirty="0">
            <a:latin typeface="Sakkal Majalla" pitchFamily="2" charset="-78"/>
            <a:cs typeface="Sakkal Majalla" pitchFamily="2" charset="-78"/>
          </a:endParaRPr>
        </a:p>
      </dgm:t>
    </dgm:pt>
    <dgm:pt modelId="{250966AA-96AD-4E32-8462-16DEBDB60FD1}" type="parTrans" cxnId="{5D30E6F7-2269-465D-851E-D4853CE9F51E}">
      <dgm:prSet/>
      <dgm:spPr/>
      <dgm:t>
        <a:bodyPr/>
        <a:lstStyle/>
        <a:p>
          <a:endParaRPr lang="fr-FR"/>
        </a:p>
      </dgm:t>
    </dgm:pt>
    <dgm:pt modelId="{53DD3F7D-D776-49C0-A548-01C5CD512712}" type="sibTrans" cxnId="{5D30E6F7-2269-465D-851E-D4853CE9F51E}">
      <dgm:prSet/>
      <dgm:spPr/>
      <dgm:t>
        <a:bodyPr/>
        <a:lstStyle/>
        <a:p>
          <a:endParaRPr lang="fr-FR"/>
        </a:p>
      </dgm:t>
    </dgm:pt>
    <dgm:pt modelId="{5BDF1AF3-3351-47BB-A7B7-05D2E708600E}">
      <dgm:prSet custT="1"/>
      <dgm:spPr/>
      <dgm:t>
        <a:bodyPr/>
        <a:lstStyle/>
        <a:p>
          <a:pPr algn="r" rtl="1"/>
          <a:r>
            <a:rPr lang="ar-DZ" sz="1600" dirty="0" smtClean="0">
              <a:latin typeface="Sakkal Majalla" pitchFamily="2" charset="-78"/>
              <a:cs typeface="Sakkal Majalla" pitchFamily="2" charset="-78"/>
            </a:rPr>
            <a:t>-المستحدث: حيث يقوم المسير بالمبادرات اللازمة للتكيف والتطوير وزيادة الانتاجية.</a:t>
          </a:r>
          <a:endParaRPr lang="fr-FR" sz="1600" dirty="0">
            <a:latin typeface="Sakkal Majalla" pitchFamily="2" charset="-78"/>
            <a:cs typeface="Sakkal Majalla" pitchFamily="2" charset="-78"/>
          </a:endParaRPr>
        </a:p>
      </dgm:t>
    </dgm:pt>
    <dgm:pt modelId="{309429E1-B43F-40F5-A949-15ACCBD0F4FA}" type="parTrans" cxnId="{22D73942-0483-4631-94A5-CCF73CE0885D}">
      <dgm:prSet/>
      <dgm:spPr/>
      <dgm:t>
        <a:bodyPr/>
        <a:lstStyle/>
        <a:p>
          <a:endParaRPr lang="fr-FR"/>
        </a:p>
      </dgm:t>
    </dgm:pt>
    <dgm:pt modelId="{D9B6A10D-D36A-47ED-ADD5-246172FE8C9B}" type="sibTrans" cxnId="{22D73942-0483-4631-94A5-CCF73CE0885D}">
      <dgm:prSet/>
      <dgm:spPr/>
      <dgm:t>
        <a:bodyPr/>
        <a:lstStyle/>
        <a:p>
          <a:endParaRPr lang="fr-FR"/>
        </a:p>
      </dgm:t>
    </dgm:pt>
    <dgm:pt modelId="{2F93DA22-AD1C-4ED0-BDC2-CCE77FF700D1}">
      <dgm:prSet custT="1"/>
      <dgm:spPr/>
      <dgm:t>
        <a:bodyPr/>
        <a:lstStyle/>
        <a:p>
          <a:pPr algn="r" rtl="1"/>
          <a:r>
            <a:rPr lang="ar-DZ" sz="1600" dirty="0" smtClean="0">
              <a:latin typeface="Sakkal Majalla" pitchFamily="2" charset="-78"/>
              <a:cs typeface="Sakkal Majalla" pitchFamily="2" charset="-78"/>
            </a:rPr>
            <a:t>-معالج المشاك : يتفادى المشكلات قبل وقوعها، ويقوم بمعالجتها عندما تقع.</a:t>
          </a:r>
          <a:endParaRPr lang="fr-FR" sz="1600" dirty="0">
            <a:latin typeface="Sakkal Majalla" pitchFamily="2" charset="-78"/>
            <a:cs typeface="Sakkal Majalla" pitchFamily="2" charset="-78"/>
          </a:endParaRPr>
        </a:p>
      </dgm:t>
    </dgm:pt>
    <dgm:pt modelId="{4B56C732-7540-4F27-87CD-340B1ECBE829}" type="parTrans" cxnId="{85DAB56D-1881-412D-9E28-89973BE6486C}">
      <dgm:prSet/>
      <dgm:spPr/>
      <dgm:t>
        <a:bodyPr/>
        <a:lstStyle/>
        <a:p>
          <a:endParaRPr lang="fr-FR"/>
        </a:p>
      </dgm:t>
    </dgm:pt>
    <dgm:pt modelId="{C7608F00-24BD-4DC4-906A-82266EAD0C26}" type="sibTrans" cxnId="{85DAB56D-1881-412D-9E28-89973BE6486C}">
      <dgm:prSet/>
      <dgm:spPr/>
      <dgm:t>
        <a:bodyPr/>
        <a:lstStyle/>
        <a:p>
          <a:endParaRPr lang="fr-FR"/>
        </a:p>
      </dgm:t>
    </dgm:pt>
    <dgm:pt modelId="{B27457E6-038E-472A-944C-18DEA174AAC6}">
      <dgm:prSet custT="1"/>
      <dgm:spPr/>
      <dgm:t>
        <a:bodyPr/>
        <a:lstStyle/>
        <a:p>
          <a:pPr algn="r" rtl="1"/>
          <a:r>
            <a:rPr lang="ar-DZ" sz="1600" dirty="0" smtClean="0">
              <a:latin typeface="Sakkal Majalla" pitchFamily="2" charset="-78"/>
              <a:cs typeface="Sakkal Majalla" pitchFamily="2" charset="-78"/>
            </a:rPr>
            <a:t>-موزع الموارد: فهو الذي يوزع المهام والوسائل، ويحدد الاشخاص المعنيين بأداء المهام وباستعمال الوسائل.</a:t>
          </a:r>
          <a:endParaRPr lang="fr-FR" sz="1600" dirty="0">
            <a:latin typeface="Sakkal Majalla" pitchFamily="2" charset="-78"/>
            <a:cs typeface="Sakkal Majalla" pitchFamily="2" charset="-78"/>
          </a:endParaRPr>
        </a:p>
      </dgm:t>
    </dgm:pt>
    <dgm:pt modelId="{171EF247-2C2D-48BF-A03D-E48CAF4DAFE2}" type="parTrans" cxnId="{09A7198C-C6E5-4960-BBB2-6016CFF51B4B}">
      <dgm:prSet/>
      <dgm:spPr/>
      <dgm:t>
        <a:bodyPr/>
        <a:lstStyle/>
        <a:p>
          <a:endParaRPr lang="fr-FR"/>
        </a:p>
      </dgm:t>
    </dgm:pt>
    <dgm:pt modelId="{36492743-2C2D-41DD-9059-3CE0F8B6B448}" type="sibTrans" cxnId="{09A7198C-C6E5-4960-BBB2-6016CFF51B4B}">
      <dgm:prSet/>
      <dgm:spPr/>
      <dgm:t>
        <a:bodyPr/>
        <a:lstStyle/>
        <a:p>
          <a:endParaRPr lang="fr-FR"/>
        </a:p>
      </dgm:t>
    </dgm:pt>
    <dgm:pt modelId="{B336A80B-A391-41AF-B1B8-E23165544E2C}">
      <dgm:prSet custT="1"/>
      <dgm:spPr/>
      <dgm:t>
        <a:bodyPr/>
        <a:lstStyle/>
        <a:p>
          <a:pPr algn="r" rtl="1"/>
          <a:r>
            <a:rPr lang="ar-DZ" sz="1600" dirty="0" smtClean="0">
              <a:latin typeface="Sakkal Majalla" pitchFamily="2" charset="-78"/>
              <a:cs typeface="Sakkal Majalla" pitchFamily="2" charset="-78"/>
            </a:rPr>
            <a:t>-المفاوض: هو الذي يبرم العقود، ويقبل الالتزامات، ويقدم التنازلات.</a:t>
          </a:r>
          <a:endParaRPr lang="fr-FR" sz="1600" dirty="0">
            <a:latin typeface="Sakkal Majalla" pitchFamily="2" charset="-78"/>
            <a:cs typeface="Sakkal Majalla" pitchFamily="2" charset="-78"/>
          </a:endParaRPr>
        </a:p>
      </dgm:t>
    </dgm:pt>
    <dgm:pt modelId="{A68B330F-D0F7-40D8-8B90-86BA94B81DC7}" type="parTrans" cxnId="{11306775-83CA-4C2E-B17F-E26B7E3C2198}">
      <dgm:prSet/>
      <dgm:spPr/>
      <dgm:t>
        <a:bodyPr/>
        <a:lstStyle/>
        <a:p>
          <a:endParaRPr lang="fr-FR"/>
        </a:p>
      </dgm:t>
    </dgm:pt>
    <dgm:pt modelId="{0A0B7E53-D896-470A-80B3-52BD80CA6D82}" type="sibTrans" cxnId="{11306775-83CA-4C2E-B17F-E26B7E3C2198}">
      <dgm:prSet/>
      <dgm:spPr/>
      <dgm:t>
        <a:bodyPr/>
        <a:lstStyle/>
        <a:p>
          <a:endParaRPr lang="fr-FR"/>
        </a:p>
      </dgm:t>
    </dgm:pt>
    <dgm:pt modelId="{8C537168-D684-4C72-9456-5673F2E394DC}">
      <dgm:prSet custT="1"/>
      <dgm:spPr/>
      <dgm:t>
        <a:bodyPr/>
        <a:lstStyle/>
        <a:p>
          <a:r>
            <a:rPr lang="ar-DZ" sz="900" b="1" dirty="0" smtClean="0">
              <a:effectLst>
                <a:outerShdw blurRad="38100" dist="38100" dir="2700000" algn="tl">
                  <a:srgbClr val="000000">
                    <a:alpha val="43137"/>
                  </a:srgbClr>
                </a:outerShdw>
              </a:effectLst>
            </a:rPr>
            <a:t>ا</a:t>
          </a:r>
          <a:r>
            <a:rPr lang="ar-DZ" sz="1600" b="1" dirty="0" smtClean="0">
              <a:effectLst>
                <a:outerShdw blurRad="38100" dist="38100" dir="2700000" algn="tl">
                  <a:srgbClr val="000000">
                    <a:alpha val="43137"/>
                  </a:srgbClr>
                </a:outerShdw>
              </a:effectLst>
              <a:latin typeface="Sakkal Majalla" pitchFamily="2" charset="-78"/>
              <a:cs typeface="Sakkal Majalla" pitchFamily="2" charset="-78"/>
            </a:rPr>
            <a:t>لأدوار العلائقية</a:t>
          </a:r>
          <a:endParaRPr lang="fr-FR" sz="1600" b="1" dirty="0">
            <a:effectLst>
              <a:outerShdw blurRad="38100" dist="38100" dir="2700000" algn="tl">
                <a:srgbClr val="000000">
                  <a:alpha val="43137"/>
                </a:srgbClr>
              </a:outerShdw>
            </a:effectLst>
            <a:latin typeface="Sakkal Majalla" pitchFamily="2" charset="-78"/>
            <a:cs typeface="Sakkal Majalla" pitchFamily="2" charset="-78"/>
          </a:endParaRPr>
        </a:p>
      </dgm:t>
    </dgm:pt>
    <dgm:pt modelId="{4F45FF09-0822-435D-BB5F-94D764CF34CD}" type="sibTrans" cxnId="{964BB661-C74F-47E9-BF0D-1751D3015C14}">
      <dgm:prSet/>
      <dgm:spPr/>
      <dgm:t>
        <a:bodyPr/>
        <a:lstStyle/>
        <a:p>
          <a:endParaRPr lang="fr-FR"/>
        </a:p>
      </dgm:t>
    </dgm:pt>
    <dgm:pt modelId="{C7D1758F-AC3F-42AF-AE64-7729AEEF28C7}" type="parTrans" cxnId="{964BB661-C74F-47E9-BF0D-1751D3015C14}">
      <dgm:prSet/>
      <dgm:spPr/>
      <dgm:t>
        <a:bodyPr/>
        <a:lstStyle/>
        <a:p>
          <a:endParaRPr lang="fr-FR"/>
        </a:p>
      </dgm:t>
    </dgm:pt>
    <dgm:pt modelId="{E7F8194C-386D-4FB7-B670-DB5BE812B787}" type="pres">
      <dgm:prSet presAssocID="{0935ABCE-91C3-49AD-805E-CF3F047CD99A}" presName="linearFlow" presStyleCnt="0">
        <dgm:presLayoutVars>
          <dgm:dir/>
          <dgm:animLvl val="lvl"/>
          <dgm:resizeHandles val="exact"/>
        </dgm:presLayoutVars>
      </dgm:prSet>
      <dgm:spPr/>
      <dgm:t>
        <a:bodyPr/>
        <a:lstStyle/>
        <a:p>
          <a:endParaRPr lang="fr-FR"/>
        </a:p>
      </dgm:t>
    </dgm:pt>
    <dgm:pt modelId="{31AA62A0-D84E-40B6-AF61-EBA9221E6025}" type="pres">
      <dgm:prSet presAssocID="{8C537168-D684-4C72-9456-5673F2E394DC}" presName="composite" presStyleCnt="0"/>
      <dgm:spPr/>
    </dgm:pt>
    <dgm:pt modelId="{67201F17-E146-494A-8D61-0C16375795E3}" type="pres">
      <dgm:prSet presAssocID="{8C537168-D684-4C72-9456-5673F2E394DC}" presName="parentText" presStyleLbl="alignNode1" presStyleIdx="0" presStyleCnt="3">
        <dgm:presLayoutVars>
          <dgm:chMax val="1"/>
          <dgm:bulletEnabled val="1"/>
        </dgm:presLayoutVars>
      </dgm:prSet>
      <dgm:spPr/>
      <dgm:t>
        <a:bodyPr/>
        <a:lstStyle/>
        <a:p>
          <a:endParaRPr lang="fr-FR"/>
        </a:p>
      </dgm:t>
    </dgm:pt>
    <dgm:pt modelId="{C307E99B-6EF9-4C52-A2F3-42C711204CA5}" type="pres">
      <dgm:prSet presAssocID="{8C537168-D684-4C72-9456-5673F2E394DC}" presName="descendantText" presStyleLbl="alignAcc1" presStyleIdx="0" presStyleCnt="3">
        <dgm:presLayoutVars>
          <dgm:bulletEnabled val="1"/>
        </dgm:presLayoutVars>
      </dgm:prSet>
      <dgm:spPr/>
      <dgm:t>
        <a:bodyPr/>
        <a:lstStyle/>
        <a:p>
          <a:endParaRPr lang="fr-FR"/>
        </a:p>
      </dgm:t>
    </dgm:pt>
    <dgm:pt modelId="{16EC7BB7-0FAD-4A7B-8373-F1045502B22B}" type="pres">
      <dgm:prSet presAssocID="{4F45FF09-0822-435D-BB5F-94D764CF34CD}" presName="sp" presStyleCnt="0"/>
      <dgm:spPr/>
    </dgm:pt>
    <dgm:pt modelId="{16E95790-F68E-4003-B33A-84B36F8549D4}" type="pres">
      <dgm:prSet presAssocID="{63266480-6D81-4FF0-B8BF-9F066E53B6C1}" presName="composite" presStyleCnt="0"/>
      <dgm:spPr/>
    </dgm:pt>
    <dgm:pt modelId="{CBB83922-2EB2-48FB-A413-6702DED1EF89}" type="pres">
      <dgm:prSet presAssocID="{63266480-6D81-4FF0-B8BF-9F066E53B6C1}" presName="parentText" presStyleLbl="alignNode1" presStyleIdx="1" presStyleCnt="3" custScaleX="131113" custLinFactNeighborX="-4437" custLinFactNeighborY="3068">
        <dgm:presLayoutVars>
          <dgm:chMax val="1"/>
          <dgm:bulletEnabled val="1"/>
        </dgm:presLayoutVars>
      </dgm:prSet>
      <dgm:spPr/>
      <dgm:t>
        <a:bodyPr/>
        <a:lstStyle/>
        <a:p>
          <a:endParaRPr lang="fr-FR"/>
        </a:p>
      </dgm:t>
    </dgm:pt>
    <dgm:pt modelId="{447CFF02-A152-4FAB-AB06-4A703643370F}" type="pres">
      <dgm:prSet presAssocID="{63266480-6D81-4FF0-B8BF-9F066E53B6C1}" presName="descendantText" presStyleLbl="alignAcc1" presStyleIdx="1" presStyleCnt="3" custScaleY="103155">
        <dgm:presLayoutVars>
          <dgm:bulletEnabled val="1"/>
        </dgm:presLayoutVars>
      </dgm:prSet>
      <dgm:spPr/>
      <dgm:t>
        <a:bodyPr/>
        <a:lstStyle/>
        <a:p>
          <a:endParaRPr lang="fr-FR"/>
        </a:p>
      </dgm:t>
    </dgm:pt>
    <dgm:pt modelId="{C8349935-5BD1-42DE-B323-CCBFEC1165A2}" type="pres">
      <dgm:prSet presAssocID="{67ACF848-E7C0-4BDB-A9A3-3E8BA290D66D}" presName="sp" presStyleCnt="0"/>
      <dgm:spPr/>
    </dgm:pt>
    <dgm:pt modelId="{BB473F90-08F9-430D-AC24-B504B9751734}" type="pres">
      <dgm:prSet presAssocID="{2584D8A0-04BC-40A6-BD45-0FC714734CE3}" presName="composite" presStyleCnt="0"/>
      <dgm:spPr/>
    </dgm:pt>
    <dgm:pt modelId="{9F20B98A-6BA7-4C99-8614-F5AFDE9FCD03}" type="pres">
      <dgm:prSet presAssocID="{2584D8A0-04BC-40A6-BD45-0FC714734CE3}" presName="parentText" presStyleLbl="alignNode1" presStyleIdx="2" presStyleCnt="3">
        <dgm:presLayoutVars>
          <dgm:chMax val="1"/>
          <dgm:bulletEnabled val="1"/>
        </dgm:presLayoutVars>
      </dgm:prSet>
      <dgm:spPr/>
      <dgm:t>
        <a:bodyPr/>
        <a:lstStyle/>
        <a:p>
          <a:endParaRPr lang="fr-FR"/>
        </a:p>
      </dgm:t>
    </dgm:pt>
    <dgm:pt modelId="{A56FAF6B-9EC0-4170-B6C1-C9D24D0624E9}" type="pres">
      <dgm:prSet presAssocID="{2584D8A0-04BC-40A6-BD45-0FC714734CE3}" presName="descendantText" presStyleLbl="alignAcc1" presStyleIdx="2" presStyleCnt="3" custScaleY="156363">
        <dgm:presLayoutVars>
          <dgm:bulletEnabled val="1"/>
        </dgm:presLayoutVars>
      </dgm:prSet>
      <dgm:spPr/>
      <dgm:t>
        <a:bodyPr/>
        <a:lstStyle/>
        <a:p>
          <a:endParaRPr lang="fr-FR"/>
        </a:p>
      </dgm:t>
    </dgm:pt>
  </dgm:ptLst>
  <dgm:cxnLst>
    <dgm:cxn modelId="{85DAB56D-1881-412D-9E28-89973BE6486C}" srcId="{2584D8A0-04BC-40A6-BD45-0FC714734CE3}" destId="{2F93DA22-AD1C-4ED0-BDC2-CCE77FF700D1}" srcOrd="2" destOrd="0" parTransId="{4B56C732-7540-4F27-87CD-340B1ECBE829}" sibTransId="{C7608F00-24BD-4DC4-906A-82266EAD0C26}"/>
    <dgm:cxn modelId="{DE2E80EC-BB1D-46E1-A7C6-11B5D0BD255A}" srcId="{8C537168-D684-4C72-9456-5673F2E394DC}" destId="{8F731F0F-37FD-4180-8DD3-378FF7A3F23C}" srcOrd="2" destOrd="0" parTransId="{49BA8B6A-D1E2-4D78-8C50-4978EE753CC6}" sibTransId="{90F92120-120B-4D4F-B121-B2CCD9B41392}"/>
    <dgm:cxn modelId="{5C7AE9C3-BA98-4E81-AE83-AC39CAA78163}" srcId="{0935ABCE-91C3-49AD-805E-CF3F047CD99A}" destId="{63266480-6D81-4FF0-B8BF-9F066E53B6C1}" srcOrd="1" destOrd="0" parTransId="{35FB4B4B-B1BE-4710-BB3A-21858EBE9B0A}" sibTransId="{67ACF848-E7C0-4BDB-A9A3-3E8BA290D66D}"/>
    <dgm:cxn modelId="{2A70B455-86DE-4286-8986-0533701F551B}" type="presOf" srcId="{D45A739E-1595-462F-94E4-B9AB9C12CBBC}" destId="{447CFF02-A152-4FAB-AB06-4A703643370F}" srcOrd="0" destOrd="2" presId="urn:microsoft.com/office/officeart/2005/8/layout/chevron2"/>
    <dgm:cxn modelId="{F8646F59-2718-4168-847D-D51EF14F75A0}" type="presOf" srcId="{180DD7F4-D15E-4FAE-8513-038A67046C72}" destId="{C307E99B-6EF9-4C52-A2F3-42C711204CA5}" srcOrd="0" destOrd="3" presId="urn:microsoft.com/office/officeart/2005/8/layout/chevron2"/>
    <dgm:cxn modelId="{964BB661-C74F-47E9-BF0D-1751D3015C14}" srcId="{0935ABCE-91C3-49AD-805E-CF3F047CD99A}" destId="{8C537168-D684-4C72-9456-5673F2E394DC}" srcOrd="0" destOrd="0" parTransId="{C7D1758F-AC3F-42AF-AE64-7729AEEF28C7}" sibTransId="{4F45FF09-0822-435D-BB5F-94D764CF34CD}"/>
    <dgm:cxn modelId="{22D73942-0483-4631-94A5-CCF73CE0885D}" srcId="{2584D8A0-04BC-40A6-BD45-0FC714734CE3}" destId="{5BDF1AF3-3351-47BB-A7B7-05D2E708600E}" srcOrd="1" destOrd="0" parTransId="{309429E1-B43F-40F5-A949-15ACCBD0F4FA}" sibTransId="{D9B6A10D-D36A-47ED-ADD5-246172FE8C9B}"/>
    <dgm:cxn modelId="{0ACFDA62-44CA-4EBB-BF6F-E2088F9BA313}" type="presOf" srcId="{2584D8A0-04BC-40A6-BD45-0FC714734CE3}" destId="{9F20B98A-6BA7-4C99-8614-F5AFDE9FCD03}" srcOrd="0" destOrd="0" presId="urn:microsoft.com/office/officeart/2005/8/layout/chevron2"/>
    <dgm:cxn modelId="{8BFF97FC-65C8-4A8B-8ACF-EEAAC34AA618}" type="presOf" srcId="{06992C30-F839-4C3C-AB12-B846CA6321A6}" destId="{C307E99B-6EF9-4C52-A2F3-42C711204CA5}" srcOrd="0" destOrd="1" presId="urn:microsoft.com/office/officeart/2005/8/layout/chevron2"/>
    <dgm:cxn modelId="{73069ACC-8832-4B89-9D8F-340F2435956D}" type="presOf" srcId="{9A59435E-D6CE-4572-A4F8-0EA44740D8EF}" destId="{447CFF02-A152-4FAB-AB06-4A703643370F}" srcOrd="0" destOrd="0" presId="urn:microsoft.com/office/officeart/2005/8/layout/chevron2"/>
    <dgm:cxn modelId="{75ACB116-E865-43FB-9521-CFE22D7352AC}" type="presOf" srcId="{0935ABCE-91C3-49AD-805E-CF3F047CD99A}" destId="{E7F8194C-386D-4FB7-B670-DB5BE812B787}" srcOrd="0" destOrd="0" presId="urn:microsoft.com/office/officeart/2005/8/layout/chevron2"/>
    <dgm:cxn modelId="{441899DE-BD01-4935-A25E-14CD4E565DA5}" type="presOf" srcId="{8C537168-D684-4C72-9456-5673F2E394DC}" destId="{67201F17-E146-494A-8D61-0C16375795E3}" srcOrd="0" destOrd="0" presId="urn:microsoft.com/office/officeart/2005/8/layout/chevron2"/>
    <dgm:cxn modelId="{FF0EC5E2-A479-4E09-99C9-D0D8E7EB1CE2}" type="presOf" srcId="{8F731F0F-37FD-4180-8DD3-378FF7A3F23C}" destId="{C307E99B-6EF9-4C52-A2F3-42C711204CA5}" srcOrd="0" destOrd="2" presId="urn:microsoft.com/office/officeart/2005/8/layout/chevron2"/>
    <dgm:cxn modelId="{8ECB7E6C-06AC-42B8-B240-42478D66D007}" srcId="{63266480-6D81-4FF0-B8BF-9F066E53B6C1}" destId="{56DFA496-A569-4021-AB6C-7BA7E4065228}" srcOrd="1" destOrd="0" parTransId="{0A339272-944C-45D6-A454-DF88A3A340BB}" sibTransId="{87F03D36-F6BC-4A28-A93D-5ACB11BFA423}"/>
    <dgm:cxn modelId="{7677B2E3-B038-4C90-88C7-1299CC24CB87}" srcId="{0935ABCE-91C3-49AD-805E-CF3F047CD99A}" destId="{2584D8A0-04BC-40A6-BD45-0FC714734CE3}" srcOrd="2" destOrd="0" parTransId="{5304C86F-0E69-46EC-83E1-CC662844F04F}" sibTransId="{98860D57-8E21-4E98-9287-39FE6A4B10D0}"/>
    <dgm:cxn modelId="{2F80EC78-33D5-4EC8-8AC5-45332AEF5681}" type="presOf" srcId="{6AE7C209-24D4-47F5-9945-CCA2C03B1111}" destId="{447CFF02-A152-4FAB-AB06-4A703643370F}" srcOrd="0" destOrd="3" presId="urn:microsoft.com/office/officeart/2005/8/layout/chevron2"/>
    <dgm:cxn modelId="{94EC49F1-6E01-4C76-8C7F-FBB6A147E418}" srcId="{63266480-6D81-4FF0-B8BF-9F066E53B6C1}" destId="{D45A739E-1595-462F-94E4-B9AB9C12CBBC}" srcOrd="2" destOrd="0" parTransId="{C839A7B2-F2BC-4198-A450-BB47E75F1D91}" sibTransId="{616C6402-EBA9-435D-A4B3-0C72747057E4}"/>
    <dgm:cxn modelId="{2D807C9F-68C0-4818-81EC-A3713AC851E3}" type="presOf" srcId="{56DFA496-A569-4021-AB6C-7BA7E4065228}" destId="{447CFF02-A152-4FAB-AB06-4A703643370F}" srcOrd="0" destOrd="1" presId="urn:microsoft.com/office/officeart/2005/8/layout/chevron2"/>
    <dgm:cxn modelId="{09A7198C-C6E5-4960-BBB2-6016CFF51B4B}" srcId="{2584D8A0-04BC-40A6-BD45-0FC714734CE3}" destId="{B27457E6-038E-472A-944C-18DEA174AAC6}" srcOrd="3" destOrd="0" parTransId="{171EF247-2C2D-48BF-A03D-E48CAF4DAFE2}" sibTransId="{36492743-2C2D-41DD-9059-3CE0F8B6B448}"/>
    <dgm:cxn modelId="{57B4E513-11F3-4073-93B7-9F29FD4426B7}" srcId="{8C537168-D684-4C72-9456-5673F2E394DC}" destId="{0BB01DCE-3AF1-46B4-9928-2C98ECE508AF}" srcOrd="0" destOrd="0" parTransId="{A54E2FD8-CB50-486A-A35B-BC602805AA26}" sibTransId="{399F46A0-6708-4A47-8C7C-99BA9F6B3FC9}"/>
    <dgm:cxn modelId="{974994FE-8DE6-465B-B307-D520DE04B53C}" srcId="{8C537168-D684-4C72-9456-5673F2E394DC}" destId="{06992C30-F839-4C3C-AB12-B846CA6321A6}" srcOrd="1" destOrd="0" parTransId="{7D9A653D-9C5F-45A0-AB77-D9D5728E38A9}" sibTransId="{5B538FE5-1425-4E48-9C78-82423FEB8E5B}"/>
    <dgm:cxn modelId="{CEEB2F45-D8CF-4D3E-832D-6A945175A76D}" type="presOf" srcId="{B336A80B-A391-41AF-B1B8-E23165544E2C}" destId="{A56FAF6B-9EC0-4170-B6C1-C9D24D0624E9}" srcOrd="0" destOrd="4" presId="urn:microsoft.com/office/officeart/2005/8/layout/chevron2"/>
    <dgm:cxn modelId="{9A52DED3-51FC-435E-9FDF-00D19E61618F}" type="presOf" srcId="{63266480-6D81-4FF0-B8BF-9F066E53B6C1}" destId="{CBB83922-2EB2-48FB-A413-6702DED1EF89}" srcOrd="0" destOrd="0" presId="urn:microsoft.com/office/officeart/2005/8/layout/chevron2"/>
    <dgm:cxn modelId="{14AC9B9F-AE1C-4C90-B07D-C3F7B590D4C0}" srcId="{63266480-6D81-4FF0-B8BF-9F066E53B6C1}" destId="{9A59435E-D6CE-4572-A4F8-0EA44740D8EF}" srcOrd="0" destOrd="0" parTransId="{996003EF-60B2-4DCC-AD9B-BF98C4D70055}" sibTransId="{7D67F023-2A30-4ACB-906C-EABAE8585762}"/>
    <dgm:cxn modelId="{86C64D5C-52C7-4AEF-9C85-4617C0FDB79B}" type="presOf" srcId="{0BB01DCE-3AF1-46B4-9928-2C98ECE508AF}" destId="{C307E99B-6EF9-4C52-A2F3-42C711204CA5}" srcOrd="0" destOrd="0" presId="urn:microsoft.com/office/officeart/2005/8/layout/chevron2"/>
    <dgm:cxn modelId="{D72CFC75-7952-49DD-989E-1DC82DB46EDD}" srcId="{63266480-6D81-4FF0-B8BF-9F066E53B6C1}" destId="{6AE7C209-24D4-47F5-9945-CCA2C03B1111}" srcOrd="3" destOrd="0" parTransId="{B36D1D93-56D0-4350-94B6-9D468BEFD8D5}" sibTransId="{CE4A6B32-9EB7-4D9F-9E81-6B2C30887A11}"/>
    <dgm:cxn modelId="{B6C551C1-ADCC-4D93-AEDF-C377B81942AC}" type="presOf" srcId="{EC4B7964-E44B-467A-A97E-54EF0AD74B66}" destId="{A56FAF6B-9EC0-4170-B6C1-C9D24D0624E9}" srcOrd="0" destOrd="0" presId="urn:microsoft.com/office/officeart/2005/8/layout/chevron2"/>
    <dgm:cxn modelId="{5D30E6F7-2269-465D-851E-D4853CE9F51E}" srcId="{2584D8A0-04BC-40A6-BD45-0FC714734CE3}" destId="{EC4B7964-E44B-467A-A97E-54EF0AD74B66}" srcOrd="0" destOrd="0" parTransId="{250966AA-96AD-4E32-8462-16DEBDB60FD1}" sibTransId="{53DD3F7D-D776-49C0-A548-01C5CD512712}"/>
    <dgm:cxn modelId="{DD39C0FD-F12A-4517-80AE-C9A9AD49F1AB}" srcId="{8C537168-D684-4C72-9456-5673F2E394DC}" destId="{180DD7F4-D15E-4FAE-8513-038A67046C72}" srcOrd="3" destOrd="0" parTransId="{77852484-B95A-4AEF-9197-93FE4C9A310A}" sibTransId="{757A7434-EC3F-4123-A137-7EDD271CBAC9}"/>
    <dgm:cxn modelId="{6F833378-F50D-473F-AE9E-9BC6C1398B35}" type="presOf" srcId="{B27457E6-038E-472A-944C-18DEA174AAC6}" destId="{A56FAF6B-9EC0-4170-B6C1-C9D24D0624E9}" srcOrd="0" destOrd="3" presId="urn:microsoft.com/office/officeart/2005/8/layout/chevron2"/>
    <dgm:cxn modelId="{747F3ABC-6B34-4851-8ABB-1E45E3457AEB}" type="presOf" srcId="{5BDF1AF3-3351-47BB-A7B7-05D2E708600E}" destId="{A56FAF6B-9EC0-4170-B6C1-C9D24D0624E9}" srcOrd="0" destOrd="1" presId="urn:microsoft.com/office/officeart/2005/8/layout/chevron2"/>
    <dgm:cxn modelId="{8A322F72-51EF-4BD2-B450-1FAB78875913}" type="presOf" srcId="{2F93DA22-AD1C-4ED0-BDC2-CCE77FF700D1}" destId="{A56FAF6B-9EC0-4170-B6C1-C9D24D0624E9}" srcOrd="0" destOrd="2" presId="urn:microsoft.com/office/officeart/2005/8/layout/chevron2"/>
    <dgm:cxn modelId="{11306775-83CA-4C2E-B17F-E26B7E3C2198}" srcId="{2584D8A0-04BC-40A6-BD45-0FC714734CE3}" destId="{B336A80B-A391-41AF-B1B8-E23165544E2C}" srcOrd="4" destOrd="0" parTransId="{A68B330F-D0F7-40D8-8B90-86BA94B81DC7}" sibTransId="{0A0B7E53-D896-470A-80B3-52BD80CA6D82}"/>
    <dgm:cxn modelId="{B6A118F5-2E78-4058-83D0-34C63CDEE833}" type="presParOf" srcId="{E7F8194C-386D-4FB7-B670-DB5BE812B787}" destId="{31AA62A0-D84E-40B6-AF61-EBA9221E6025}" srcOrd="0" destOrd="0" presId="urn:microsoft.com/office/officeart/2005/8/layout/chevron2"/>
    <dgm:cxn modelId="{6404C83F-D747-4247-B507-3651DBD8C160}" type="presParOf" srcId="{31AA62A0-D84E-40B6-AF61-EBA9221E6025}" destId="{67201F17-E146-494A-8D61-0C16375795E3}" srcOrd="0" destOrd="0" presId="urn:microsoft.com/office/officeart/2005/8/layout/chevron2"/>
    <dgm:cxn modelId="{F6939E68-B219-4E18-AF89-E918F371856F}" type="presParOf" srcId="{31AA62A0-D84E-40B6-AF61-EBA9221E6025}" destId="{C307E99B-6EF9-4C52-A2F3-42C711204CA5}" srcOrd="1" destOrd="0" presId="urn:microsoft.com/office/officeart/2005/8/layout/chevron2"/>
    <dgm:cxn modelId="{2A44CC4C-4157-41AA-ADDC-8DC9C864D191}" type="presParOf" srcId="{E7F8194C-386D-4FB7-B670-DB5BE812B787}" destId="{16EC7BB7-0FAD-4A7B-8373-F1045502B22B}" srcOrd="1" destOrd="0" presId="urn:microsoft.com/office/officeart/2005/8/layout/chevron2"/>
    <dgm:cxn modelId="{BCCF93B7-0E87-4741-B2F4-62266C150601}" type="presParOf" srcId="{E7F8194C-386D-4FB7-B670-DB5BE812B787}" destId="{16E95790-F68E-4003-B33A-84B36F8549D4}" srcOrd="2" destOrd="0" presId="urn:microsoft.com/office/officeart/2005/8/layout/chevron2"/>
    <dgm:cxn modelId="{C29F109E-9D53-4493-9424-1AF65780EACF}" type="presParOf" srcId="{16E95790-F68E-4003-B33A-84B36F8549D4}" destId="{CBB83922-2EB2-48FB-A413-6702DED1EF89}" srcOrd="0" destOrd="0" presId="urn:microsoft.com/office/officeart/2005/8/layout/chevron2"/>
    <dgm:cxn modelId="{AB8CAB4B-6B35-45FD-A3B1-2F0084AFD29C}" type="presParOf" srcId="{16E95790-F68E-4003-B33A-84B36F8549D4}" destId="{447CFF02-A152-4FAB-AB06-4A703643370F}" srcOrd="1" destOrd="0" presId="urn:microsoft.com/office/officeart/2005/8/layout/chevron2"/>
    <dgm:cxn modelId="{D9C960B1-C8F3-48A9-8672-A832DAD84556}" type="presParOf" srcId="{E7F8194C-386D-4FB7-B670-DB5BE812B787}" destId="{C8349935-5BD1-42DE-B323-CCBFEC1165A2}" srcOrd="3" destOrd="0" presId="urn:microsoft.com/office/officeart/2005/8/layout/chevron2"/>
    <dgm:cxn modelId="{E9EF3D46-0E11-4AE5-B4B9-F1A9F6F6F861}" type="presParOf" srcId="{E7F8194C-386D-4FB7-B670-DB5BE812B787}" destId="{BB473F90-08F9-430D-AC24-B504B9751734}" srcOrd="4" destOrd="0" presId="urn:microsoft.com/office/officeart/2005/8/layout/chevron2"/>
    <dgm:cxn modelId="{5D272459-6041-42F2-92C3-BEE2D5C982D4}" type="presParOf" srcId="{BB473F90-08F9-430D-AC24-B504B9751734}" destId="{9F20B98A-6BA7-4C99-8614-F5AFDE9FCD03}" srcOrd="0" destOrd="0" presId="urn:microsoft.com/office/officeart/2005/8/layout/chevron2"/>
    <dgm:cxn modelId="{EF73B16D-920D-4BC5-8EE8-56D1B6D96C2B}" type="presParOf" srcId="{BB473F90-08F9-430D-AC24-B504B9751734}" destId="{A56FAF6B-9EC0-4170-B6C1-C9D24D0624E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201F17-E146-494A-8D61-0C16375795E3}">
      <dsp:nvSpPr>
        <dsp:cNvPr id="0" name=""/>
        <dsp:cNvSpPr/>
      </dsp:nvSpPr>
      <dsp:spPr>
        <a:xfrm rot="5400000">
          <a:off x="-344347" y="262590"/>
          <a:ext cx="1684283" cy="1178998"/>
        </a:xfrm>
        <a:prstGeom prst="chevron">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ar-DZ" sz="900" b="1" kern="1200" dirty="0" smtClean="0">
              <a:effectLst>
                <a:outerShdw blurRad="38100" dist="38100" dir="2700000" algn="tl">
                  <a:srgbClr val="000000">
                    <a:alpha val="43137"/>
                  </a:srgbClr>
                </a:outerShdw>
              </a:effectLst>
            </a:rPr>
            <a:t>ا</a:t>
          </a:r>
          <a:r>
            <a:rPr lang="ar-DZ" sz="1600" b="1" kern="1200" dirty="0" smtClean="0">
              <a:effectLst>
                <a:outerShdw blurRad="38100" dist="38100" dir="2700000" algn="tl">
                  <a:srgbClr val="000000">
                    <a:alpha val="43137"/>
                  </a:srgbClr>
                </a:outerShdw>
              </a:effectLst>
              <a:latin typeface="Sakkal Majalla" pitchFamily="2" charset="-78"/>
              <a:cs typeface="Sakkal Majalla" pitchFamily="2" charset="-78"/>
            </a:rPr>
            <a:t>لأدوار العلائقية</a:t>
          </a:r>
          <a:endParaRPr lang="fr-FR" sz="1600" b="1" kern="1200" dirty="0">
            <a:effectLst>
              <a:outerShdw blurRad="38100" dist="38100" dir="2700000" algn="tl">
                <a:srgbClr val="000000">
                  <a:alpha val="43137"/>
                </a:srgbClr>
              </a:outerShdw>
            </a:effectLst>
            <a:latin typeface="Sakkal Majalla" pitchFamily="2" charset="-78"/>
            <a:cs typeface="Sakkal Majalla" pitchFamily="2" charset="-78"/>
          </a:endParaRPr>
        </a:p>
      </dsp:txBody>
      <dsp:txXfrm rot="-5400000">
        <a:off x="-91704" y="599446"/>
        <a:ext cx="1178998" cy="505285"/>
      </dsp:txXfrm>
    </dsp:sp>
    <dsp:sp modelId="{C307E99B-6EF9-4C52-A2F3-42C711204CA5}">
      <dsp:nvSpPr>
        <dsp:cNvPr id="0" name=""/>
        <dsp:cNvSpPr/>
      </dsp:nvSpPr>
      <dsp:spPr>
        <a:xfrm rot="5400000">
          <a:off x="4054857" y="-2957617"/>
          <a:ext cx="1094783" cy="7029913"/>
        </a:xfrm>
        <a:prstGeom prst="round2Same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endParaRPr lang="fr-FR" sz="1600" kern="1200" dirty="0">
            <a:latin typeface="Sakkal Majalla" pitchFamily="2" charset="-78"/>
            <a:cs typeface="Sakkal Majalla" pitchFamily="2" charset="-78"/>
          </a:endParaRPr>
        </a:p>
        <a:p>
          <a:pPr marL="171450" lvl="1" indent="-171450" algn="r" defTabSz="711200" rtl="1">
            <a:lnSpc>
              <a:spcPct val="90000"/>
            </a:lnSpc>
            <a:spcBef>
              <a:spcPct val="0"/>
            </a:spcBef>
            <a:spcAft>
              <a:spcPct val="15000"/>
            </a:spcAft>
            <a:buChar char="••"/>
          </a:pPr>
          <a:r>
            <a:rPr lang="ar-DZ" sz="1600" kern="1200" dirty="0" smtClean="0">
              <a:latin typeface="Sakkal Majalla" pitchFamily="2" charset="-78"/>
              <a:cs typeface="Sakkal Majalla" pitchFamily="2" charset="-78"/>
            </a:rPr>
            <a:t>-القائد: يتمثل دوره في توجيه المرؤوسين ونصحهم وتدريبهم؛</a:t>
          </a:r>
          <a:endParaRPr lang="fr-FR" sz="1600" kern="1200" dirty="0">
            <a:latin typeface="Sakkal Majalla" pitchFamily="2" charset="-78"/>
            <a:cs typeface="Sakkal Majalla" pitchFamily="2" charset="-78"/>
          </a:endParaRPr>
        </a:p>
        <a:p>
          <a:pPr marL="171450" lvl="1" indent="-171450" algn="r" defTabSz="711200" rtl="1">
            <a:lnSpc>
              <a:spcPct val="90000"/>
            </a:lnSpc>
            <a:spcBef>
              <a:spcPct val="0"/>
            </a:spcBef>
            <a:spcAft>
              <a:spcPct val="15000"/>
            </a:spcAft>
            <a:buChar char="••"/>
          </a:pPr>
          <a:r>
            <a:rPr lang="ar-DZ" sz="1600" kern="1200" dirty="0" smtClean="0">
              <a:latin typeface="Sakkal Majalla" pitchFamily="2" charset="-78"/>
              <a:cs typeface="Sakkal Majalla" pitchFamily="2" charset="-78"/>
            </a:rPr>
            <a:t>الرابط: حيث يمثل المسير دور همزة الوصل بين وحدته وبين المسيرين والمسؤولين الآخرين من داخل التنظيم وخارجه</a:t>
          </a:r>
          <a:r>
            <a:rPr lang="ar-DZ" sz="1300" kern="1200" dirty="0" smtClean="0"/>
            <a:t>.</a:t>
          </a:r>
          <a:endParaRPr lang="fr-FR" sz="1300" kern="1200" dirty="0"/>
        </a:p>
        <a:p>
          <a:pPr marL="114300" lvl="1" indent="-114300" algn="r" defTabSz="577850" rtl="1">
            <a:lnSpc>
              <a:spcPct val="90000"/>
            </a:lnSpc>
            <a:spcBef>
              <a:spcPct val="0"/>
            </a:spcBef>
            <a:spcAft>
              <a:spcPct val="15000"/>
            </a:spcAft>
            <a:buChar char="••"/>
          </a:pPr>
          <a:endParaRPr lang="fr-FR" sz="1300" kern="1200" dirty="0"/>
        </a:p>
      </dsp:txBody>
      <dsp:txXfrm rot="-5400000">
        <a:off x="1087293" y="63390"/>
        <a:ext cx="6976470" cy="987897"/>
      </dsp:txXfrm>
    </dsp:sp>
    <dsp:sp modelId="{CBB83922-2EB2-48FB-A413-6702DED1EF89}">
      <dsp:nvSpPr>
        <dsp:cNvPr id="0" name=""/>
        <dsp:cNvSpPr/>
      </dsp:nvSpPr>
      <dsp:spPr>
        <a:xfrm rot="5400000">
          <a:off x="-160937" y="1653420"/>
          <a:ext cx="1684283" cy="1545819"/>
        </a:xfrm>
        <a:prstGeom prst="chevron">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ar-DZ" sz="700" b="1" kern="1200" dirty="0" smtClean="0">
              <a:effectLst>
                <a:outerShdw blurRad="38100" dist="38100" dir="2700000" algn="tl">
                  <a:srgbClr val="000000">
                    <a:alpha val="43137"/>
                  </a:srgbClr>
                </a:outerShdw>
              </a:effectLst>
            </a:rPr>
            <a:t>ا</a:t>
          </a:r>
          <a:r>
            <a:rPr lang="ar-DZ" sz="2000" b="1" kern="1200" dirty="0" smtClean="0">
              <a:effectLst>
                <a:outerShdw blurRad="38100" dist="38100" dir="2700000" algn="tl">
                  <a:srgbClr val="000000">
                    <a:alpha val="43137"/>
                  </a:srgbClr>
                </a:outerShdw>
              </a:effectLst>
              <a:latin typeface="Sakkal Majalla" pitchFamily="2" charset="-78"/>
              <a:cs typeface="Sakkal Majalla" pitchFamily="2" charset="-78"/>
            </a:rPr>
            <a:t>لأدوار الاعلامية</a:t>
          </a:r>
          <a:endParaRPr lang="fr-FR" sz="2000" kern="1200" dirty="0">
            <a:latin typeface="Sakkal Majalla" pitchFamily="2" charset="-78"/>
            <a:cs typeface="Sakkal Majalla" pitchFamily="2" charset="-78"/>
          </a:endParaRPr>
        </a:p>
      </dsp:txBody>
      <dsp:txXfrm rot="-5400000">
        <a:off x="-91704" y="2357098"/>
        <a:ext cx="1545819" cy="138464"/>
      </dsp:txXfrm>
    </dsp:sp>
    <dsp:sp modelId="{447CFF02-A152-4FAB-AB06-4A703643370F}">
      <dsp:nvSpPr>
        <dsp:cNvPr id="0" name=""/>
        <dsp:cNvSpPr/>
      </dsp:nvSpPr>
      <dsp:spPr>
        <a:xfrm rot="5400000">
          <a:off x="4220701" y="-1434762"/>
          <a:ext cx="1129918" cy="7029913"/>
        </a:xfrm>
        <a:prstGeom prst="round2Same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endParaRPr lang="fr-FR" sz="1600" kern="1200" dirty="0">
            <a:latin typeface="Sakkal Majalla" pitchFamily="2" charset="-78"/>
            <a:cs typeface="Sakkal Majalla" pitchFamily="2" charset="-78"/>
          </a:endParaRPr>
        </a:p>
        <a:p>
          <a:pPr marL="171450" lvl="1" indent="-171450" algn="r" defTabSz="711200" rtl="1">
            <a:lnSpc>
              <a:spcPct val="90000"/>
            </a:lnSpc>
            <a:spcBef>
              <a:spcPct val="0"/>
            </a:spcBef>
            <a:spcAft>
              <a:spcPct val="15000"/>
            </a:spcAft>
            <a:buChar char="••"/>
          </a:pPr>
          <a:r>
            <a:rPr lang="ar-DZ" sz="1600" kern="1200" dirty="0" smtClean="0">
              <a:latin typeface="Sakkal Majalla" pitchFamily="2" charset="-78"/>
              <a:cs typeface="Sakkal Majalla" pitchFamily="2" charset="-78"/>
            </a:rPr>
            <a:t>-الملتقط للمعلومات التي </a:t>
          </a:r>
          <a:r>
            <a:rPr lang="ar-DZ" sz="1600" kern="1200" dirty="0" err="1" smtClean="0">
              <a:latin typeface="Sakkal Majalla" pitchFamily="2" charset="-78"/>
              <a:cs typeface="Sakkal Majalla" pitchFamily="2" charset="-78"/>
            </a:rPr>
            <a:t>تفيده</a:t>
          </a:r>
          <a:r>
            <a:rPr lang="ar-DZ" sz="1600" kern="1200" dirty="0" smtClean="0">
              <a:latin typeface="Sakkal Majalla" pitchFamily="2" charset="-78"/>
              <a:cs typeface="Sakkal Majalla" pitchFamily="2" charset="-78"/>
            </a:rPr>
            <a:t> في تسيير شؤون وحدته؛</a:t>
          </a:r>
          <a:endParaRPr lang="fr-FR" sz="1600" kern="1200" dirty="0">
            <a:latin typeface="Sakkal Majalla" pitchFamily="2" charset="-78"/>
            <a:cs typeface="Sakkal Majalla" pitchFamily="2" charset="-78"/>
          </a:endParaRPr>
        </a:p>
        <a:p>
          <a:pPr marL="171450" lvl="1" indent="-171450" algn="r" defTabSz="711200" rtl="1">
            <a:lnSpc>
              <a:spcPct val="90000"/>
            </a:lnSpc>
            <a:spcBef>
              <a:spcPct val="0"/>
            </a:spcBef>
            <a:spcAft>
              <a:spcPct val="15000"/>
            </a:spcAft>
            <a:buChar char="••"/>
          </a:pPr>
          <a:r>
            <a:rPr lang="ar-DZ" sz="1600" kern="1200" dirty="0" smtClean="0">
              <a:latin typeface="Sakkal Majalla" pitchFamily="2" charset="-78"/>
              <a:cs typeface="Sakkal Majalla" pitchFamily="2" charset="-78"/>
            </a:rPr>
            <a:t>-الموصل لتعريف المرؤوسين على مجريات الامور؛</a:t>
          </a:r>
          <a:endParaRPr lang="fr-FR" sz="1600" kern="1200" dirty="0">
            <a:latin typeface="Sakkal Majalla" pitchFamily="2" charset="-78"/>
            <a:cs typeface="Sakkal Majalla" pitchFamily="2" charset="-78"/>
          </a:endParaRPr>
        </a:p>
        <a:p>
          <a:pPr marL="171450" lvl="1" indent="-171450" algn="r" defTabSz="711200" rtl="1">
            <a:lnSpc>
              <a:spcPct val="90000"/>
            </a:lnSpc>
            <a:spcBef>
              <a:spcPct val="0"/>
            </a:spcBef>
            <a:spcAft>
              <a:spcPct val="15000"/>
            </a:spcAft>
            <a:buChar char="••"/>
          </a:pPr>
          <a:r>
            <a:rPr lang="ar-DZ" sz="1600" kern="1200" dirty="0" smtClean="0">
              <a:latin typeface="Sakkal Majalla" pitchFamily="2" charset="-78"/>
              <a:cs typeface="Sakkal Majalla" pitchFamily="2" charset="-78"/>
            </a:rPr>
            <a:t>-المتحدث مع الجهات الرسمية أو صاحبة النفوذ في الداخل والخارج.</a:t>
          </a:r>
          <a:endParaRPr lang="fr-FR" sz="1600" kern="1200" dirty="0">
            <a:latin typeface="Sakkal Majalla" pitchFamily="2" charset="-78"/>
            <a:cs typeface="Sakkal Majalla" pitchFamily="2" charset="-78"/>
          </a:endParaRPr>
        </a:p>
      </dsp:txBody>
      <dsp:txXfrm rot="-5400000">
        <a:off x="1270704" y="1570393"/>
        <a:ext cx="6974755" cy="1019602"/>
      </dsp:txXfrm>
    </dsp:sp>
    <dsp:sp modelId="{9F20B98A-6BA7-4C99-8614-F5AFDE9FCD03}">
      <dsp:nvSpPr>
        <dsp:cNvPr id="0" name=""/>
        <dsp:cNvSpPr/>
      </dsp:nvSpPr>
      <dsp:spPr>
        <a:xfrm rot="5400000">
          <a:off x="-344347" y="3598971"/>
          <a:ext cx="1684283" cy="1178998"/>
        </a:xfrm>
        <a:prstGeom prst="chevron">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DZ" sz="1700" kern="1200" dirty="0" smtClean="0"/>
            <a:t>ا</a:t>
          </a:r>
          <a:r>
            <a:rPr lang="ar-DZ" sz="1700" b="1" kern="1200" dirty="0" smtClean="0">
              <a:effectLst>
                <a:outerShdw blurRad="38100" dist="38100" dir="2700000" algn="tl">
                  <a:srgbClr val="000000">
                    <a:alpha val="43137"/>
                  </a:srgbClr>
                </a:outerShdw>
              </a:effectLst>
            </a:rPr>
            <a:t>لأدوار التقريرية</a:t>
          </a:r>
          <a:endParaRPr lang="fr-FR" sz="1700" b="1" kern="1200" dirty="0">
            <a:effectLst>
              <a:outerShdw blurRad="38100" dist="38100" dir="2700000" algn="tl">
                <a:srgbClr val="000000">
                  <a:alpha val="43137"/>
                </a:srgbClr>
              </a:outerShdw>
            </a:effectLst>
          </a:endParaRPr>
        </a:p>
      </dsp:txBody>
      <dsp:txXfrm rot="-5400000">
        <a:off x="-91704" y="3935827"/>
        <a:ext cx="1178998" cy="505285"/>
      </dsp:txXfrm>
    </dsp:sp>
    <dsp:sp modelId="{A56FAF6B-9EC0-4170-B6C1-C9D24D0624E9}">
      <dsp:nvSpPr>
        <dsp:cNvPr id="0" name=""/>
        <dsp:cNvSpPr/>
      </dsp:nvSpPr>
      <dsp:spPr>
        <a:xfrm rot="5400000">
          <a:off x="3746331" y="378764"/>
          <a:ext cx="1711837" cy="7029913"/>
        </a:xfrm>
        <a:prstGeom prst="round2Same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endParaRPr lang="fr-FR" sz="1600" kern="1200" dirty="0">
            <a:latin typeface="Sakkal Majalla" pitchFamily="2" charset="-78"/>
            <a:cs typeface="Sakkal Majalla" pitchFamily="2" charset="-78"/>
          </a:endParaRPr>
        </a:p>
        <a:p>
          <a:pPr marL="171450" lvl="1" indent="-171450" algn="r" defTabSz="711200" rtl="1">
            <a:lnSpc>
              <a:spcPct val="90000"/>
            </a:lnSpc>
            <a:spcBef>
              <a:spcPct val="0"/>
            </a:spcBef>
            <a:spcAft>
              <a:spcPct val="15000"/>
            </a:spcAft>
            <a:buChar char="••"/>
          </a:pPr>
          <a:r>
            <a:rPr lang="ar-DZ" sz="1600" kern="1200" dirty="0" smtClean="0">
              <a:latin typeface="Sakkal Majalla" pitchFamily="2" charset="-78"/>
              <a:cs typeface="Sakkal Majalla" pitchFamily="2" charset="-78"/>
            </a:rPr>
            <a:t>-المستحدث: حيث يقوم المسير بالمبادرات اللازمة للتكيف والتطوير وزيادة الانتاجية.</a:t>
          </a:r>
          <a:endParaRPr lang="fr-FR" sz="1600" kern="1200" dirty="0">
            <a:latin typeface="Sakkal Majalla" pitchFamily="2" charset="-78"/>
            <a:cs typeface="Sakkal Majalla" pitchFamily="2" charset="-78"/>
          </a:endParaRPr>
        </a:p>
        <a:p>
          <a:pPr marL="171450" lvl="1" indent="-171450" algn="r" defTabSz="711200" rtl="1">
            <a:lnSpc>
              <a:spcPct val="90000"/>
            </a:lnSpc>
            <a:spcBef>
              <a:spcPct val="0"/>
            </a:spcBef>
            <a:spcAft>
              <a:spcPct val="15000"/>
            </a:spcAft>
            <a:buChar char="••"/>
          </a:pPr>
          <a:r>
            <a:rPr lang="ar-DZ" sz="1600" kern="1200" dirty="0" smtClean="0">
              <a:latin typeface="Sakkal Majalla" pitchFamily="2" charset="-78"/>
              <a:cs typeface="Sakkal Majalla" pitchFamily="2" charset="-78"/>
            </a:rPr>
            <a:t>-معالج المشاك : يتفادى المشكلات قبل وقوعها، ويقوم بمعالجتها عندما تقع.</a:t>
          </a:r>
          <a:endParaRPr lang="fr-FR" sz="1600" kern="1200" dirty="0">
            <a:latin typeface="Sakkal Majalla" pitchFamily="2" charset="-78"/>
            <a:cs typeface="Sakkal Majalla" pitchFamily="2" charset="-78"/>
          </a:endParaRPr>
        </a:p>
        <a:p>
          <a:pPr marL="171450" lvl="1" indent="-171450" algn="r" defTabSz="711200" rtl="1">
            <a:lnSpc>
              <a:spcPct val="90000"/>
            </a:lnSpc>
            <a:spcBef>
              <a:spcPct val="0"/>
            </a:spcBef>
            <a:spcAft>
              <a:spcPct val="15000"/>
            </a:spcAft>
            <a:buChar char="••"/>
          </a:pPr>
          <a:r>
            <a:rPr lang="ar-DZ" sz="1600" kern="1200" dirty="0" smtClean="0">
              <a:latin typeface="Sakkal Majalla" pitchFamily="2" charset="-78"/>
              <a:cs typeface="Sakkal Majalla" pitchFamily="2" charset="-78"/>
            </a:rPr>
            <a:t>-موزع الموارد: فهو الذي يوزع المهام والوسائل، ويحدد الاشخاص المعنيين بأداء المهام وباستعمال الوسائل.</a:t>
          </a:r>
          <a:endParaRPr lang="fr-FR" sz="1600" kern="1200" dirty="0">
            <a:latin typeface="Sakkal Majalla" pitchFamily="2" charset="-78"/>
            <a:cs typeface="Sakkal Majalla" pitchFamily="2" charset="-78"/>
          </a:endParaRPr>
        </a:p>
        <a:p>
          <a:pPr marL="171450" lvl="1" indent="-171450" algn="r" defTabSz="711200" rtl="1">
            <a:lnSpc>
              <a:spcPct val="90000"/>
            </a:lnSpc>
            <a:spcBef>
              <a:spcPct val="0"/>
            </a:spcBef>
            <a:spcAft>
              <a:spcPct val="15000"/>
            </a:spcAft>
            <a:buChar char="••"/>
          </a:pPr>
          <a:r>
            <a:rPr lang="ar-DZ" sz="1600" kern="1200" dirty="0" smtClean="0">
              <a:latin typeface="Sakkal Majalla" pitchFamily="2" charset="-78"/>
              <a:cs typeface="Sakkal Majalla" pitchFamily="2" charset="-78"/>
            </a:rPr>
            <a:t>-المفاوض: هو الذي يبرم العقود، ويقبل الالتزامات، ويقدم التنازلات.</a:t>
          </a:r>
          <a:endParaRPr lang="fr-FR" sz="1600" kern="1200" dirty="0">
            <a:latin typeface="Sakkal Majalla" pitchFamily="2" charset="-78"/>
            <a:cs typeface="Sakkal Majalla" pitchFamily="2" charset="-78"/>
          </a:endParaRPr>
        </a:p>
      </dsp:txBody>
      <dsp:txXfrm rot="-5400000">
        <a:off x="1087294" y="3121367"/>
        <a:ext cx="6946348" cy="154470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721342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13102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630430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11811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852557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BE4DB72-D393-4295-A515-3833886F2A21}" type="datetimeFigureOut">
              <a:rPr lang="fr-FR" smtClean="0"/>
              <a:t>13/11/2022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453526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BE4DB72-D393-4295-A515-3833886F2A21}" type="datetimeFigureOut">
              <a:rPr lang="fr-FR" smtClean="0"/>
              <a:t>13/11/2022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141148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BE4DB72-D393-4295-A515-3833886F2A21}" type="datetimeFigureOut">
              <a:rPr lang="fr-FR" smtClean="0"/>
              <a:t>13/11/2022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630482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BE4DB72-D393-4295-A515-3833886F2A21}" type="datetimeFigureOut">
              <a:rPr lang="fr-FR" smtClean="0"/>
              <a:t>13/11/2022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2391162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E4DB72-D393-4295-A515-3833886F2A21}" type="datetimeFigureOut">
              <a:rPr lang="fr-FR" smtClean="0"/>
              <a:t>13/11/2022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3564297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BE4DB72-D393-4295-A515-3833886F2A21}" type="datetimeFigureOut">
              <a:rPr lang="fr-FR" smtClean="0"/>
              <a:t>13/11/2022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A842A9-A155-4261-B47C-A0DE78AF62BE}" type="slidenum">
              <a:rPr lang="fr-FR" smtClean="0"/>
              <a:t>‹N°›</a:t>
            </a:fld>
            <a:endParaRPr lang="fr-FR"/>
          </a:p>
        </p:txBody>
      </p:sp>
    </p:spTree>
    <p:extLst>
      <p:ext uri="{BB962C8B-B14F-4D97-AF65-F5344CB8AC3E}">
        <p14:creationId xmlns:p14="http://schemas.microsoft.com/office/powerpoint/2010/main" val="4109999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4DB72-D393-4295-A515-3833886F2A21}" type="datetimeFigureOut">
              <a:rPr lang="fr-FR" smtClean="0"/>
              <a:t>13/11/2022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A842A9-A155-4261-B47C-A0DE78AF62BE}" type="slidenum">
              <a:rPr lang="fr-FR" smtClean="0"/>
              <a:t>‹N°›</a:t>
            </a:fld>
            <a:endParaRPr lang="fr-FR"/>
          </a:p>
        </p:txBody>
      </p:sp>
    </p:spTree>
    <p:extLst>
      <p:ext uri="{BB962C8B-B14F-4D97-AF65-F5344CB8AC3E}">
        <p14:creationId xmlns:p14="http://schemas.microsoft.com/office/powerpoint/2010/main" val="3639840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lnSpc>
                <a:spcPct val="115000"/>
              </a:lnSpc>
              <a:spcAft>
                <a:spcPts val="0"/>
              </a:spcAft>
            </a:pPr>
            <a:r>
              <a:rPr lang="ar-DZ" sz="2000" b="1" u="sng" dirty="0">
                <a:latin typeface="Sakkal Majalla" pitchFamily="2" charset="-78"/>
                <a:ea typeface="Calibri"/>
                <a:cs typeface="Sakkal Majalla" pitchFamily="2" charset="-78"/>
              </a:rPr>
              <a:t>المحاضرة </a:t>
            </a:r>
            <a:r>
              <a:rPr lang="ar-DZ" sz="2000" b="1" u="sng" dirty="0" smtClean="0">
                <a:latin typeface="Sakkal Majalla" pitchFamily="2" charset="-78"/>
                <a:ea typeface="Calibri"/>
                <a:cs typeface="Sakkal Majalla" pitchFamily="2" charset="-78"/>
              </a:rPr>
              <a:t>الخامسة</a:t>
            </a:r>
            <a:endParaRPr lang="fr-FR" sz="1400" dirty="0">
              <a:latin typeface="Sakkal Majalla" pitchFamily="2" charset="-78"/>
              <a:ea typeface="Calibri"/>
              <a:cs typeface="Sakkal Majalla" pitchFamily="2" charset="-78"/>
            </a:endParaRPr>
          </a:p>
          <a:p>
            <a:pPr lvl="0" algn="ctr" rtl="1">
              <a:lnSpc>
                <a:spcPct val="115000"/>
              </a:lnSpc>
              <a:buFont typeface="+mj-lt"/>
              <a:buAutoNum type="arabicPeriod" startAt="2"/>
            </a:pPr>
            <a:r>
              <a:rPr lang="ar-SA" sz="2000" b="1" dirty="0">
                <a:solidFill>
                  <a:schemeClr val="accent5"/>
                </a:solidFill>
                <a:effectLst>
                  <a:outerShdw blurRad="38100" dist="38100" dir="2700000" algn="tl">
                    <a:srgbClr val="000000">
                      <a:alpha val="43137"/>
                    </a:srgbClr>
                  </a:outerShdw>
                </a:effectLst>
                <a:ea typeface="Calibri"/>
                <a:cs typeface="Simplified Arabic"/>
              </a:rPr>
              <a:t>مفهوم </a:t>
            </a:r>
            <a:r>
              <a:rPr lang="ar-SA" sz="2000" b="1" dirty="0" smtClean="0">
                <a:solidFill>
                  <a:schemeClr val="accent5"/>
                </a:solidFill>
                <a:effectLst>
                  <a:outerShdw blurRad="38100" dist="38100" dir="2700000" algn="tl">
                    <a:srgbClr val="000000">
                      <a:alpha val="43137"/>
                    </a:srgbClr>
                  </a:outerShdw>
                </a:effectLst>
                <a:ea typeface="Calibri"/>
                <a:cs typeface="Simplified Arabic"/>
              </a:rPr>
              <a:t>التسيير</a:t>
            </a:r>
            <a:endParaRPr lang="fr-FR" sz="1600" b="1" dirty="0">
              <a:solidFill>
                <a:schemeClr val="accent5"/>
              </a:solidFill>
              <a:effectLst>
                <a:outerShdw blurRad="38100" dist="38100" dir="2700000" algn="tl">
                  <a:srgbClr val="000000">
                    <a:alpha val="43137"/>
                  </a:srgbClr>
                </a:outerShdw>
              </a:effectLst>
              <a:ea typeface="Calibri"/>
              <a:cs typeface="Arial"/>
            </a:endParaRPr>
          </a:p>
          <a:p>
            <a:pPr algn="r" rtl="1">
              <a:lnSpc>
                <a:spcPct val="115000"/>
              </a:lnSpc>
              <a:spcAft>
                <a:spcPts val="0"/>
              </a:spcAft>
            </a:pPr>
            <a:r>
              <a:rPr lang="ar-DZ" sz="1600" dirty="0">
                <a:ea typeface="Calibri"/>
              </a:rPr>
              <a:t>   </a:t>
            </a:r>
            <a:r>
              <a:rPr lang="ar-DZ" sz="2000" dirty="0">
                <a:ea typeface="Calibri"/>
                <a:cs typeface="Simplified Arabic"/>
              </a:rPr>
              <a:t>لقد تعددت التعاريف التي أعطيت للتسيير بتعدد التيارات الفكرية ولكن سنحاول تقديم تعاريف تعكس الفترة التي أدرجت فيها ومن بين هذه التعاريف نذكر</a:t>
            </a:r>
            <a:r>
              <a:rPr lang="fr-FR" sz="2000" dirty="0">
                <a:latin typeface="Simplified Arabic"/>
                <a:ea typeface="Calibri"/>
                <a:cs typeface="Arial"/>
              </a:rPr>
              <a:t> :</a:t>
            </a:r>
            <a:endParaRPr lang="fr-FR" sz="1600" dirty="0">
              <a:ea typeface="Calibri"/>
              <a:cs typeface="Arial"/>
            </a:endParaRPr>
          </a:p>
          <a:p>
            <a:pPr algn="r" rtl="1">
              <a:lnSpc>
                <a:spcPct val="115000"/>
              </a:lnSpc>
              <a:spcAft>
                <a:spcPts val="0"/>
              </a:spcAft>
              <a:buFont typeface="Wingdings" pitchFamily="2" charset="2"/>
              <a:buChar char="§"/>
            </a:pPr>
            <a:r>
              <a:rPr lang="ar-DZ" sz="2000" dirty="0" smtClean="0">
                <a:ea typeface="Calibri"/>
                <a:cs typeface="Simplified Arabic"/>
              </a:rPr>
              <a:t> حسب </a:t>
            </a:r>
            <a:r>
              <a:rPr lang="ar-DZ" sz="2000" dirty="0">
                <a:solidFill>
                  <a:srgbClr val="FF0000"/>
                </a:solidFill>
                <a:effectLst>
                  <a:outerShdw blurRad="38100" dist="38100" dir="2700000" algn="tl">
                    <a:srgbClr val="000000">
                      <a:alpha val="43137"/>
                    </a:srgbClr>
                  </a:outerShdw>
                </a:effectLst>
                <a:ea typeface="Calibri"/>
                <a:cs typeface="Simplified Arabic"/>
              </a:rPr>
              <a:t>المدرسة الكلاسيكية</a:t>
            </a:r>
            <a:r>
              <a:rPr lang="ar-DZ" sz="2000" b="1" dirty="0">
                <a:ea typeface="Calibri"/>
                <a:cs typeface="Simplified Arabic"/>
              </a:rPr>
              <a:t>: </a:t>
            </a:r>
            <a:r>
              <a:rPr lang="ar-DZ" sz="2000" dirty="0" smtClean="0">
                <a:ea typeface="Calibri"/>
                <a:cs typeface="Simplified Arabic"/>
              </a:rPr>
              <a:t>التسيير علم </a:t>
            </a:r>
            <a:r>
              <a:rPr lang="ar-DZ" sz="2000" dirty="0">
                <a:ea typeface="Calibri"/>
                <a:cs typeface="Simplified Arabic"/>
              </a:rPr>
              <a:t>مبني على قوانين وقواعد وأصول علمية قابلة للتطبيق على مختلف النشاطات الإنسانية</a:t>
            </a:r>
            <a:r>
              <a:rPr lang="fr-FR" sz="2000" dirty="0">
                <a:latin typeface="Simplified Arabic"/>
                <a:ea typeface="Calibri"/>
                <a:cs typeface="Arial"/>
              </a:rPr>
              <a:t>"</a:t>
            </a:r>
            <a:r>
              <a:rPr lang="ar-DZ" sz="2000" dirty="0">
                <a:ea typeface="Calibri"/>
                <a:cs typeface="Simplified Arabic"/>
              </a:rPr>
              <a:t>.</a:t>
            </a:r>
            <a:endParaRPr lang="fr-FR" sz="1600" dirty="0">
              <a:ea typeface="Calibri"/>
              <a:cs typeface="Arial"/>
            </a:endParaRPr>
          </a:p>
          <a:p>
            <a:pPr algn="r" rtl="1">
              <a:lnSpc>
                <a:spcPct val="115000"/>
              </a:lnSpc>
              <a:spcAft>
                <a:spcPts val="0"/>
              </a:spcAft>
              <a:buFont typeface="Wingdings" pitchFamily="2" charset="2"/>
              <a:buChar char="§"/>
            </a:pPr>
            <a:r>
              <a:rPr lang="ar-DZ" sz="2000" dirty="0" smtClean="0">
                <a:ea typeface="Calibri"/>
                <a:cs typeface="Simplified Arabic"/>
              </a:rPr>
              <a:t>حسب مدرسة </a:t>
            </a:r>
            <a:r>
              <a:rPr lang="ar-DZ" sz="2000" dirty="0">
                <a:solidFill>
                  <a:srgbClr val="FF0000"/>
                </a:solidFill>
                <a:effectLst>
                  <a:outerShdw blurRad="38100" dist="38100" dir="2700000" algn="tl">
                    <a:srgbClr val="000000">
                      <a:alpha val="43137"/>
                    </a:srgbClr>
                  </a:outerShdw>
                </a:effectLst>
                <a:ea typeface="Calibri"/>
                <a:cs typeface="Simplified Arabic"/>
              </a:rPr>
              <a:t>العلاقات الانسانية</a:t>
            </a:r>
            <a:r>
              <a:rPr lang="ar-DZ" sz="2000" dirty="0">
                <a:ea typeface="Calibri"/>
                <a:cs typeface="Simplified Arabic"/>
              </a:rPr>
              <a:t>: </a:t>
            </a:r>
            <a:r>
              <a:rPr lang="ar-DZ" sz="2000" dirty="0" smtClean="0">
                <a:ea typeface="Calibri"/>
                <a:cs typeface="Simplified Arabic"/>
              </a:rPr>
              <a:t>التسيير فن </a:t>
            </a:r>
            <a:r>
              <a:rPr lang="ar-DZ" sz="2000" dirty="0">
                <a:ea typeface="Calibri"/>
                <a:cs typeface="Simplified Arabic"/>
              </a:rPr>
              <a:t>الحصول على النتائج باستخدام المجهود المشترك للأفراد".</a:t>
            </a:r>
            <a:endParaRPr lang="fr-FR" sz="1600" dirty="0">
              <a:ea typeface="Calibri"/>
              <a:cs typeface="Arial"/>
            </a:endParaRPr>
          </a:p>
          <a:p>
            <a:pPr algn="r" rtl="1">
              <a:lnSpc>
                <a:spcPct val="115000"/>
              </a:lnSpc>
              <a:spcAft>
                <a:spcPts val="0"/>
              </a:spcAft>
              <a:buFont typeface="Wingdings" pitchFamily="2" charset="2"/>
              <a:buChar char="§"/>
            </a:pPr>
            <a:r>
              <a:rPr lang="ar-DZ" sz="2000" dirty="0" smtClean="0">
                <a:ea typeface="Calibri"/>
                <a:cs typeface="Simplified Arabic"/>
              </a:rPr>
              <a:t>حسب </a:t>
            </a:r>
            <a:r>
              <a:rPr lang="ar-DZ" sz="2000" dirty="0" smtClean="0">
                <a:solidFill>
                  <a:srgbClr val="FF0000"/>
                </a:solidFill>
                <a:effectLst>
                  <a:outerShdw blurRad="38100" dist="38100" dir="2700000" algn="tl">
                    <a:srgbClr val="000000">
                      <a:alpha val="43137"/>
                    </a:srgbClr>
                  </a:outerShdw>
                </a:effectLst>
                <a:ea typeface="Calibri"/>
                <a:cs typeface="Simplified Arabic"/>
              </a:rPr>
              <a:t>"</a:t>
            </a:r>
            <a:r>
              <a:rPr lang="ar-DZ" sz="2000" dirty="0">
                <a:solidFill>
                  <a:srgbClr val="FF0000"/>
                </a:solidFill>
                <a:effectLst>
                  <a:outerShdw blurRad="38100" dist="38100" dir="2700000" algn="tl">
                    <a:srgbClr val="000000">
                      <a:alpha val="43137"/>
                    </a:srgbClr>
                  </a:outerShdw>
                </a:effectLst>
                <a:ea typeface="Calibri"/>
                <a:cs typeface="Simplified Arabic"/>
              </a:rPr>
              <a:t>سيمون" </a:t>
            </a:r>
            <a:r>
              <a:rPr lang="ar-DZ" sz="2000" dirty="0">
                <a:ea typeface="Calibri"/>
                <a:cs typeface="Simplified Arabic"/>
              </a:rPr>
              <a:t>فإن التسيير عبارة عن عمليات اتخاذ القرار بقدر ما تنطوي على أفعال.</a:t>
            </a:r>
            <a:endParaRPr lang="fr-FR" sz="1600" dirty="0">
              <a:ea typeface="Calibri"/>
              <a:cs typeface="Arial"/>
            </a:endParaRPr>
          </a:p>
          <a:p>
            <a:pPr algn="r" rtl="1">
              <a:lnSpc>
                <a:spcPct val="115000"/>
              </a:lnSpc>
              <a:spcAft>
                <a:spcPts val="0"/>
              </a:spcAft>
              <a:buFont typeface="Wingdings" pitchFamily="2" charset="2"/>
              <a:buChar char="§"/>
            </a:pPr>
            <a:r>
              <a:rPr lang="ar-DZ" sz="2000" dirty="0" smtClean="0">
                <a:ea typeface="Calibri"/>
                <a:cs typeface="Simplified Arabic"/>
              </a:rPr>
              <a:t> حسب </a:t>
            </a:r>
            <a:r>
              <a:rPr lang="ar-DZ" sz="2000" dirty="0">
                <a:solidFill>
                  <a:srgbClr val="FF0000"/>
                </a:solidFill>
                <a:effectLst>
                  <a:outerShdw blurRad="38100" dist="38100" dir="2700000" algn="tl">
                    <a:srgbClr val="000000">
                      <a:alpha val="43137"/>
                    </a:srgbClr>
                  </a:outerShdw>
                </a:effectLst>
                <a:ea typeface="Calibri"/>
                <a:cs typeface="Simplified Arabic"/>
              </a:rPr>
              <a:t>مدرسة النظم</a:t>
            </a:r>
            <a:r>
              <a:rPr lang="ar-DZ" sz="2000" dirty="0" smtClean="0">
                <a:ea typeface="Calibri"/>
                <a:cs typeface="Simplified Arabic"/>
              </a:rPr>
              <a:t>:" </a:t>
            </a:r>
            <a:r>
              <a:rPr lang="ar-DZ" sz="2000" dirty="0">
                <a:ea typeface="Calibri"/>
                <a:cs typeface="Simplified Arabic"/>
              </a:rPr>
              <a:t>أن ممارسة التسيير سيكون عبارة عن عملية معالجة للمدخلات الواردة من المحيط لتحويلها إلى مخرجات ثانية إلى المحيط ".</a:t>
            </a:r>
            <a:endParaRPr lang="fr-FR" sz="1600" dirty="0">
              <a:ea typeface="Calibri"/>
              <a:cs typeface="Arial"/>
            </a:endParaRPr>
          </a:p>
          <a:p>
            <a:pPr algn="r" rtl="1">
              <a:lnSpc>
                <a:spcPct val="115000"/>
              </a:lnSpc>
              <a:buFont typeface="Wingdings" pitchFamily="2" charset="2"/>
              <a:buChar char="§"/>
            </a:pPr>
            <a:r>
              <a:rPr lang="ar-DZ" sz="2000" dirty="0" smtClean="0">
                <a:ea typeface="Calibri"/>
                <a:cs typeface="Simplified Arabic"/>
              </a:rPr>
              <a:t>تعريف </a:t>
            </a:r>
            <a:r>
              <a:rPr lang="ar-DZ" sz="2000" dirty="0">
                <a:solidFill>
                  <a:srgbClr val="FF0000"/>
                </a:solidFill>
                <a:effectLst>
                  <a:outerShdw blurRad="38100" dist="38100" dir="2700000" algn="tl">
                    <a:srgbClr val="000000">
                      <a:alpha val="43137"/>
                    </a:srgbClr>
                  </a:outerShdw>
                </a:effectLst>
                <a:ea typeface="Calibri"/>
                <a:cs typeface="Simplified Arabic"/>
              </a:rPr>
              <a:t>مدرسة عملية التسيير</a:t>
            </a:r>
            <a:r>
              <a:rPr lang="ar-DZ" sz="2000" dirty="0">
                <a:ea typeface="Calibri"/>
                <a:cs typeface="Simplified Arabic"/>
              </a:rPr>
              <a:t>: يرى مفكرو هذه المدرسة أن التسيير:</a:t>
            </a:r>
            <a:endParaRPr lang="fr-FR" sz="1600" dirty="0">
              <a:ea typeface="Calibri"/>
              <a:cs typeface="Arial"/>
            </a:endParaRPr>
          </a:p>
          <a:p>
            <a:pPr lvl="0" algn="r" rtl="1">
              <a:lnSpc>
                <a:spcPct val="115000"/>
              </a:lnSpc>
              <a:buFont typeface="Wingdings"/>
              <a:buChar char=""/>
            </a:pPr>
            <a:r>
              <a:rPr lang="ar-DZ" sz="2000" dirty="0">
                <a:ea typeface="Calibri"/>
                <a:cs typeface="Simplified Arabic"/>
              </a:rPr>
              <a:t>حسب "</a:t>
            </a:r>
            <a:r>
              <a:rPr lang="fr-FR" sz="1800" dirty="0" err="1">
                <a:latin typeface="Times New Roman"/>
                <a:ea typeface="Calibri"/>
                <a:cs typeface="Arial"/>
              </a:rPr>
              <a:t>Zony</a:t>
            </a:r>
            <a:r>
              <a:rPr lang="ar-DZ" sz="2000" dirty="0">
                <a:ea typeface="Calibri"/>
                <a:cs typeface="Simplified Arabic"/>
              </a:rPr>
              <a:t>": التسيير نشاط مكون من مجموعة أنشطة فرعية أساسية له، والتي تشمل معا عملية التسيير.</a:t>
            </a:r>
            <a:endParaRPr lang="fr-FR" sz="1600" dirty="0">
              <a:ea typeface="Calibri"/>
              <a:cs typeface="Arial"/>
            </a:endParaRPr>
          </a:p>
          <a:p>
            <a:pPr lvl="0" algn="r" rtl="1">
              <a:lnSpc>
                <a:spcPct val="115000"/>
              </a:lnSpc>
              <a:buFont typeface="Wingdings"/>
              <a:buChar char=""/>
            </a:pPr>
            <a:r>
              <a:rPr lang="ar-DZ" sz="2000" dirty="0">
                <a:ea typeface="Calibri"/>
                <a:cs typeface="Simplified Arabic"/>
              </a:rPr>
              <a:t> حسب "</a:t>
            </a:r>
            <a:r>
              <a:rPr lang="fr-FR" sz="1800" dirty="0">
                <a:latin typeface="Times New Roman"/>
                <a:ea typeface="Calibri"/>
                <a:cs typeface="Arial"/>
              </a:rPr>
              <a:t>Bergeron</a:t>
            </a:r>
            <a:r>
              <a:rPr lang="ar-DZ" sz="2000" dirty="0">
                <a:ea typeface="Calibri"/>
                <a:cs typeface="Simplified Arabic"/>
              </a:rPr>
              <a:t>": التسيير هو العملية التي من خلالها نخطط نظم التسيير ونراقب موارد المؤسسة لأجل بلوغ الأهداف المحددة.</a:t>
            </a:r>
            <a:endParaRPr lang="fr-FR" sz="1600" dirty="0">
              <a:ea typeface="Calibri"/>
              <a:cs typeface="Arial"/>
            </a:endParaRPr>
          </a:p>
          <a:p>
            <a:pPr lvl="0" algn="r" rtl="1">
              <a:lnSpc>
                <a:spcPct val="115000"/>
              </a:lnSpc>
              <a:buFont typeface="Wingdings"/>
              <a:buChar char=""/>
            </a:pPr>
            <a:r>
              <a:rPr lang="ar-DZ" sz="2000" dirty="0">
                <a:ea typeface="Calibri"/>
                <a:cs typeface="Simplified Arabic"/>
              </a:rPr>
              <a:t>حسب "</a:t>
            </a:r>
            <a:r>
              <a:rPr lang="fr-FR" sz="1800" dirty="0" err="1">
                <a:latin typeface="Times New Roman"/>
                <a:ea typeface="Calibri"/>
                <a:cs typeface="Arial"/>
              </a:rPr>
              <a:t>Koontz</a:t>
            </a:r>
            <a:r>
              <a:rPr lang="ar-DZ" sz="2000" dirty="0">
                <a:ea typeface="Calibri"/>
                <a:cs typeface="Simplified Arabic"/>
              </a:rPr>
              <a:t>": التسيير عبارة عن ذلك </a:t>
            </a:r>
            <a:r>
              <a:rPr lang="ar-DZ" sz="2000" dirty="0" err="1">
                <a:ea typeface="Calibri"/>
                <a:cs typeface="Simplified Arabic"/>
              </a:rPr>
              <a:t>الظام</a:t>
            </a:r>
            <a:r>
              <a:rPr lang="ar-DZ" sz="2000" dirty="0">
                <a:ea typeface="Calibri"/>
                <a:cs typeface="Simplified Arabic"/>
              </a:rPr>
              <a:t> الذي يسعى من خلاله المسير بتوظيف قدراته العلمية والتقنية إلى تهيئة المحيط الذي يستطيع فيه الأفراد تحقيق مهام وأهداف المجموعة باستعمال أدنى حد من المدخلات (الزمن، النقود، أو الموارد أو تفادي حالة عدم الرضا الوظيفي).</a:t>
            </a:r>
            <a:endParaRPr lang="fr-FR" sz="1600" dirty="0">
              <a:ea typeface="Calibri"/>
              <a:cs typeface="Arial"/>
            </a:endParaRPr>
          </a:p>
          <a:p>
            <a:pPr algn="r" rtl="1">
              <a:lnSpc>
                <a:spcPct val="115000"/>
              </a:lnSpc>
              <a:spcAft>
                <a:spcPts val="0"/>
              </a:spcAft>
            </a:pPr>
            <a:endParaRPr lang="ar-DZ" sz="2000" dirty="0" smtClean="0">
              <a:latin typeface="Sakkal Majalla" pitchFamily="2" charset="-78"/>
              <a:ea typeface="Calibri"/>
              <a:cs typeface="+mj-cs"/>
            </a:endParaRPr>
          </a:p>
          <a:p>
            <a:pPr algn="just" rtl="1">
              <a:lnSpc>
                <a:spcPct val="115000"/>
              </a:lnSpc>
              <a:spcAft>
                <a:spcPts val="0"/>
              </a:spcAft>
            </a:pPr>
            <a:endParaRPr lang="ar-DZ" sz="2400" dirty="0">
              <a:latin typeface="Sakkal Majalla" pitchFamily="2" charset="-78"/>
              <a:ea typeface="Calibri"/>
              <a:cs typeface="Sakkal Majalla" pitchFamily="2" charset="-78"/>
            </a:endParaRPr>
          </a:p>
          <a:p>
            <a:pPr algn="just" rtl="1">
              <a:lnSpc>
                <a:spcPct val="115000"/>
              </a:lnSpc>
              <a:spcAft>
                <a:spcPts val="0"/>
              </a:spcAft>
            </a:pPr>
            <a:endParaRPr lang="ar-DZ" dirty="0" smtClean="0">
              <a:latin typeface="Sakkal Majalla" pitchFamily="2" charset="-78"/>
              <a:ea typeface="Calibri"/>
              <a:cs typeface="Sakkal Majalla" pitchFamily="2" charset="-78"/>
            </a:endParaRPr>
          </a:p>
          <a:p>
            <a:pPr algn="just" rtl="1">
              <a:lnSpc>
                <a:spcPct val="115000"/>
              </a:lnSpc>
              <a:spcAft>
                <a:spcPts val="0"/>
              </a:spcAft>
            </a:pPr>
            <a:endParaRPr lang="ar-DZ" dirty="0">
              <a:latin typeface="Sakkal Majalla" pitchFamily="2" charset="-78"/>
              <a:ea typeface="Calibri"/>
              <a:cs typeface="Sakkal Majalla" pitchFamily="2" charset="-78"/>
            </a:endParaRPr>
          </a:p>
          <a:p>
            <a:pPr algn="just" rtl="1">
              <a:lnSpc>
                <a:spcPct val="115000"/>
              </a:lnSpc>
              <a:spcAft>
                <a:spcPts val="0"/>
              </a:spcAft>
            </a:pPr>
            <a:endParaRPr lang="ar-DZ" dirty="0" smtClean="0">
              <a:latin typeface="Sakkal Majalla" pitchFamily="2" charset="-78"/>
              <a:ea typeface="Calibri"/>
              <a:cs typeface="Sakkal Majalla" pitchFamily="2" charset="-78"/>
            </a:endParaRPr>
          </a:p>
          <a:p>
            <a:pPr marL="0" indent="0" algn="just" rtl="1">
              <a:lnSpc>
                <a:spcPct val="115000"/>
              </a:lnSpc>
              <a:spcAft>
                <a:spcPts val="0"/>
              </a:spcAft>
              <a:buNone/>
            </a:pPr>
            <a:endParaRPr lang="ar-DZ" dirty="0" smtClean="0">
              <a:latin typeface="Sakkal Majalla" pitchFamily="2" charset="-78"/>
              <a:ea typeface="Calibri"/>
              <a:cs typeface="Sakkal Majalla" pitchFamily="2" charset="-78"/>
            </a:endParaRPr>
          </a:p>
          <a:p>
            <a:pPr algn="just" rtl="1">
              <a:lnSpc>
                <a:spcPct val="115000"/>
              </a:lnSpc>
              <a:spcAft>
                <a:spcPts val="0"/>
              </a:spcAft>
            </a:pPr>
            <a:endParaRPr lang="ar-DZ" dirty="0">
              <a:latin typeface="Sakkal Majalla" pitchFamily="2" charset="-78"/>
              <a:ea typeface="Calibri"/>
              <a:cs typeface="Sakkal Majalla" pitchFamily="2" charset="-78"/>
            </a:endParaRPr>
          </a:p>
        </p:txBody>
      </p:sp>
    </p:spTree>
    <p:extLst>
      <p:ext uri="{BB962C8B-B14F-4D97-AF65-F5344CB8AC3E}">
        <p14:creationId xmlns:p14="http://schemas.microsoft.com/office/powerpoint/2010/main" val="22471164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lnSpc>
                <a:spcPct val="115000"/>
              </a:lnSpc>
              <a:spcAft>
                <a:spcPts val="0"/>
              </a:spcAft>
            </a:pPr>
            <a:r>
              <a:rPr lang="ar-DZ" sz="2000" dirty="0">
                <a:latin typeface="Sakkal Majalla" pitchFamily="2" charset="-78"/>
                <a:ea typeface="Calibri"/>
                <a:cs typeface="Sakkal Majalla" pitchFamily="2" charset="-78"/>
              </a:rPr>
              <a:t> كما يعرف أيضا ا</a:t>
            </a:r>
            <a:r>
              <a:rPr lang="ar-DZ" sz="2000" dirty="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لتسيير </a:t>
            </a:r>
            <a:r>
              <a:rPr lang="ar-DZ" sz="2000" dirty="0">
                <a:latin typeface="Sakkal Majalla" pitchFamily="2" charset="-78"/>
                <a:ea typeface="Calibri"/>
                <a:cs typeface="Sakkal Majalla" pitchFamily="2" charset="-78"/>
              </a:rPr>
              <a:t>على أنه: مجموعة الأنشطة الممارسة من طرف مجموعة مختارة من الأشخاص وذلك من اجل تحقيق أهداف المؤسسة. فهو مجموع من النشاطات (التخطيط، التنظيم، التوجيه، الرقابة) من اجل تحقيق الكفاءة والفعالية، والمقصود بالكفاءة هو الاستخدام الامثل والعقلاني لموارد المؤسسة، والفعالية هي القدرة على تحقيق الاهداف المحددة مسبقا.</a:t>
            </a:r>
            <a:endParaRPr lang="fr-FR" sz="2000" dirty="0">
              <a:latin typeface="Sakkal Majalla" pitchFamily="2" charset="-78"/>
              <a:ea typeface="Calibri"/>
              <a:cs typeface="Sakkal Majalla" pitchFamily="2" charset="-78"/>
            </a:endParaRPr>
          </a:p>
          <a:p>
            <a:pPr algn="r" rtl="1">
              <a:lnSpc>
                <a:spcPct val="115000"/>
              </a:lnSpc>
              <a:spcAft>
                <a:spcPts val="0"/>
              </a:spcAft>
            </a:pPr>
            <a:r>
              <a:rPr lang="ar-DZ" sz="2000" dirty="0">
                <a:solidFill>
                  <a:srgbClr val="FF0000"/>
                </a:solidFill>
                <a:effectLst>
                  <a:outerShdw blurRad="38100" dist="38100" dir="2700000" algn="tl">
                    <a:srgbClr val="000000">
                      <a:alpha val="43137"/>
                    </a:srgbClr>
                  </a:outerShdw>
                </a:effectLst>
                <a:latin typeface="Sakkal Majalla" pitchFamily="2" charset="-78"/>
                <a:ea typeface="Calibri"/>
                <a:cs typeface="Sakkal Majalla" pitchFamily="2" charset="-78"/>
              </a:rPr>
              <a:t>    فالتسيير </a:t>
            </a:r>
            <a:r>
              <a:rPr lang="ar-DZ" sz="2000" dirty="0">
                <a:latin typeface="Sakkal Majalla" pitchFamily="2" charset="-78"/>
                <a:ea typeface="Calibri"/>
                <a:cs typeface="Sakkal Majalla" pitchFamily="2" charset="-78"/>
              </a:rPr>
              <a:t>هو تنسيق وتوجيه جميع الجهود والأنشطة والعمليات لتحقيق أهداف المؤسسة. بتعبير آخر فالتسيير هو الاستخدام الامثل والعقلاني لموارد المؤسسة من أجل تحقيق أهدافها.</a:t>
            </a:r>
            <a:endParaRPr lang="fr-FR" sz="2000" dirty="0">
              <a:latin typeface="Sakkal Majalla" pitchFamily="2" charset="-78"/>
              <a:ea typeface="Calibri"/>
              <a:cs typeface="Sakkal Majalla" pitchFamily="2" charset="-78"/>
            </a:endParaRPr>
          </a:p>
          <a:p>
            <a:pPr marL="0" indent="0" algn="ctr" rtl="1">
              <a:buNone/>
            </a:pPr>
            <a:r>
              <a:rPr lang="ar-DZ" sz="2400" b="1" dirty="0" smtClean="0">
                <a:effectLst>
                  <a:outerShdw blurRad="38100" dist="38100" dir="2700000" algn="tl">
                    <a:srgbClr val="000000">
                      <a:alpha val="43137"/>
                    </a:srgbClr>
                  </a:outerShdw>
                </a:effectLst>
                <a:latin typeface="Sakkal Majalla" pitchFamily="2" charset="-78"/>
                <a:cs typeface="Sakkal Majalla" pitchFamily="2" charset="-78"/>
              </a:rPr>
              <a:t>الشكل رقم 04: </a:t>
            </a:r>
            <a:r>
              <a:rPr lang="ar-DZ" sz="2400" b="1" dirty="0">
                <a:effectLst>
                  <a:outerShdw blurRad="38100" dist="38100" dir="2700000" algn="tl">
                    <a:srgbClr val="000000">
                      <a:alpha val="43137"/>
                    </a:srgbClr>
                  </a:outerShdw>
                </a:effectLst>
                <a:latin typeface="Sakkal Majalla" pitchFamily="2" charset="-78"/>
                <a:cs typeface="Sakkal Majalla" pitchFamily="2" charset="-78"/>
              </a:rPr>
              <a:t>مفهوم التسيير في </a:t>
            </a:r>
            <a:r>
              <a:rPr lang="ar-DZ" sz="2400" b="1" dirty="0" smtClean="0">
                <a:effectLst>
                  <a:outerShdw blurRad="38100" dist="38100" dir="2700000" algn="tl">
                    <a:srgbClr val="000000">
                      <a:alpha val="43137"/>
                    </a:srgbClr>
                  </a:outerShdw>
                </a:effectLst>
                <a:latin typeface="Sakkal Majalla" pitchFamily="2" charset="-78"/>
                <a:cs typeface="Sakkal Majalla" pitchFamily="2" charset="-78"/>
              </a:rPr>
              <a:t>المؤسسة</a:t>
            </a:r>
          </a:p>
          <a:p>
            <a:pPr marL="0" indent="0" algn="ctr" rtl="1">
              <a:buNone/>
            </a:pPr>
            <a:endParaRPr lang="ar-DZ" sz="2400" b="1" dirty="0">
              <a:effectLst>
                <a:outerShdw blurRad="38100" dist="38100" dir="2700000" algn="tl">
                  <a:srgbClr val="000000">
                    <a:alpha val="43137"/>
                  </a:srgbClr>
                </a:outerShdw>
              </a:effectLst>
              <a:latin typeface="Sakkal Majalla" pitchFamily="2" charset="-78"/>
              <a:cs typeface="Sakkal Majalla"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2636912"/>
            <a:ext cx="9036496"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6890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0" y="0"/>
            <a:ext cx="9144000" cy="6858000"/>
          </a:xfrm>
        </p:spPr>
        <p:txBody>
          <a:bodyPr>
            <a:noAutofit/>
          </a:bodyPr>
          <a:lstStyle/>
          <a:p>
            <a:pPr marL="0" lvl="0" indent="0" algn="ctr" rtl="1">
              <a:lnSpc>
                <a:spcPct val="115000"/>
              </a:lnSpc>
              <a:buNone/>
            </a:pPr>
            <a:r>
              <a:rPr lang="ar-DZ" sz="2400" b="1" dirty="0" smtClean="0">
                <a:solidFill>
                  <a:schemeClr val="accent5"/>
                </a:solidFill>
                <a:effectLst>
                  <a:outerShdw blurRad="38100" dist="38100" dir="2700000" algn="tl">
                    <a:srgbClr val="000000">
                      <a:alpha val="43137"/>
                    </a:srgbClr>
                  </a:outerShdw>
                </a:effectLst>
                <a:latin typeface="Sakkal Majalla" pitchFamily="2" charset="-78"/>
                <a:ea typeface="Calibri"/>
                <a:cs typeface="Sakkal Majalla" pitchFamily="2" charset="-78"/>
              </a:rPr>
              <a:t>3.مميزات </a:t>
            </a:r>
            <a:r>
              <a:rPr lang="ar-DZ" sz="2400" b="1" dirty="0">
                <a:solidFill>
                  <a:schemeClr val="accent5"/>
                </a:solidFill>
                <a:effectLst>
                  <a:outerShdw blurRad="38100" dist="38100" dir="2700000" algn="tl">
                    <a:srgbClr val="000000">
                      <a:alpha val="43137"/>
                    </a:srgbClr>
                  </a:outerShdw>
                </a:effectLst>
                <a:latin typeface="Sakkal Majalla" pitchFamily="2" charset="-78"/>
                <a:ea typeface="Calibri"/>
                <a:cs typeface="Sakkal Majalla" pitchFamily="2" charset="-78"/>
              </a:rPr>
              <a:t>التسيير:</a:t>
            </a:r>
            <a:endParaRPr lang="fr-FR" sz="2400" dirty="0">
              <a:solidFill>
                <a:schemeClr val="accent5"/>
              </a:solidFill>
              <a:effectLst>
                <a:outerShdw blurRad="38100" dist="38100" dir="2700000" algn="tl">
                  <a:srgbClr val="000000">
                    <a:alpha val="43137"/>
                  </a:srgbClr>
                </a:outerShdw>
              </a:effectLst>
              <a:latin typeface="Sakkal Majalla" pitchFamily="2" charset="-78"/>
              <a:ea typeface="Calibri"/>
              <a:cs typeface="Sakkal Majalla" pitchFamily="2" charset="-78"/>
            </a:endParaRPr>
          </a:p>
          <a:p>
            <a:pPr algn="r" rtl="1">
              <a:lnSpc>
                <a:spcPct val="115000"/>
              </a:lnSpc>
              <a:buFont typeface="Wingdings" pitchFamily="2" charset="2"/>
              <a:buChar char="q"/>
            </a:pPr>
            <a:r>
              <a:rPr lang="ar-DZ" sz="2400" dirty="0">
                <a:latin typeface="Sakkal Majalla" pitchFamily="2" charset="-78"/>
                <a:ea typeface="Calibri"/>
                <a:cs typeface="Sakkal Majalla" pitchFamily="2" charset="-78"/>
              </a:rPr>
              <a:t>ا</a:t>
            </a:r>
            <a:r>
              <a:rPr lang="ar-DZ" sz="2000" dirty="0">
                <a:latin typeface="Sakkal Majalla" pitchFamily="2" charset="-78"/>
                <a:ea typeface="Calibri"/>
                <a:cs typeface="Sakkal Majalla" pitchFamily="2" charset="-78"/>
              </a:rPr>
              <a:t>لتسيير علم وفن </a:t>
            </a:r>
            <a:endParaRPr lang="fr-FR" sz="2000" dirty="0">
              <a:latin typeface="Sakkal Majalla" pitchFamily="2" charset="-78"/>
              <a:ea typeface="Calibri"/>
              <a:cs typeface="Sakkal Majalla" pitchFamily="2" charset="-78"/>
            </a:endParaRPr>
          </a:p>
          <a:p>
            <a:pPr lvl="0" algn="r" rtl="1">
              <a:lnSpc>
                <a:spcPct val="115000"/>
              </a:lnSpc>
              <a:buFont typeface="Wingdings" pitchFamily="2" charset="2"/>
              <a:buChar char="q"/>
            </a:pPr>
            <a:r>
              <a:rPr lang="ar-DZ" sz="2000" dirty="0">
                <a:latin typeface="Sakkal Majalla" pitchFamily="2" charset="-78"/>
                <a:ea typeface="Calibri"/>
                <a:cs typeface="Sakkal Majalla" pitchFamily="2" charset="-78"/>
              </a:rPr>
              <a:t>التسيير مبني على </a:t>
            </a:r>
            <a:r>
              <a:rPr lang="ar-DZ" sz="2000" dirty="0" smtClean="0">
                <a:latin typeface="Sakkal Majalla" pitchFamily="2" charset="-78"/>
                <a:ea typeface="Calibri"/>
                <a:cs typeface="Sakkal Majalla" pitchFamily="2" charset="-78"/>
              </a:rPr>
              <a:t>وظائف </a:t>
            </a:r>
            <a:r>
              <a:rPr lang="ar-DZ" sz="2000" dirty="0" smtClean="0">
                <a:latin typeface="Sakkal Majalla" pitchFamily="2" charset="-78"/>
                <a:cs typeface="Sakkal Majalla" pitchFamily="2" charset="-78"/>
              </a:rPr>
              <a:t>تتأثر </a:t>
            </a:r>
            <a:r>
              <a:rPr lang="ar-DZ" sz="2000" dirty="0">
                <a:latin typeface="Sakkal Majalla" pitchFamily="2" charset="-78"/>
                <a:cs typeface="Sakkal Majalla" pitchFamily="2" charset="-78"/>
              </a:rPr>
              <a:t>فيما بينها وتكون وحدة متماسكة</a:t>
            </a:r>
            <a:endParaRPr lang="fr-FR" sz="2000" dirty="0">
              <a:latin typeface="Sakkal Majalla" pitchFamily="2" charset="-78"/>
              <a:ea typeface="Calibri"/>
              <a:cs typeface="Sakkal Majalla" pitchFamily="2" charset="-78"/>
            </a:endParaRPr>
          </a:p>
          <a:p>
            <a:pPr algn="r" rtl="1">
              <a:buFont typeface="Wingdings" pitchFamily="2" charset="2"/>
              <a:buChar char="q"/>
            </a:pPr>
            <a:r>
              <a:rPr lang="ar-DZ" sz="2000" dirty="0" smtClean="0">
                <a:latin typeface="Sakkal Majalla" pitchFamily="2" charset="-78"/>
                <a:cs typeface="Sakkal Majalla" pitchFamily="2" charset="-78"/>
              </a:rPr>
              <a:t>يتطور </a:t>
            </a:r>
            <a:r>
              <a:rPr lang="ar-DZ" sz="2000" dirty="0">
                <a:latin typeface="Sakkal Majalla" pitchFamily="2" charset="-78"/>
                <a:cs typeface="Sakkal Majalla" pitchFamily="2" charset="-78"/>
              </a:rPr>
              <a:t>التسيير حسب دورة متواصلة، ولكي يتم تحقيق بقاء المؤسسة يجب على عجلة التسيير أن تتجدد </a:t>
            </a:r>
            <a:r>
              <a:rPr lang="ar-DZ" sz="2000" dirty="0" smtClean="0">
                <a:latin typeface="Sakkal Majalla" pitchFamily="2" charset="-78"/>
                <a:cs typeface="Sakkal Majalla" pitchFamily="2" charset="-78"/>
              </a:rPr>
              <a:t>بصفة متواصلة </a:t>
            </a:r>
            <a:r>
              <a:rPr lang="ar-DZ" sz="2000" dirty="0">
                <a:latin typeface="Sakkal Majalla" pitchFamily="2" charset="-78"/>
                <a:cs typeface="Sakkal Majalla" pitchFamily="2" charset="-78"/>
              </a:rPr>
              <a:t>خلال الزمن</a:t>
            </a:r>
            <a:r>
              <a:rPr lang="ar-DZ" sz="2000" dirty="0" smtClean="0">
                <a:latin typeface="Sakkal Majalla" pitchFamily="2" charset="-78"/>
                <a:cs typeface="Sakkal Majalla" pitchFamily="2" charset="-78"/>
              </a:rPr>
              <a:t>.</a:t>
            </a:r>
          </a:p>
          <a:p>
            <a:pPr algn="r" rtl="1">
              <a:buFont typeface="Wingdings" pitchFamily="2" charset="2"/>
              <a:buChar char="q"/>
            </a:pPr>
            <a:r>
              <a:rPr lang="ar-DZ" sz="2000" dirty="0">
                <a:latin typeface="Sakkal Majalla" pitchFamily="2" charset="-78"/>
                <a:cs typeface="Sakkal Majalla" pitchFamily="2" charset="-78"/>
              </a:rPr>
              <a:t>التسيير مبني على تقارب تيارين وهما: العقلانية والإنسانية لدمج ثقافة المؤسسة</a:t>
            </a:r>
            <a:r>
              <a:rPr lang="ar-DZ" sz="2000" dirty="0" smtClean="0">
                <a:latin typeface="Sakkal Majalla" pitchFamily="2" charset="-78"/>
                <a:cs typeface="Sakkal Majalla" pitchFamily="2" charset="-78"/>
              </a:rPr>
              <a:t>.</a:t>
            </a:r>
          </a:p>
          <a:p>
            <a:pPr lvl="0" algn="r" rtl="1">
              <a:lnSpc>
                <a:spcPct val="115000"/>
              </a:lnSpc>
              <a:buFont typeface="Wingdings" pitchFamily="2" charset="2"/>
              <a:buChar char="q"/>
            </a:pPr>
            <a:r>
              <a:rPr lang="ar-DZ" sz="2000" dirty="0">
                <a:latin typeface="Sakkal Majalla" pitchFamily="2" charset="-78"/>
                <a:ea typeface="Calibri"/>
                <a:cs typeface="Sakkal Majalla" pitchFamily="2" charset="-78"/>
              </a:rPr>
              <a:t>أن التسيير هو نشاط عام يوجد في جميع المؤسسات</a:t>
            </a:r>
            <a:r>
              <a:rPr lang="ar-DZ" sz="2000" dirty="0" smtClean="0">
                <a:latin typeface="Sakkal Majalla" pitchFamily="2" charset="-78"/>
                <a:ea typeface="Calibri"/>
                <a:cs typeface="Sakkal Majalla" pitchFamily="2" charset="-78"/>
              </a:rPr>
              <a:t>.</a:t>
            </a:r>
            <a:endParaRPr lang="fr-FR" sz="2000" dirty="0">
              <a:latin typeface="Sakkal Majalla" pitchFamily="2" charset="-78"/>
              <a:ea typeface="Calibri"/>
              <a:cs typeface="Sakkal Majalla" pitchFamily="2" charset="-78"/>
            </a:endParaRPr>
          </a:p>
          <a:p>
            <a:pPr marL="0" indent="0" algn="ctr" rtl="1">
              <a:spcBef>
                <a:spcPts val="0"/>
              </a:spcBef>
              <a:buNone/>
            </a:pPr>
            <a:r>
              <a:rPr lang="ar-DZ" sz="2400" b="1" dirty="0" smtClean="0">
                <a:solidFill>
                  <a:schemeClr val="accent5"/>
                </a:solidFill>
                <a:effectLst>
                  <a:outerShdw blurRad="38100" dist="38100" dir="2700000" algn="tl">
                    <a:srgbClr val="000000">
                      <a:alpha val="43137"/>
                    </a:srgbClr>
                  </a:outerShdw>
                </a:effectLst>
                <a:latin typeface="Sakkal Majalla" pitchFamily="2" charset="-78"/>
                <a:ea typeface="Calibri"/>
                <a:cs typeface="Sakkal Majalla" pitchFamily="2" charset="-78"/>
              </a:rPr>
              <a:t>4.أهمية التسيير:</a:t>
            </a:r>
          </a:p>
          <a:p>
            <a:pPr marL="0" indent="0" algn="r" rtl="1">
              <a:spcBef>
                <a:spcPts val="0"/>
              </a:spcBef>
              <a:buNone/>
            </a:pPr>
            <a:r>
              <a:rPr lang="ar-DZ" sz="2400" dirty="0" smtClean="0">
                <a:solidFill>
                  <a:srgbClr val="000000"/>
                </a:solidFill>
                <a:latin typeface="Sakkal Majalla" pitchFamily="2" charset="-78"/>
                <a:cs typeface="Sakkal Majalla" pitchFamily="2" charset="-78"/>
              </a:rPr>
              <a:t>   </a:t>
            </a:r>
            <a:r>
              <a:rPr lang="ar-DZ" sz="2000" dirty="0" smtClean="0">
                <a:solidFill>
                  <a:srgbClr val="000000"/>
                </a:solidFill>
                <a:latin typeface="Sakkal Majalla" pitchFamily="2" charset="-78"/>
                <a:cs typeface="Sakkal Majalla" pitchFamily="2" charset="-78"/>
              </a:rPr>
              <a:t>التسيير ضروري من أجل </a:t>
            </a:r>
            <a:r>
              <a:rPr lang="ar-DZ" sz="2000" dirty="0" smtClean="0">
                <a:latin typeface="Sakkal Majalla" pitchFamily="2" charset="-78"/>
                <a:cs typeface="Sakkal Majalla" pitchFamily="2" charset="-78"/>
              </a:rPr>
              <a:t>:</a:t>
            </a:r>
          </a:p>
          <a:p>
            <a:pPr lvl="0" algn="just" rtl="1">
              <a:buFont typeface="Wingdings" pitchFamily="2" charset="2"/>
              <a:buChar char="q"/>
              <a:tabLst>
                <a:tab pos="539115" algn="r"/>
              </a:tabLst>
            </a:pPr>
            <a:r>
              <a:rPr lang="ar-DZ" sz="2000" b="1" dirty="0" smtClean="0">
                <a:solidFill>
                  <a:srgbClr val="000000"/>
                </a:solidFill>
                <a:latin typeface="Sakkal Majalla" pitchFamily="2" charset="-78"/>
                <a:cs typeface="Sakkal Majalla" pitchFamily="2" charset="-78"/>
              </a:rPr>
              <a:t>المساهمة في تحقيق </a:t>
            </a:r>
            <a:r>
              <a:rPr lang="ar-DZ" sz="2000" b="1" dirty="0">
                <a:solidFill>
                  <a:srgbClr val="000000"/>
                </a:solidFill>
                <a:latin typeface="Sakkal Majalla" pitchFamily="2" charset="-78"/>
                <a:cs typeface="Sakkal Majalla" pitchFamily="2" charset="-78"/>
              </a:rPr>
              <a:t>الأهداف المسطرة: </a:t>
            </a:r>
            <a:r>
              <a:rPr lang="ar-DZ" sz="2000" dirty="0">
                <a:solidFill>
                  <a:srgbClr val="000000"/>
                </a:solidFill>
                <a:latin typeface="Sakkal Majalla" pitchFamily="2" charset="-78"/>
                <a:cs typeface="Sakkal Majalla" pitchFamily="2" charset="-78"/>
              </a:rPr>
              <a:t>م</a:t>
            </a:r>
            <a:r>
              <a:rPr lang="ar-DZ" sz="2000" dirty="0">
                <a:solidFill>
                  <a:srgbClr val="000000"/>
                </a:solidFill>
                <a:latin typeface="Sakkal Majalla" pitchFamily="2" charset="-78"/>
                <a:cs typeface="Sakkal Majalla" pitchFamily="2" charset="-78"/>
              </a:rPr>
              <a:t>ن أجل </a:t>
            </a:r>
            <a:r>
              <a:rPr lang="ar-DZ" sz="2000" dirty="0" smtClean="0">
                <a:solidFill>
                  <a:srgbClr val="000000"/>
                </a:solidFill>
                <a:latin typeface="Sakkal Majalla" pitchFamily="2" charset="-78"/>
                <a:cs typeface="Sakkal Majalla" pitchFamily="2" charset="-78"/>
              </a:rPr>
              <a:t>ب</a:t>
            </a:r>
            <a:r>
              <a:rPr lang="ar-SA" sz="2000" dirty="0" smtClean="0">
                <a:solidFill>
                  <a:srgbClr val="000000"/>
                </a:solidFill>
                <a:latin typeface="Sakkal Majalla" pitchFamily="2" charset="-78"/>
                <a:cs typeface="Sakkal Majalla" pitchFamily="2" charset="-78"/>
              </a:rPr>
              <a:t>قاء </a:t>
            </a:r>
            <a:r>
              <a:rPr lang="ar-SA" sz="2000" dirty="0">
                <a:solidFill>
                  <a:srgbClr val="000000"/>
                </a:solidFill>
                <a:latin typeface="Sakkal Majalla" pitchFamily="2" charset="-78"/>
                <a:cs typeface="Sakkal Majalla" pitchFamily="2" charset="-78"/>
              </a:rPr>
              <a:t>واستمرارية المؤسسة </a:t>
            </a:r>
            <a:r>
              <a:rPr lang="ar-DZ" sz="2000" smtClean="0">
                <a:solidFill>
                  <a:srgbClr val="000000"/>
                </a:solidFill>
                <a:latin typeface="Sakkal Majalla" pitchFamily="2" charset="-78"/>
                <a:cs typeface="Sakkal Majalla" pitchFamily="2" charset="-78"/>
              </a:rPr>
              <a:t>.</a:t>
            </a:r>
            <a:endParaRPr lang="fr-FR" sz="2000" dirty="0">
              <a:solidFill>
                <a:srgbClr val="000000"/>
              </a:solidFill>
              <a:latin typeface="Sakkal Majalla" pitchFamily="2" charset="-78"/>
              <a:cs typeface="Sakkal Majalla" pitchFamily="2" charset="-78"/>
            </a:endParaRPr>
          </a:p>
          <a:p>
            <a:pPr algn="r" rtl="1">
              <a:spcBef>
                <a:spcPts val="0"/>
              </a:spcBef>
              <a:buFont typeface="Wingdings" pitchFamily="2" charset="2"/>
              <a:buChar char="q"/>
            </a:pPr>
            <a:r>
              <a:rPr lang="ar-DZ" sz="2000" b="1" dirty="0" smtClean="0">
                <a:solidFill>
                  <a:srgbClr val="000000"/>
                </a:solidFill>
                <a:latin typeface="Sakkal Majalla" pitchFamily="2" charset="-78"/>
                <a:cs typeface="Sakkal Majalla" pitchFamily="2" charset="-78"/>
              </a:rPr>
              <a:t>المحافظة </a:t>
            </a:r>
            <a:r>
              <a:rPr lang="ar-DZ" sz="2000" b="1" dirty="0">
                <a:solidFill>
                  <a:srgbClr val="000000"/>
                </a:solidFill>
                <a:latin typeface="Sakkal Majalla" pitchFamily="2" charset="-78"/>
                <a:cs typeface="Sakkal Majalla" pitchFamily="2" charset="-78"/>
              </a:rPr>
              <a:t>على التوازن بين الأهداف المتعارضة</a:t>
            </a:r>
            <a:r>
              <a:rPr lang="ar-DZ" sz="2000" dirty="0">
                <a:solidFill>
                  <a:srgbClr val="000000"/>
                </a:solidFill>
                <a:latin typeface="Sakkal Majalla" pitchFamily="2" charset="-78"/>
                <a:cs typeface="Sakkal Majalla" pitchFamily="2" charset="-78"/>
              </a:rPr>
              <a:t>: في هذا المجال المسير مطالب بالبحث والتركيز على إيجاد نوع </a:t>
            </a:r>
            <a:r>
              <a:rPr lang="ar-DZ" sz="2000" dirty="0" smtClean="0">
                <a:solidFill>
                  <a:srgbClr val="000000"/>
                </a:solidFill>
                <a:latin typeface="Sakkal Majalla" pitchFamily="2" charset="-78"/>
                <a:cs typeface="Sakkal Majalla" pitchFamily="2" charset="-78"/>
              </a:rPr>
              <a:t>من التوازن </a:t>
            </a:r>
            <a:r>
              <a:rPr lang="ar-DZ" sz="2000" dirty="0">
                <a:solidFill>
                  <a:srgbClr val="000000"/>
                </a:solidFill>
                <a:latin typeface="Sakkal Majalla" pitchFamily="2" charset="-78"/>
                <a:cs typeface="Sakkal Majalla" pitchFamily="2" charset="-78"/>
              </a:rPr>
              <a:t>بين الأهداف المتعارضة داخل المؤسسة أو المنظمة، كالبحث عن التوازن بين العائدات والنفقات، </a:t>
            </a:r>
            <a:r>
              <a:rPr lang="ar-DZ" sz="2000" dirty="0" smtClean="0">
                <a:solidFill>
                  <a:srgbClr val="000000"/>
                </a:solidFill>
                <a:latin typeface="Sakkal Majalla" pitchFamily="2" charset="-78"/>
                <a:cs typeface="Sakkal Majalla" pitchFamily="2" charset="-78"/>
              </a:rPr>
              <a:t>الخدمات المقدمة </a:t>
            </a:r>
            <a:r>
              <a:rPr lang="ar-DZ" sz="2000" dirty="0">
                <a:solidFill>
                  <a:srgbClr val="000000"/>
                </a:solidFill>
                <a:latin typeface="Sakkal Majalla" pitchFamily="2" charset="-78"/>
                <a:cs typeface="Sakkal Majalla" pitchFamily="2" charset="-78"/>
              </a:rPr>
              <a:t>والتكاليف المترتبة عن تقديمها وطلبات مختلف المجموعات في المنظمة للاستماع لمشاكل المستخدمين بصفة عامة.</a:t>
            </a:r>
          </a:p>
          <a:p>
            <a:pPr algn="r" rtl="1">
              <a:buFont typeface="Wingdings" pitchFamily="2" charset="2"/>
              <a:buChar char="q"/>
            </a:pPr>
            <a:r>
              <a:rPr lang="ar-DZ" sz="2000" dirty="0" smtClean="0">
                <a:solidFill>
                  <a:srgbClr val="000000"/>
                </a:solidFill>
                <a:latin typeface="Sakkal Majalla" pitchFamily="2" charset="-78"/>
                <a:cs typeface="Sakkal Majalla" pitchFamily="2" charset="-78"/>
              </a:rPr>
              <a:t> </a:t>
            </a:r>
            <a:r>
              <a:rPr lang="ar-DZ" sz="2000" b="1" dirty="0">
                <a:solidFill>
                  <a:srgbClr val="000000"/>
                </a:solidFill>
                <a:latin typeface="Sakkal Majalla" pitchFamily="2" charset="-78"/>
                <a:cs typeface="Sakkal Majalla" pitchFamily="2" charset="-78"/>
              </a:rPr>
              <a:t>تحقيق الكفاءة والفعالية: </a:t>
            </a:r>
            <a:r>
              <a:rPr lang="ar-DZ" sz="2000" dirty="0">
                <a:solidFill>
                  <a:srgbClr val="000000"/>
                </a:solidFill>
                <a:latin typeface="Sakkal Majalla" pitchFamily="2" charset="-78"/>
                <a:cs typeface="Sakkal Majalla" pitchFamily="2" charset="-78"/>
              </a:rPr>
              <a:t>يقصد بالكفاءة القدرة على إنجاز العمل بصورة صحيحة والفعالية هي القدرة على </a:t>
            </a:r>
            <a:r>
              <a:rPr lang="ar-DZ" sz="2000" dirty="0" smtClean="0">
                <a:solidFill>
                  <a:srgbClr val="000000"/>
                </a:solidFill>
                <a:latin typeface="Sakkal Majalla" pitchFamily="2" charset="-78"/>
                <a:cs typeface="Sakkal Majalla" pitchFamily="2" charset="-78"/>
              </a:rPr>
              <a:t>إنجاز العمل </a:t>
            </a:r>
            <a:r>
              <a:rPr lang="ar-DZ" sz="2000" dirty="0">
                <a:solidFill>
                  <a:srgbClr val="000000"/>
                </a:solidFill>
                <a:latin typeface="Sakkal Majalla" pitchFamily="2" charset="-78"/>
                <a:cs typeface="Sakkal Majalla" pitchFamily="2" charset="-78"/>
              </a:rPr>
              <a:t>الصحيح </a:t>
            </a:r>
            <a:r>
              <a:rPr lang="ar-DZ" sz="2000" dirty="0" smtClean="0">
                <a:solidFill>
                  <a:srgbClr val="000000"/>
                </a:solidFill>
                <a:latin typeface="Sakkal Majalla" pitchFamily="2" charset="-78"/>
                <a:cs typeface="Sakkal Majalla" pitchFamily="2" charset="-78"/>
              </a:rPr>
              <a:t>والمطلوب</a:t>
            </a:r>
            <a:r>
              <a:rPr lang="ar-DZ" sz="2000" dirty="0" smtClean="0">
                <a:solidFill>
                  <a:srgbClr val="000000"/>
                </a:solidFill>
                <a:latin typeface="Sakkal Majalla" pitchFamily="2" charset="-78"/>
                <a:cs typeface="Sakkal Majalla" pitchFamily="2" charset="-78"/>
              </a:rPr>
              <a:t>.</a:t>
            </a:r>
            <a:endParaRPr lang="fr-FR" sz="2000" dirty="0" smtClean="0">
              <a:solidFill>
                <a:srgbClr val="000000"/>
              </a:solidFill>
              <a:latin typeface="Sakkal Majalla" pitchFamily="2" charset="-78"/>
              <a:cs typeface="Sakkal Majalla" pitchFamily="2" charset="-78"/>
            </a:endParaRPr>
          </a:p>
          <a:p>
            <a:pPr algn="just" rtl="1">
              <a:buFont typeface="Wingdings" pitchFamily="2" charset="2"/>
              <a:buChar char="q"/>
              <a:tabLst>
                <a:tab pos="539115" algn="r"/>
              </a:tabLst>
            </a:pPr>
            <a:r>
              <a:rPr lang="ar-SA" sz="2000" dirty="0">
                <a:solidFill>
                  <a:srgbClr val="000000"/>
                </a:solidFill>
                <a:latin typeface="Sakkal Majalla" pitchFamily="2" charset="-78"/>
                <a:cs typeface="Sakkal Majalla" pitchFamily="2" charset="-78"/>
              </a:rPr>
              <a:t>التكيف مع المتغيرات الحاصلة في المحيط</a:t>
            </a:r>
            <a:r>
              <a:rPr lang="ar-SA" sz="2000" dirty="0">
                <a:solidFill>
                  <a:srgbClr val="000000"/>
                </a:solidFill>
                <a:latin typeface="Sakkal Majalla" pitchFamily="2" charset="-78"/>
                <a:cs typeface="Sakkal Majalla" pitchFamily="2" charset="-78"/>
              </a:rPr>
              <a:t>.</a:t>
            </a:r>
            <a:endParaRPr lang="fr-FR" sz="2000" dirty="0">
              <a:solidFill>
                <a:srgbClr val="000000"/>
              </a:solidFill>
              <a:latin typeface="Sakkal Majalla" pitchFamily="2" charset="-78"/>
              <a:cs typeface="Sakkal Majalla" pitchFamily="2" charset="-78"/>
            </a:endParaRPr>
          </a:p>
          <a:p>
            <a:pPr algn="just" rtl="1">
              <a:buFont typeface="Wingdings" pitchFamily="2" charset="2"/>
              <a:buChar char="q"/>
              <a:tabLst>
                <a:tab pos="539115" algn="r"/>
              </a:tabLst>
            </a:pPr>
            <a:r>
              <a:rPr lang="ar-SA" sz="2000" dirty="0">
                <a:solidFill>
                  <a:srgbClr val="000000"/>
                </a:solidFill>
                <a:latin typeface="Sakkal Majalla" pitchFamily="2" charset="-78"/>
                <a:cs typeface="Sakkal Majalla" pitchFamily="2" charset="-78"/>
              </a:rPr>
              <a:t>التعامل مع </a:t>
            </a:r>
            <a:r>
              <a:rPr lang="ar-SA" sz="2000" dirty="0">
                <a:solidFill>
                  <a:srgbClr val="000000"/>
                </a:solidFill>
                <a:latin typeface="Sakkal Majalla" pitchFamily="2" charset="-78"/>
                <a:cs typeface="Sakkal Majalla" pitchFamily="2" charset="-78"/>
              </a:rPr>
              <a:t>المشاكل</a:t>
            </a:r>
            <a:r>
              <a:rPr lang="fr-FR" sz="2000" dirty="0">
                <a:solidFill>
                  <a:srgbClr val="000000"/>
                </a:solidFill>
                <a:latin typeface="Sakkal Majalla" pitchFamily="2" charset="-78"/>
                <a:cs typeface="Sakkal Majalla" pitchFamily="2" charset="-78"/>
              </a:rPr>
              <a:t>  </a:t>
            </a:r>
            <a:r>
              <a:rPr lang="ar-DZ" sz="2000" dirty="0">
                <a:solidFill>
                  <a:srgbClr val="000000"/>
                </a:solidFill>
                <a:latin typeface="Sakkal Majalla" pitchFamily="2" charset="-78"/>
                <a:cs typeface="Sakkal Majalla" pitchFamily="2" charset="-78"/>
              </a:rPr>
              <a:t>والسعي إلى التجديد والابتكار.</a:t>
            </a:r>
            <a:r>
              <a:rPr lang="fr-FR" sz="2000" dirty="0">
                <a:solidFill>
                  <a:srgbClr val="000000"/>
                </a:solidFill>
                <a:latin typeface="Sakkal Majalla" pitchFamily="2" charset="-78"/>
                <a:cs typeface="Sakkal Majalla" pitchFamily="2" charset="-78"/>
              </a:rPr>
              <a:t> </a:t>
            </a:r>
            <a:endParaRPr lang="fr-FR" sz="2000" dirty="0">
              <a:solidFill>
                <a:srgbClr val="000000"/>
              </a:solidFill>
              <a:latin typeface="Sakkal Majalla" pitchFamily="2" charset="-78"/>
              <a:cs typeface="Sakkal Majalla" pitchFamily="2" charset="-78"/>
            </a:endParaRPr>
          </a:p>
          <a:p>
            <a:pPr algn="r" rtl="1">
              <a:buFont typeface="Wingdings" pitchFamily="2" charset="2"/>
              <a:buChar char="q"/>
            </a:pPr>
            <a:endParaRPr lang="fr-FR" sz="2000" b="1" dirty="0">
              <a:solidFill>
                <a:schemeClr val="accent5"/>
              </a:solidFill>
              <a:effectLst>
                <a:outerShdw blurRad="38100" dist="38100" dir="2700000" algn="tl">
                  <a:srgbClr val="000000">
                    <a:alpha val="43137"/>
                  </a:srgbClr>
                </a:outerShdw>
              </a:effectLst>
              <a:latin typeface="Sakkal Majalla" pitchFamily="2" charset="-78"/>
              <a:ea typeface="Calibri"/>
              <a:cs typeface="Sakkal Majalla" pitchFamily="2" charset="-78"/>
            </a:endParaRPr>
          </a:p>
        </p:txBody>
      </p:sp>
    </p:spTree>
    <p:extLst>
      <p:ext uri="{BB962C8B-B14F-4D97-AF65-F5344CB8AC3E}">
        <p14:creationId xmlns:p14="http://schemas.microsoft.com/office/powerpoint/2010/main" val="3490631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404664"/>
          </a:xfrm>
        </p:spPr>
        <p:txBody>
          <a:bodyPr>
            <a:normAutofit fontScale="90000"/>
          </a:bodyPr>
          <a:lstStyle/>
          <a:p>
            <a:pPr marL="342900" lvl="0" indent="-342900" algn="r" rtl="1">
              <a:lnSpc>
                <a:spcPct val="115000"/>
              </a:lnSpc>
              <a:spcBef>
                <a:spcPct val="20000"/>
              </a:spcBef>
            </a:pPr>
            <a:r>
              <a:rPr lang="fr-FR" sz="1800" dirty="0">
                <a:solidFill>
                  <a:prstClr val="black"/>
                </a:solidFill>
                <a:latin typeface="Sakkal Majalla" pitchFamily="2" charset="-78"/>
                <a:ea typeface="Calibri"/>
                <a:cs typeface="Sakkal Majalla" pitchFamily="2" charset="-78"/>
              </a:rPr>
              <a:t/>
            </a:r>
            <a:br>
              <a:rPr lang="fr-FR" sz="1800" dirty="0">
                <a:solidFill>
                  <a:prstClr val="black"/>
                </a:solidFill>
                <a:latin typeface="Sakkal Majalla" pitchFamily="2" charset="-78"/>
                <a:ea typeface="Calibri"/>
                <a:cs typeface="Sakkal Majalla" pitchFamily="2" charset="-78"/>
              </a:rPr>
            </a:br>
            <a:endParaRPr lang="fr-FR" sz="2800" b="1" dirty="0">
              <a:solidFill>
                <a:srgbClr val="4BACC6"/>
              </a:solidFill>
              <a:latin typeface="Sakkal Majalla" pitchFamily="2" charset="-78"/>
              <a:ea typeface="Calibri"/>
              <a:cs typeface="Sakkal Majalla" pitchFamily="2" charset="-78"/>
            </a:endParaRPr>
          </a:p>
        </p:txBody>
      </p:sp>
      <p:sp>
        <p:nvSpPr>
          <p:cNvPr id="3" name="Espace réservé du contenu 2"/>
          <p:cNvSpPr>
            <a:spLocks noGrp="1"/>
          </p:cNvSpPr>
          <p:nvPr>
            <p:ph idx="1"/>
          </p:nvPr>
        </p:nvSpPr>
        <p:spPr>
          <a:xfrm>
            <a:off x="0" y="0"/>
            <a:ext cx="9144000" cy="6858000"/>
          </a:xfrm>
        </p:spPr>
        <p:txBody>
          <a:bodyPr>
            <a:normAutofit/>
          </a:bodyPr>
          <a:lstStyle/>
          <a:p>
            <a:pPr marL="0" lvl="0" indent="0" algn="ctr" rtl="1">
              <a:lnSpc>
                <a:spcPct val="115000"/>
              </a:lnSpc>
              <a:buNone/>
              <a:tabLst>
                <a:tab pos="457200" algn="l"/>
              </a:tabLst>
            </a:pPr>
            <a:r>
              <a:rPr lang="ar-DZ" sz="2400" b="1" dirty="0" smtClean="0">
                <a:solidFill>
                  <a:schemeClr val="accent5"/>
                </a:solidFill>
                <a:effectLst>
                  <a:outerShdw blurRad="38100" dist="38100" dir="2700000" algn="tl">
                    <a:srgbClr val="000000">
                      <a:alpha val="43137"/>
                    </a:srgbClr>
                  </a:outerShdw>
                </a:effectLst>
                <a:latin typeface="Sakkal Majalla" pitchFamily="2" charset="-78"/>
                <a:ea typeface="Calibri"/>
                <a:cs typeface="Sakkal Majalla" pitchFamily="2" charset="-78"/>
              </a:rPr>
              <a:t>5. </a:t>
            </a:r>
            <a:r>
              <a:rPr lang="ar-DZ" sz="2400" b="1" dirty="0">
                <a:solidFill>
                  <a:schemeClr val="accent5"/>
                </a:solidFill>
                <a:effectLst>
                  <a:outerShdw blurRad="38100" dist="38100" dir="2700000" algn="tl">
                    <a:srgbClr val="000000">
                      <a:alpha val="43137"/>
                    </a:srgbClr>
                  </a:outerShdw>
                </a:effectLst>
                <a:latin typeface="Sakkal Majalla" pitchFamily="2" charset="-78"/>
                <a:cs typeface="Sakkal Majalla" pitchFamily="2" charset="-78"/>
              </a:rPr>
              <a:t>المسير: المفهوم، المهارات، </a:t>
            </a:r>
            <a:r>
              <a:rPr lang="ar-DZ" sz="2400" b="1" dirty="0" smtClean="0">
                <a:solidFill>
                  <a:schemeClr val="accent5"/>
                </a:solidFill>
                <a:effectLst>
                  <a:outerShdw blurRad="38100" dist="38100" dir="2700000" algn="tl">
                    <a:srgbClr val="000000">
                      <a:alpha val="43137"/>
                    </a:srgbClr>
                  </a:outerShdw>
                </a:effectLst>
                <a:latin typeface="Sakkal Majalla" pitchFamily="2" charset="-78"/>
                <a:cs typeface="Sakkal Majalla" pitchFamily="2" charset="-78"/>
              </a:rPr>
              <a:t>المستويات والأدوار</a:t>
            </a:r>
          </a:p>
          <a:p>
            <a:pPr algn="r" rtl="1">
              <a:buFont typeface="Wingdings" pitchFamily="2" charset="2"/>
              <a:buChar char="q"/>
            </a:pPr>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 تعريف </a:t>
            </a:r>
            <a:r>
              <a:rPr lang="ar-DZ"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المسير</a:t>
            </a:r>
            <a:r>
              <a:rPr lang="ar-DZ" sz="2000" b="1" dirty="0">
                <a:latin typeface="Sakkal Majalla" pitchFamily="2" charset="-78"/>
                <a:cs typeface="Sakkal Majalla" pitchFamily="2" charset="-78"/>
              </a:rPr>
              <a:t>: </a:t>
            </a:r>
            <a:r>
              <a:rPr lang="ar-DZ" sz="2000" dirty="0">
                <a:latin typeface="Sakkal Majalla" pitchFamily="2" charset="-78"/>
                <a:cs typeface="Sakkal Majalla" pitchFamily="2" charset="-78"/>
              </a:rPr>
              <a:t>هو ذلك الشخص الذي يستطيع القيام بالأعمال وانجاز المهام من خلال الآخرين فهو </a:t>
            </a:r>
            <a:r>
              <a:rPr lang="ar-DZ" sz="2000" b="1" dirty="0">
                <a:latin typeface="Sakkal Majalla" pitchFamily="2" charset="-78"/>
                <a:cs typeface="Sakkal Majalla" pitchFamily="2" charset="-78"/>
              </a:rPr>
              <a:t> </a:t>
            </a:r>
            <a:r>
              <a:rPr lang="ar-DZ" sz="2000" dirty="0" smtClean="0">
                <a:latin typeface="Sakkal Majalla" pitchFamily="2" charset="-78"/>
                <a:cs typeface="Sakkal Majalla" pitchFamily="2" charset="-78"/>
              </a:rPr>
              <a:t>مخطط </a:t>
            </a:r>
            <a:r>
              <a:rPr lang="ar-DZ" sz="2000" dirty="0">
                <a:latin typeface="Sakkal Majalla" pitchFamily="2" charset="-78"/>
                <a:cs typeface="Sakkal Majalla" pitchFamily="2" charset="-78"/>
              </a:rPr>
              <a:t>ومنشط ومراقب ومنسق لجهود الآخرين لبلوغ غرض مشترك </a:t>
            </a:r>
            <a:r>
              <a:rPr lang="ar-DZ" sz="2000" dirty="0" smtClean="0">
                <a:latin typeface="Sakkal Majalla" pitchFamily="2" charset="-78"/>
                <a:cs typeface="Sakkal Majalla" pitchFamily="2" charset="-78"/>
              </a:rPr>
              <a:t>.</a:t>
            </a:r>
          </a:p>
          <a:p>
            <a:pPr algn="r" rtl="1">
              <a:buFont typeface="Wingdings" pitchFamily="2" charset="2"/>
              <a:buChar char="q"/>
            </a:pPr>
            <a:r>
              <a:rPr lang="ar-DZ" sz="2000" b="1" dirty="0">
                <a:solidFill>
                  <a:srgbClr val="FF0000"/>
                </a:solidFill>
                <a:effectLst>
                  <a:outerShdw blurRad="38100" dist="38100" dir="2700000" algn="tl">
                    <a:srgbClr val="000000">
                      <a:alpha val="43137"/>
                    </a:srgbClr>
                  </a:outerShdw>
                </a:effectLst>
                <a:latin typeface="Traditional Arabic,Bold"/>
              </a:rPr>
              <a:t>مهارات </a:t>
            </a:r>
            <a:r>
              <a:rPr lang="ar-DZ" sz="2000" b="1" dirty="0" smtClean="0">
                <a:solidFill>
                  <a:srgbClr val="FF0000"/>
                </a:solidFill>
                <a:effectLst>
                  <a:outerShdw blurRad="38100" dist="38100" dir="2700000" algn="tl">
                    <a:srgbClr val="000000">
                      <a:alpha val="43137"/>
                    </a:srgbClr>
                  </a:outerShdw>
                </a:effectLst>
                <a:latin typeface="Traditional Arabic,Bold"/>
              </a:rPr>
              <a:t>المسير</a:t>
            </a:r>
            <a:r>
              <a:rPr lang="ar-DZ" sz="2000" b="1" dirty="0" smtClean="0">
                <a:latin typeface="Traditional Arabic,Bold"/>
              </a:rPr>
              <a:t>: </a:t>
            </a:r>
            <a:r>
              <a:rPr lang="ar-DZ" sz="2000" dirty="0" smtClean="0">
                <a:solidFill>
                  <a:srgbClr val="000000"/>
                </a:solidFill>
                <a:latin typeface="Traditional Arabic"/>
                <a:cs typeface="Traditional Arabic"/>
              </a:rPr>
              <a:t>وهي التي </a:t>
            </a:r>
            <a:r>
              <a:rPr lang="ar-DZ" sz="2000" dirty="0">
                <a:solidFill>
                  <a:srgbClr val="000000"/>
                </a:solidFill>
                <a:latin typeface="Traditional Arabic"/>
                <a:cs typeface="Traditional Arabic"/>
              </a:rPr>
              <a:t>تميزه عن غيره من الأفراد داخل المنظمة وتختلف الحاجة إلى توافر هذه المهارات في المسرين باختلاف </a:t>
            </a:r>
            <a:r>
              <a:rPr lang="ar-DZ" sz="2000" dirty="0" smtClean="0">
                <a:solidFill>
                  <a:srgbClr val="000000"/>
                </a:solidFill>
                <a:latin typeface="Traditional Arabic"/>
                <a:cs typeface="Traditional Arabic"/>
              </a:rPr>
              <a:t>المستويات الإدارية </a:t>
            </a:r>
            <a:r>
              <a:rPr lang="ar-DZ" sz="2000" dirty="0">
                <a:solidFill>
                  <a:srgbClr val="000000"/>
                </a:solidFill>
                <a:latin typeface="Traditional Arabic"/>
                <a:cs typeface="Traditional Arabic"/>
              </a:rPr>
              <a:t>التي ينتمون إليها، ويمكن تقسيم هذه المهارات </a:t>
            </a:r>
            <a:r>
              <a:rPr lang="ar-DZ" sz="2000" dirty="0" smtClean="0">
                <a:solidFill>
                  <a:srgbClr val="000000"/>
                </a:solidFill>
                <a:latin typeface="Traditional Arabic"/>
                <a:cs typeface="Traditional Arabic"/>
              </a:rPr>
              <a:t>إلى:</a:t>
            </a:r>
          </a:p>
          <a:p>
            <a:pPr algn="r" rtl="1">
              <a:buFont typeface="Wingdings" pitchFamily="2" charset="2"/>
              <a:buChar char="q"/>
            </a:pPr>
            <a:endParaRPr lang="ar-DZ" sz="2000" b="1" dirty="0">
              <a:solidFill>
                <a:srgbClr val="000000"/>
              </a:solidFill>
              <a:effectLst>
                <a:outerShdw blurRad="38100" dist="38100" dir="2700000" algn="tl">
                  <a:srgbClr val="000000">
                    <a:alpha val="43137"/>
                  </a:srgbClr>
                </a:outerShdw>
              </a:effectLst>
              <a:latin typeface="Traditional Arabic"/>
              <a:ea typeface="Calibri"/>
              <a:cs typeface="Traditional Arabic"/>
            </a:endParaRPr>
          </a:p>
          <a:p>
            <a:pPr algn="r" rtl="1">
              <a:buFont typeface="Wingdings" pitchFamily="2" charset="2"/>
              <a:buChar char="q"/>
            </a:pPr>
            <a:endParaRPr lang="ar-DZ" sz="2000" b="1" dirty="0" smtClean="0">
              <a:solidFill>
                <a:srgbClr val="000000"/>
              </a:solidFill>
              <a:effectLst>
                <a:outerShdw blurRad="38100" dist="38100" dir="2700000" algn="tl">
                  <a:srgbClr val="000000">
                    <a:alpha val="43137"/>
                  </a:srgbClr>
                </a:outerShdw>
              </a:effectLst>
              <a:latin typeface="Traditional Arabic"/>
              <a:ea typeface="Calibri"/>
              <a:cs typeface="Traditional Arabic"/>
            </a:endParaRPr>
          </a:p>
          <a:p>
            <a:pPr algn="r" rtl="1">
              <a:buFont typeface="Wingdings" pitchFamily="2" charset="2"/>
              <a:buChar char="q"/>
            </a:pPr>
            <a:endParaRPr lang="ar-DZ" sz="2000" b="1" dirty="0">
              <a:solidFill>
                <a:srgbClr val="000000"/>
              </a:solidFill>
              <a:effectLst>
                <a:outerShdw blurRad="38100" dist="38100" dir="2700000" algn="tl">
                  <a:srgbClr val="000000">
                    <a:alpha val="43137"/>
                  </a:srgbClr>
                </a:outerShdw>
              </a:effectLst>
              <a:latin typeface="Traditional Arabic"/>
              <a:ea typeface="Calibri"/>
              <a:cs typeface="Traditional Arabic"/>
            </a:endParaRPr>
          </a:p>
          <a:p>
            <a:pPr algn="r" rtl="1">
              <a:buFont typeface="Wingdings" pitchFamily="2" charset="2"/>
              <a:buChar char="q"/>
            </a:pPr>
            <a:endParaRPr lang="ar-DZ" sz="2000" b="1" dirty="0" smtClean="0">
              <a:solidFill>
                <a:srgbClr val="000000"/>
              </a:solidFill>
              <a:effectLst>
                <a:outerShdw blurRad="38100" dist="38100" dir="2700000" algn="tl">
                  <a:srgbClr val="000000">
                    <a:alpha val="43137"/>
                  </a:srgbClr>
                </a:outerShdw>
              </a:effectLst>
              <a:latin typeface="Traditional Arabic"/>
              <a:ea typeface="Calibri"/>
              <a:cs typeface="Traditional Arabic"/>
            </a:endParaRPr>
          </a:p>
          <a:p>
            <a:pPr algn="r" rtl="1">
              <a:buFont typeface="Wingdings" pitchFamily="2" charset="2"/>
              <a:buChar char="q"/>
            </a:pPr>
            <a:endParaRPr lang="ar-DZ" sz="2000" b="1" dirty="0" smtClean="0">
              <a:solidFill>
                <a:srgbClr val="000000"/>
              </a:solidFill>
              <a:effectLst>
                <a:outerShdw blurRad="38100" dist="38100" dir="2700000" algn="tl">
                  <a:srgbClr val="000000">
                    <a:alpha val="43137"/>
                  </a:srgbClr>
                </a:outerShdw>
              </a:effectLst>
              <a:latin typeface="Traditional Arabic"/>
              <a:ea typeface="Calibri"/>
              <a:cs typeface="Traditional Arabic"/>
            </a:endParaRPr>
          </a:p>
          <a:p>
            <a:pPr algn="r" rtl="1">
              <a:buFont typeface="Wingdings" pitchFamily="2" charset="2"/>
              <a:buChar char="q"/>
            </a:pPr>
            <a:endParaRPr lang="ar-DZ" sz="2000" b="1" dirty="0">
              <a:solidFill>
                <a:srgbClr val="000000"/>
              </a:solidFill>
              <a:effectLst>
                <a:outerShdw blurRad="38100" dist="38100" dir="2700000" algn="tl">
                  <a:srgbClr val="000000">
                    <a:alpha val="43137"/>
                  </a:srgbClr>
                </a:outerShdw>
              </a:effectLst>
              <a:latin typeface="Traditional Arabic"/>
              <a:ea typeface="Calibri"/>
              <a:cs typeface="Traditional Arabic"/>
            </a:endParaRPr>
          </a:p>
          <a:p>
            <a:pPr algn="r" rtl="1">
              <a:buFont typeface="Wingdings" pitchFamily="2" charset="2"/>
              <a:buChar char="q"/>
            </a:pPr>
            <a:r>
              <a:rPr lang="ar-DZ" sz="2000" b="1" dirty="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مستويات المسيرين في </a:t>
            </a:r>
            <a:r>
              <a:rPr lang="ar-DZ" sz="20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المنظمة: </a:t>
            </a:r>
            <a:r>
              <a:rPr lang="ar-DZ" sz="2000" dirty="0" smtClean="0">
                <a:solidFill>
                  <a:srgbClr val="000000"/>
                </a:solidFill>
                <a:latin typeface="Sakkal Majalla" pitchFamily="2" charset="-78"/>
                <a:cs typeface="Sakkal Majalla" pitchFamily="2" charset="-78"/>
              </a:rPr>
              <a:t>يخضع </a:t>
            </a:r>
            <a:r>
              <a:rPr lang="ar-DZ" sz="2000" dirty="0">
                <a:solidFill>
                  <a:srgbClr val="000000"/>
                </a:solidFill>
                <a:latin typeface="Sakkal Majalla" pitchFamily="2" charset="-78"/>
                <a:cs typeface="Sakkal Majalla" pitchFamily="2" charset="-78"/>
              </a:rPr>
              <a:t>العمل </a:t>
            </a:r>
            <a:r>
              <a:rPr lang="ar-DZ" sz="2000" dirty="0" err="1">
                <a:solidFill>
                  <a:srgbClr val="000000"/>
                </a:solidFill>
                <a:latin typeface="Sakkal Majalla" pitchFamily="2" charset="-78"/>
                <a:cs typeface="Sakkal Majalla" pitchFamily="2" charset="-78"/>
              </a:rPr>
              <a:t>التسييري</a:t>
            </a:r>
            <a:r>
              <a:rPr lang="ar-DZ" sz="2000" dirty="0">
                <a:solidFill>
                  <a:srgbClr val="000000"/>
                </a:solidFill>
                <a:latin typeface="Sakkal Majalla" pitchFamily="2" charset="-78"/>
                <a:cs typeface="Sakkal Majalla" pitchFamily="2" charset="-78"/>
              </a:rPr>
              <a:t> للتقسيم الأفقي والعمودي </a:t>
            </a:r>
            <a:r>
              <a:rPr lang="ar-DZ" sz="2000" dirty="0" smtClean="0">
                <a:solidFill>
                  <a:srgbClr val="000000"/>
                </a:solidFill>
                <a:latin typeface="Sakkal Majalla" pitchFamily="2" charset="-78"/>
                <a:cs typeface="Sakkal Majalla" pitchFamily="2" charset="-78"/>
              </a:rPr>
              <a:t>للعمل:</a:t>
            </a:r>
            <a:endParaRPr lang="ar-DZ" sz="2000" dirty="0">
              <a:solidFill>
                <a:srgbClr val="000000"/>
              </a:solidFill>
              <a:latin typeface="Sakkal Majalla" pitchFamily="2" charset="-78"/>
              <a:cs typeface="Sakkal Majalla" pitchFamily="2" charset="-78"/>
            </a:endParaRPr>
          </a:p>
          <a:p>
            <a:pPr algn="r" rtl="1">
              <a:buFont typeface="Wingdings" pitchFamily="2" charset="2"/>
              <a:buChar char="ü"/>
            </a:pPr>
            <a:r>
              <a:rPr lang="ar-DZ" sz="2000" b="1" dirty="0" smtClean="0">
                <a:solidFill>
                  <a:srgbClr val="000000"/>
                </a:solidFill>
                <a:latin typeface="Sakkal Majalla" pitchFamily="2" charset="-78"/>
                <a:cs typeface="Sakkal Majalla" pitchFamily="2" charset="-78"/>
              </a:rPr>
              <a:t>التقسيم </a:t>
            </a:r>
            <a:r>
              <a:rPr lang="ar-DZ" sz="2000" b="1" dirty="0">
                <a:solidFill>
                  <a:srgbClr val="000000"/>
                </a:solidFill>
                <a:latin typeface="Sakkal Majalla" pitchFamily="2" charset="-78"/>
                <a:cs typeface="Sakkal Majalla" pitchFamily="2" charset="-78"/>
              </a:rPr>
              <a:t>الأفقي: </a:t>
            </a:r>
            <a:r>
              <a:rPr lang="ar-DZ" sz="2000" dirty="0">
                <a:solidFill>
                  <a:srgbClr val="000000"/>
                </a:solidFill>
                <a:latin typeface="Sakkal Majalla" pitchFamily="2" charset="-78"/>
                <a:cs typeface="Sakkal Majalla" pitchFamily="2" charset="-78"/>
              </a:rPr>
              <a:t>يتمثل في توزيع المسيرين ليشرفوا على مختلف الأقسام والمجالات من نشاط المؤسسة </a:t>
            </a:r>
            <a:r>
              <a:rPr lang="ar-DZ" sz="2000" dirty="0" smtClean="0">
                <a:solidFill>
                  <a:srgbClr val="000000"/>
                </a:solidFill>
                <a:latin typeface="Sakkal Majalla" pitchFamily="2" charset="-78"/>
                <a:cs typeface="Sakkal Majalla" pitchFamily="2" charset="-78"/>
              </a:rPr>
              <a:t>(الإنتاج، الموارد البشرية</a:t>
            </a:r>
            <a:r>
              <a:rPr lang="ar-DZ" sz="2000" dirty="0">
                <a:solidFill>
                  <a:srgbClr val="000000"/>
                </a:solidFill>
                <a:latin typeface="Sakkal Majalla" pitchFamily="2" charset="-78"/>
                <a:cs typeface="Sakkal Majalla" pitchFamily="2" charset="-78"/>
              </a:rPr>
              <a:t>، التسويق</a:t>
            </a:r>
            <a:r>
              <a:rPr lang="ar-DZ" sz="2000" dirty="0" smtClean="0">
                <a:solidFill>
                  <a:srgbClr val="000000"/>
                </a:solidFill>
                <a:latin typeface="Sakkal Majalla" pitchFamily="2" charset="-78"/>
                <a:cs typeface="Sakkal Majalla" pitchFamily="2" charset="-78"/>
              </a:rPr>
              <a:t>،...).</a:t>
            </a:r>
            <a:endParaRPr lang="ar-DZ" sz="2000" dirty="0">
              <a:solidFill>
                <a:srgbClr val="000000"/>
              </a:solidFill>
              <a:latin typeface="Sakkal Majalla" pitchFamily="2" charset="-78"/>
              <a:cs typeface="Sakkal Majalla" pitchFamily="2" charset="-78"/>
            </a:endParaRPr>
          </a:p>
          <a:p>
            <a:pPr algn="r" rtl="1">
              <a:buFont typeface="Wingdings" pitchFamily="2" charset="2"/>
              <a:buChar char="ü"/>
            </a:pPr>
            <a:r>
              <a:rPr lang="ar-DZ" sz="2000" b="1" dirty="0">
                <a:solidFill>
                  <a:srgbClr val="000000"/>
                </a:solidFill>
                <a:latin typeface="Sakkal Majalla" pitchFamily="2" charset="-78"/>
                <a:cs typeface="Sakkal Majalla" pitchFamily="2" charset="-78"/>
              </a:rPr>
              <a:t>التقسيم العمودي</a:t>
            </a:r>
            <a:r>
              <a:rPr lang="ar-DZ" sz="2000" dirty="0">
                <a:solidFill>
                  <a:srgbClr val="000000"/>
                </a:solidFill>
                <a:latin typeface="Sakkal Majalla" pitchFamily="2" charset="-78"/>
                <a:cs typeface="Sakkal Majalla" pitchFamily="2" charset="-78"/>
              </a:rPr>
              <a:t>: ويتمثل في توزيع المسيرين حسب ثلاث مستويات: مستوى </a:t>
            </a:r>
            <a:r>
              <a:rPr lang="ar-DZ" sz="2000" dirty="0" smtClean="0">
                <a:solidFill>
                  <a:srgbClr val="000000"/>
                </a:solidFill>
                <a:latin typeface="Sakkal Majalla" pitchFamily="2" charset="-78"/>
                <a:cs typeface="Sakkal Majalla" pitchFamily="2" charset="-78"/>
              </a:rPr>
              <a:t>قيادي(الإدارة العليا)، </a:t>
            </a:r>
            <a:r>
              <a:rPr lang="ar-DZ" sz="2000" dirty="0">
                <a:solidFill>
                  <a:srgbClr val="000000"/>
                </a:solidFill>
                <a:latin typeface="Sakkal Majalla" pitchFamily="2" charset="-78"/>
                <a:cs typeface="Sakkal Majalla" pitchFamily="2" charset="-78"/>
              </a:rPr>
              <a:t>مستوى تنظيمي</a:t>
            </a:r>
          </a:p>
          <a:p>
            <a:pPr marL="0" indent="0" algn="r" rtl="1">
              <a:buNone/>
            </a:pPr>
            <a:r>
              <a:rPr lang="ar-DZ" sz="2000" dirty="0" smtClean="0">
                <a:solidFill>
                  <a:srgbClr val="000000"/>
                </a:solidFill>
                <a:latin typeface="Sakkal Majalla" pitchFamily="2" charset="-78"/>
                <a:cs typeface="Sakkal Majalla" pitchFamily="2" charset="-78"/>
              </a:rPr>
              <a:t>(الإدارة الوسطى)، </a:t>
            </a:r>
            <a:r>
              <a:rPr lang="ar-DZ" sz="2000" dirty="0">
                <a:solidFill>
                  <a:srgbClr val="000000"/>
                </a:solidFill>
                <a:latin typeface="Sakkal Majalla" pitchFamily="2" charset="-78"/>
                <a:cs typeface="Sakkal Majalla" pitchFamily="2" charset="-78"/>
              </a:rPr>
              <a:t>المستوى </a:t>
            </a:r>
            <a:r>
              <a:rPr lang="ar-DZ" sz="2000" dirty="0" smtClean="0">
                <a:solidFill>
                  <a:srgbClr val="000000"/>
                </a:solidFill>
                <a:latin typeface="Sakkal Majalla" pitchFamily="2" charset="-78"/>
                <a:cs typeface="Sakkal Majalla" pitchFamily="2" charset="-78"/>
              </a:rPr>
              <a:t>القاعدي(الإدارة الدنيا) .</a:t>
            </a:r>
            <a:endParaRPr lang="fr-FR" sz="2000" b="1" dirty="0">
              <a:solidFill>
                <a:schemeClr val="accent5"/>
              </a:solidFill>
              <a:effectLst>
                <a:outerShdw blurRad="38100" dist="38100" dir="2700000" algn="tl">
                  <a:srgbClr val="000000">
                    <a:alpha val="43137"/>
                  </a:srgbClr>
                </a:outerShdw>
              </a:effectLst>
              <a:latin typeface="Sakkal Majalla" pitchFamily="2" charset="-78"/>
              <a:ea typeface="Calibri"/>
              <a:cs typeface="Sakkal Majalla" pitchFamily="2" charset="-78"/>
            </a:endParaRPr>
          </a:p>
        </p:txBody>
      </p:sp>
      <p:sp>
        <p:nvSpPr>
          <p:cNvPr id="4" name="Ellipse 3"/>
          <p:cNvSpPr/>
          <p:nvPr/>
        </p:nvSpPr>
        <p:spPr>
          <a:xfrm>
            <a:off x="6141941" y="2492896"/>
            <a:ext cx="2088232" cy="86409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atin typeface="Sakkal Majalla" pitchFamily="2" charset="-78"/>
                <a:cs typeface="Sakkal Majalla" pitchFamily="2" charset="-78"/>
              </a:rPr>
              <a:t>مهارات المسير</a:t>
            </a:r>
            <a:endParaRPr lang="fr-FR" b="1" dirty="0">
              <a:latin typeface="Sakkal Majalla" pitchFamily="2" charset="-78"/>
              <a:cs typeface="Sakkal Majalla" pitchFamily="2" charset="-78"/>
            </a:endParaRPr>
          </a:p>
        </p:txBody>
      </p:sp>
      <p:sp>
        <p:nvSpPr>
          <p:cNvPr id="5" name="Ellipse 4"/>
          <p:cNvSpPr/>
          <p:nvPr/>
        </p:nvSpPr>
        <p:spPr>
          <a:xfrm>
            <a:off x="1845838" y="3273920"/>
            <a:ext cx="2358262" cy="72008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latin typeface="Sakkal Majalla" pitchFamily="2" charset="-78"/>
                <a:cs typeface="Sakkal Majalla" pitchFamily="2" charset="-78"/>
              </a:rPr>
              <a:t>المهارات الفنية</a:t>
            </a:r>
            <a:endParaRPr lang="fr-FR" dirty="0">
              <a:latin typeface="Sakkal Majalla" pitchFamily="2" charset="-78"/>
              <a:cs typeface="Sakkal Majalla" pitchFamily="2" charset="-78"/>
            </a:endParaRPr>
          </a:p>
        </p:txBody>
      </p:sp>
      <p:sp>
        <p:nvSpPr>
          <p:cNvPr id="6" name="Ellipse 5"/>
          <p:cNvSpPr/>
          <p:nvPr/>
        </p:nvSpPr>
        <p:spPr>
          <a:xfrm>
            <a:off x="1994775" y="2449387"/>
            <a:ext cx="2340260" cy="68407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latin typeface="Sakkal Majalla" pitchFamily="2" charset="-78"/>
                <a:cs typeface="Sakkal Majalla" pitchFamily="2" charset="-78"/>
              </a:rPr>
              <a:t>المهارات السلوكية</a:t>
            </a:r>
            <a:endParaRPr lang="fr-FR" dirty="0">
              <a:latin typeface="Sakkal Majalla" pitchFamily="2" charset="-78"/>
              <a:cs typeface="Sakkal Majalla" pitchFamily="2" charset="-78"/>
            </a:endParaRPr>
          </a:p>
        </p:txBody>
      </p:sp>
      <p:sp>
        <p:nvSpPr>
          <p:cNvPr id="7" name="Ellipse 6"/>
          <p:cNvSpPr/>
          <p:nvPr/>
        </p:nvSpPr>
        <p:spPr>
          <a:xfrm>
            <a:off x="2041057" y="1556792"/>
            <a:ext cx="2214246" cy="72008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a:latin typeface="Sakkal Majalla" pitchFamily="2" charset="-78"/>
                <a:cs typeface="Sakkal Majalla" pitchFamily="2" charset="-78"/>
              </a:rPr>
              <a:t>المهارات </a:t>
            </a:r>
            <a:r>
              <a:rPr lang="ar-DZ" b="1" dirty="0" smtClean="0">
                <a:latin typeface="Sakkal Majalla" pitchFamily="2" charset="-78"/>
                <a:cs typeface="Sakkal Majalla" pitchFamily="2" charset="-78"/>
              </a:rPr>
              <a:t>الذهنية</a:t>
            </a:r>
            <a:endParaRPr lang="fr-FR" dirty="0">
              <a:latin typeface="Sakkal Majalla" pitchFamily="2" charset="-78"/>
              <a:cs typeface="Sakkal Majalla" pitchFamily="2" charset="-78"/>
            </a:endParaRPr>
          </a:p>
        </p:txBody>
      </p:sp>
      <p:cxnSp>
        <p:nvCxnSpPr>
          <p:cNvPr id="10" name="Connecteur droit avec flèche 9"/>
          <p:cNvCxnSpPr>
            <a:stCxn id="4" idx="2"/>
            <a:endCxn id="7" idx="6"/>
          </p:cNvCxnSpPr>
          <p:nvPr/>
        </p:nvCxnSpPr>
        <p:spPr>
          <a:xfrm flipH="1" flipV="1">
            <a:off x="4255303" y="1916832"/>
            <a:ext cx="1886638" cy="1008112"/>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2" name="Connecteur droit avec flèche 11"/>
          <p:cNvCxnSpPr>
            <a:stCxn id="4" idx="2"/>
            <a:endCxn id="6" idx="6"/>
          </p:cNvCxnSpPr>
          <p:nvPr/>
        </p:nvCxnSpPr>
        <p:spPr>
          <a:xfrm flipH="1" flipV="1">
            <a:off x="4335035" y="2791425"/>
            <a:ext cx="1806906" cy="133519"/>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4" name="Connecteur droit avec flèche 13"/>
          <p:cNvCxnSpPr>
            <a:stCxn id="4" idx="2"/>
            <a:endCxn id="5" idx="6"/>
          </p:cNvCxnSpPr>
          <p:nvPr/>
        </p:nvCxnSpPr>
        <p:spPr>
          <a:xfrm flipH="1">
            <a:off x="4204100" y="2924944"/>
            <a:ext cx="1937841" cy="70901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517582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buFont typeface="Wingdings" pitchFamily="2" charset="2"/>
              <a:buChar char="q"/>
            </a:pPr>
            <a:r>
              <a:rPr lang="ar-DZ" sz="2000" b="1" dirty="0" smtClean="0">
                <a:solidFill>
                  <a:srgbClr val="FF0000"/>
                </a:solidFill>
                <a:effectLst>
                  <a:outerShdw blurRad="38100" dist="38100" dir="2700000" algn="tl">
                    <a:srgbClr val="000000">
                      <a:alpha val="43137"/>
                    </a:srgbClr>
                  </a:outerShdw>
                </a:effectLst>
                <a:latin typeface="Times New Roman" pitchFamily="18" charset="0"/>
                <a:ea typeface="Calibri"/>
                <a:cs typeface="Times New Roman" pitchFamily="18" charset="0"/>
              </a:rPr>
              <a:t>أدوار المسير:</a:t>
            </a:r>
          </a:p>
          <a:p>
            <a:pPr marL="0" indent="0" algn="r" rtl="1">
              <a:buNone/>
            </a:pPr>
            <a:endParaRPr lang="ar-DZ" sz="2000" b="1" dirty="0">
              <a:solidFill>
                <a:srgbClr val="FF0000"/>
              </a:solidFill>
              <a:effectLst>
                <a:outerShdw blurRad="38100" dist="38100" dir="2700000" algn="tl">
                  <a:srgbClr val="000000">
                    <a:alpha val="43137"/>
                  </a:srgbClr>
                </a:outerShdw>
              </a:effectLst>
              <a:latin typeface="Times New Roman" pitchFamily="18" charset="0"/>
              <a:ea typeface="Calibri"/>
              <a:cs typeface="Times New Roman" pitchFamily="18" charset="0"/>
            </a:endParaRPr>
          </a:p>
        </p:txBody>
      </p:sp>
      <p:graphicFrame>
        <p:nvGraphicFramePr>
          <p:cNvPr id="2" name="Diagramme 1"/>
          <p:cNvGraphicFramePr/>
          <p:nvPr>
            <p:extLst>
              <p:ext uri="{D42A27DB-BD31-4B8C-83A1-F6EECF244321}">
                <p14:modId xmlns:p14="http://schemas.microsoft.com/office/powerpoint/2010/main" val="528529117"/>
              </p:ext>
            </p:extLst>
          </p:nvPr>
        </p:nvGraphicFramePr>
        <p:xfrm>
          <a:off x="683568" y="476672"/>
          <a:ext cx="8208912"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687983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596</TotalTime>
  <Words>743</Words>
  <Application>Microsoft Office PowerPoint</Application>
  <PresentationFormat>Affichage à l'écran (4:3)</PresentationFormat>
  <Paragraphs>63</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Thème Office</vt:lpstr>
      <vt:lpstr>Présentation PowerPoint</vt:lpstr>
      <vt:lpstr>Présentation PowerPoint</vt:lpstr>
      <vt:lpstr>Présentation PowerPoint</vt:lpstr>
      <vt:lpstr>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47</cp:revision>
  <dcterms:created xsi:type="dcterms:W3CDTF">2022-11-11T16:07:32Z</dcterms:created>
  <dcterms:modified xsi:type="dcterms:W3CDTF">2022-11-13T22:15:11Z</dcterms:modified>
</cp:coreProperties>
</file>