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EDB55-00D3-47DD-A613-1963B3523BF4}" type="datetimeFigureOut">
              <a:rPr lang="fr-FR" smtClean="0"/>
              <a:pPr/>
              <a:t>18/05/2021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13FE26-65AD-4F2A-9F83-50F4AD012389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r-FR" sz="6600" dirty="0" smtClean="0"/>
              <a:t>Chapitre 6</a:t>
            </a:r>
            <a:endParaRPr lang="fr-FR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6400800" cy="1752600"/>
          </a:xfrm>
        </p:spPr>
        <p:txBody>
          <a:bodyPr>
            <a:normAutofit/>
          </a:bodyPr>
          <a:lstStyle/>
          <a:p>
            <a:pPr lvl="0" algn="ctr"/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Algorithmes génétiques</a:t>
            </a:r>
            <a:endParaRPr lang="fr-FR" sz="3200" b="1" dirty="0">
              <a:solidFill>
                <a:schemeClr val="tx1"/>
              </a:solidFill>
            </a:endParaRPr>
          </a:p>
          <a:p>
            <a:pPr lvl="0" algn="ctr"/>
            <a:r>
              <a:rPr lang="fr-FR" sz="3200" b="1" dirty="0" smtClean="0"/>
              <a:t>Exemple</a:t>
            </a:r>
          </a:p>
          <a:p>
            <a:pPr algn="ctr"/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800" b="1" u="sng" dirty="0" smtClean="0">
                <a:solidFill>
                  <a:srgbClr val="0070C0"/>
                </a:solidFill>
              </a:rPr>
              <a:t>Mutation  </a:t>
            </a:r>
          </a:p>
          <a:p>
            <a:pPr algn="just">
              <a:spcAft>
                <a:spcPts val="12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           Les parents				Les fils</a:t>
            </a:r>
          </a:p>
          <a:p>
            <a:pPr algn="just">
              <a:spcAft>
                <a:spcPts val="1200"/>
              </a:spcAft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dirty="0" smtClean="0"/>
              <a:t>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13					     </a:t>
            </a: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24</a:t>
            </a:r>
          </a:p>
          <a:p>
            <a:pPr marL="539750" indent="-269875" algn="just">
              <a:spcAft>
                <a:spcPts val="2400"/>
              </a:spcAft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19</a:t>
            </a: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24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785918" y="256823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1785918" y="328261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>
          <a:xfrm rot="5400000">
            <a:off x="2441140" y="3317934"/>
            <a:ext cx="1785156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5929322" y="256823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929322" y="328261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Flèche droite 15"/>
          <p:cNvSpPr/>
          <p:nvPr/>
        </p:nvSpPr>
        <p:spPr>
          <a:xfrm>
            <a:off x="4214810" y="3000372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1714480" y="478281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1714480" y="549719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Connecteur droit 21"/>
          <p:cNvCxnSpPr/>
          <p:nvPr/>
        </p:nvCxnSpPr>
        <p:spPr>
          <a:xfrm rot="5400000">
            <a:off x="1537076" y="5250272"/>
            <a:ext cx="1785156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5857884" y="478281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5857884" y="549719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Flèche droite 29"/>
          <p:cNvSpPr/>
          <p:nvPr/>
        </p:nvSpPr>
        <p:spPr>
          <a:xfrm>
            <a:off x="4214810" y="5429264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 rot="5400000">
            <a:off x="1999438" y="3929066"/>
            <a:ext cx="500145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7072330" y="4572008"/>
            <a:ext cx="285752" cy="78581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800" b="1" u="sng" dirty="0" smtClean="0">
                <a:solidFill>
                  <a:srgbClr val="0070C0"/>
                </a:solidFill>
              </a:rPr>
              <a:t>Mutation  </a:t>
            </a:r>
          </a:p>
          <a:p>
            <a:pPr algn="just">
              <a:spcAft>
                <a:spcPts val="12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           Les parents				Les fils</a:t>
            </a:r>
          </a:p>
          <a:p>
            <a:pPr algn="just">
              <a:spcAft>
                <a:spcPts val="1200"/>
              </a:spcAft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dirty="0" smtClean="0"/>
              <a:t>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13					     </a:t>
            </a: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24</a:t>
            </a:r>
          </a:p>
          <a:p>
            <a:pPr marL="539750" indent="-269875" algn="just">
              <a:spcAft>
                <a:spcPts val="2400"/>
              </a:spcAft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19</a:t>
            </a: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24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785918" y="256823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1785918" y="328261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>
          <a:xfrm rot="5400000">
            <a:off x="2441140" y="3317934"/>
            <a:ext cx="1785156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5929322" y="256823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929322" y="328261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Flèche droite 15"/>
          <p:cNvSpPr/>
          <p:nvPr/>
        </p:nvSpPr>
        <p:spPr>
          <a:xfrm>
            <a:off x="4214810" y="3000372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1714480" y="478281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1714480" y="549719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Connecteur droit 21"/>
          <p:cNvCxnSpPr/>
          <p:nvPr/>
        </p:nvCxnSpPr>
        <p:spPr>
          <a:xfrm rot="5400000">
            <a:off x="1537076" y="5250272"/>
            <a:ext cx="1785156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5857884" y="478281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5857884" y="549719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Flèche droite 29"/>
          <p:cNvSpPr/>
          <p:nvPr/>
        </p:nvSpPr>
        <p:spPr>
          <a:xfrm>
            <a:off x="4214810" y="5429264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 rot="5400000">
            <a:off x="1999438" y="3929066"/>
            <a:ext cx="500145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7000892" y="4572008"/>
            <a:ext cx="285752" cy="78581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400" b="1" u="sng" dirty="0" smtClean="0">
                <a:solidFill>
                  <a:srgbClr val="0070C0"/>
                </a:solidFill>
              </a:rPr>
              <a:t>Nouvelle population 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85786" y="164305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785786" y="2214554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785786" y="2786058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785786" y="3286124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2229254" y="1571612"/>
          <a:ext cx="2056994" cy="2143140"/>
        </p:xfrm>
        <a:graphic>
          <a:graphicData uri="http://schemas.openxmlformats.org/drawingml/2006/table">
            <a:tbl>
              <a:tblPr/>
              <a:tblGrid>
                <a:gridCol w="2056994"/>
              </a:tblGrid>
              <a:tr h="53578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b="1" i="0" u="none" strike="noStrik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fr-FR" sz="24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b="1" i="0" u="none" strike="noStrik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fr-FR" sz="24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b="1" i="0" u="none" strike="noStrik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fr-FR" sz="24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b="1" i="0" u="none" strike="noStrik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fr-FR" sz="24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400" b="1" u="sng" dirty="0" smtClean="0">
                <a:solidFill>
                  <a:srgbClr val="0070C0"/>
                </a:solidFill>
              </a:rPr>
              <a:t>Evaluation de la nouvelle population 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165181"/>
              </p:ext>
            </p:extLst>
          </p:nvPr>
        </p:nvGraphicFramePr>
        <p:xfrm>
          <a:off x="571472" y="1643050"/>
          <a:ext cx="7358113" cy="2666094"/>
        </p:xfrm>
        <a:graphic>
          <a:graphicData uri="http://schemas.openxmlformats.org/drawingml/2006/table">
            <a:tbl>
              <a:tblPr/>
              <a:tblGrid>
                <a:gridCol w="1436508"/>
                <a:gridCol w="2349706"/>
                <a:gridCol w="2056994"/>
                <a:gridCol w="1514905"/>
              </a:tblGrid>
              <a:tr h="480174"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N°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Population initiale 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valeur de x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f(x)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01100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144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11001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625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10010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324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11011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729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5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800" b="1" i="0" u="none" strike="noStrike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1822</a:t>
                      </a:r>
                      <a:endParaRPr lang="fr-FR" sz="2800" b="1" i="0" u="none" strike="noStrike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</a:bodyPr>
          <a:lstStyle/>
          <a:p>
            <a:r>
              <a:rPr lang="fr-FR" sz="5400" b="1" u="sng" dirty="0" smtClean="0"/>
              <a:t>Étapes </a:t>
            </a:r>
            <a:endParaRPr lang="fr-FR" sz="5400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La fonction à maximiser</a:t>
            </a:r>
          </a:p>
          <a:p>
            <a:pPr algn="just"/>
            <a:r>
              <a:rPr lang="fr-FR" dirty="0" smtClean="0"/>
              <a:t>Codages des variables</a:t>
            </a:r>
          </a:p>
          <a:p>
            <a:pPr algn="just"/>
            <a:r>
              <a:rPr lang="fr-FR" dirty="0" smtClean="0"/>
              <a:t>Population initiale	</a:t>
            </a:r>
          </a:p>
          <a:p>
            <a:pPr lvl="1" algn="just"/>
            <a:r>
              <a:rPr lang="fr-FR" dirty="0" smtClean="0"/>
              <a:t>Choix de la taille de la population </a:t>
            </a:r>
          </a:p>
          <a:p>
            <a:pPr lvl="1" algn="just"/>
            <a:r>
              <a:rPr lang="fr-FR" dirty="0" smtClean="0"/>
              <a:t>Choix aléatoire de la population initiale</a:t>
            </a:r>
          </a:p>
          <a:p>
            <a:pPr algn="just"/>
            <a:r>
              <a:rPr lang="fr-FR" dirty="0" smtClean="0"/>
              <a:t>Application de l’algorithme</a:t>
            </a:r>
          </a:p>
          <a:p>
            <a:pPr marL="850392" lvl="1" indent="-457200" algn="just">
              <a:buFont typeface="+mj-lt"/>
              <a:buAutoNum type="arabicParenR"/>
            </a:pPr>
            <a:r>
              <a:rPr lang="fr-FR" dirty="0" smtClean="0"/>
              <a:t>Evaluation des individus</a:t>
            </a:r>
          </a:p>
          <a:p>
            <a:pPr marL="850392" lvl="1" indent="-457200" algn="just">
              <a:buFont typeface="+mj-lt"/>
              <a:buAutoNum type="arabicParenR"/>
            </a:pPr>
            <a:r>
              <a:rPr lang="fr-FR" dirty="0" smtClean="0"/>
              <a:t>Sélection</a:t>
            </a:r>
          </a:p>
          <a:p>
            <a:pPr marL="850392" lvl="1" indent="-457200" algn="just">
              <a:buFont typeface="+mj-lt"/>
              <a:buAutoNum type="arabicParenR"/>
            </a:pPr>
            <a:r>
              <a:rPr lang="fr-FR" dirty="0" smtClean="0"/>
              <a:t>Croisement</a:t>
            </a:r>
          </a:p>
          <a:p>
            <a:pPr marL="850392" lvl="1" indent="-457200" algn="just">
              <a:buFont typeface="+mj-lt"/>
              <a:buAutoNum type="arabicParenR"/>
            </a:pPr>
            <a:r>
              <a:rPr lang="fr-FR" dirty="0" smtClean="0"/>
              <a:t>Mutation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786478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400" b="1" u="sng" dirty="0" smtClean="0">
                <a:solidFill>
                  <a:srgbClr val="0070C0"/>
                </a:solidFill>
              </a:rPr>
              <a:t>La fonction </a:t>
            </a:r>
          </a:p>
          <a:p>
            <a:pPr marL="355600" lvl="1" indent="-246063" algn="just">
              <a:spcAft>
                <a:spcPts val="1200"/>
              </a:spcAft>
            </a:pPr>
            <a:r>
              <a:rPr lang="fr-FR" dirty="0" smtClean="0"/>
              <a:t>L’objectif est la maximisation de la fonction </a:t>
            </a:r>
            <a:r>
              <a:rPr lang="fr-FR" b="1" dirty="0" smtClean="0">
                <a:solidFill>
                  <a:srgbClr val="FF0000"/>
                </a:solidFill>
              </a:rPr>
              <a:t>f(x) = x</a:t>
            </a:r>
            <a:r>
              <a:rPr lang="fr-FR" b="1" baseline="30000" dirty="0" smtClean="0">
                <a:solidFill>
                  <a:srgbClr val="FF0000"/>
                </a:solidFill>
              </a:rPr>
              <a:t>2</a:t>
            </a:r>
            <a:r>
              <a:rPr lang="fr-FR" b="1" dirty="0" smtClean="0">
                <a:solidFill>
                  <a:srgbClr val="FF0000"/>
                </a:solidFill>
              </a:rPr>
              <a:t>.</a:t>
            </a:r>
          </a:p>
          <a:p>
            <a:pPr marL="355600" lvl="1" indent="-246063" algn="just">
              <a:spcAft>
                <a:spcPts val="1800"/>
              </a:spcAft>
            </a:pPr>
            <a:r>
              <a:rPr lang="fr-FR" dirty="0" smtClean="0"/>
              <a:t>Plage de valeurs </a:t>
            </a:r>
            <a:r>
              <a:rPr lang="fr-FR" i="1" dirty="0" smtClean="0"/>
              <a:t>x</a:t>
            </a:r>
            <a:r>
              <a:rPr lang="fr-FR" dirty="0" smtClean="0"/>
              <a:t>  est de 0 à 31 (</a:t>
            </a:r>
            <a:r>
              <a:rPr lang="fr-FR" i="1" dirty="0" smtClean="0"/>
              <a:t>x</a:t>
            </a:r>
            <a:r>
              <a:rPr lang="fr-FR" dirty="0" smtClean="0"/>
              <a:t> appartient {0,. . ., 31})</a:t>
            </a:r>
          </a:p>
          <a:p>
            <a:pPr algn="just">
              <a:spcAft>
                <a:spcPts val="1200"/>
              </a:spcAft>
              <a:buNone/>
            </a:pPr>
            <a:r>
              <a:rPr lang="fr-FR" sz="2400" b="1" u="sng" dirty="0" smtClean="0">
                <a:solidFill>
                  <a:srgbClr val="0070C0"/>
                </a:solidFill>
              </a:rPr>
              <a:t>Codage de variable</a:t>
            </a:r>
          </a:p>
          <a:p>
            <a:pPr lvl="1" algn="just">
              <a:spcAft>
                <a:spcPts val="1200"/>
              </a:spcAft>
            </a:pPr>
            <a:r>
              <a:rPr lang="fr-FR" dirty="0" smtClean="0"/>
              <a:t>Calcule de la taille nécessaire pour coder les individus</a:t>
            </a:r>
          </a:p>
          <a:p>
            <a:pPr lvl="1" algn="just">
              <a:spcAft>
                <a:spcPts val="1200"/>
              </a:spcAft>
              <a:buNone/>
            </a:pPr>
            <a:r>
              <a:rPr lang="fr-FR" sz="2200" dirty="0" smtClean="0"/>
              <a:t> </a:t>
            </a:r>
          </a:p>
          <a:p>
            <a:pPr lvl="1" algn="just">
              <a:spcAft>
                <a:spcPts val="1200"/>
              </a:spcAft>
              <a:buNone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|31 -0| * 10</a:t>
            </a:r>
            <a:r>
              <a:rPr lang="fr-FR" sz="22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≤ 2</a:t>
            </a:r>
            <a:r>
              <a:rPr lang="fr-FR" sz="2200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31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≤ 2</a:t>
            </a:r>
            <a:r>
              <a:rPr lang="fr-FR" sz="2200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>
              <a:spcAft>
                <a:spcPts val="1200"/>
              </a:spcAft>
              <a:buNone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fr-FR" sz="2200" b="1" baseline="30000" dirty="0" smtClean="0">
                <a:latin typeface="Times New Roman" pitchFamily="18" charset="0"/>
                <a:cs typeface="Times New Roman" pitchFamily="18" charset="0"/>
              </a:rPr>
              <a:t>4.9542</a:t>
            </a:r>
            <a:r>
              <a:rPr lang="fr-FR" sz="22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≤ 2</a:t>
            </a:r>
            <a:r>
              <a:rPr lang="fr-FR" sz="2200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log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fr-FR" sz="2200" b="1" baseline="30000" dirty="0" smtClean="0">
                <a:latin typeface="Times New Roman" pitchFamily="18" charset="0"/>
                <a:cs typeface="Times New Roman" pitchFamily="18" charset="0"/>
              </a:rPr>
              <a:t>4.9542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≤  log 2</a:t>
            </a:r>
            <a:r>
              <a:rPr lang="fr-FR" sz="2200" baseline="30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>
              <a:spcAft>
                <a:spcPts val="1200"/>
              </a:spcAft>
              <a:buNone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4.9542   ≤  n</a:t>
            </a:r>
          </a:p>
          <a:p>
            <a:pPr lvl="1" algn="just">
              <a:spcAft>
                <a:spcPts val="1200"/>
              </a:spcAft>
              <a:buNone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n = 5</a:t>
            </a:r>
            <a:endParaRPr lang="fr-F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 l="39713" t="30592" r="38423" b="55972"/>
          <a:stretch>
            <a:fillRect/>
          </a:stretch>
        </p:blipFill>
        <p:spPr bwMode="auto">
          <a:xfrm>
            <a:off x="1214414" y="3571876"/>
            <a:ext cx="442915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72164"/>
          </a:xfrm>
        </p:spPr>
        <p:txBody>
          <a:bodyPr>
            <a:noAutofit/>
          </a:bodyPr>
          <a:lstStyle/>
          <a:p>
            <a:pPr lvl="1" algn="just">
              <a:spcAft>
                <a:spcPts val="1200"/>
              </a:spcAft>
            </a:pPr>
            <a:r>
              <a:rPr lang="fr-FR" sz="2200" dirty="0" smtClean="0"/>
              <a:t>Codage binaire  sur 5 bits</a:t>
            </a:r>
          </a:p>
          <a:p>
            <a:pPr lvl="2" algn="just">
              <a:lnSpc>
                <a:spcPct val="150000"/>
              </a:lnSpc>
              <a:spcAft>
                <a:spcPts val="1200"/>
              </a:spcAft>
            </a:pP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0   </a:t>
            </a:r>
            <a:r>
              <a:rPr lang="fr-FR" sz="19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</a:p>
          <a:p>
            <a:pPr lvl="2" algn="just">
              <a:lnSpc>
                <a:spcPct val="150000"/>
              </a:lnSpc>
              <a:spcAft>
                <a:spcPts val="1200"/>
              </a:spcAft>
            </a:pPr>
            <a:r>
              <a:rPr lang="fr-FR" sz="19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31  </a:t>
            </a:r>
            <a:endParaRPr lang="fr-FR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fr-FR" sz="2000" dirty="0" smtClean="0"/>
              <a:t> 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214546" y="1643050"/>
          <a:ext cx="190499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214546" y="2285992"/>
          <a:ext cx="190499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400" b="1" u="sng" dirty="0" smtClean="0">
                <a:solidFill>
                  <a:srgbClr val="0070C0"/>
                </a:solidFill>
              </a:rPr>
              <a:t>Population initiale</a:t>
            </a:r>
          </a:p>
          <a:p>
            <a:pPr lvl="1" algn="just"/>
            <a:r>
              <a:rPr lang="fr-FR" sz="2000" dirty="0" smtClean="0"/>
              <a:t>Choix de la taille de la population: </a:t>
            </a:r>
          </a:p>
          <a:p>
            <a:pPr lvl="1" algn="just">
              <a:buNone/>
            </a:pPr>
            <a:r>
              <a:rPr lang="fr-FR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n= 4</a:t>
            </a:r>
            <a:r>
              <a:rPr lang="fr-FR" b="1" dirty="0" smtClean="0">
                <a:solidFill>
                  <a:srgbClr val="7030A0"/>
                </a:solidFill>
              </a:rPr>
              <a:t> </a:t>
            </a:r>
            <a:endParaRPr lang="fr-FR" sz="2000" b="1" dirty="0" smtClean="0">
              <a:solidFill>
                <a:srgbClr val="7030A0"/>
              </a:solidFill>
            </a:endParaRPr>
          </a:p>
          <a:p>
            <a:pPr lvl="1" algn="just"/>
            <a:r>
              <a:rPr lang="fr-FR" sz="2000" dirty="0" smtClean="0"/>
              <a:t>Choix aléatoire de la population initiale</a:t>
            </a:r>
          </a:p>
          <a:p>
            <a:pPr lvl="1" algn="just">
              <a:buNone/>
            </a:pPr>
            <a:r>
              <a:rPr lang="fr-FR" sz="2000" dirty="0" smtClean="0"/>
              <a:t>       </a:t>
            </a:r>
            <a:r>
              <a:rPr lang="fr-FR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13, 24, 8, 19</a:t>
            </a:r>
            <a:endParaRPr lang="fr-FR" sz="2000" dirty="0" smtClean="0"/>
          </a:p>
          <a:p>
            <a:pPr algn="just">
              <a:spcAft>
                <a:spcPts val="1200"/>
              </a:spcAft>
              <a:buNone/>
            </a:pPr>
            <a:r>
              <a:rPr lang="fr-FR" sz="2000" b="1" u="sng" dirty="0" smtClean="0">
                <a:solidFill>
                  <a:srgbClr val="0070C0"/>
                </a:solidFill>
              </a:rPr>
              <a:t>Evaluation des individus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000100" y="3643314"/>
          <a:ext cx="7358113" cy="2666094"/>
        </p:xfrm>
        <a:graphic>
          <a:graphicData uri="http://schemas.openxmlformats.org/drawingml/2006/table">
            <a:tbl>
              <a:tblPr/>
              <a:tblGrid>
                <a:gridCol w="1436508"/>
                <a:gridCol w="2349706"/>
                <a:gridCol w="2056994"/>
                <a:gridCol w="1514905"/>
              </a:tblGrid>
              <a:tr h="480174"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N°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Population initiale 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valeur de x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f(x)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01101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11000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576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01000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10011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5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800" b="1" i="0" u="none" strike="noStrike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1170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400" b="1" u="sng" dirty="0" smtClean="0">
                <a:solidFill>
                  <a:srgbClr val="C00000"/>
                </a:solidFill>
              </a:rPr>
              <a:t>Sélection (sélection par roulette)  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1000108"/>
          <a:ext cx="7500989" cy="2856480"/>
        </p:xfrm>
        <a:graphic>
          <a:graphicData uri="http://schemas.openxmlformats.org/drawingml/2006/table">
            <a:tbl>
              <a:tblPr/>
              <a:tblGrid>
                <a:gridCol w="983325"/>
                <a:gridCol w="1359378"/>
                <a:gridCol w="1171352"/>
                <a:gridCol w="1272291"/>
                <a:gridCol w="2714643"/>
              </a:tblGrid>
              <a:tr h="480174"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N°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Population initiale 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valeur de x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f(x)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Probabilité  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01101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169/1170   =      </a:t>
                      </a:r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0.14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11000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576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576/1170  =      </a:t>
                      </a:r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0.49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01000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64/1170   =     </a:t>
                      </a:r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0.05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10011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361/1170   =     </a:t>
                      </a:r>
                      <a:r>
                        <a:rPr lang="fr-FR" sz="2000" b="1" i="0" u="none" strike="noStrike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0.31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5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1170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fr-FR" sz="16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1.00</a:t>
                      </a:r>
                      <a:endParaRPr lang="fr-FR" sz="16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286380" y="928670"/>
            <a:ext cx="2857520" cy="3286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400" b="1" u="sng" dirty="0" smtClean="0">
                <a:solidFill>
                  <a:srgbClr val="C00000"/>
                </a:solidFill>
              </a:rPr>
              <a:t>Sélection (sélection par roulette)  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596" y="1000108"/>
          <a:ext cx="7500989" cy="2856480"/>
        </p:xfrm>
        <a:graphic>
          <a:graphicData uri="http://schemas.openxmlformats.org/drawingml/2006/table">
            <a:tbl>
              <a:tblPr/>
              <a:tblGrid>
                <a:gridCol w="983325"/>
                <a:gridCol w="1359378"/>
                <a:gridCol w="1171352"/>
                <a:gridCol w="1272291"/>
                <a:gridCol w="2714643"/>
              </a:tblGrid>
              <a:tr h="480174"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N°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Population initiale 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valeur de x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spcBef>
                          <a:spcPts val="1200"/>
                        </a:spcBef>
                      </a:pPr>
                      <a:r>
                        <a:rPr lang="fr-FR" sz="20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f(x)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Probabilité  </a:t>
                      </a:r>
                    </a:p>
                  </a:txBody>
                  <a:tcPr marL="0" marR="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01101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169/1170   =     </a:t>
                      </a:r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0.14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11000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576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576/1170  =      </a:t>
                      </a:r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0.49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01000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64/1170   =     </a:t>
                      </a:r>
                      <a:r>
                        <a:rPr lang="fr-FR" sz="20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0.05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720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10011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361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361/1170   =     </a:t>
                      </a:r>
                      <a:r>
                        <a:rPr lang="fr-FR" sz="2000" b="1" i="0" u="none" strike="noStrike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0.31</a:t>
                      </a:r>
                      <a:endParaRPr lang="fr-FR" sz="20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51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1170</a:t>
                      </a:r>
                    </a:p>
                  </a:txBody>
                  <a:tcPr marL="0" marR="0" marT="108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fr-FR" sz="1600" b="1" i="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1.00</a:t>
                      </a:r>
                      <a:endParaRPr lang="fr-FR" sz="1600" b="1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214818"/>
            <a:ext cx="399097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786446" y="4572008"/>
            <a:ext cx="4411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57884" y="5500702"/>
            <a:ext cx="4411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29190" y="5572140"/>
            <a:ext cx="3129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00628" y="4845618"/>
            <a:ext cx="4411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fr-FR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400" b="1" u="sng" dirty="0" smtClean="0">
                <a:solidFill>
                  <a:srgbClr val="0070C0"/>
                </a:solidFill>
              </a:rPr>
              <a:t>Sélection (sélection par roulette)  </a:t>
            </a:r>
          </a:p>
          <a:p>
            <a:pPr marL="539750" indent="-269875" algn="just">
              <a:spcAft>
                <a:spcPts val="2400"/>
              </a:spcAft>
              <a:buFont typeface="Times New Roman" pitchFamily="18" charset="0"/>
              <a:buChar char="→"/>
            </a:pPr>
            <a:r>
              <a:rPr lang="fr-FR" sz="2400" dirty="0" smtClean="0"/>
              <a:t>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13   </a:t>
            </a:r>
          </a:p>
          <a:p>
            <a:pPr marL="539750" indent="-269875" algn="just">
              <a:spcAft>
                <a:spcPts val="2400"/>
              </a:spcAft>
              <a:buFont typeface="Times New Roman" pitchFamily="18" charset="0"/>
              <a:buChar char="→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24</a:t>
            </a:r>
          </a:p>
          <a:p>
            <a:pPr marL="539750" indent="-269875" algn="just">
              <a:spcAft>
                <a:spcPts val="2400"/>
              </a:spcAft>
              <a:buFont typeface="Times New Roman" pitchFamily="18" charset="0"/>
              <a:buChar char="→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19</a:t>
            </a:r>
          </a:p>
          <a:p>
            <a:pPr marL="539750" indent="-269875" algn="just">
              <a:spcAft>
                <a:spcPts val="2400"/>
              </a:spcAft>
              <a:buFont typeface="Times New Roman" pitchFamily="18" charset="0"/>
              <a:buChar char="→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24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024068" y="157161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2024068" y="228599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2000232" y="307181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2000232" y="378619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572164"/>
          </a:xfrm>
        </p:spPr>
        <p:txBody>
          <a:bodyPr>
            <a:no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fr-FR" sz="2800" b="1" u="sng" dirty="0" smtClean="0">
                <a:solidFill>
                  <a:srgbClr val="0070C0"/>
                </a:solidFill>
              </a:rPr>
              <a:t>Croisement  (en un point)  </a:t>
            </a:r>
          </a:p>
          <a:p>
            <a:pPr algn="just">
              <a:spcAft>
                <a:spcPts val="12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              Les parents				Les fils</a:t>
            </a:r>
          </a:p>
          <a:p>
            <a:pPr algn="just">
              <a:spcAft>
                <a:spcPts val="1200"/>
              </a:spcAft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dirty="0" smtClean="0"/>
              <a:t>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13					     </a:t>
            </a: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24</a:t>
            </a:r>
          </a:p>
          <a:p>
            <a:pPr marL="539750" indent="-269875" algn="just">
              <a:spcAft>
                <a:spcPts val="2400"/>
              </a:spcAft>
              <a:buNone/>
            </a:pPr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19</a:t>
            </a:r>
          </a:p>
          <a:p>
            <a:pPr marL="539750" indent="-269875" algn="just">
              <a:spcAft>
                <a:spcPts val="2400"/>
              </a:spcAft>
              <a:buNone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 24</a:t>
            </a:r>
          </a:p>
          <a:p>
            <a:pPr algn="just">
              <a:spcAft>
                <a:spcPts val="1200"/>
              </a:spcAft>
              <a:buNone/>
            </a:pPr>
            <a:endParaRPr lang="fr-FR" sz="2000" b="1" u="sng" dirty="0" smtClean="0">
              <a:solidFill>
                <a:srgbClr val="0070C0"/>
              </a:solidFill>
            </a:endParaRPr>
          </a:p>
          <a:p>
            <a:pPr algn="just">
              <a:spcAft>
                <a:spcPts val="1200"/>
              </a:spcAft>
              <a:buNone/>
            </a:pPr>
            <a:endParaRPr lang="fr-FR" sz="2000" dirty="0" smtClean="0">
              <a:solidFill>
                <a:srgbClr val="0070C0"/>
              </a:solidFill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785918" y="256823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1785918" y="328261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>
          <a:xfrm rot="5400000">
            <a:off x="2441140" y="3317934"/>
            <a:ext cx="1785156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5929322" y="256823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5929322" y="3282612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Flèche droite 15"/>
          <p:cNvSpPr/>
          <p:nvPr/>
        </p:nvSpPr>
        <p:spPr>
          <a:xfrm>
            <a:off x="4214810" y="3000372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/>
        </p:nvGraphicFramePr>
        <p:xfrm>
          <a:off x="1714480" y="478281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1714480" y="549719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Connecteur droit 21"/>
          <p:cNvCxnSpPr/>
          <p:nvPr/>
        </p:nvCxnSpPr>
        <p:spPr>
          <a:xfrm rot="5400000">
            <a:off x="1537076" y="5250272"/>
            <a:ext cx="1785156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Tableau 22"/>
          <p:cNvGraphicFramePr>
            <a:graphicFrameLocks noGrp="1"/>
          </p:cNvGraphicFramePr>
          <p:nvPr/>
        </p:nvGraphicFramePr>
        <p:xfrm>
          <a:off x="5857884" y="478281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5857884" y="5497190"/>
          <a:ext cx="1904990" cy="3708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0998"/>
                <a:gridCol w="380998"/>
                <a:gridCol w="380998"/>
                <a:gridCol w="380998"/>
                <a:gridCol w="38099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fr-FR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Flèche droite 29"/>
          <p:cNvSpPr/>
          <p:nvPr/>
        </p:nvSpPr>
        <p:spPr>
          <a:xfrm>
            <a:off x="4214810" y="5429264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 rot="5400000">
            <a:off x="1999438" y="3929066"/>
            <a:ext cx="500145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984</TotalTime>
  <Words>454</Words>
  <Application>Microsoft Office PowerPoint</Application>
  <PresentationFormat>Affichage à l'écran (4:3)</PresentationFormat>
  <Paragraphs>347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Débit</vt:lpstr>
      <vt:lpstr>Chapitre 6</vt:lpstr>
      <vt:lpstr>Étapes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237</cp:revision>
  <dcterms:created xsi:type="dcterms:W3CDTF">2019-01-30T06:52:32Z</dcterms:created>
  <dcterms:modified xsi:type="dcterms:W3CDTF">2021-05-18T12:56:35Z</dcterms:modified>
</cp:coreProperties>
</file>