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3" r:id="rId8"/>
    <p:sldId id="264" r:id="rId9"/>
    <p:sldId id="277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8" r:id="rId18"/>
    <p:sldId id="275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9" r:id="rId34"/>
    <p:sldId id="294" r:id="rId35"/>
    <p:sldId id="295" r:id="rId36"/>
    <p:sldId id="296" r:id="rId37"/>
    <p:sldId id="297" r:id="rId38"/>
    <p:sldId id="298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F6A61-C77D-414E-9E3F-3E11F36154D5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2528A-DF52-44D3-81D8-7D8D75BC2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-science.net/?onglet=glossaire&amp;definition=674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tionary.org/wiki/stabilit%C3%A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Machine_%C3%A9lectrique" TargetMode="External"/><Relationship Id="rId2" Type="http://schemas.openxmlformats.org/officeDocument/2006/relationships/hyperlink" Target="https://fr.wikipedia.org/wiki/Appareillage_%C3%A9lectriq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%C3%89lectronique_de_puissance" TargetMode="External"/><Relationship Id="rId5" Type="http://schemas.openxmlformats.org/officeDocument/2006/relationships/hyperlink" Target="https://fr.wikipedia.org/wiki/Transformateur_%C3%A9lectrique" TargetMode="External"/><Relationship Id="rId4" Type="http://schemas.openxmlformats.org/officeDocument/2006/relationships/hyperlink" Target="https://fr.wikipedia.org/wiki/Moteur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-science.net/glossaire-definition/Frequence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glossaire-definition/Reseau-electrique.html" TargetMode="External"/><Relationship Id="rId2" Type="http://schemas.openxmlformats.org/officeDocument/2006/relationships/hyperlink" Target="http://www.techno-science.net/?onglet=glossaire&amp;definition=309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?onglet=glossaire&amp;definition=1697" TargetMode="External"/><Relationship Id="rId7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echno-science.net/?onglet=glossaire&amp;definition=3209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-science.net/?onglet=glossaire&amp;definition=173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?onglet=glossaire&amp;definition=2760" TargetMode="External"/><Relationship Id="rId2" Type="http://schemas.openxmlformats.org/officeDocument/2006/relationships/hyperlink" Target="http://www.techno-science.net/?onglet=glossaire&amp;definition=173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ipedia.org/wiki/%C3%89lectricit%C3%A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%C3%89lectromagn%C3%A9tisme" TargetMode="External"/><Relationship Id="rId2" Type="http://schemas.openxmlformats.org/officeDocument/2006/relationships/hyperlink" Target="https://fr.wikipedia.org/wiki/%C3%89lectrom%C3%A9caniq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M%C3%A9canique_(science)" TargetMode="External"/><Relationship Id="rId5" Type="http://schemas.openxmlformats.org/officeDocument/2006/relationships/hyperlink" Target="https://fr.wikipedia.org/wiki/Travail_d'une_force" TargetMode="External"/><Relationship Id="rId4" Type="http://schemas.openxmlformats.org/officeDocument/2006/relationships/hyperlink" Target="https://fr.wikipedia.org/wiki/%C3%89nergie_%C3%A9lectrique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?onglet=glossaire&amp;definition=3154" TargetMode="External"/><Relationship Id="rId2" Type="http://schemas.openxmlformats.org/officeDocument/2006/relationships/hyperlink" Target="https://fr.wikipedia.org/wiki/G%C3%A9n%C3%A9rateur_%C3%A9lectriqu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?onglet=glossaire&amp;definition=1857" TargetMode="External"/><Relationship Id="rId2" Type="http://schemas.openxmlformats.org/officeDocument/2006/relationships/hyperlink" Target="http://www.techno-science.net/glossaire-definition/Courant-alternatif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hno-science.net/?onglet=glossaire&amp;definition=1724" TargetMode="External"/><Relationship Id="rId4" Type="http://schemas.openxmlformats.org/officeDocument/2006/relationships/hyperlink" Target="http://www.techno-science.net/?onglet=glossaire&amp;definition=7172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Moteur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glossaire-definition/Vue.html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?onglet=glossaire&amp;definition=3129" TargetMode="External"/><Relationship Id="rId2" Type="http://schemas.openxmlformats.org/officeDocument/2006/relationships/hyperlink" Target="http://www.techno-science.net/?onglet=glossaire&amp;definition=31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hno-science.net/?onglet=glossaire&amp;definition=3244" TargetMode="External"/><Relationship Id="rId4" Type="http://schemas.openxmlformats.org/officeDocument/2006/relationships/hyperlink" Target="http://www.techno-science.net/glossaire-definition/Regulation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-science.net/?onglet=glossaire&amp;definition=3154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glossaire-definition/Courant-electrique.html" TargetMode="External"/><Relationship Id="rId2" Type="http://schemas.openxmlformats.org/officeDocument/2006/relationships/hyperlink" Target="http://www.techno-science.net/?onglet=glossaire&amp;definition=31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chno-science.net/glossaire-definition/Champ-magnetique.html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-science.net/?onglet=glossaire&amp;definition=1574" TargetMode="External"/><Relationship Id="rId2" Type="http://schemas.openxmlformats.org/officeDocument/2006/relationships/hyperlink" Target="http://www.techno-science.net/?onglet=glossaire&amp;definition=1352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hno-science.net/glossaire-definition/Vitesse.html" TargetMode="External"/><Relationship Id="rId4" Type="http://schemas.openxmlformats.org/officeDocument/2006/relationships/hyperlink" Target="http://www.techno-science.net/glossaire-definition/Vehicule.html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-science.net/?onglet=glossaire&amp;definition=309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-science.net/?onglet=glossaire&amp;definition=309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G%C3%A9n%C3%A9rateur_%C3%A9lectriqu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II.2  L’électrotechnique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lnSpc>
                <a:spcPct val="150000"/>
              </a:lnSpc>
            </a:pPr>
            <a:r>
              <a:rPr lang="fr-FR" dirty="0" smtClean="0"/>
              <a:t>Nous pouvons regrouper les applications de l'électricité en deux domaines principaux, soit celui du traitement de l'énergie et celui du traitement de l'information.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Le traitement de l'énergie recouvre les techniques de la production, de la distribution et de l'utilisation de l'énergie électrique.</a:t>
            </a:r>
          </a:p>
          <a:p>
            <a:pPr algn="just"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>
                <a:solidFill>
                  <a:srgbClr val="FF0000"/>
                </a:solidFill>
              </a:rPr>
              <a:t>2.2 Transport de l’énergie </a:t>
            </a:r>
            <a:r>
              <a:rPr lang="fr-FR" b="1" dirty="0" smtClean="0">
                <a:solidFill>
                  <a:srgbClr val="FF0000"/>
                </a:solidFill>
              </a:rPr>
              <a:t>électrique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Transporter de l'énergie électrique a été possible suite à l'apparition du </a:t>
            </a:r>
            <a:r>
              <a:rPr lang="fr-FR" u="sng" dirty="0">
                <a:hlinkClick r:id="rId2"/>
              </a:rPr>
              <a:t>courant triphasé </a:t>
            </a:r>
            <a:r>
              <a:rPr lang="fr-FR" dirty="0"/>
              <a:t>et de l'invention du </a:t>
            </a:r>
            <a:r>
              <a:rPr lang="fr-FR" u="sng" dirty="0">
                <a:hlinkClick r:id="rId2"/>
              </a:rPr>
              <a:t>transformateur</a:t>
            </a:r>
            <a:r>
              <a:rPr lang="fr-FR" dirty="0"/>
              <a:t>. 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dirty="0" smtClean="0"/>
              <a:t>Le </a:t>
            </a:r>
            <a:r>
              <a:rPr lang="fr-FR" dirty="0"/>
              <a:t>transport se fait selon les réseaux électriques utilisant des câbles électriques et des </a:t>
            </a:r>
            <a:r>
              <a:rPr lang="fr-FR" u="sng" dirty="0">
                <a:hlinkClick r:id="rId2"/>
              </a:rPr>
              <a:t>Lignes à haute tension</a:t>
            </a:r>
            <a:r>
              <a:rPr lang="fr-FR" dirty="0"/>
              <a:t>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Le but d'utiliser des lignes à haute tension est de réduire </a:t>
            </a:r>
            <a:r>
              <a:rPr lang="fr-FR" u="sng" dirty="0">
                <a:hlinkClick r:id="rId2" tooltip="wikt:stabilité"/>
              </a:rPr>
              <a:t>les chutes de tension en ligne</a:t>
            </a:r>
            <a:r>
              <a:rPr lang="fr-FR" dirty="0"/>
              <a:t>, </a:t>
            </a:r>
            <a:r>
              <a:rPr lang="fr-FR" u="sng" dirty="0">
                <a:hlinkClick r:id="rId2" tooltip="wikt:stabilité"/>
              </a:rPr>
              <a:t>les pertes en ligne</a:t>
            </a:r>
            <a:r>
              <a:rPr lang="fr-FR" dirty="0"/>
              <a:t>, et également d'améliorer la </a:t>
            </a:r>
            <a:r>
              <a:rPr lang="fr-FR" u="sng" dirty="0">
                <a:hlinkClick r:id="rId2" tooltip="wikt:stabilité"/>
              </a:rPr>
              <a:t>stabilité</a:t>
            </a:r>
            <a:r>
              <a:rPr lang="fr-FR" dirty="0"/>
              <a:t> des réseaux. 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dirty="0" smtClean="0"/>
              <a:t>A </a:t>
            </a:r>
            <a:r>
              <a:rPr lang="fr-FR" dirty="0"/>
              <a:t>la sortie des centrales, les tensions sont élevées par </a:t>
            </a:r>
            <a:r>
              <a:rPr lang="fr-FR" u="sng" dirty="0">
                <a:hlinkClick r:id="rId2" tooltip="wikt:stabilité"/>
              </a:rPr>
              <a:t>des transformateurs Haute Tension  </a:t>
            </a:r>
            <a:r>
              <a:rPr lang="fr-FR" dirty="0"/>
              <a:t>. Ces tensions peuvent atteindre des niveaux tels que </a:t>
            </a:r>
            <a:r>
              <a:rPr lang="fr-FR" u="sng" dirty="0">
                <a:hlinkClick r:id="rId2" tooltip="wikt:stabilité"/>
              </a:rPr>
              <a:t>400 KV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4000" b="1" dirty="0">
                <a:solidFill>
                  <a:srgbClr val="FF0000"/>
                </a:solidFill>
              </a:rPr>
              <a:t>2.3 La </a:t>
            </a:r>
            <a:r>
              <a:rPr lang="fr-FR" sz="4000" b="1" dirty="0" smtClean="0">
                <a:solidFill>
                  <a:srgbClr val="FF0000"/>
                </a:solidFill>
              </a:rPr>
              <a:t>Distribution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/>
              <a:t>La distribution a pour rôle </a:t>
            </a:r>
            <a:r>
              <a:rPr lang="fr-FR" u="sng" dirty="0">
                <a:solidFill>
                  <a:srgbClr val="0000CC"/>
                </a:solidFill>
              </a:rPr>
              <a:t>d'acheminer</a:t>
            </a:r>
            <a:r>
              <a:rPr lang="fr-FR" dirty="0"/>
              <a:t> l'énergie électrique à partir du </a:t>
            </a:r>
            <a:r>
              <a:rPr lang="fr-FR" u="sng" dirty="0">
                <a:solidFill>
                  <a:srgbClr val="0000FF"/>
                </a:solidFill>
              </a:rPr>
              <a:t>réseau public </a:t>
            </a:r>
            <a:r>
              <a:rPr lang="fr-FR" dirty="0"/>
              <a:t>de distribution jusqu'aux différents </a:t>
            </a:r>
            <a:r>
              <a:rPr lang="fr-FR" u="sng" dirty="0">
                <a:solidFill>
                  <a:srgbClr val="0000FF"/>
                </a:solidFill>
              </a:rPr>
              <a:t>consommateurs</a:t>
            </a:r>
            <a:r>
              <a:rPr lang="fr-FR" dirty="0"/>
              <a:t>. Son niveau de tension terminal est du </a:t>
            </a:r>
            <a:r>
              <a:rPr lang="fr-FR" u="sng" dirty="0">
                <a:solidFill>
                  <a:srgbClr val="0000FF"/>
                </a:solidFill>
              </a:rPr>
              <a:t>400 V ou 230 V </a:t>
            </a:r>
            <a:r>
              <a:rPr lang="fr-FR" dirty="0"/>
              <a:t>(tension du secteur ).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4000" b="1" dirty="0">
                <a:solidFill>
                  <a:srgbClr val="FF0000"/>
                </a:solidFill>
              </a:rPr>
              <a:t>2.4 Traitement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/>
              <a:t>Il s'agit de l'</a:t>
            </a:r>
            <a:r>
              <a:rPr lang="fr-FR" u="sng" dirty="0">
                <a:hlinkClick r:id="rId2" tooltip="Appareillage électrique"/>
              </a:rPr>
              <a:t>appareillage électrique</a:t>
            </a:r>
            <a:r>
              <a:rPr lang="fr-FR" dirty="0"/>
              <a:t>, ou de la conversion d'énergie : 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u="sng" dirty="0" smtClean="0">
                <a:hlinkClick r:id="rId3" tooltip="Machine électrique"/>
              </a:rPr>
              <a:t>machine </a:t>
            </a:r>
            <a:r>
              <a:rPr lang="fr-FR" u="sng" dirty="0">
                <a:hlinkClick r:id="rId3" tooltip="Machine électrique"/>
              </a:rPr>
              <a:t>électrique</a:t>
            </a:r>
            <a:r>
              <a:rPr lang="fr-FR" dirty="0"/>
              <a:t> (</a:t>
            </a:r>
            <a:r>
              <a:rPr lang="fr-FR" u="sng" dirty="0"/>
              <a:t>générateur</a:t>
            </a:r>
            <a:r>
              <a:rPr lang="fr-FR" dirty="0"/>
              <a:t>, </a:t>
            </a:r>
            <a:r>
              <a:rPr lang="fr-FR" u="sng" dirty="0">
                <a:hlinkClick r:id="rId4" tooltip="Moteur"/>
              </a:rPr>
              <a:t>moteurs</a:t>
            </a:r>
            <a:r>
              <a:rPr lang="fr-FR" dirty="0"/>
              <a:t>), </a:t>
            </a:r>
            <a:r>
              <a:rPr lang="fr-FR" u="sng" dirty="0">
                <a:hlinkClick r:id="rId5" tooltip="Transformateur électrique"/>
              </a:rPr>
              <a:t>transformateur électrique</a:t>
            </a:r>
            <a:r>
              <a:rPr lang="fr-FR" dirty="0"/>
              <a:t>, </a:t>
            </a:r>
            <a:r>
              <a:rPr lang="fr-FR" u="sng" dirty="0">
                <a:hlinkClick r:id="rId6" tooltip="Électronique de puissance"/>
              </a:rPr>
              <a:t>électronique de puissance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3. Les convertisseurs </a:t>
            </a:r>
            <a:r>
              <a:rPr lang="fr-FR" b="1" dirty="0" smtClean="0">
                <a:solidFill>
                  <a:srgbClr val="FF0000"/>
                </a:solidFill>
              </a:rPr>
              <a:t>statiques d’électricité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3800" b="1" dirty="0">
                <a:solidFill>
                  <a:srgbClr val="FF0000"/>
                </a:solidFill>
              </a:rPr>
              <a:t>3.1 Transformateur électrique</a:t>
            </a:r>
            <a:endParaRPr lang="fr-FR" sz="38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dirty="0"/>
              <a:t>Un transformateur électrique est un convertisseur qui permet de </a:t>
            </a:r>
            <a:r>
              <a:rPr lang="fr-FR" dirty="0">
                <a:hlinkClick r:id="rId2"/>
              </a:rPr>
              <a:t>modifier</a:t>
            </a:r>
            <a:r>
              <a:rPr lang="fr-FR" dirty="0"/>
              <a:t> les valeurs de la </a:t>
            </a:r>
            <a:r>
              <a:rPr lang="fr-FR" dirty="0">
                <a:hlinkClick r:id="rId2"/>
              </a:rPr>
              <a:t>tension</a:t>
            </a:r>
            <a:r>
              <a:rPr lang="fr-FR" dirty="0"/>
              <a:t> et de l'intensité du </a:t>
            </a:r>
            <a:r>
              <a:rPr lang="fr-FR" dirty="0">
                <a:hlinkClick r:id="rId2"/>
              </a:rPr>
              <a:t>courant</a:t>
            </a:r>
            <a:r>
              <a:rPr lang="fr-FR" dirty="0"/>
              <a:t> délivrées par une source d'énergie électrique alternative en un système de tension et de courant de valeurs </a:t>
            </a:r>
            <a:r>
              <a:rPr lang="fr-FR" dirty="0">
                <a:hlinkClick r:id="rId2"/>
              </a:rPr>
              <a:t>différentes</a:t>
            </a:r>
            <a:r>
              <a:rPr lang="fr-FR" dirty="0"/>
              <a:t> mais de même </a:t>
            </a:r>
            <a:r>
              <a:rPr lang="fr-FR" dirty="0">
                <a:hlinkClick r:id="rId2"/>
              </a:rPr>
              <a:t>fréquence</a:t>
            </a:r>
            <a:r>
              <a:rPr lang="fr-FR" dirty="0"/>
              <a:t> et de même </a:t>
            </a:r>
            <a:r>
              <a:rPr lang="fr-FR" dirty="0">
                <a:hlinkClick r:id="rId2"/>
              </a:rPr>
              <a:t>forme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nsformateur monophasé idé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3507083" cy="248126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7158" y="3143248"/>
            <a:ext cx="329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Transformateur monophasé idéal</a:t>
            </a:r>
            <a:endParaRPr lang="fr-FR" dirty="0"/>
          </a:p>
        </p:txBody>
      </p:sp>
      <p:pic>
        <p:nvPicPr>
          <p:cNvPr id="1028" name="Picture 4" descr="https://upload.wikimedia.org/wikipedia/commons/thumb/7/7a/Transformer-hightolow_smaller.jpg/170px-Transformer-hightolow_small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857232"/>
            <a:ext cx="1619250" cy="1466851"/>
          </a:xfrm>
          <a:prstGeom prst="rect">
            <a:avLst/>
          </a:prstGeom>
          <a:noFill/>
        </p:spPr>
      </p:pic>
      <p:pic>
        <p:nvPicPr>
          <p:cNvPr id="1030" name="Picture 6" descr="http://www.techno-science.net/illustration/Definition/300px/Enroulements-transfo-tr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143380"/>
            <a:ext cx="2857500" cy="161925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7158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 smtClean="0"/>
              <a:t>Photographie des enroulements d'un transformateur triphasé.</a:t>
            </a:r>
            <a:endParaRPr lang="fr-FR" dirty="0"/>
          </a:p>
        </p:txBody>
      </p:sp>
      <p:pic>
        <p:nvPicPr>
          <p:cNvPr id="1032" name="Picture 8" descr="https://upload.wikimedia.org/wikipedia/commons/thumb/8/80/Drehstromtransformater_im_Schnitt_Hochspannung.jpg/220px-Drehstromtransformater_im_Schnitt_Hochspannun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957916"/>
            <a:ext cx="1785950" cy="305235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849106" y="6000768"/>
            <a:ext cx="34148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Vue en coupe d'un transformateur</a:t>
            </a:r>
          </a:p>
          <a:p>
            <a:pPr algn="ctr"/>
            <a:r>
              <a:rPr lang="fr-FR" dirty="0" smtClean="0"/>
              <a:t> triphasé.</a:t>
            </a:r>
            <a:endParaRPr lang="fr-FR" dirty="0"/>
          </a:p>
        </p:txBody>
      </p:sp>
      <p:pic>
        <p:nvPicPr>
          <p:cNvPr id="1034" name="Picture 10" descr="https://upload.wikimedia.org/wikipedia/commons/thumb/4/4d/DBZ_trafo.jpg/170px-DBZ_traf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357166"/>
            <a:ext cx="1619250" cy="1295401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5643538" y="1714488"/>
            <a:ext cx="3500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Transformateur à colonne de 1885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>
                <a:solidFill>
                  <a:srgbClr val="FF0000"/>
                </a:solidFill>
              </a:rPr>
              <a:t>3.2 Alimentation </a:t>
            </a:r>
            <a:r>
              <a:rPr lang="fr-FR" sz="4000" b="1" dirty="0" smtClean="0">
                <a:solidFill>
                  <a:srgbClr val="FF0000"/>
                </a:solidFill>
              </a:rPr>
              <a:t>électrique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Alimentation électrique</a:t>
            </a:r>
            <a:r>
              <a:rPr lang="fr-FR" dirty="0" smtClean="0"/>
              <a:t> désigne un ensemble de systèmes capables de fournir de l'électricité aux appareils fonctionnant avec cette énergie.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C’est </a:t>
            </a:r>
            <a:r>
              <a:rPr lang="fr-FR" dirty="0"/>
              <a:t>un appareil </a:t>
            </a:r>
            <a:r>
              <a:rPr lang="fr-FR" dirty="0" smtClean="0"/>
              <a:t> </a:t>
            </a:r>
            <a:r>
              <a:rPr lang="fr-FR" dirty="0"/>
              <a:t>destiné à fournir de l'</a:t>
            </a:r>
            <a:r>
              <a:rPr lang="fr-FR" u="sng" dirty="0">
                <a:hlinkClick r:id="rId2"/>
              </a:rPr>
              <a:t>électricité</a:t>
            </a:r>
            <a:r>
              <a:rPr lang="fr-FR" dirty="0"/>
              <a:t>, à partir d'un </a:t>
            </a:r>
            <a:r>
              <a:rPr lang="fr-FR" u="sng" dirty="0">
                <a:hlinkClick r:id="rId3"/>
              </a:rPr>
              <a:t>réseau électrique</a:t>
            </a:r>
            <a:r>
              <a:rPr lang="fr-FR" dirty="0"/>
              <a:t> à un autre appareil.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bleau électrique domestiq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" cy="1257301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058389" y="214290"/>
            <a:ext cx="79928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Alimentation d’un bâtiment</a:t>
            </a:r>
          </a:p>
          <a:p>
            <a:r>
              <a:rPr lang="fr-FR" dirty="0" smtClean="0"/>
              <a:t>À l'entrée du local du consommateur, un compteur facture la </a:t>
            </a:r>
            <a:r>
              <a:rPr lang="fr-FR" dirty="0" smtClean="0">
                <a:hlinkClick r:id="rId3"/>
              </a:rPr>
              <a:t>quantité</a:t>
            </a:r>
            <a:r>
              <a:rPr lang="fr-FR" dirty="0" smtClean="0"/>
              <a:t> consommée,</a:t>
            </a:r>
          </a:p>
          <a:p>
            <a:r>
              <a:rPr lang="fr-FR" dirty="0" smtClean="0"/>
              <a:t>Comporte un système de protection des personnes et les lignes d'alimentations</a:t>
            </a:r>
          </a:p>
        </p:txBody>
      </p:sp>
      <p:pic>
        <p:nvPicPr>
          <p:cNvPr id="1028" name="Picture 4" descr="Alimentation de PC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643050"/>
            <a:ext cx="1905000" cy="1752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71670" y="178592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/>
              <a:t>Alimentation intégrée</a:t>
            </a:r>
          </a:p>
          <a:p>
            <a:r>
              <a:rPr lang="fr-FR" dirty="0" smtClean="0"/>
              <a:t>Dans la plupart des appareils électroménagers et de bureau, transforme le 230 V en une tension (inférieur à 50V, généralement 12V) </a:t>
            </a:r>
            <a:endParaRPr lang="fr-FR" dirty="0"/>
          </a:p>
        </p:txBody>
      </p:sp>
      <p:pic>
        <p:nvPicPr>
          <p:cNvPr id="1030" name="Picture 6" descr="Alimentations basse tension extern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486158"/>
            <a:ext cx="952500" cy="122872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142976" y="3643314"/>
            <a:ext cx="79299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Alimentation séparée</a:t>
            </a:r>
          </a:p>
          <a:p>
            <a:r>
              <a:rPr lang="fr-FR" dirty="0" smtClean="0"/>
              <a:t>Pour les petits appareils domestiques et de bureaux,  c’est un transformateur</a:t>
            </a:r>
          </a:p>
          <a:p>
            <a:r>
              <a:rPr lang="fr-FR" dirty="0" smtClean="0"/>
              <a:t> abaisseur de tension, parfois associé à un </a:t>
            </a:r>
            <a:r>
              <a:rPr lang="fr-FR" dirty="0" smtClean="0">
                <a:hlinkClick r:id="rId6"/>
              </a:rPr>
              <a:t>redresseur</a:t>
            </a:r>
            <a:r>
              <a:rPr lang="fr-FR" dirty="0" smtClean="0"/>
              <a:t>  ou un Régulateur de tension </a:t>
            </a:r>
            <a:endParaRPr lang="fr-FR" b="1" dirty="0"/>
          </a:p>
        </p:txBody>
      </p:sp>
      <p:pic>
        <p:nvPicPr>
          <p:cNvPr id="1032" name="Picture 8" descr="Alimentation de laboratoire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06" y="5072074"/>
            <a:ext cx="1428750" cy="107632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500166" y="5072074"/>
            <a:ext cx="75503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Alimentation de laboratoire</a:t>
            </a:r>
          </a:p>
          <a:p>
            <a:r>
              <a:rPr lang="fr-FR" dirty="0" smtClean="0"/>
              <a:t>Permet d'alimenter avec un maximum de sécurité, les parties des appareils en </a:t>
            </a:r>
          </a:p>
          <a:p>
            <a:r>
              <a:rPr lang="fr-FR" dirty="0" smtClean="0"/>
              <a:t>cours d'examen ou de test.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4000" b="1" dirty="0">
                <a:solidFill>
                  <a:srgbClr val="FF0000"/>
                </a:solidFill>
              </a:rPr>
              <a:t>3.3 Électronique de </a:t>
            </a:r>
            <a:r>
              <a:rPr lang="fr-FR" sz="4000" b="1" dirty="0" smtClean="0">
                <a:solidFill>
                  <a:srgbClr val="FF0000"/>
                </a:solidFill>
              </a:rPr>
              <a:t>puissan</a:t>
            </a:r>
            <a:r>
              <a:rPr lang="fr-FR" b="1" dirty="0" smtClean="0">
                <a:solidFill>
                  <a:srgbClr val="FF0000"/>
                </a:solidFill>
              </a:rPr>
              <a:t>ce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L'électronique de puissance est l'une des branches de l'électrotechnique, elle concerne les dispositifs (convertisseurs) permettant de changer la forme de l'énergie électrique.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Elle comprend </a:t>
            </a:r>
            <a:r>
              <a:rPr lang="fr-FR" u="sng" dirty="0" smtClean="0">
                <a:hlinkClick r:id="rId2"/>
              </a:rPr>
              <a:t>l'étude, la réalisation, la maintenance </a:t>
            </a:r>
            <a:r>
              <a:rPr lang="fr-FR" dirty="0" smtClean="0"/>
              <a:t> :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fr-FR" dirty="0" smtClean="0"/>
              <a:t>des composants électroniques utilisés en forte </a:t>
            </a:r>
            <a:r>
              <a:rPr lang="fr-FR" u="sng" dirty="0" smtClean="0">
                <a:hlinkClick r:id="rId2"/>
              </a:rPr>
              <a:t>puissance</a:t>
            </a:r>
            <a:endParaRPr lang="fr-FR" dirty="0" smtClean="0"/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des structures des convertisseurs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de la </a:t>
            </a:r>
            <a:r>
              <a:rPr lang="fr-FR" dirty="0" smtClean="0">
                <a:hlinkClick r:id="rId3"/>
              </a:rPr>
              <a:t>commande</a:t>
            </a:r>
            <a:r>
              <a:rPr lang="fr-FR" dirty="0" smtClean="0"/>
              <a:t> de ces convertisseurs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des applications industrielles de ces convertisseurs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fr-FR" dirty="0" smtClean="0"/>
              <a:t>L’</a:t>
            </a:r>
            <a:r>
              <a:rPr lang="fr-FR" b="1" dirty="0" smtClean="0"/>
              <a:t>électrotechnique</a:t>
            </a:r>
            <a:r>
              <a:rPr lang="fr-FR" dirty="0" smtClean="0"/>
              <a:t> est l’ensemble des applications techniques de l’</a:t>
            </a:r>
            <a:r>
              <a:rPr lang="fr-FR" u="sng" dirty="0" smtClean="0">
                <a:hlinkClick r:id="rId2" tooltip="Électricité"/>
              </a:rPr>
              <a:t>électricité</a:t>
            </a:r>
            <a:r>
              <a:rPr lang="fr-FR" u="sng" dirty="0" smtClean="0"/>
              <a:t>. </a:t>
            </a:r>
            <a:r>
              <a:rPr lang="fr-FR" dirty="0" smtClean="0"/>
              <a:t>Elle concerne la production, le transport, la distribution, le traitement, la transformation, la gestion et l’utilisation de l’énergie électrique. Parfois appelée </a:t>
            </a:r>
            <a:r>
              <a:rPr lang="fr-FR" b="1" dirty="0" smtClean="0"/>
              <a:t>génie électrique</a:t>
            </a:r>
            <a:r>
              <a:rPr lang="fr-FR" dirty="0" smtClean="0"/>
              <a:t>,</a:t>
            </a:r>
          </a:p>
          <a:p>
            <a:pPr algn="just"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On distingue généralement quatre grandes </a:t>
            </a:r>
            <a:r>
              <a:rPr lang="fr-FR" u="sng" dirty="0" smtClean="0">
                <a:solidFill>
                  <a:srgbClr val="0000FF"/>
                </a:solidFill>
              </a:rPr>
              <a:t>fonctions des convertisseurs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/>
              <a:t>de l'électronique de puissance :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Conversion continu - continu, alternatif - continu, continu - alternatif et alternatif - alternatif.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fr-FR" dirty="0" smtClean="0"/>
              <a:t>Conversion continu - continu </a:t>
            </a:r>
            <a:endParaRPr lang="fr-FR" sz="2000" dirty="0" smtClean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Hacheurs</a:t>
            </a:r>
            <a:endParaRPr lang="fr-FR" sz="1800" dirty="0" smtClean="0"/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Conversion alternatif - continu </a:t>
            </a:r>
            <a:endParaRPr lang="fr-FR" sz="2000" dirty="0" smtClean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Redresseurs</a:t>
            </a:r>
            <a:endParaRPr lang="fr-FR" sz="1800" dirty="0" smtClean="0"/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Conversion continu - alternatif </a:t>
            </a:r>
            <a:endParaRPr lang="fr-FR" sz="2000" dirty="0" smtClean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Onduleurs</a:t>
            </a:r>
            <a:endParaRPr lang="fr-FR" sz="1800" dirty="0" smtClean="0"/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Conversion alternatif - alternatif </a:t>
            </a:r>
            <a:endParaRPr lang="fr-FR" sz="2000" dirty="0" smtClean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Gradateurs</a:t>
            </a:r>
            <a:endParaRPr lang="fr-F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http://www.techno-science.net/illustration/Definition/inconnu/l/Les-convertisseurs-de-l-27EdP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21537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4. Les convertisseurs et actionneurs électromécaniques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4.1 Machine électrique</a:t>
            </a:r>
            <a:endParaRPr lang="fr-FR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/>
              <a:t>Une </a:t>
            </a:r>
            <a:r>
              <a:rPr lang="fr-FR" b="1" dirty="0" smtClean="0"/>
              <a:t>machine électrique</a:t>
            </a:r>
            <a:r>
              <a:rPr lang="fr-FR" dirty="0" smtClean="0"/>
              <a:t> est un dispositif    </a:t>
            </a:r>
            <a:r>
              <a:rPr lang="fr-FR" u="sng" dirty="0" smtClean="0">
                <a:hlinkClick r:id="rId2" tooltip="Électromécanique"/>
              </a:rPr>
              <a:t>électromécanique</a:t>
            </a:r>
            <a:r>
              <a:rPr lang="fr-FR" dirty="0" smtClean="0"/>
              <a:t> basé sur l'</a:t>
            </a:r>
            <a:r>
              <a:rPr lang="fr-FR" u="sng" dirty="0" smtClean="0">
                <a:hlinkClick r:id="rId3" tooltip="Électromagnétisme"/>
              </a:rPr>
              <a:t>électromagnétisme</a:t>
            </a:r>
            <a:r>
              <a:rPr lang="fr-FR" dirty="0" smtClean="0"/>
              <a:t> permettant la conversion d'</a:t>
            </a:r>
            <a:r>
              <a:rPr lang="fr-FR" u="sng" dirty="0" smtClean="0">
                <a:hlinkClick r:id="rId4" tooltip="Énergie électrique"/>
              </a:rPr>
              <a:t>énergie électrique</a:t>
            </a:r>
            <a:r>
              <a:rPr lang="fr-FR" u="sng" dirty="0" smtClean="0"/>
              <a:t>,</a:t>
            </a:r>
            <a:r>
              <a:rPr lang="fr-FR" dirty="0" smtClean="0"/>
              <a:t> par exemple en </a:t>
            </a:r>
            <a:r>
              <a:rPr lang="fr-FR" u="sng" dirty="0" smtClean="0">
                <a:hlinkClick r:id="rId5" tooltip="Travail d'une force"/>
              </a:rPr>
              <a:t>travail</a:t>
            </a:r>
            <a:r>
              <a:rPr lang="fr-FR" dirty="0" smtClean="0"/>
              <a:t> ou énergie </a:t>
            </a:r>
            <a:r>
              <a:rPr lang="fr-FR" u="sng" dirty="0" smtClean="0">
                <a:hlinkClick r:id="rId6" tooltip="Mécanique (science)"/>
              </a:rPr>
              <a:t>mécanique</a:t>
            </a:r>
            <a:r>
              <a:rPr lang="fr-FR" dirty="0" smtClean="0"/>
              <a:t>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FF0000"/>
                </a:solidFill>
              </a:rPr>
              <a:t>a/ Générateur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Les machines électriques produisant de l'énergie électrique à partir d'une énergie mécanique sont appelées des </a:t>
            </a:r>
            <a:r>
              <a:rPr lang="fr-FR" u="sng" dirty="0" smtClean="0">
                <a:hlinkClick r:id="rId2" tooltip="Générateur électrique"/>
              </a:rPr>
              <a:t>génératrices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-Générateur de courant continu : </a:t>
            </a:r>
            <a:r>
              <a:rPr lang="fr-FR" dirty="0" smtClean="0"/>
              <a:t>c’est une machine rotative de courant continu appelée populairement </a:t>
            </a:r>
            <a:r>
              <a:rPr lang="fr-FR" u="sng" dirty="0" smtClean="0">
                <a:hlinkClick r:id="rId3"/>
              </a:rPr>
              <a:t>dynamo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-Générateur de courant alternatif: </a:t>
            </a:r>
            <a:r>
              <a:rPr lang="fr-FR" dirty="0" smtClean="0"/>
              <a:t>c’est une machine</a:t>
            </a:r>
            <a:r>
              <a:rPr lang="fr-FR" b="1" dirty="0" smtClean="0"/>
              <a:t> </a:t>
            </a:r>
            <a:r>
              <a:rPr lang="fr-FR" dirty="0" smtClean="0"/>
              <a:t>rotative de </a:t>
            </a:r>
            <a:r>
              <a:rPr lang="fr-FR" u="sng" dirty="0" smtClean="0">
                <a:hlinkClick r:id="rId2"/>
              </a:rPr>
              <a:t>courant alternatif</a:t>
            </a:r>
            <a:r>
              <a:rPr lang="fr-FR" dirty="0" smtClean="0"/>
              <a:t> appelée </a:t>
            </a:r>
            <a:r>
              <a:rPr lang="fr-FR" u="sng" dirty="0" smtClean="0"/>
              <a:t>alternateur </a:t>
            </a:r>
            <a:r>
              <a:rPr lang="fr-FR" dirty="0" smtClean="0"/>
              <a:t>qui convertit l'</a:t>
            </a:r>
            <a:r>
              <a:rPr lang="fr-FR" dirty="0" smtClean="0">
                <a:hlinkClick r:id="rId3"/>
              </a:rPr>
              <a:t>énergie mécanique</a:t>
            </a:r>
            <a:r>
              <a:rPr lang="fr-FR" dirty="0" smtClean="0"/>
              <a:t> fournie par un moteur (turbine, diesel, </a:t>
            </a:r>
            <a:r>
              <a:rPr lang="fr-FR" dirty="0" smtClean="0">
                <a:hlinkClick r:id="rId4"/>
              </a:rPr>
              <a:t>éolienne</a:t>
            </a:r>
            <a:r>
              <a:rPr lang="fr-FR" dirty="0" smtClean="0"/>
              <a:t>...) en </a:t>
            </a:r>
            <a:r>
              <a:rPr lang="fr-FR" dirty="0" smtClean="0">
                <a:hlinkClick r:id="rId5"/>
              </a:rPr>
              <a:t>énergie</a:t>
            </a:r>
            <a:r>
              <a:rPr lang="fr-FR" dirty="0" smtClean="0"/>
              <a:t> électrique à courant alternatif. </a:t>
            </a:r>
          </a:p>
          <a:p>
            <a:pPr algn="just">
              <a:lnSpc>
                <a:spcPct val="160000"/>
              </a:lnSpc>
            </a:pPr>
            <a:r>
              <a:rPr lang="fr-FR" dirty="0" smtClean="0"/>
              <a:t>Ces alternateurs se déclinent en deux types :</a:t>
            </a:r>
          </a:p>
          <a:p>
            <a:pPr lvl="0" algn="just">
              <a:lnSpc>
                <a:spcPct val="160000"/>
              </a:lnSpc>
            </a:pPr>
            <a:r>
              <a:rPr lang="fr-FR" dirty="0" smtClean="0"/>
              <a:t>Les alternateurs </a:t>
            </a:r>
            <a:r>
              <a:rPr lang="fr-FR" b="1" dirty="0" smtClean="0"/>
              <a:t>asynchrones</a:t>
            </a:r>
            <a:r>
              <a:rPr lang="fr-FR" dirty="0" smtClean="0"/>
              <a:t>;</a:t>
            </a:r>
          </a:p>
          <a:p>
            <a:pPr lvl="0" algn="just">
              <a:lnSpc>
                <a:spcPct val="160000"/>
              </a:lnSpc>
            </a:pPr>
            <a:r>
              <a:rPr lang="fr-FR" dirty="0" smtClean="0"/>
              <a:t>Les alternateurs </a:t>
            </a:r>
            <a:r>
              <a:rPr lang="fr-FR" b="1" dirty="0" smtClean="0"/>
              <a:t>synchrones</a:t>
            </a:r>
            <a:r>
              <a:rPr lang="fr-FR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FF0000"/>
                </a:solidFill>
              </a:rPr>
              <a:t>b/Moteur électrique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Les machines électriques produisant une énergie mécanique à partir d'une énergie électrique sont appelées des </a:t>
            </a:r>
            <a:r>
              <a:rPr lang="fr-FR" u="sng" dirty="0" smtClean="0">
                <a:hlinkClick r:id="rId2" tooltip="Moteur"/>
              </a:rPr>
              <a:t>moteurs</a:t>
            </a:r>
            <a:r>
              <a:rPr lang="fr-F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On distingue :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-Les moteurs à courant continu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-Les moteurs à courant alternatif asynchrones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- Les moteurs à courant alternatif synchrones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fférent type de moteurs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00108"/>
            <a:ext cx="607223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14290"/>
            <a:ext cx="4143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Différent type de moteurs.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c/ Principe de l'alternateur synchrone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Cette machine est constituée d'un </a:t>
            </a:r>
            <a:r>
              <a:rPr lang="fr-FR" b="1" dirty="0" smtClean="0"/>
              <a:t>rotor</a:t>
            </a:r>
            <a:r>
              <a:rPr lang="fr-FR" dirty="0" smtClean="0"/>
              <a:t> (partie tournante) et d'un </a:t>
            </a:r>
            <a:r>
              <a:rPr lang="fr-FR" b="1" dirty="0" smtClean="0"/>
              <a:t>stator</a:t>
            </a:r>
            <a:r>
              <a:rPr lang="fr-FR" dirty="0" smtClean="0"/>
              <a:t> (partie fixe).</a:t>
            </a:r>
          </a:p>
          <a:p>
            <a:endParaRPr lang="fr-FR" dirty="0"/>
          </a:p>
        </p:txBody>
      </p:sp>
      <p:pic>
        <p:nvPicPr>
          <p:cNvPr id="4" name="Image 3" descr="Générateur vue éclaté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000372"/>
            <a:ext cx="250033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57488" y="5857892"/>
            <a:ext cx="3115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Générateur </a:t>
            </a:r>
            <a:r>
              <a:rPr lang="fr-FR" sz="2400" dirty="0" smtClean="0">
                <a:hlinkClick r:id="rId3"/>
              </a:rPr>
              <a:t>vue</a:t>
            </a:r>
            <a:r>
              <a:rPr lang="fr-FR" sz="2400" dirty="0" smtClean="0"/>
              <a:t> éclatée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-Le </a:t>
            </a:r>
            <a:r>
              <a:rPr lang="fr-FR" b="1" dirty="0" smtClean="0"/>
              <a:t>rotor</a:t>
            </a:r>
            <a:r>
              <a:rPr lang="fr-FR" dirty="0" smtClean="0"/>
              <a:t> est l' </a:t>
            </a:r>
            <a:r>
              <a:rPr lang="fr-FR" u="sng" dirty="0" smtClean="0">
                <a:hlinkClick r:id="rId2"/>
              </a:rPr>
              <a:t>inducteur</a:t>
            </a:r>
            <a:r>
              <a:rPr lang="fr-FR" dirty="0" smtClean="0"/>
              <a:t>. 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Il peut être un </a:t>
            </a:r>
            <a:r>
              <a:rPr lang="fr-FR" u="sng" dirty="0" smtClean="0">
                <a:hlinkClick r:id="rId3"/>
              </a:rPr>
              <a:t>aimant</a:t>
            </a:r>
            <a:r>
              <a:rPr lang="fr-FR" dirty="0" smtClean="0"/>
              <a:t> permanent, la </a:t>
            </a:r>
            <a:r>
              <a:rPr lang="fr-FR" u="sng" dirty="0" smtClean="0">
                <a:hlinkClick r:id="rId4"/>
              </a:rPr>
              <a:t>régulation</a:t>
            </a:r>
            <a:r>
              <a:rPr lang="fr-FR" dirty="0" smtClean="0"/>
              <a:t> de la tension de sortie se fera en régulant la vitesse de rotation de l'alternateur, (la fréquence du courant variera également). 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Plus couramment un </a:t>
            </a:r>
            <a:r>
              <a:rPr lang="fr-FR" u="sng" dirty="0" smtClean="0">
                <a:hlinkClick r:id="rId5"/>
              </a:rPr>
              <a:t>électroaimant</a:t>
            </a:r>
            <a:r>
              <a:rPr lang="fr-FR" dirty="0" smtClean="0"/>
              <a:t> assure l'induction.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L’électrotechnique est l’ensemble des techniques qui mettent en œuvre des courants moyens et forts </a:t>
            </a:r>
            <a:r>
              <a:rPr lang="fr-FR" dirty="0" smtClean="0"/>
              <a:t>pour des applications domestiques et industrielles.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on peut situer sa naissance avec l'invention de la </a:t>
            </a:r>
            <a:r>
              <a:rPr lang="fr-FR" u="sng" dirty="0" smtClean="0">
                <a:hlinkClick r:id="rId2"/>
              </a:rPr>
              <a:t>dynamo</a:t>
            </a:r>
            <a:r>
              <a:rPr lang="fr-FR" dirty="0" smtClean="0"/>
              <a:t> en 1869.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-Le </a:t>
            </a:r>
            <a:r>
              <a:rPr lang="fr-FR" b="1" dirty="0" smtClean="0"/>
              <a:t>stator</a:t>
            </a:r>
            <a:r>
              <a:rPr lang="fr-FR" dirty="0" smtClean="0"/>
              <a:t> est l'</a:t>
            </a:r>
            <a:r>
              <a:rPr lang="fr-FR" u="sng" dirty="0" smtClean="0">
                <a:hlinkClick r:id="rId2"/>
              </a:rPr>
              <a:t>induit</a:t>
            </a:r>
            <a:r>
              <a:rPr lang="fr-FR" dirty="0" smtClean="0"/>
              <a:t>. Il est constitué d'enroulements qui vont être le siège de </a:t>
            </a:r>
            <a:r>
              <a:rPr lang="fr-FR" u="sng" dirty="0" smtClean="0">
                <a:hlinkClick r:id="rId3"/>
              </a:rPr>
              <a:t>courant électrique</a:t>
            </a:r>
            <a:r>
              <a:rPr lang="fr-FR" dirty="0" smtClean="0"/>
              <a:t> alternatif induit par le </a:t>
            </a:r>
            <a:r>
              <a:rPr lang="fr-FR" u="sng" dirty="0" smtClean="0">
                <a:hlinkClick r:id="rId4"/>
              </a:rPr>
              <a:t>champ magnétique</a:t>
            </a:r>
            <a:r>
              <a:rPr lang="fr-FR" dirty="0" smtClean="0"/>
              <a:t> créé par l'inducteur en mouvement.</a:t>
            </a:r>
          </a:p>
          <a:p>
            <a:pPr algn="just"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FF0000"/>
                </a:solidFill>
              </a:rPr>
              <a:t>5. Applications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Les applications électrotechniques sont utilisées: -dans tous les domaines de l'industrie (machines, fours, électrolyse), 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dirty="0" smtClean="0"/>
              <a:t>	-dans le transport (aéronefs, navires, véhicules) 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dirty="0" smtClean="0"/>
              <a:t>	-pour la fabrication d'appareils domestiques (électroménager), de bricolage ou de jardinage.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II.3 </a:t>
            </a:r>
            <a:r>
              <a:rPr lang="fr-FR" b="1" dirty="0" smtClean="0">
                <a:solidFill>
                  <a:srgbClr val="FF0000"/>
                </a:solidFill>
              </a:rPr>
              <a:t>L’automatique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/>
          <a:lstStyle/>
          <a:p>
            <a:pPr lvl="0"/>
            <a:r>
              <a:rPr lang="fr-FR" b="1" dirty="0" smtClean="0">
                <a:solidFill>
                  <a:srgbClr val="FF0000"/>
                </a:solidFill>
              </a:rPr>
              <a:t>1. Définition </a:t>
            </a:r>
            <a:r>
              <a:rPr lang="fr-FR" b="1" dirty="0" smtClean="0">
                <a:solidFill>
                  <a:srgbClr val="FF0000"/>
                </a:solidFill>
              </a:rPr>
              <a:t>de l’automatique</a:t>
            </a:r>
            <a:endParaRPr lang="fr-FR" dirty="0" smtClean="0">
              <a:solidFill>
                <a:srgbClr val="FF0000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L’automatique est l’ensemble de théories, de techniques, d’outils utilisés pour rendre les systèmes autonomes, indépendants de l’intervention humaine, afin de réduire la fréquence et la difficulté des tâches humaines.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L’automatique </a:t>
            </a:r>
            <a:r>
              <a:rPr lang="fr-FR" sz="3200" dirty="0" smtClean="0"/>
              <a:t>fait partie des sciences de l’ingénieur. Elle traite de la</a:t>
            </a:r>
            <a:r>
              <a:rPr lang="fr-FR" sz="3200" dirty="0" smtClean="0"/>
              <a:t>:</a:t>
            </a:r>
            <a:br>
              <a:rPr lang="fr-FR" sz="3200" dirty="0" smtClean="0"/>
            </a:br>
            <a:r>
              <a:rPr lang="fr-FR" sz="3200" dirty="0" smtClean="0"/>
              <a:t> </a:t>
            </a:r>
            <a:endParaRPr lang="fr-FR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8025721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lvl="0" algn="l"/>
            <a:r>
              <a:rPr lang="fr-FR" sz="4000" b="1" dirty="0" smtClean="0">
                <a:solidFill>
                  <a:srgbClr val="FF0000"/>
                </a:solidFill>
              </a:rPr>
              <a:t>2.But </a:t>
            </a:r>
            <a:r>
              <a:rPr lang="fr-FR" sz="4000" b="1" dirty="0" smtClean="0">
                <a:solidFill>
                  <a:srgbClr val="FF0000"/>
                </a:solidFill>
              </a:rPr>
              <a:t>de </a:t>
            </a:r>
            <a:r>
              <a:rPr lang="fr-FR" sz="4000" b="1" dirty="0" smtClean="0">
                <a:solidFill>
                  <a:srgbClr val="FF0000"/>
                </a:solidFill>
              </a:rPr>
              <a:t>l’automatique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L’automatique a pour objet le </a:t>
            </a:r>
            <a:r>
              <a:rPr lang="fr-FR" b="1" dirty="0" smtClean="0"/>
              <a:t>contrôle automatique </a:t>
            </a:r>
            <a:r>
              <a:rPr lang="fr-FR" dirty="0" smtClean="0"/>
              <a:t>de procédées industriels ou d’appareillage divers dans le but de </a:t>
            </a:r>
            <a:r>
              <a:rPr lang="fr-FR" b="1" dirty="0" smtClean="0"/>
              <a:t>supprimer ou de faciliter l’intervention humaine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FF0000"/>
                </a:solidFill>
              </a:rPr>
              <a:t>3. Domaines </a:t>
            </a:r>
            <a:r>
              <a:rPr lang="fr-FR" sz="4000" b="1" dirty="0" smtClean="0">
                <a:solidFill>
                  <a:srgbClr val="FF0000"/>
                </a:solidFill>
              </a:rPr>
              <a:t>d’application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solidFill>
                  <a:srgbClr val="FF0000"/>
                </a:solidFill>
              </a:rPr>
              <a:t>a/</a:t>
            </a:r>
            <a:r>
              <a:rPr lang="fr-FR" dirty="0" smtClean="0"/>
              <a:t> Dans </a:t>
            </a:r>
            <a:r>
              <a:rPr lang="fr-FR" b="1" dirty="0" smtClean="0"/>
              <a:t>les systèmes à événements discrets</a:t>
            </a:r>
            <a:r>
              <a:rPr lang="fr-FR" dirty="0" smtClean="0"/>
              <a:t>, on parle d’</a:t>
            </a:r>
            <a:r>
              <a:rPr lang="fr-FR" b="1" dirty="0" smtClean="0"/>
              <a:t>automatisme </a:t>
            </a:r>
            <a:r>
              <a:rPr lang="fr-FR" dirty="0" smtClean="0"/>
              <a:t>(séquence d’actions dans le temps).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Un automatisme a </a:t>
            </a:r>
            <a:r>
              <a:rPr lang="fr-FR" dirty="0" smtClean="0"/>
              <a:t>séquence </a:t>
            </a:r>
            <a:r>
              <a:rPr lang="fr-FR" dirty="0" smtClean="0"/>
              <a:t>impose l'ordre dans lequel les </a:t>
            </a:r>
            <a:r>
              <a:rPr lang="fr-FR" dirty="0" smtClean="0"/>
              <a:t>opérations </a:t>
            </a:r>
            <a:r>
              <a:rPr lang="fr-FR" dirty="0" smtClean="0"/>
              <a:t>se </a:t>
            </a:r>
            <a:r>
              <a:rPr lang="fr-FR" dirty="0" smtClean="0"/>
              <a:t>déroulent, </a:t>
            </a:r>
            <a:r>
              <a:rPr lang="fr-FR" dirty="0" smtClean="0"/>
              <a:t>s'assure que chaque </a:t>
            </a:r>
            <a:r>
              <a:rPr lang="fr-FR" dirty="0" smtClean="0"/>
              <a:t>opération </a:t>
            </a:r>
            <a:r>
              <a:rPr lang="fr-FR" dirty="0" smtClean="0"/>
              <a:t>est bien </a:t>
            </a:r>
            <a:r>
              <a:rPr lang="fr-FR" dirty="0" smtClean="0"/>
              <a:t>terminée </a:t>
            </a:r>
            <a:r>
              <a:rPr lang="fr-FR" dirty="0" smtClean="0"/>
              <a:t>avant d'aborder la suivante.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-Exemples d’applications</a:t>
            </a:r>
            <a:r>
              <a:rPr lang="fr-FR" dirty="0" smtClean="0"/>
              <a:t> : Les distributeurs automatiques, les ascenseurs, le montage automatique dans le milieu industriel, les feux de croisement, les passages à niveaux.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solidFill>
                  <a:srgbClr val="FF0000"/>
                </a:solidFill>
              </a:rPr>
              <a:t>b/</a:t>
            </a:r>
            <a:r>
              <a:rPr lang="fr-FR" dirty="0" smtClean="0"/>
              <a:t> Dans les systèmes continus pour asservir et/ou commander des grandeurs physiques de façon précise et sans aide extérieure</a:t>
            </a:r>
            <a:r>
              <a:rPr lang="fr-F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-Un exemple simple</a:t>
            </a:r>
            <a:r>
              <a:rPr lang="fr-FR" dirty="0" smtClean="0"/>
              <a:t>, est celui du </a:t>
            </a:r>
            <a:r>
              <a:rPr lang="fr-FR" u="sng" dirty="0" smtClean="0">
                <a:hlinkClick r:id="rId2"/>
              </a:rPr>
              <a:t>régulateur de vitesse</a:t>
            </a:r>
            <a:r>
              <a:rPr lang="fr-FR" dirty="0" smtClean="0"/>
              <a:t> d'une </a:t>
            </a:r>
            <a:r>
              <a:rPr lang="fr-FR" u="sng" dirty="0" smtClean="0">
                <a:hlinkClick r:id="rId3"/>
              </a:rPr>
              <a:t>automobile</a:t>
            </a:r>
            <a:r>
              <a:rPr lang="fr-FR" dirty="0" smtClean="0"/>
              <a:t>, il permet de maintenir le </a:t>
            </a:r>
            <a:r>
              <a:rPr lang="fr-FR" u="sng" dirty="0" smtClean="0">
                <a:hlinkClick r:id="rId4"/>
              </a:rPr>
              <a:t>véhicule</a:t>
            </a:r>
            <a:r>
              <a:rPr lang="fr-FR" dirty="0" smtClean="0"/>
              <a:t> à une </a:t>
            </a:r>
            <a:r>
              <a:rPr lang="fr-FR" u="sng" dirty="0" smtClean="0">
                <a:hlinkClick r:id="rId5"/>
              </a:rPr>
              <a:t>vitesse</a:t>
            </a:r>
            <a:r>
              <a:rPr lang="fr-FR" dirty="0" smtClean="0"/>
              <a:t> constante, </a:t>
            </a:r>
            <a:r>
              <a:rPr lang="fr-FR" i="1" dirty="0" smtClean="0"/>
              <a:t>vitesse-consigne</a:t>
            </a:r>
            <a:r>
              <a:rPr lang="fr-FR" dirty="0" smtClean="0"/>
              <a:t> prédéterminée par le conducteur.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lvl="0" algn="l"/>
            <a:r>
              <a:rPr lang="fr-FR" sz="4000" b="1" dirty="0" smtClean="0">
                <a:solidFill>
                  <a:srgbClr val="FF0000"/>
                </a:solidFill>
              </a:rPr>
              <a:t>3. Exemples d’application</a:t>
            </a:r>
            <a:endParaRPr lang="fr-FR" sz="4000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56099"/>
            <a:ext cx="8229600" cy="435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FF0000"/>
                </a:solidFill>
              </a:rPr>
              <a:t>2. Principes de l’électrotechnique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Quelle est le principe de l'électrotechnique ?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dirty="0" smtClean="0"/>
              <a:t>L'électrotechnique se subdivise en plusieurs parties qui font partie d'une même chaîne, on peut noter :</a:t>
            </a:r>
          </a:p>
          <a:p>
            <a:pPr algn="just"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La Production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Le Transport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La Distribution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L'Installation et la Consommation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Le traitement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>
                <a:solidFill>
                  <a:srgbClr val="FF0000"/>
                </a:solidFill>
              </a:rPr>
              <a:t>2.1 Production et consommation de l’énergie </a:t>
            </a:r>
            <a:r>
              <a:rPr lang="fr-FR" b="1" dirty="0" smtClean="0">
                <a:solidFill>
                  <a:srgbClr val="FF0000"/>
                </a:solidFill>
              </a:rPr>
              <a:t>électrique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Une </a:t>
            </a:r>
            <a:r>
              <a:rPr lang="fr-FR" b="1" dirty="0"/>
              <a:t>centrale (de production d'énergie) électrique</a:t>
            </a:r>
            <a:r>
              <a:rPr lang="fr-FR" dirty="0"/>
              <a:t> est destinée à la production d'électricité. Les centrales électriques transforment différentes sources d'énergie </a:t>
            </a:r>
            <a:r>
              <a:rPr lang="fr-FR" u="sng" dirty="0">
                <a:hlinkClick r:id="rId2"/>
              </a:rPr>
              <a:t>naturelle</a:t>
            </a:r>
            <a:r>
              <a:rPr lang="fr-FR" dirty="0"/>
              <a:t> en énergie </a:t>
            </a:r>
            <a:r>
              <a:rPr lang="fr-FR" u="sng" dirty="0">
                <a:hlinkClick r:id="rId2"/>
              </a:rPr>
              <a:t>électrique</a:t>
            </a:r>
            <a:r>
              <a:rPr lang="fr-FR" dirty="0"/>
              <a:t> afin d'alimenter en </a:t>
            </a:r>
            <a:r>
              <a:rPr lang="fr-FR" u="sng" dirty="0">
                <a:hlinkClick r:id="rId2"/>
              </a:rPr>
              <a:t>électricité</a:t>
            </a:r>
            <a:r>
              <a:rPr lang="fr-FR" dirty="0"/>
              <a:t> les </a:t>
            </a:r>
            <a:r>
              <a:rPr lang="fr-FR" dirty="0" smtClean="0"/>
              <a:t>consommateurs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Une </a:t>
            </a:r>
            <a:r>
              <a:rPr lang="fr-FR" b="1" dirty="0" smtClean="0"/>
              <a:t>centrale (de production d'énergie) électrique</a:t>
            </a:r>
            <a:r>
              <a:rPr lang="fr-FR" dirty="0" smtClean="0"/>
              <a:t> est destinée à la production d'électricité. Les centrales électriques transforment différentes sources d'énergie naturelle en énergie électrique afin d'alimenter en </a:t>
            </a:r>
            <a:r>
              <a:rPr lang="fr-FR" u="sng" dirty="0" smtClean="0">
                <a:hlinkClick r:id="rId2"/>
              </a:rPr>
              <a:t>électricité</a:t>
            </a:r>
            <a:r>
              <a:rPr lang="fr-FR" dirty="0" smtClean="0"/>
              <a:t> les consommateurs.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2.1 Production et consommation de l’énergie électrique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A l'exception de l'énergie solaire, l'énergie primaire est transformée en énergie mécanique (ex : énergie mécanique de rotation dans une turbine), qui elle-même </a:t>
            </a:r>
            <a:r>
              <a:rPr lang="fr-FR" smtClean="0"/>
              <a:t>est transformée en </a:t>
            </a:r>
            <a:r>
              <a:rPr lang="fr-FR" dirty="0" smtClean="0"/>
              <a:t>énergie électrique via un </a:t>
            </a:r>
            <a:r>
              <a:rPr lang="fr-FR" u="sng" smtClean="0">
                <a:hlinkClick r:id="rId2" tooltip="Générateur électrique"/>
              </a:rPr>
              <a:t>générateur électrique</a:t>
            </a:r>
            <a:r>
              <a:rPr lang="fr-FR" u="sng" smtClean="0"/>
              <a:t> </a:t>
            </a:r>
            <a:r>
              <a:rPr lang="fr-FR" smtClean="0"/>
              <a:t>(</a:t>
            </a:r>
            <a:r>
              <a:rPr lang="fr-FR" dirty="0" smtClean="0"/>
              <a:t>des alternateurs).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3" descr="C:\Users\Toshiba\AppData\Local\Temp\Reacteur_eau_pressurisee.gi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850112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0"/>
            <a:ext cx="3313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principe d'une centrale nucléaire</a:t>
            </a:r>
            <a:endParaRPr lang="fr-F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1174</Words>
  <Application>Microsoft Office PowerPoint</Application>
  <PresentationFormat>Affichage à l'écran (4:3)</PresentationFormat>
  <Paragraphs>110</Paragraphs>
  <Slides>38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Thème Office</vt:lpstr>
      <vt:lpstr>II.2  L’électrotechnique</vt:lpstr>
      <vt:lpstr>Diapositive 2</vt:lpstr>
      <vt:lpstr>Diapositive 3</vt:lpstr>
      <vt:lpstr>2. Principes de l’électrotechnique</vt:lpstr>
      <vt:lpstr>Diapositive 5</vt:lpstr>
      <vt:lpstr>2.1 Production et consommation de l’énergie électrique</vt:lpstr>
      <vt:lpstr>2.1 Production et consommation de l’énergie électrique</vt:lpstr>
      <vt:lpstr>Diapositive 8</vt:lpstr>
      <vt:lpstr>Diapositive 9</vt:lpstr>
      <vt:lpstr>2.2 Transport de l’énergie électrique</vt:lpstr>
      <vt:lpstr>Diapositive 11</vt:lpstr>
      <vt:lpstr>2.3 La Distribution</vt:lpstr>
      <vt:lpstr>2.4 Traitement</vt:lpstr>
      <vt:lpstr>3. Les convertisseurs statiques d’électricité</vt:lpstr>
      <vt:lpstr>Diapositive 15</vt:lpstr>
      <vt:lpstr>3.2 Alimentation électrique</vt:lpstr>
      <vt:lpstr>Diapositive 17</vt:lpstr>
      <vt:lpstr>3.3 Électronique de puissance</vt:lpstr>
      <vt:lpstr>Diapositive 19</vt:lpstr>
      <vt:lpstr>Diapositive 20</vt:lpstr>
      <vt:lpstr>Diapositive 21</vt:lpstr>
      <vt:lpstr>Diapositive 22</vt:lpstr>
      <vt:lpstr>4. Les convertisseurs et actionneurs électromécaniques</vt:lpstr>
      <vt:lpstr>a/ Générateur</vt:lpstr>
      <vt:lpstr>Diapositive 25</vt:lpstr>
      <vt:lpstr>b/Moteur électrique</vt:lpstr>
      <vt:lpstr>Diapositive 27</vt:lpstr>
      <vt:lpstr>c/ Principe de l'alternateur synchrone</vt:lpstr>
      <vt:lpstr>Diapositive 29</vt:lpstr>
      <vt:lpstr>Diapositive 30</vt:lpstr>
      <vt:lpstr>5. Applications</vt:lpstr>
      <vt:lpstr>II.3 L’automatique</vt:lpstr>
      <vt:lpstr>L’automatique fait partie des sciences de l’ingénieur. Elle traite de la:  </vt:lpstr>
      <vt:lpstr>2.But de l’automatique</vt:lpstr>
      <vt:lpstr>3. Domaines d’application</vt:lpstr>
      <vt:lpstr>Diapositive 36</vt:lpstr>
      <vt:lpstr>Diapositive 37</vt:lpstr>
      <vt:lpstr>3. Exemples d’application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II.2  L’électrotechnique</dc:title>
  <dc:creator>Toshiba</dc:creator>
  <cp:lastModifiedBy>Toshiba</cp:lastModifiedBy>
  <cp:revision>103</cp:revision>
  <dcterms:created xsi:type="dcterms:W3CDTF">2016-11-09T21:04:28Z</dcterms:created>
  <dcterms:modified xsi:type="dcterms:W3CDTF">2016-11-23T21:48:28Z</dcterms:modified>
</cp:coreProperties>
</file>