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7" r:id="rId2"/>
    <p:sldId id="271" r:id="rId3"/>
    <p:sldId id="269" r:id="rId4"/>
    <p:sldId id="258" r:id="rId5"/>
    <p:sldId id="262" r:id="rId6"/>
    <p:sldId id="256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3" r:id="rId19"/>
    <p:sldId id="274" r:id="rId20"/>
    <p:sldId id="275" r:id="rId21"/>
    <p:sldId id="280" r:id="rId22"/>
    <p:sldId id="278" r:id="rId23"/>
    <p:sldId id="281" r:id="rId24"/>
    <p:sldId id="276" r:id="rId25"/>
    <p:sldId id="277" r:id="rId26"/>
    <p:sldId id="282" r:id="rId27"/>
    <p:sldId id="283" r:id="rId28"/>
    <p:sldId id="285" r:id="rId29"/>
    <p:sldId id="287" r:id="rId30"/>
    <p:sldId id="290" r:id="rId31"/>
    <p:sldId id="284" r:id="rId32"/>
    <p:sldId id="286" r:id="rId33"/>
    <p:sldId id="288" r:id="rId34"/>
    <p:sldId id="289" r:id="rId35"/>
    <p:sldId id="291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66FF"/>
    <a:srgbClr val="E709A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13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37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24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195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09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432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174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01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29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97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34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5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81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00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5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BD7B8-EBC3-4C4D-8B58-856938637C13}" type="datetimeFigureOut">
              <a:rPr lang="fr-FR" smtClean="0"/>
              <a:t>14/03/2010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4CDC79-3291-4C0E-8B29-843CB5C28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58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3088" y="2123872"/>
            <a:ext cx="72354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</a:t>
            </a:r>
            <a:r>
              <a:rPr lang="fr-FR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Frigorifique </a:t>
            </a:r>
            <a:endParaRPr lang="fr-FR" sz="5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5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</a:p>
          <a:p>
            <a:pPr algn="ctr"/>
            <a:r>
              <a:rPr lang="fr-FR" sz="5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Pompe </a:t>
            </a:r>
            <a:r>
              <a:rPr lang="fr-FR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Chaleur</a:t>
            </a:r>
            <a:endParaRPr lang="fr-F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35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 de Carnot</a:t>
            </a:r>
            <a:endParaRPr lang="fr-FR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4569" y="772971"/>
            <a:ext cx="2517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Cycle Diathermes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4833192" y="311306"/>
            <a:ext cx="239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Cycle </a:t>
            </a:r>
            <a:r>
              <a:rPr lang="fr-FR" sz="2400" b="1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de Carnot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1489655" y="1501401"/>
            <a:ext cx="9611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 cycle de Carnot est composé de deux isothermes et de deux adiabatiques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9503" y="2045165"/>
            <a:ext cx="9972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MR12"/>
                <a:ea typeface="SimSun" panose="02010600030101010101" pitchFamily="2" charset="-122"/>
                <a:cs typeface="CMR12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CMR12"/>
                <a:ea typeface="SimSun" panose="02010600030101010101" pitchFamily="2" charset="-122"/>
                <a:cs typeface="CMR12"/>
              </a:rPr>
              <a:t>Transformation Isotherme : Transformation s’effectuée  à température constante, T = </a:t>
            </a:r>
            <a:r>
              <a:rPr lang="fr-FR" dirty="0" err="1" smtClean="0">
                <a:solidFill>
                  <a:srgbClr val="FF0000"/>
                </a:solidFill>
                <a:latin typeface="CMR12"/>
                <a:ea typeface="SimSun" panose="02010600030101010101" pitchFamily="2" charset="-122"/>
                <a:cs typeface="CMR12"/>
              </a:rPr>
              <a:t>Const</a:t>
            </a:r>
            <a:endParaRPr lang="fr-FR" dirty="0" smtClean="0">
              <a:solidFill>
                <a:srgbClr val="FF0000"/>
              </a:solidFill>
              <a:latin typeface="CMR12"/>
              <a:ea typeface="SimSun" panose="02010600030101010101" pitchFamily="2" charset="-122"/>
              <a:cs typeface="CMR12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CMR12"/>
                <a:ea typeface="SimSun" panose="02010600030101010101" pitchFamily="2" charset="-122"/>
                <a:cs typeface="CMR12"/>
              </a:rPr>
              <a:t> Transformation adiabatique: Transformation s’effectuée sans échange de  la chaleur, Q = 0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30" y="2810496"/>
            <a:ext cx="9118241" cy="18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31" y="4751946"/>
            <a:ext cx="9118240" cy="1842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56" y="1318839"/>
            <a:ext cx="4662152" cy="41727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91674" y="5491594"/>
            <a:ext cx="4048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41910" algn="ctr"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latin typeface="CMR12"/>
                <a:ea typeface="SimSun" panose="02010600030101010101" pitchFamily="2" charset="-122"/>
                <a:cs typeface="CMR12"/>
              </a:rPr>
              <a:t>Présentation </a:t>
            </a:r>
            <a:r>
              <a:rPr lang="fr-FR" dirty="0">
                <a:latin typeface="CMR12"/>
                <a:ea typeface="SimSun" panose="02010600030101010101" pitchFamily="2" charset="-122"/>
                <a:cs typeface="CMR12"/>
              </a:rPr>
              <a:t>du cycle de Carnot </a:t>
            </a:r>
            <a:endParaRPr lang="fr-FR" dirty="0" smtClean="0">
              <a:latin typeface="CMR12"/>
              <a:ea typeface="SimSun" panose="02010600030101010101" pitchFamily="2" charset="-122"/>
              <a:cs typeface="CMR12"/>
            </a:endParaRPr>
          </a:p>
          <a:p>
            <a:pPr marL="228600" indent="41910" algn="ctr">
              <a:lnSpc>
                <a:spcPct val="150000"/>
              </a:lnSpc>
              <a:spcAft>
                <a:spcPts val="0"/>
              </a:spcAft>
            </a:pPr>
            <a:r>
              <a:rPr lang="fr-FR" dirty="0" smtClean="0">
                <a:latin typeface="CMR12"/>
                <a:ea typeface="SimSun" panose="02010600030101010101" pitchFamily="2" charset="-122"/>
                <a:cs typeface="CMR12"/>
              </a:rPr>
              <a:t>sur </a:t>
            </a:r>
            <a:r>
              <a:rPr lang="fr-FR" dirty="0">
                <a:latin typeface="CMR12"/>
                <a:ea typeface="SimSun" panose="02010600030101010101" pitchFamily="2" charset="-122"/>
                <a:cs typeface="CMR12"/>
              </a:rPr>
              <a:t>le Diagramme P-V (Clapeyron)</a:t>
            </a:r>
            <a:endParaRPr lang="fr-FR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 de Carnot</a:t>
            </a:r>
            <a:endParaRPr lang="fr-FR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3927" y="417481"/>
            <a:ext cx="60960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 température </a:t>
            </a: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(T</a:t>
            </a:r>
            <a:r>
              <a:rPr lang="fr-FR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fr-FR" sz="2400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fr-FR" sz="2400" b="1" i="1" baseline="-25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fr-FR" sz="2400" i="1" baseline="-250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Le  gaz  est  soumis  à  une  </a:t>
            </a:r>
            <a:r>
              <a:rPr lang="fr-FR" sz="2400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détente isotherme</a:t>
            </a: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 </a:t>
            </a:r>
            <a:r>
              <a:rPr lang="fr-F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à </a:t>
            </a:r>
            <a:r>
              <a:rPr lang="fr-F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Durant ce processus, 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 gaz absorbe une quantité de chaleur (</a:t>
            </a:r>
            <a:r>
              <a:rPr lang="fr-FR" sz="2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fr-FR" sz="2400" b="1" i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3927" y="1999732"/>
            <a:ext cx="6096000" cy="193899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just">
              <a:tabLst>
                <a:tab pos="540385" algn="l"/>
              </a:tabLst>
            </a:pP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L’isolation thermique du 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système au milieu extérieur. </a:t>
            </a: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Permettre le  gaz  d’effectuer à 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une </a:t>
            </a: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2400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détente  adiabatique  </a:t>
            </a: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 = 0) de </a:t>
            </a:r>
            <a:r>
              <a:rPr lang="fr-F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 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 </a:t>
            </a:r>
            <a:r>
              <a:rPr lang="fr-F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jusqu'à la température T</a:t>
            </a:r>
            <a:r>
              <a:rPr lang="fr-FR" sz="16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le travail effectué un positif </a:t>
            </a:r>
            <a:r>
              <a:rPr lang="fr-FR" sz="24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fr-FR" sz="16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bc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3927" y="3882392"/>
            <a:ext cx="6096000" cy="1200329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pPr lvl="0" algn="just">
              <a:tabLst>
                <a:tab pos="540385" algn="l"/>
              </a:tabLst>
            </a:pP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Le gaz subit une </a:t>
            </a:r>
            <a:r>
              <a:rPr lang="fr-FR" sz="24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compression isotherme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de </a:t>
            </a:r>
            <a:r>
              <a:rPr lang="fr-F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à </a:t>
            </a:r>
            <a:r>
              <a:rPr lang="fr-FR" sz="2400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 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à température constante T</a:t>
            </a:r>
            <a:r>
              <a:rPr lang="fr-FR" sz="2400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et </a:t>
            </a: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dégage une 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quantité de chaleur (Q</a:t>
            </a:r>
            <a:r>
              <a:rPr lang="fr-FR" sz="2400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).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3927" y="5096576"/>
            <a:ext cx="60960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just">
              <a:tabLst>
                <a:tab pos="540385" algn="l"/>
              </a:tabLst>
            </a:pP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La </a:t>
            </a:r>
            <a:r>
              <a:rPr lang="fr-FR" sz="2400" b="1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compression </a:t>
            </a:r>
            <a:r>
              <a:rPr lang="fr-FR" sz="24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adiabatique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de </a:t>
            </a:r>
            <a:r>
              <a:rPr lang="fr-FR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à </a:t>
            </a:r>
            <a:r>
              <a:rPr lang="fr-FR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 augmente la 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température </a:t>
            </a: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du gaz jusqu'à 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fr-FR" sz="2400" i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. Le travail </a:t>
            </a:r>
            <a:r>
              <a:rPr lang="fr-FR" sz="2400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effectué est 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égal à l'opposé du travail de l'étape 2, c'est-à-dire </a:t>
            </a:r>
            <a:r>
              <a:rPr lang="fr-FR" sz="24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fr-FR" sz="2400" i="1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da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= -</a:t>
            </a:r>
            <a:r>
              <a:rPr lang="fr-FR" sz="24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fr-FR" sz="2400" i="1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bc</a:t>
            </a:r>
            <a:r>
              <a:rPr lang="fr-FR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11" name="Ellipse 10"/>
          <p:cNvSpPr/>
          <p:nvPr/>
        </p:nvSpPr>
        <p:spPr>
          <a:xfrm>
            <a:off x="5236638" y="247269"/>
            <a:ext cx="463638" cy="352069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/>
              <a:t>1</a:t>
            </a:r>
          </a:p>
        </p:txBody>
      </p:sp>
      <p:sp>
        <p:nvSpPr>
          <p:cNvPr id="12" name="Ellipse 11"/>
          <p:cNvSpPr/>
          <p:nvPr/>
        </p:nvSpPr>
        <p:spPr>
          <a:xfrm>
            <a:off x="5319763" y="1840534"/>
            <a:ext cx="463638" cy="352069"/>
          </a:xfrm>
          <a:prstGeom prst="ellipse">
            <a:avLst/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2</a:t>
            </a:r>
            <a:endParaRPr lang="fr-FR" sz="3200" dirty="0"/>
          </a:p>
        </p:txBody>
      </p:sp>
      <p:sp>
        <p:nvSpPr>
          <p:cNvPr id="13" name="Ellipse 12"/>
          <p:cNvSpPr/>
          <p:nvPr/>
        </p:nvSpPr>
        <p:spPr>
          <a:xfrm>
            <a:off x="5347474" y="3738619"/>
            <a:ext cx="463638" cy="352069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3</a:t>
            </a:r>
            <a:endParaRPr lang="fr-FR" sz="3200" dirty="0"/>
          </a:p>
        </p:txBody>
      </p:sp>
      <p:sp>
        <p:nvSpPr>
          <p:cNvPr id="14" name="Ellipse 13"/>
          <p:cNvSpPr/>
          <p:nvPr/>
        </p:nvSpPr>
        <p:spPr>
          <a:xfrm>
            <a:off x="5305906" y="4874680"/>
            <a:ext cx="463638" cy="352069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4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942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7939" y="495321"/>
            <a:ext cx="4052574" cy="831203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de performance </a:t>
            </a:r>
            <a:r>
              <a:rPr lang="fr-FR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de Carnot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 de Carnot</a:t>
            </a:r>
            <a:endParaRPr lang="fr-FR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19" y="1326524"/>
            <a:ext cx="10196945" cy="5361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2" y="5473005"/>
            <a:ext cx="5522152" cy="78483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270510" algn="just">
              <a:lnSpc>
                <a:spcPct val="150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Q1: Chaleur cédée par le fluide au cours d'un cycle. </a:t>
            </a:r>
          </a:p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Q2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Chaleur absorbée par le fluide au cours d'un cycle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69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8" y="387927"/>
            <a:ext cx="10668000" cy="6273698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 de Carnot</a:t>
            </a:r>
            <a:endParaRPr lang="fr-FR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75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 de Carnot</a:t>
            </a:r>
            <a:endParaRPr lang="fr-FR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1524" y="617768"/>
            <a:ext cx="399122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Rendement d’une </a:t>
            </a:r>
            <a:r>
              <a:rPr lang="fr-FR" sz="2400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 &amp; PAC </a:t>
            </a:r>
            <a:endParaRPr lang="fr-FR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38" y="1454728"/>
            <a:ext cx="6426789" cy="214355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39319" y="4002329"/>
                <a:ext cx="4278919" cy="794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𝐼𝐹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Chaleur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source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froide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Travail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effectu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é  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319" y="4002329"/>
                <a:ext cx="4278919" cy="7945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39319" y="4923427"/>
                <a:ext cx="4850659" cy="757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𝐼𝐹</m:t>
                        </m:r>
                      </m:sub>
                    </m:sSub>
                    <m:r>
                      <a:rPr lang="fr-FR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8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fr-FR" sz="2800" i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28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2800" i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28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fr-FR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80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8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80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319" y="4923427"/>
                <a:ext cx="4850659" cy="757708"/>
              </a:xfrm>
              <a:prstGeom prst="rect">
                <a:avLst/>
              </a:prstGeom>
              <a:blipFill>
                <a:blip r:embed="rId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64412" y="3881963"/>
                <a:ext cx="4408194" cy="793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𝑃𝐴𝐶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Chaleur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source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chaude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Travail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400" i="0">
                              <a:latin typeface="Cambria Math" panose="02040503050406030204" pitchFamily="18" charset="0"/>
                            </a:rPr>
                            <m:t>effectu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é  </m:t>
                          </m:r>
                        </m:den>
                      </m:f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412" y="3881963"/>
                <a:ext cx="4408194" cy="793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04774" y="4962618"/>
                <a:ext cx="4946170" cy="720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𝑃𝐴𝐶</m:t>
                          </m:r>
                        </m:sub>
                      </m:sSub>
                      <m:r>
                        <a:rPr lang="fr-FR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fr-FR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774" y="4962618"/>
                <a:ext cx="4946170" cy="720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233069" y="3823672"/>
            <a:ext cx="5056909" cy="231760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496228" y="3800692"/>
            <a:ext cx="5363263" cy="2340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 de Carnot</a:t>
            </a:r>
            <a:endParaRPr lang="fr-FR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50912"/>
              </p:ext>
            </p:extLst>
          </p:nvPr>
        </p:nvGraphicFramePr>
        <p:xfrm>
          <a:off x="2175164" y="983674"/>
          <a:ext cx="9116291" cy="5624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0450">
                  <a:extLst>
                    <a:ext uri="{9D8B030D-6E8A-4147-A177-3AD203B41FA5}">
                      <a16:colId xmlns:a16="http://schemas.microsoft.com/office/drawing/2014/main" val="3086184588"/>
                    </a:ext>
                  </a:extLst>
                </a:gridCol>
                <a:gridCol w="4755841">
                  <a:extLst>
                    <a:ext uri="{9D8B030D-6E8A-4147-A177-3AD203B41FA5}">
                      <a16:colId xmlns:a16="http://schemas.microsoft.com/office/drawing/2014/main" val="2838545038"/>
                    </a:ext>
                  </a:extLst>
                </a:gridCol>
              </a:tblGrid>
              <a:tr h="8908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4960" algn="l"/>
                        </a:tabLst>
                      </a:pPr>
                      <a:r>
                        <a:rPr lang="fr-FR" sz="1800" dirty="0">
                          <a:effectLst/>
                        </a:rPr>
                        <a:t>Schéma de principe d’une machine Motrice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4960" algn="l"/>
                        </a:tabLst>
                      </a:pPr>
                      <a:r>
                        <a:rPr lang="fr-FR" sz="1800" dirty="0">
                          <a:effectLst/>
                        </a:rPr>
                        <a:t>Schéma de principe d’une PAC/ INF (Réceptrice)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217676"/>
                  </a:ext>
                </a:extLst>
              </a:tr>
              <a:tr h="35991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4960" algn="l"/>
                        </a:tabLst>
                      </a:pP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4960" algn="l"/>
                        </a:tabLst>
                      </a:pP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4960" algn="l"/>
                        </a:tabLs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387803"/>
                  </a:ext>
                </a:extLst>
              </a:tr>
              <a:tr h="1134911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4960" algn="l"/>
                        </a:tabLst>
                      </a:pPr>
                      <a:r>
                        <a:rPr lang="fr-FR" sz="1600" dirty="0">
                          <a:effectLst/>
                        </a:rPr>
                        <a:t>Tc : </a:t>
                      </a:r>
                      <a:r>
                        <a:rPr lang="fr-FR" sz="1600" dirty="0" smtClean="0">
                          <a:effectLst/>
                        </a:rPr>
                        <a:t>Température </a:t>
                      </a:r>
                      <a:r>
                        <a:rPr lang="fr-FR" sz="1600" dirty="0">
                          <a:effectLst/>
                        </a:rPr>
                        <a:t>de la source chaude.      Tf : </a:t>
                      </a:r>
                      <a:r>
                        <a:rPr lang="fr-FR" sz="1600" dirty="0" smtClean="0">
                          <a:effectLst/>
                        </a:rPr>
                        <a:t>Température </a:t>
                      </a:r>
                      <a:r>
                        <a:rPr lang="fr-FR" sz="1600" dirty="0">
                          <a:effectLst/>
                        </a:rPr>
                        <a:t>de la source froide.     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4960" algn="l"/>
                        </a:tabLst>
                      </a:pPr>
                      <a:r>
                        <a:rPr lang="fr-FR" sz="1600" dirty="0" smtClean="0">
                          <a:effectLst/>
                        </a:rPr>
                        <a:t>  </a:t>
                      </a:r>
                      <a:r>
                        <a:rPr lang="fr-FR" sz="1600" dirty="0">
                          <a:effectLst/>
                        </a:rPr>
                        <a:t>W : Travail du cycle 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  <a:r>
                        <a:rPr lang="fr-FR" sz="1600" dirty="0" err="1">
                          <a:effectLst/>
                        </a:rPr>
                        <a:t>Qc</a:t>
                      </a:r>
                      <a:r>
                        <a:rPr lang="fr-FR" sz="1600" dirty="0">
                          <a:effectLst/>
                        </a:rPr>
                        <a:t> : Chaleur de la source chaude.  </a:t>
                      </a:r>
                      <a:endParaRPr lang="fr-FR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14960" algn="l"/>
                        </a:tabLst>
                      </a:pPr>
                      <a:r>
                        <a:rPr lang="fr-FR" sz="1600" dirty="0" smtClean="0">
                          <a:effectLst/>
                        </a:rPr>
                        <a:t>  </a:t>
                      </a:r>
                      <a:r>
                        <a:rPr lang="fr-FR" sz="1600" dirty="0" err="1">
                          <a:effectLst/>
                        </a:rPr>
                        <a:t>Qf</a:t>
                      </a:r>
                      <a:r>
                        <a:rPr lang="fr-FR" sz="1600" dirty="0">
                          <a:effectLst/>
                        </a:rPr>
                        <a:t> : </a:t>
                      </a:r>
                      <a:r>
                        <a:rPr lang="fr-FR" sz="1600" dirty="0" smtClean="0">
                          <a:effectLst/>
                        </a:rPr>
                        <a:t>Chaleur </a:t>
                      </a:r>
                      <a:r>
                        <a:rPr lang="fr-FR" sz="1600" dirty="0">
                          <a:effectLst/>
                        </a:rPr>
                        <a:t>de la source froide.     Système : </a:t>
                      </a:r>
                      <a:r>
                        <a:rPr lang="fr-FR" sz="1600" dirty="0" smtClean="0">
                          <a:effectLst/>
                        </a:rPr>
                        <a:t>Fluide  (GAZ.</a:t>
                      </a:r>
                      <a:r>
                        <a:rPr lang="fr-FR" sz="1600" baseline="0" dirty="0" smtClean="0">
                          <a:effectLst/>
                        </a:rPr>
                        <a:t> LIQUIDE ) 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296796"/>
                  </a:ext>
                </a:extLst>
              </a:tr>
            </a:tbl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594898"/>
              </p:ext>
            </p:extLst>
          </p:nvPr>
        </p:nvGraphicFramePr>
        <p:xfrm>
          <a:off x="6549253" y="1833201"/>
          <a:ext cx="4742202" cy="3625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Image bitmap" r:id="rId3" imgW="4323810" imgH="3409524" progId="Paint.Picture">
                  <p:embed/>
                </p:oleObj>
              </mc:Choice>
              <mc:Fallback>
                <p:oleObj name="Image bitmap" r:id="rId3" imgW="4323810" imgH="34095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9253" y="1833201"/>
                        <a:ext cx="4742202" cy="3625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Imag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47" y="1833201"/>
            <a:ext cx="4374089" cy="36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58198" y="693383"/>
            <a:ext cx="2630239" cy="747490"/>
          </a:xfrm>
        </p:spPr>
        <p:txBody>
          <a:bodyPr/>
          <a:lstStyle/>
          <a:p>
            <a:r>
              <a:rPr lang="fr-FR" b="1" dirty="0" smtClean="0"/>
              <a:t>Chapitre 2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2166577" y="1926686"/>
            <a:ext cx="7495310" cy="340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Cycle Thermodynamique D’une</a:t>
            </a:r>
            <a:endParaRPr lang="fr-FR" sz="4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Machine Frigorifique</a:t>
            </a:r>
            <a:endParaRPr lang="fr-FR" sz="4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fr-FR" sz="4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fr-FR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Compression</a:t>
            </a:r>
            <a:r>
              <a:rPr lang="fr-FR" sz="4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fr-FR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Vapeur</a:t>
            </a:r>
            <a:endParaRPr lang="fr-FR" sz="4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3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sées 3"/>
          <p:cNvSpPr/>
          <p:nvPr/>
        </p:nvSpPr>
        <p:spPr>
          <a:xfrm>
            <a:off x="539937" y="463638"/>
            <a:ext cx="11000509" cy="4733279"/>
          </a:xfrm>
          <a:prstGeom prst="cloudCallout">
            <a:avLst>
              <a:gd name="adj1" fmla="val 35013"/>
              <a:gd name="adj2" fmla="val 5608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chaleur ne peut </a:t>
            </a:r>
            <a:r>
              <a:rPr lang="fr-F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 passer d’une source froide 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source chaude 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 manière </a:t>
            </a:r>
            <a:r>
              <a:rPr lang="fr-FR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Spontanément</a:t>
            </a:r>
            <a:r>
              <a:rPr lang="fr-F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r"/>
            <a:r>
              <a:rPr lang="fr-F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                                          Fournir                  particulier                                 une Energie </a:t>
            </a:r>
          </a:p>
          <a:p>
            <a:r>
              <a:rPr lang="fr-F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necteur en angle 7"/>
          <p:cNvCxnSpPr/>
          <p:nvPr/>
        </p:nvCxnSpPr>
        <p:spPr>
          <a:xfrm>
            <a:off x="5666704" y="2612460"/>
            <a:ext cx="1624445" cy="775854"/>
          </a:xfrm>
          <a:prstGeom prst="bentConnector3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ngle 12"/>
          <p:cNvCxnSpPr/>
          <p:nvPr/>
        </p:nvCxnSpPr>
        <p:spPr>
          <a:xfrm rot="10800000" flipV="1">
            <a:off x="4584880" y="2612460"/>
            <a:ext cx="1081824" cy="981916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9297570" y="5615188"/>
            <a:ext cx="1506828" cy="61818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Notion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90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4705" y="1043190"/>
            <a:ext cx="10019763" cy="3361386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475" y="4206571"/>
            <a:ext cx="3514525" cy="2651429"/>
          </a:xfrm>
          <a:prstGeom prst="rect">
            <a:avLst/>
          </a:prstGeom>
        </p:spPr>
      </p:pic>
      <p:pic>
        <p:nvPicPr>
          <p:cNvPr id="4098" name="Image 3" descr="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28413" r="11404" b="10352"/>
          <a:stretch>
            <a:fillRect/>
          </a:stretch>
        </p:blipFill>
        <p:spPr bwMode="auto">
          <a:xfrm>
            <a:off x="1645530" y="4307313"/>
            <a:ext cx="4716633" cy="260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1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93949" y="1094704"/>
            <a:ext cx="9131121" cy="45720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5198" y="2745569"/>
            <a:ext cx="56477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Historique du Froid</a:t>
            </a:r>
          </a:p>
        </p:txBody>
      </p:sp>
    </p:spTree>
    <p:extLst>
      <p:ext uri="{BB962C8B-B14F-4D97-AF65-F5344CB8AC3E}">
        <p14:creationId xmlns:p14="http://schemas.microsoft.com/office/powerpoint/2010/main" val="18694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41422" y="814331"/>
            <a:ext cx="4155603" cy="766808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E709AD"/>
            </a:solidFill>
          </a:ln>
        </p:spPr>
        <p:txBody>
          <a:bodyPr/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frigorifique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archemin horizontal 4"/>
          <p:cNvSpPr/>
          <p:nvPr/>
        </p:nvSpPr>
        <p:spPr>
          <a:xfrm>
            <a:off x="412124" y="2086377"/>
            <a:ext cx="4855335" cy="381214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Une machine frigorifique </a:t>
            </a:r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Est une installation frigorifique qui sert à absorber la chaleur d’une source froide pour refroidir un objet, conserver un aliment ……. 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267459" y="3387141"/>
            <a:ext cx="2318199" cy="463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Composition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Légende encadrée 1 8"/>
          <p:cNvSpPr/>
          <p:nvPr/>
        </p:nvSpPr>
        <p:spPr>
          <a:xfrm>
            <a:off x="6774288" y="1992456"/>
            <a:ext cx="1622739" cy="463639"/>
          </a:xfrm>
          <a:prstGeom prst="borderCallout1">
            <a:avLst>
              <a:gd name="adj1" fmla="val 49305"/>
              <a:gd name="adj2" fmla="val -397"/>
              <a:gd name="adj3" fmla="val 295134"/>
              <a:gd name="adj4" fmla="val -3574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Principaux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Légende encadrée 1 9"/>
          <p:cNvSpPr/>
          <p:nvPr/>
        </p:nvSpPr>
        <p:spPr>
          <a:xfrm>
            <a:off x="6697014" y="4671452"/>
            <a:ext cx="1551904" cy="406400"/>
          </a:xfrm>
          <a:prstGeom prst="borderCallout1">
            <a:avLst>
              <a:gd name="adj1" fmla="val -1488"/>
              <a:gd name="adj2" fmla="val 47999"/>
              <a:gd name="adj3" fmla="val -197963"/>
              <a:gd name="adj4" fmla="val -227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Annexes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Légende encadrée 1 10"/>
          <p:cNvSpPr/>
          <p:nvPr/>
        </p:nvSpPr>
        <p:spPr>
          <a:xfrm>
            <a:off x="5537916" y="5489169"/>
            <a:ext cx="1236371" cy="612648"/>
          </a:xfrm>
          <a:prstGeom prst="borderCallout1">
            <a:avLst>
              <a:gd name="adj1" fmla="val 1933"/>
              <a:gd name="adj2" fmla="val 50823"/>
              <a:gd name="adj3" fmla="val -66184"/>
              <a:gd name="adj4" fmla="val 154404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Réglage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Légende encadrée 1 11"/>
          <p:cNvSpPr/>
          <p:nvPr/>
        </p:nvSpPr>
        <p:spPr>
          <a:xfrm>
            <a:off x="7778839" y="5489169"/>
            <a:ext cx="1236371" cy="612648"/>
          </a:xfrm>
          <a:prstGeom prst="borderCallout1">
            <a:avLst>
              <a:gd name="adj1" fmla="val -2272"/>
              <a:gd name="adj2" fmla="val 48740"/>
              <a:gd name="adj3" fmla="val -68286"/>
              <a:gd name="adj4" fmla="val -24763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Contrôle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Légende encadrée 2 12"/>
          <p:cNvSpPr/>
          <p:nvPr/>
        </p:nvSpPr>
        <p:spPr>
          <a:xfrm>
            <a:off x="9131121" y="1581140"/>
            <a:ext cx="2743200" cy="2810556"/>
          </a:xfrm>
          <a:prstGeom prst="borderCallout2">
            <a:avLst>
              <a:gd name="adj1" fmla="val 54295"/>
              <a:gd name="adj2" fmla="val 118"/>
              <a:gd name="adj3" fmla="val 54522"/>
              <a:gd name="adj4" fmla="val -34977"/>
              <a:gd name="adj5" fmla="val 31510"/>
              <a:gd name="adj6" fmla="val -53388"/>
            </a:avLst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- Compresseur </a:t>
            </a:r>
          </a:p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- Deux échangeurs</a:t>
            </a:r>
          </a:p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(</a:t>
            </a:r>
            <a:r>
              <a:rPr lang="fr-FR" sz="2000" b="1" dirty="0">
                <a:solidFill>
                  <a:schemeClr val="tx1"/>
                </a:solidFill>
              </a:rPr>
              <a:t>é</a:t>
            </a:r>
            <a:r>
              <a:rPr lang="fr-FR" sz="2000" b="1" dirty="0" smtClean="0">
                <a:solidFill>
                  <a:schemeClr val="tx1"/>
                </a:solidFill>
              </a:rPr>
              <a:t>vaporateur, Condenseur)</a:t>
            </a:r>
          </a:p>
          <a:p>
            <a:pPr marL="285750" indent="-285750" algn="ctr">
              <a:buFontTx/>
              <a:buChar char="-"/>
            </a:pPr>
            <a:r>
              <a:rPr lang="fr-FR" sz="2000" b="1" dirty="0" smtClean="0">
                <a:solidFill>
                  <a:schemeClr val="tx1"/>
                </a:solidFill>
              </a:rPr>
              <a:t>Détendeur</a:t>
            </a:r>
          </a:p>
          <a:p>
            <a:pPr marL="285750" indent="-285750" algn="ctr">
              <a:buFontTx/>
              <a:buChar char="-"/>
            </a:pPr>
            <a:r>
              <a:rPr lang="fr-FR" sz="2000" b="1" dirty="0" smtClean="0">
                <a:solidFill>
                  <a:schemeClr val="tx1"/>
                </a:solidFill>
              </a:rPr>
              <a:t>Fréon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1727" y="2749125"/>
            <a:ext cx="3550296" cy="766807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Voir la vidéo   01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4417" y="3849641"/>
            <a:ext cx="173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Circuit Frigo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1825" y="521079"/>
            <a:ext cx="5855616" cy="702414"/>
          </a:xfrm>
        </p:spPr>
        <p:txBody>
          <a:bodyPr>
            <a:normAutofit fontScale="90000"/>
          </a:bodyPr>
          <a:lstStyle/>
          <a:p>
            <a:pPr lvl="0"/>
            <a:r>
              <a:rPr lang="fr-FR" b="1" i="1" dirty="0"/>
              <a:t>Principe de fonctionnement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749" y="1442434"/>
            <a:ext cx="10869768" cy="5415566"/>
          </a:xfrm>
        </p:spPr>
        <p:txBody>
          <a:bodyPr>
            <a:noAutofit/>
          </a:bodyPr>
          <a:lstStyle/>
          <a:p>
            <a:pPr algn="just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machine à compression est un système fermé contient un fluide du travail (</a:t>
            </a:r>
            <a:r>
              <a:rPr lang="fr-FR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fréon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il se compose de deux échangeurs, l’un est appelé 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évaporateur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absorbe la chaleur de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milieu où se trouve,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l'autre est le 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condenseur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dégage la chaleur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absorbée vers l’extérieure.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échangeurs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trouve le 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compresseur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pompe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just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fr-F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vapeur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provenant de l’évaporateur </a:t>
            </a:r>
            <a:r>
              <a:rPr lang="fr-F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basse pression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aspirée par le compresseur puis elle se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comprime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de la pression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et par conséquence il aura un accroissement de la température, la vapeur comprimée est refoulée par le compresseur aux condenseur </a:t>
            </a:r>
            <a:r>
              <a:rPr lang="fr-F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haute pression</a:t>
            </a:r>
            <a:r>
              <a:rPr lang="fr-F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La chute de pression pour le retour du</a:t>
            </a:r>
            <a:r>
              <a:rPr lang="fr-F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l’évaporateur est assurée par un </a:t>
            </a:r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détendeur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(vanne d’expansion) qui relier les deux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échangeurs.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45" y="866775"/>
            <a:ext cx="9156879" cy="548251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571223" y="1378040"/>
            <a:ext cx="1815922" cy="5795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Vapeur</a:t>
            </a:r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èche droite 5"/>
          <p:cNvSpPr/>
          <p:nvPr/>
        </p:nvSpPr>
        <p:spPr>
          <a:xfrm rot="10800000">
            <a:off x="2479180" y="2485619"/>
            <a:ext cx="714777" cy="12879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5400000">
            <a:off x="1682837" y="3453686"/>
            <a:ext cx="716925" cy="1674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2163649" y="4456091"/>
            <a:ext cx="631066" cy="1416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4003182" y="3178936"/>
            <a:ext cx="631066" cy="1416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6362163" y="3219718"/>
            <a:ext cx="631066" cy="1416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0800000">
            <a:off x="6095997" y="4131968"/>
            <a:ext cx="714777" cy="12879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 rot="5400000">
            <a:off x="4874651" y="4535511"/>
            <a:ext cx="716925" cy="1674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6408305" y="5542611"/>
            <a:ext cx="631066" cy="1416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8337989" y="4977686"/>
            <a:ext cx="631066" cy="1416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0800000">
            <a:off x="8611666" y="1828798"/>
            <a:ext cx="714777" cy="12879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0800000">
            <a:off x="6571446" y="1914652"/>
            <a:ext cx="714777" cy="12879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10800000">
            <a:off x="4914361" y="1667814"/>
            <a:ext cx="714777" cy="12879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10800000">
            <a:off x="4959437" y="2425316"/>
            <a:ext cx="714777" cy="12879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16200000">
            <a:off x="8944365" y="2709054"/>
            <a:ext cx="716925" cy="1674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7083" y="907445"/>
            <a:ext cx="6229102" cy="66377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Schéma de principe d’une IF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10" y="2158082"/>
            <a:ext cx="72294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1025223"/>
            <a:ext cx="7439717" cy="623273"/>
          </a:xfrm>
        </p:spPr>
        <p:txBody>
          <a:bodyPr>
            <a:normAutofit fontScale="90000"/>
          </a:bodyPr>
          <a:lstStyle/>
          <a:p>
            <a:pPr lvl="0"/>
            <a:r>
              <a:rPr lang="fr-FR" b="1" dirty="0"/>
              <a:t>Représentation du Cycle frigorifique</a:t>
            </a:r>
            <a:r>
              <a:rPr lang="fr-FR" b="1" u="sng" dirty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048239" y="2156697"/>
            <a:ext cx="2085007" cy="61996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Vidéo   02 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2547" y="3103275"/>
            <a:ext cx="4067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Cycle de Réfrigération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2548" y="3799216"/>
            <a:ext cx="3413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Machine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frigorifique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2547" y="4465721"/>
            <a:ext cx="3579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4 - Circuit _ diagramme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3483" y="5132226"/>
            <a:ext cx="1467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5 - Cycle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0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5162" y="2326783"/>
            <a:ext cx="2948703" cy="545206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Diagramme Mollier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Diagramme </a:t>
            </a:r>
            <a:r>
              <a:rPr lang="fr-FR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Mollier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58388" y="1382331"/>
            <a:ext cx="2704563" cy="545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Diagramme (</a:t>
            </a:r>
            <a:r>
              <a:rPr lang="fr-F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logP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-h)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3257538" y="1442433"/>
            <a:ext cx="5576553" cy="1165539"/>
          </a:xfrm>
          <a:prstGeom prst="arc">
            <a:avLst>
              <a:gd name="adj1" fmla="val 10458036"/>
              <a:gd name="adj2" fmla="val 21088646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442394" y="989526"/>
            <a:ext cx="3206840" cy="7856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Nommé </a:t>
            </a:r>
            <a:r>
              <a:rPr lang="fr-F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 fois </a:t>
            </a:r>
            <a:endParaRPr lang="fr-F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365162" y="4546243"/>
            <a:ext cx="9607638" cy="1287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 de tracer le parcours de 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fluide frigorigène </a:t>
            </a:r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l’installation et aussi de déterminer</a:t>
            </a:r>
            <a:r>
              <a:rPr lang="fr-F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fr-F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 énergétique </a:t>
            </a:r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cette  installation </a:t>
            </a: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c 12"/>
          <p:cNvSpPr/>
          <p:nvPr/>
        </p:nvSpPr>
        <p:spPr>
          <a:xfrm rot="2868241">
            <a:off x="3727193" y="2818635"/>
            <a:ext cx="2520771" cy="1763846"/>
          </a:xfrm>
          <a:prstGeom prst="arc">
            <a:avLst>
              <a:gd name="adj1" fmla="val 11261792"/>
              <a:gd name="adj2" fmla="val 21147605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35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6619182" cy="174294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du diagramme de Mollier 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Diagramme </a:t>
            </a:r>
            <a:r>
              <a:rPr lang="fr-FR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Mollier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2020" y="4122151"/>
            <a:ext cx="4055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Diagramme 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Enthalpique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85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879704" y="1669166"/>
            <a:ext cx="3859390" cy="623273"/>
          </a:xfrm>
          <a:solidFill>
            <a:schemeClr val="bg1">
              <a:lumMod val="95000"/>
            </a:schemeClr>
          </a:solidFill>
          <a:ln>
            <a:solidFill>
              <a:srgbClr val="E709AD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frigorifique</a:t>
            </a:r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54114" y="4420490"/>
            <a:ext cx="4387587" cy="795453"/>
          </a:xfrm>
          <a:prstGeom prst="rect">
            <a:avLst/>
          </a:prstGeom>
          <a:solidFill>
            <a:srgbClr val="FFFF00"/>
          </a:solidFill>
          <a:ln>
            <a:solidFill>
              <a:srgbClr val="E709AD"/>
            </a:solidFill>
          </a:ln>
        </p:spPr>
        <p:txBody>
          <a:bodyPr vert="horz" lIns="91440" tIns="45720" rIns="91440" bIns="45720" rtlCol="0" anchor="t">
            <a:normAutofit fontScale="3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b="1" dirty="0" smtClean="0"/>
          </a:p>
          <a:p>
            <a:pPr algn="ctr"/>
            <a:r>
              <a:rPr lang="fr-FR" sz="7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 </a:t>
            </a:r>
            <a:r>
              <a:rPr lang="fr-FR" sz="75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Théorique (Base)</a:t>
            </a:r>
            <a:r>
              <a:rPr lang="fr-FR" sz="7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371268" y="3106846"/>
            <a:ext cx="2897746" cy="795453"/>
          </a:xfrm>
          <a:prstGeom prst="rect">
            <a:avLst/>
          </a:prstGeom>
          <a:solidFill>
            <a:srgbClr val="CCECFF"/>
          </a:solidFill>
          <a:ln>
            <a:solidFill>
              <a:srgbClr val="E709AD"/>
            </a:solidFill>
          </a:ln>
        </p:spPr>
        <p:txBody>
          <a:bodyPr vert="horz" lIns="91440" tIns="45720" rIns="91440" bIns="45720" rtlCol="0" anchor="t">
            <a:normAutofit fontScale="3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fr-FR" sz="4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7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fr-FR" sz="7500" b="1" dirty="0" smtClean="0"/>
              <a:t> </a:t>
            </a:r>
            <a:r>
              <a:rPr lang="fr-FR" sz="7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r>
              <a:rPr lang="fr-FR" sz="7500" b="1" u="sng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>
            <a:stCxn id="6" idx="2"/>
            <a:endCxn id="7" idx="0"/>
          </p:cNvCxnSpPr>
          <p:nvPr/>
        </p:nvCxnSpPr>
        <p:spPr>
          <a:xfrm flipH="1">
            <a:off x="3047908" y="2292439"/>
            <a:ext cx="1761491" cy="212805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6" idx="2"/>
            <a:endCxn id="8" idx="0"/>
          </p:cNvCxnSpPr>
          <p:nvPr/>
        </p:nvCxnSpPr>
        <p:spPr>
          <a:xfrm>
            <a:off x="4809399" y="2292439"/>
            <a:ext cx="5010742" cy="814407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Diagramme </a:t>
            </a:r>
            <a:r>
              <a:rPr lang="fr-FR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Mollier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835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5" y="1184856"/>
            <a:ext cx="7791718" cy="46235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228543" y="340775"/>
            <a:ext cx="3266962" cy="65089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 Théorique 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Diagramme </a:t>
            </a:r>
            <a:r>
              <a:rPr lang="fr-FR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Mollier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1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02082" y="734946"/>
            <a:ext cx="2602530" cy="664363"/>
          </a:xfrm>
        </p:spPr>
        <p:txBody>
          <a:bodyPr/>
          <a:lstStyle/>
          <a:p>
            <a:r>
              <a:rPr lang="fr-FR" b="1" dirty="0" smtClean="0"/>
              <a:t>Chapitre 1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1"/>
            <a:ext cx="8494424" cy="2382982"/>
          </a:xfrm>
        </p:spPr>
        <p:txBody>
          <a:bodyPr>
            <a:normAutofit fontScale="77500" lnSpcReduction="20000"/>
          </a:bodyPr>
          <a:lstStyle/>
          <a:p>
            <a:r>
              <a:rPr lang="fr-FR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</a:t>
            </a:r>
          </a:p>
          <a:p>
            <a:r>
              <a:rPr lang="fr-FR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Procédés traditionnels ( Froid naturel)</a:t>
            </a:r>
          </a:p>
          <a:p>
            <a:r>
              <a:rPr lang="fr-FR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Systèmes de Production </a:t>
            </a:r>
            <a:r>
              <a:rPr lang="fr-FR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(Froid artificiel )</a:t>
            </a:r>
            <a:endParaRPr lang="fr-FR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frigorifique de Carnot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85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8543" y="340775"/>
            <a:ext cx="3266962" cy="65089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 Pratique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09859" y="991673"/>
            <a:ext cx="8925059" cy="5718219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Diagramme </a:t>
            </a:r>
            <a:r>
              <a:rPr lang="fr-FR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Mollier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75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7988" y="891604"/>
            <a:ext cx="6847289" cy="612262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Transformations subit par le fréon 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2885" y="1725768"/>
            <a:ext cx="11217497" cy="3966513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à 2  Compression isentropique </a:t>
            </a: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à 3  Désurchauffe de la vapeur </a:t>
            </a: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à 4  Condensation de la vapeur à pression constante ( Haute pression) </a:t>
            </a:r>
          </a:p>
          <a:p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à 5  Sous-Refroidissement </a:t>
            </a: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à 6  Détente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senthalpique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h = Constant</a:t>
            </a:r>
          </a:p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à 7  Evaporation de liquide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pression constante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Basse pression)</a:t>
            </a:r>
          </a:p>
          <a:p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à 1 Surchauffe de la vapeur </a:t>
            </a:r>
            <a:endParaRPr lang="fr-F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Transformations</a:t>
            </a:r>
            <a:endParaRPr lang="fr-FR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2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6214" y="2228106"/>
                <a:ext cx="11500834" cy="1236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Surchauffe = température de sortie d’évaporateur - température de changement d’état</a:t>
                </a:r>
                <a:endParaRPr lang="fr-FR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𝑠𝑐h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𝑒𝑣</m:t>
                          </m:r>
                        </m:sub>
                      </m:sSub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4" y="2228106"/>
                <a:ext cx="11500834" cy="1236429"/>
              </a:xfrm>
              <a:prstGeom prst="rect">
                <a:avLst/>
              </a:prstGeom>
              <a:blipFill>
                <a:blip r:embed="rId2"/>
                <a:stretch>
                  <a:fillRect l="-530" t="-3960" r="-5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à coins arrondis 4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 Energétique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427409"/>
            <a:ext cx="4239296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1- Calcul de la surchauffe</a:t>
            </a:r>
            <a:endParaRPr lang="fr-FR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7889" y="4138214"/>
            <a:ext cx="5224273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2- </a:t>
            </a: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Calcul du sous-refroidissement</a:t>
            </a:r>
            <a:endParaRPr lang="fr-FR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3181" y="4797243"/>
                <a:ext cx="12337961" cy="1344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Sous refroidissement = température de condensation - température de sortie de </a:t>
                </a:r>
                <a:r>
                  <a:rPr lang="fr-FR" sz="2400" b="1" dirty="0" smtClean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condenseur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𝑆𝑟𝑓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fr-FR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fr-FR" sz="2800" b="1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1" y="4797243"/>
                <a:ext cx="12337961" cy="1344407"/>
              </a:xfrm>
              <a:prstGeom prst="rect">
                <a:avLst/>
              </a:prstGeom>
              <a:blipFill>
                <a:blip r:embed="rId3"/>
                <a:stretch>
                  <a:fillRect l="-7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35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17" y="2034862"/>
            <a:ext cx="10028208" cy="34644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5913" y="1372545"/>
            <a:ext cx="8950816" cy="487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Tableau présent quelques valeurs expérimentaux d’écarts température</a:t>
            </a:r>
            <a:endParaRPr lang="fr-FR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 Energétique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9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8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 Energétique</a:t>
            </a:r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7538" y="1063095"/>
            <a:ext cx="6241040" cy="64633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ea typeface="SimSun" panose="02010600030101010101" pitchFamily="2" charset="-122"/>
              </a:rPr>
              <a:t>Puissance de chaque composant</a:t>
            </a:r>
            <a:endParaRPr lang="fr-FR" sz="3600" dirty="0"/>
          </a:p>
        </p:txBody>
      </p:sp>
      <p:sp>
        <p:nvSpPr>
          <p:cNvPr id="7" name="Rectangle 6"/>
          <p:cNvSpPr/>
          <p:nvPr/>
        </p:nvSpPr>
        <p:spPr>
          <a:xfrm>
            <a:off x="5324513" y="4006581"/>
            <a:ext cx="2278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texte 1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1216" y="2310841"/>
                <a:ext cx="2858854" cy="2596009"/>
              </a:xfr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pPr algn="ctr"/>
                <a:r>
                  <a:rPr lang="fr-FR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Puissance </a:t>
                </a:r>
                <a:endParaRPr lang="fr-FR" sz="2400" dirty="0" smtClean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2400" dirty="0" smtClean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Frigorifique </a:t>
                </a:r>
                <a:endParaRPr lang="fr-FR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fr-FR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CMR12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𝑄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𝑓</m:t>
                        </m:r>
                      </m:sub>
                    </m:sSub>
                  </m:oMath>
                </a14:m>
                <a:endParaRPr lang="fr-FR" sz="2400" dirty="0" smtClean="0"/>
              </a:p>
              <a:p>
                <a:pPr algn="ctr"/>
                <a:r>
                  <a:rPr lang="fr-FR" sz="2400" b="1" i="1" dirty="0" smtClean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Evaporateur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𝑄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𝑓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CMR12"/>
                      </a:rPr>
                      <m:t>= </m:t>
                    </m:r>
                    <m:acc>
                      <m:accPr>
                        <m:chr m:val="̇"/>
                        <m:ctrlP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𝑚</m:t>
                        </m:r>
                      </m:e>
                    </m:acc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h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MR12"/>
                      </a:rPr>
                      <m:t>− 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h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6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MR12"/>
                      </a:rPr>
                      <m:t>)</m:t>
                    </m:r>
                  </m:oMath>
                </a14:m>
                <a:endParaRPr lang="fr-FR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endParaRPr lang="fr-FR" sz="2400" dirty="0"/>
              </a:p>
            </p:txBody>
          </p:sp>
        </mc:Choice>
        <mc:Fallback xmlns="">
          <p:sp>
            <p:nvSpPr>
              <p:cNvPr id="15" name="Espace réservé du texte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1216" y="2310841"/>
                <a:ext cx="2858854" cy="2596009"/>
              </a:xfrm>
              <a:blipFill>
                <a:blip r:embed="rId2"/>
                <a:stretch>
                  <a:fillRect t="-18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texte 14"/>
              <p:cNvSpPr txBox="1">
                <a:spLocks/>
              </p:cNvSpPr>
              <p:nvPr/>
            </p:nvSpPr>
            <p:spPr>
              <a:xfrm>
                <a:off x="3773510" y="2316365"/>
                <a:ext cx="2717279" cy="259600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dirty="0" smtClean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Puissance </a:t>
                </a:r>
              </a:p>
              <a:p>
                <a:pPr algn="ctr"/>
                <a:r>
                  <a:rPr lang="fr-FR" sz="2400" dirty="0" smtClean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Calorifique </a:t>
                </a:r>
              </a:p>
              <a:p>
                <a:pPr algn="ctr"/>
                <a:r>
                  <a:rPr lang="fr-FR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CMR12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𝑄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𝑐</m:t>
                        </m:r>
                      </m:sub>
                    </m:sSub>
                  </m:oMath>
                </a14:m>
                <a:endParaRPr lang="fr-FR" sz="2400" dirty="0" smtClean="0"/>
              </a:p>
              <a:p>
                <a:pPr algn="ctr"/>
                <a:r>
                  <a:rPr lang="fr-FR" sz="2400" b="1" i="1" dirty="0" smtClean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Condenseur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𝑄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𝑐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CMR12"/>
                      </a:rPr>
                      <m:t>= </m:t>
                    </m:r>
                    <m:acc>
                      <m:accPr>
                        <m:chr m:val="̇"/>
                        <m:ctrlP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𝑚</m:t>
                        </m:r>
                      </m:e>
                    </m:acc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h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5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MR12"/>
                      </a:rPr>
                      <m:t>− 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h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MR12"/>
                      </a:rPr>
                      <m:t>)</m:t>
                    </m:r>
                  </m:oMath>
                </a14:m>
                <a:endParaRPr lang="fr-FR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endParaRPr lang="fr-FR" sz="2400" dirty="0"/>
              </a:p>
            </p:txBody>
          </p:sp>
        </mc:Choice>
        <mc:Fallback xmlns="">
          <p:sp>
            <p:nvSpPr>
              <p:cNvPr id="16" name="Espace réservé du 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510" y="2316365"/>
                <a:ext cx="2717279" cy="2596008"/>
              </a:xfrm>
              <a:prstGeom prst="rect">
                <a:avLst/>
              </a:prstGeom>
              <a:blipFill>
                <a:blip r:embed="rId3"/>
                <a:stretch>
                  <a:fillRect t="-18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ce réservé du texte 14"/>
              <p:cNvSpPr txBox="1">
                <a:spLocks/>
              </p:cNvSpPr>
              <p:nvPr/>
            </p:nvSpPr>
            <p:spPr>
              <a:xfrm>
                <a:off x="6684229" y="2316365"/>
                <a:ext cx="2820473" cy="259048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dirty="0" smtClean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Puissance du </a:t>
                </a:r>
              </a:p>
              <a:p>
                <a:pPr algn="ctr"/>
                <a:r>
                  <a:rPr lang="fr-FR" sz="2400" dirty="0" smtClean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Compresseur</a:t>
                </a:r>
              </a:p>
              <a:p>
                <a:pPr algn="ctr"/>
                <a:r>
                  <a:rPr lang="fr-FR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cs typeface="CMR12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𝑊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𝐶𝑝</m:t>
                        </m:r>
                      </m:sub>
                    </m:sSub>
                  </m:oMath>
                </a14:m>
                <a:endParaRPr lang="fr-FR" sz="2400" dirty="0" smtClean="0"/>
              </a:p>
              <a:p>
                <a:pPr algn="ctr"/>
                <a:r>
                  <a:rPr lang="fr-FR" sz="2400" b="1" i="1" dirty="0" smtClean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Compresseur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cs typeface="CMR12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𝑊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𝐶𝑝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CMR12"/>
                      </a:rPr>
                      <m:t>= </m:t>
                    </m:r>
                    <m:acc>
                      <m:accPr>
                        <m:chr m:val="̇"/>
                        <m:ctrlP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</m:ctrlPr>
                      </m:acc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CMR12"/>
                          </a:rPr>
                          <m:t>𝑚</m:t>
                        </m:r>
                      </m:e>
                    </m:acc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h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MR12"/>
                      </a:rPr>
                      <m:t>− 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h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MR12"/>
                      </a:rPr>
                      <m:t>)</m:t>
                    </m:r>
                  </m:oMath>
                </a14:m>
                <a:endParaRPr lang="fr-FR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endParaRPr lang="fr-FR" dirty="0"/>
              </a:p>
            </p:txBody>
          </p:sp>
        </mc:Choice>
        <mc:Fallback xmlns="">
          <p:sp>
            <p:nvSpPr>
              <p:cNvPr id="17" name="Espace réservé du 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229" y="2316365"/>
                <a:ext cx="2820473" cy="2590486"/>
              </a:xfrm>
              <a:prstGeom prst="rect">
                <a:avLst/>
              </a:prstGeom>
              <a:blipFill>
                <a:blip r:embed="rId4"/>
                <a:stretch>
                  <a:fillRect l="-216" t="-1882" r="-1512" b="-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ce réservé du texte 14"/>
              <p:cNvSpPr txBox="1">
                <a:spLocks/>
              </p:cNvSpPr>
              <p:nvPr/>
            </p:nvSpPr>
            <p:spPr>
              <a:xfrm>
                <a:off x="9698142" y="2310841"/>
                <a:ext cx="2184525" cy="2596009"/>
              </a:xfrm>
              <a:prstGeom prst="rect">
                <a:avLst/>
              </a:prstGeom>
              <a:solidFill>
                <a:srgbClr val="CCECFF"/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dirty="0" smtClean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Détendeur </a:t>
                </a:r>
              </a:p>
              <a:p>
                <a:pPr algn="ctr"/>
                <a:r>
                  <a:rPr lang="fr-FR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fr-FR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h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5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MR12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MR12"/>
                      </a:rPr>
                      <m:t> 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h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MR12"/>
                          </a:rPr>
                          <m:t>6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MR12"/>
                      </a:rPr>
                      <m:t>)</m:t>
                    </m:r>
                  </m:oMath>
                </a14:m>
                <a:endParaRPr lang="fr-FR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endParaRPr lang="fr-FR" dirty="0"/>
              </a:p>
            </p:txBody>
          </p:sp>
        </mc:Choice>
        <mc:Fallback xmlns="">
          <p:sp>
            <p:nvSpPr>
              <p:cNvPr id="18" name="Espace réservé du 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42" y="2310841"/>
                <a:ext cx="2184525" cy="2596009"/>
              </a:xfrm>
              <a:prstGeom prst="rect">
                <a:avLst/>
              </a:prstGeom>
              <a:blipFill>
                <a:blip r:embed="rId5"/>
                <a:stretch>
                  <a:fillRect t="-18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49262" y="5526328"/>
                <a:ext cx="6748880" cy="76706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fr-FR" sz="24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Coefficient de performance, COP =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fr-FR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𝑸𝒇</m:t>
                        </m:r>
                      </m:num>
                      <m:den>
                        <m:sSub>
                          <m:sSubPr>
                            <m:ctrlPr>
                              <a:rPr lang="fr-FR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fr-FR" sz="3200" b="1" i="1">
                                <a:latin typeface="Cambria Math" panose="02040503050406030204" pitchFamily="18" charset="0"/>
                              </a:rPr>
                              <m:t>𝑪𝒑</m:t>
                            </m:r>
                          </m:sub>
                        </m:sSub>
                      </m:den>
                    </m:f>
                  </m:oMath>
                </a14:m>
                <a:endParaRPr lang="fr-FR" sz="3200" b="1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262" y="5526328"/>
                <a:ext cx="6748880" cy="7670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42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5583" y="1313645"/>
            <a:ext cx="5073717" cy="669701"/>
          </a:xfrm>
        </p:spPr>
        <p:txBody>
          <a:bodyPr>
            <a:noAutofit/>
          </a:bodyPr>
          <a:lstStyle/>
          <a:p>
            <a:r>
              <a:rPr lang="fr-FR" b="1" dirty="0" smtClean="0"/>
              <a:t>Fluides Frigorigènes </a:t>
            </a:r>
            <a:endParaRPr lang="fr-FR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3522" y="348208"/>
            <a:ext cx="3224016" cy="849527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Fluide frigorigène </a:t>
            </a:r>
            <a:endParaRPr lang="fr-F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8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773806" y="3827395"/>
            <a:ext cx="28451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145924" y="4170462"/>
            <a:ext cx="6260206" cy="6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73806" y="3575774"/>
            <a:ext cx="3103272" cy="18848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 de production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froid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147774" y="3547741"/>
            <a:ext cx="3065173" cy="18848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d’extraire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ulle ronde 2"/>
          <p:cNvSpPr/>
          <p:nvPr/>
        </p:nvSpPr>
        <p:spPr>
          <a:xfrm>
            <a:off x="2705369" y="701643"/>
            <a:ext cx="2343417" cy="1584102"/>
          </a:xfrm>
          <a:prstGeom prst="wedgeEllipseCallout">
            <a:avLst>
              <a:gd name="adj1" fmla="val -73758"/>
              <a:gd name="adj2" fmla="val 1275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frigorifique</a:t>
            </a:r>
          </a:p>
        </p:txBody>
      </p:sp>
      <p:sp>
        <p:nvSpPr>
          <p:cNvPr id="14" name="Bulle ronde 13"/>
          <p:cNvSpPr/>
          <p:nvPr/>
        </p:nvSpPr>
        <p:spPr>
          <a:xfrm>
            <a:off x="6167907" y="726398"/>
            <a:ext cx="2512454" cy="1584102"/>
          </a:xfrm>
          <a:prstGeom prst="wedgeEllipseCallout">
            <a:avLst>
              <a:gd name="adj1" fmla="val 52807"/>
              <a:gd name="adj2" fmla="val 1226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Pompe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</a:p>
        </p:txBody>
      </p:sp>
    </p:spTree>
    <p:extLst>
      <p:ext uri="{BB962C8B-B14F-4D97-AF65-F5344CB8AC3E}">
        <p14:creationId xmlns:p14="http://schemas.microsoft.com/office/powerpoint/2010/main" val="7719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sées 3"/>
          <p:cNvSpPr/>
          <p:nvPr/>
        </p:nvSpPr>
        <p:spPr>
          <a:xfrm>
            <a:off x="2485622" y="1146221"/>
            <a:ext cx="8409905" cy="4056845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rgbClr val="FF0000"/>
                </a:solidFill>
              </a:rPr>
              <a:t>Qu’on parle du froid on parle de l’absence de la chaleur</a:t>
            </a:r>
          </a:p>
        </p:txBody>
      </p:sp>
    </p:spTree>
    <p:extLst>
      <p:ext uri="{BB962C8B-B14F-4D97-AF65-F5344CB8AC3E}">
        <p14:creationId xmlns:p14="http://schemas.microsoft.com/office/powerpoint/2010/main" val="205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43059" y="1593860"/>
            <a:ext cx="2327890" cy="811369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L’Homme des pays </a:t>
            </a:r>
            <a:r>
              <a:rPr lang="fr-FR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Tempérés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necteur droit avec flèche 6"/>
          <p:cNvCxnSpPr>
            <a:stCxn id="5" idx="3"/>
            <a:endCxn id="12" idx="1"/>
          </p:cNvCxnSpPr>
          <p:nvPr/>
        </p:nvCxnSpPr>
        <p:spPr>
          <a:xfrm flipV="1">
            <a:off x="2870949" y="1182150"/>
            <a:ext cx="2024579" cy="81739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9696043" y="1472081"/>
            <a:ext cx="1674253" cy="81136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Denrées 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érissables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llipse 9"/>
          <p:cNvSpPr/>
          <p:nvPr/>
        </p:nvSpPr>
        <p:spPr>
          <a:xfrm rot="1781441">
            <a:off x="2915207" y="1336515"/>
            <a:ext cx="2025210" cy="4944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Constaté  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895528" y="348208"/>
            <a:ext cx="2472911" cy="166788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hivernales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(Température, Humidité..)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cteur droit avec flèche 12"/>
          <p:cNvCxnSpPr>
            <a:stCxn id="12" idx="3"/>
            <a:endCxn id="9" idx="1"/>
          </p:cNvCxnSpPr>
          <p:nvPr/>
        </p:nvCxnSpPr>
        <p:spPr>
          <a:xfrm>
            <a:off x="7368439" y="1182150"/>
            <a:ext cx="2327604" cy="69561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 rot="2428606">
            <a:off x="7270734" y="1301927"/>
            <a:ext cx="2345266" cy="5636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Conservées 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796270" y="3746405"/>
            <a:ext cx="2292440" cy="694951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Froid Artificiel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965098" y="3746405"/>
            <a:ext cx="2292440" cy="694951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Froid Naturel 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4656070" y="3259778"/>
            <a:ext cx="2951825" cy="6949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Reproduire ces conditions en été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Connecteur en angle 38"/>
          <p:cNvCxnSpPr>
            <a:stCxn id="35" idx="1"/>
            <a:endCxn id="24" idx="3"/>
          </p:cNvCxnSpPr>
          <p:nvPr/>
        </p:nvCxnSpPr>
        <p:spPr>
          <a:xfrm rot="10800000" flipV="1">
            <a:off x="3257538" y="3607253"/>
            <a:ext cx="1398532" cy="486627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ngle 42"/>
          <p:cNvCxnSpPr>
            <a:stCxn id="35" idx="3"/>
            <a:endCxn id="23" idx="1"/>
          </p:cNvCxnSpPr>
          <p:nvPr/>
        </p:nvCxnSpPr>
        <p:spPr>
          <a:xfrm>
            <a:off x="7607895" y="3607254"/>
            <a:ext cx="1188375" cy="486627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à coins arrondis 53"/>
          <p:cNvSpPr/>
          <p:nvPr/>
        </p:nvSpPr>
        <p:spPr>
          <a:xfrm>
            <a:off x="6882890" y="5254580"/>
            <a:ext cx="2292440" cy="69495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Systèmes de Production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Connecteur droit avec flèche 60"/>
          <p:cNvCxnSpPr>
            <a:stCxn id="23" idx="2"/>
            <a:endCxn id="54" idx="0"/>
          </p:cNvCxnSpPr>
          <p:nvPr/>
        </p:nvCxnSpPr>
        <p:spPr>
          <a:xfrm flipH="1">
            <a:off x="8029110" y="4441356"/>
            <a:ext cx="1913380" cy="81322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24" idx="2"/>
            <a:endCxn id="76" idx="0"/>
          </p:cNvCxnSpPr>
          <p:nvPr/>
        </p:nvCxnSpPr>
        <p:spPr>
          <a:xfrm>
            <a:off x="2111318" y="4441356"/>
            <a:ext cx="1931597" cy="86999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à coins arrondis 75"/>
          <p:cNvSpPr/>
          <p:nvPr/>
        </p:nvSpPr>
        <p:spPr>
          <a:xfrm>
            <a:off x="2870949" y="5311349"/>
            <a:ext cx="2343931" cy="69495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Procédés Traditionnels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Connecteur droit avec flèche 29"/>
          <p:cNvCxnSpPr>
            <a:stCxn id="12" idx="2"/>
          </p:cNvCxnSpPr>
          <p:nvPr/>
        </p:nvCxnSpPr>
        <p:spPr>
          <a:xfrm flipH="1">
            <a:off x="6131983" y="2016092"/>
            <a:ext cx="1" cy="13001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à coins arrondis 54"/>
          <p:cNvSpPr/>
          <p:nvPr/>
        </p:nvSpPr>
        <p:spPr>
          <a:xfrm>
            <a:off x="33522" y="348208"/>
            <a:ext cx="3224016" cy="694951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Historique du Froid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9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3522" y="348208"/>
            <a:ext cx="3224016" cy="694951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Procédés traditionnels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828" y="1467050"/>
            <a:ext cx="1268518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Salage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0749" y="2482698"/>
            <a:ext cx="1689886" cy="46166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Saumurage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9591" y="3481488"/>
            <a:ext cx="1244251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Séchage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800" y="4490913"/>
            <a:ext cx="1244251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Fumage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8286" y="1477089"/>
            <a:ext cx="8425063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 à 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saler un aliment (viande, fromage, 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fr-F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2168" y="2490283"/>
            <a:ext cx="4698722" cy="46166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Liquide </a:t>
            </a:r>
            <a:r>
              <a:rPr lang="fr-FR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forte concentration de </a:t>
            </a:r>
            <a:r>
              <a:rPr lang="fr-FR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sel.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2897" y="3490598"/>
            <a:ext cx="7218643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fr-FR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Méthode </a:t>
            </a:r>
            <a:r>
              <a:rPr lang="fr-FR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de conservation des aliments par déshydratation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2654595" y="4503792"/>
            <a:ext cx="8069496" cy="46166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Exposer </a:t>
            </a:r>
            <a:r>
              <a:rPr lang="fr-FR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la viande ou le poisson à une grande quantité de fumée 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714828" y="5497042"/>
            <a:ext cx="2184444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Glace naturelle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3070635" y="5485887"/>
            <a:ext cx="6962007" cy="46166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de façon 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permanente, discontinue, pièces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d’eau gelées</a:t>
            </a:r>
          </a:p>
        </p:txBody>
      </p:sp>
    </p:spTree>
    <p:extLst>
      <p:ext uri="{BB962C8B-B14F-4D97-AF65-F5344CB8AC3E}">
        <p14:creationId xmlns:p14="http://schemas.microsoft.com/office/powerpoint/2010/main" val="389109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3522" y="348208"/>
            <a:ext cx="3224016" cy="694951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Systèmes de Production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71938" y="812326"/>
            <a:ext cx="2900153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Mélange des Liquides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284" y="1566253"/>
            <a:ext cx="10788702" cy="3894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premier à avoir évoqué l’usage, en Inde, au 4</a:t>
            </a:r>
            <a:r>
              <a:rPr lang="fr-F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siècle, de tels mélanges semble être l’écrivain arabe </a:t>
            </a:r>
            <a:r>
              <a:rPr lang="fr-FR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Ibn Abi </a:t>
            </a:r>
            <a:r>
              <a:rPr lang="fr-FR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Usaibia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ar-D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إبن</a:t>
            </a:r>
            <a:r>
              <a:rPr lang="ar-D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أبي </a:t>
            </a:r>
            <a:r>
              <a:rPr lang="ar-D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عزيبية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L’usage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refroidissement de l’eau par l’emploi du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salpêtre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ar-D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الملح الصخري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est cité par le médecin </a:t>
            </a:r>
            <a:r>
              <a:rPr lang="fr-FR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italien </a:t>
            </a:r>
            <a:r>
              <a:rPr lang="fr-FR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Zimara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(1530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Ensuite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découverte que le mélange de neige et de sels par </a:t>
            </a:r>
            <a:r>
              <a:rPr lang="fr-FR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Tancredo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(1607) permettait d’atteindre des températures encore plus basses</a:t>
            </a:r>
          </a:p>
        </p:txBody>
      </p:sp>
    </p:spTree>
    <p:extLst>
      <p:ext uri="{BB962C8B-B14F-4D97-AF65-F5344CB8AC3E}">
        <p14:creationId xmlns:p14="http://schemas.microsoft.com/office/powerpoint/2010/main" val="37165514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3522" y="348208"/>
            <a:ext cx="3224016" cy="694951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Systèmes de Production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46779" y="895535"/>
            <a:ext cx="2961067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Systèmes frigorifiques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34097" y="1357200"/>
            <a:ext cx="10586434" cy="2182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           </a:t>
            </a:r>
            <a:r>
              <a:rPr lang="fr-FR" sz="2400" dirty="0" smtClean="0"/>
              <a:t>-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 grandes familles: </a:t>
            </a:r>
          </a:p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Ceux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consomment, pour fonctionner, de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l’énergie mécanique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Systèmes 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mécano-frigorifiques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Ceux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consomment essentiellement de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thermique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Systèmes thermo-frigorifique</a:t>
            </a:r>
            <a:endParaRPr lang="fr-F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97" y="4185634"/>
            <a:ext cx="5293216" cy="239547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Systèmes </a:t>
            </a:r>
            <a:r>
              <a:rPr lang="fr-F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compression de vapeurs </a:t>
            </a:r>
            <a:endParaRPr lang="fr-FR" sz="2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fr-FR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Climatiseur, Réfrigérateur……),</a:t>
            </a:r>
          </a:p>
          <a:p>
            <a:pPr lvl="0"/>
            <a:endParaRPr lang="fr-FR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Systèmes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utilisant des cycles à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</a:p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Turbine à gaz)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2011" y="4185634"/>
            <a:ext cx="5048520" cy="239547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2400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Systèmes </a:t>
            </a:r>
            <a:r>
              <a:rPr lang="fr-F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fr-FR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</a:p>
          <a:p>
            <a:pPr lvl="0"/>
            <a:r>
              <a:rPr lang="fr-F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(Systèmes binaires)</a:t>
            </a:r>
            <a:endParaRPr lang="fr-FR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Systèmes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adsorption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Systèmes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éjection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609861" y="1946185"/>
            <a:ext cx="399244" cy="346256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/>
              <a:t>1</a:t>
            </a:r>
          </a:p>
        </p:txBody>
      </p:sp>
      <p:sp>
        <p:nvSpPr>
          <p:cNvPr id="15" name="Ellipse 14"/>
          <p:cNvSpPr/>
          <p:nvPr/>
        </p:nvSpPr>
        <p:spPr>
          <a:xfrm>
            <a:off x="1852410" y="2639492"/>
            <a:ext cx="401391" cy="374164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2</a:t>
            </a:r>
            <a:endParaRPr lang="fr-FR" sz="2800" dirty="0"/>
          </a:p>
        </p:txBody>
      </p:sp>
      <p:sp>
        <p:nvSpPr>
          <p:cNvPr id="16" name="Ellipse 15"/>
          <p:cNvSpPr/>
          <p:nvPr/>
        </p:nvSpPr>
        <p:spPr>
          <a:xfrm>
            <a:off x="553794" y="4001852"/>
            <a:ext cx="463638" cy="352069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/>
              <a:t>1</a:t>
            </a:r>
          </a:p>
        </p:txBody>
      </p:sp>
      <p:sp>
        <p:nvSpPr>
          <p:cNvPr id="17" name="Ellipse 16"/>
          <p:cNvSpPr/>
          <p:nvPr/>
        </p:nvSpPr>
        <p:spPr>
          <a:xfrm>
            <a:off x="6179715" y="3979572"/>
            <a:ext cx="465784" cy="37435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2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792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2591</TotalTime>
  <Words>1045</Words>
  <Application>Microsoft Office PowerPoint</Application>
  <PresentationFormat>Grand écran</PresentationFormat>
  <Paragraphs>215</Paragraphs>
  <Slides>35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SimSun</vt:lpstr>
      <vt:lpstr>Arial</vt:lpstr>
      <vt:lpstr>Calibri</vt:lpstr>
      <vt:lpstr>Cambria Math</vt:lpstr>
      <vt:lpstr>Century Gothic</vt:lpstr>
      <vt:lpstr>CMR12</vt:lpstr>
      <vt:lpstr>Times New Roman</vt:lpstr>
      <vt:lpstr>Wingdings</vt:lpstr>
      <vt:lpstr>Wingdings 3</vt:lpstr>
      <vt:lpstr>Brin</vt:lpstr>
      <vt:lpstr>Image bitmap</vt:lpstr>
      <vt:lpstr>Présentation PowerPoint</vt:lpstr>
      <vt:lpstr>Présentation PowerPoint</vt:lpstr>
      <vt:lpstr>Chapitre 1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Coefficient de performance  du cycle de Carnot </vt:lpstr>
      <vt:lpstr>Présentation PowerPoint</vt:lpstr>
      <vt:lpstr>Présentation PowerPoint</vt:lpstr>
      <vt:lpstr>Présentation PowerPoint</vt:lpstr>
      <vt:lpstr>Chapitre 2</vt:lpstr>
      <vt:lpstr>Présentation PowerPoint</vt:lpstr>
      <vt:lpstr>Présentation PowerPoint</vt:lpstr>
      <vt:lpstr>Présentation PowerPoint</vt:lpstr>
      <vt:lpstr>Machine frigorifique </vt:lpstr>
      <vt:lpstr>Voir la vidéo   01</vt:lpstr>
      <vt:lpstr>Principe de fonctionnement  </vt:lpstr>
      <vt:lpstr>Présentation PowerPoint</vt:lpstr>
      <vt:lpstr>Schéma de principe d’une IF</vt:lpstr>
      <vt:lpstr>Représentation du Cycle frigorifique  </vt:lpstr>
      <vt:lpstr>Présentation PowerPoint</vt:lpstr>
      <vt:lpstr>Présentation PowerPoint</vt:lpstr>
      <vt:lpstr>Cycle frigorifique  </vt:lpstr>
      <vt:lpstr>Cycle Théorique  </vt:lpstr>
      <vt:lpstr>Cycle Pratique </vt:lpstr>
      <vt:lpstr>Transformations subit par le fréon </vt:lpstr>
      <vt:lpstr>Présentation PowerPoint</vt:lpstr>
      <vt:lpstr>Présentation PowerPoint</vt:lpstr>
      <vt:lpstr>Présentation PowerPoint</vt:lpstr>
      <vt:lpstr>Fluides Frigorigènes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Frigorifique &amp; Pompe à Chaleur</dc:title>
  <dc:creator>User</dc:creator>
  <cp:lastModifiedBy>User</cp:lastModifiedBy>
  <cp:revision>170</cp:revision>
  <dcterms:created xsi:type="dcterms:W3CDTF">2023-01-29T15:10:11Z</dcterms:created>
  <dcterms:modified xsi:type="dcterms:W3CDTF">2010-03-14T19:04:16Z</dcterms:modified>
</cp:coreProperties>
</file>