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130515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3200" b="1" dirty="0" smtClean="0"/>
              <a:t>II</a:t>
            </a:r>
            <a:r>
              <a:rPr lang="ar-DZ" sz="3200" b="1" dirty="0" smtClean="0"/>
              <a:t>الحسابات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490861" y="740115"/>
            <a:ext cx="7859053" cy="833939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هو اتفاقية بين البنك والزبون تنظّم من خلالها العمليات المالية القائمة سواءً إيداعات أو سحوبات أو غيرها.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31379" y="3333875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حساب الاطلاع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218315" y="420248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الحساب الجاري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62363" y="3257675"/>
            <a:ext cx="7169016" cy="762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حساب بدون أجل يتمّ السحب منه بدون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قيود ولا شروط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، ويشترط  </a:t>
            </a:r>
            <a:r>
              <a:rPr lang="ar-DZ" sz="2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الشيك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وأن يكون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دائنا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دائما، أي أنّه لا يسمح بسحب مبلغ أكبر من المتوفّر. ويسمى أيضا حساب الشيك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37351" y="4164388"/>
            <a:ext cx="6780964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له نفس الخصائص غير أنّه يفتح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للتجار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المهنيين، وينبغي ان تكون عملياته مفصولةعن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حساباتهم كأفراد، ويمكن ان يكون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مدينا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ويستفيد أصحابه من السجب على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المكشوف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rrondir un rectangle avec un coin diagonal 16"/>
          <p:cNvSpPr/>
          <p:nvPr/>
        </p:nvSpPr>
        <p:spPr>
          <a:xfrm>
            <a:off x="2143821" y="1676400"/>
            <a:ext cx="4227950" cy="381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وهناك عدّة انواع للحسابات نذكر منها:</a:t>
            </a:r>
            <a:endParaRPr lang="fr-F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7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684" y="4945252"/>
            <a:ext cx="623334" cy="64807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Arrondir un rectangle avec un coin diagonal 16"/>
          <p:cNvSpPr/>
          <p:nvPr/>
        </p:nvSpPr>
        <p:spPr>
          <a:xfrm>
            <a:off x="7259088" y="5892574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الحساب على الدّفتر</a:t>
            </a:r>
          </a:p>
          <a:p>
            <a:pPr algn="ctr"/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à coins arrondis 14"/>
          <p:cNvSpPr>
            <a:spLocks noChangeArrowheads="1"/>
          </p:cNvSpPr>
          <p:nvPr/>
        </p:nvSpPr>
        <p:spPr bwMode="auto">
          <a:xfrm>
            <a:off x="1034072" y="5816374"/>
            <a:ext cx="6245798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لا يشترط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الشيك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بل تسجّل العمليات في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دفتر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يمنح للزبون. لا يمكن ان يكون </a:t>
            </a:r>
          </a:p>
          <a:p>
            <a:pPr lvl="0" algn="ctr" rtl="1"/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مدينا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، يمكن أن يستفيد صاحبه من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فائدة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Arrondir un rectangle avec un coin diagonal 16"/>
          <p:cNvSpPr/>
          <p:nvPr/>
        </p:nvSpPr>
        <p:spPr>
          <a:xfrm>
            <a:off x="7252161" y="496448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الحساب لأجل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867817" y="4964488"/>
            <a:ext cx="6391271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له يتطلّب هذا الحساب بعض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القيود والشروط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أهمّها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مدّة الإيداع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التي لا يمكن ان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تسحبالاموال قبل انقضائها. يدرّ هذا الحساب </a:t>
            </a:r>
            <a:r>
              <a:rPr lang="ar-DZ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فوائد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Picture 21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798103" y="2269300"/>
            <a:ext cx="988556" cy="734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993591" y="2285597"/>
            <a:ext cx="988556" cy="734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557522" y="2269300"/>
            <a:ext cx="988556" cy="7346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0863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130515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عمليات على الحسابات 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18314" y="2942734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الإيداع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218315" y="420248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السحب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83145" y="2927023"/>
            <a:ext cx="7169016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عملية تغذية الحساب باموال جديدة تزيد من رصيد الزبون وقدرة البنك على الإقراض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37351" y="4164388"/>
            <a:ext cx="6780964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هي العملية العكسية للإيداعات، حيث تُنقص من رصيد الزبون، ويمكن ان يمنح البنك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المسحوبات للزبون او من يؤمر بالدفع له.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rrondir un rectangle avec un coin diagonal 16"/>
          <p:cNvSpPr/>
          <p:nvPr/>
        </p:nvSpPr>
        <p:spPr>
          <a:xfrm>
            <a:off x="2292556" y="1295400"/>
            <a:ext cx="4227950" cy="381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هناك ثلاث  عمليات على للحسابات:</a:t>
            </a:r>
            <a:endParaRPr lang="fr-F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Arrondir un rectangle avec un coin diagonal 16"/>
          <p:cNvSpPr/>
          <p:nvPr/>
        </p:nvSpPr>
        <p:spPr>
          <a:xfrm>
            <a:off x="7273944" y="5343121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التّحويل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125685" y="5307388"/>
            <a:ext cx="7071848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هي عملية نقل الأموال من حساب إلى حساب في نفس البنك او بين حسابين في بنكين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مختلفين وبموجب هذه العملية يزيد حساب المستفيد (الدائن) وينقص حساب المحوّل (المدين).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Picture 21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811169" y="1952280"/>
            <a:ext cx="988556" cy="7346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0493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5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130515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فتح وإقفال الحسابات 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6788015" y="2721990"/>
            <a:ext cx="2302473" cy="80913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فتح الحساب للشخص الطبيعي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139539" y="2812080"/>
            <a:ext cx="6662331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تخضع لشروط قانون النقد والقرض: البلوغ والأهلية القانونية والحقوق المدنية،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وهناك استثناءات.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125684" y="4207049"/>
            <a:ext cx="6655279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لصالح المؤسسات، يشترط الشخصية القانونية. ويتم تفويض المدير للتصرف في الحساب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rrondir un rectangle avec un coin diagonal 16"/>
          <p:cNvSpPr/>
          <p:nvPr/>
        </p:nvSpPr>
        <p:spPr>
          <a:xfrm>
            <a:off x="2292556" y="1406236"/>
            <a:ext cx="4227950" cy="381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فتح الحسابات</a:t>
            </a:r>
            <a:endParaRPr lang="fr-F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1" name="Picture 10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4064029" y="1973063"/>
            <a:ext cx="988556" cy="7346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Arrondir un rectangle avec un coin diagonal 16"/>
          <p:cNvSpPr/>
          <p:nvPr/>
        </p:nvSpPr>
        <p:spPr>
          <a:xfrm>
            <a:off x="6834600" y="4102721"/>
            <a:ext cx="2302473" cy="80913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فتح الحساب للشخص المعنوي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396631" y="4911855"/>
            <a:ext cx="6019800" cy="1942879"/>
          </a:xfrm>
          <a:prstGeom prst="cloudCallout">
            <a:avLst>
              <a:gd name="adj1" fmla="val -49585"/>
              <a:gd name="adj2" fmla="val -629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الخلاصة: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-الأهلية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-الشخصية القانونية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-ملأ بطاقتي المعلومات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-استخراج لشيك</a:t>
            </a:r>
            <a:endParaRPr lang="ar-DZ" sz="24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816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5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5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75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 animBg="1"/>
      <p:bldP spid="13" grpId="0" animBg="1"/>
      <p:bldP spid="15" grpId="0" animBg="1"/>
      <p:bldP spid="14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130515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الودائع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490861" y="740115"/>
            <a:ext cx="7859053" cy="833939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كلّ ما يضعه الأفراد أو المؤسسات في البن على سبيل الحفظ أو التوظيف.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31379" y="3333875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الودائع الجارية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218315" y="420248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الودائع لأجل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62363" y="3257675"/>
            <a:ext cx="7169016" cy="762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يحقّ لأصحابها سحبها في أ وقت، ولا تدرّ فوائد.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37351" y="4164388"/>
            <a:ext cx="6780964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توضع لدى البنك لفترة معيّنة لا يحق لأصحابها سحبها قبل ذلك، تدرّ فوائد.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rrondir un rectangle avec un coin diagonal 16"/>
          <p:cNvSpPr/>
          <p:nvPr/>
        </p:nvSpPr>
        <p:spPr>
          <a:xfrm>
            <a:off x="2143821" y="1676400"/>
            <a:ext cx="4227950" cy="381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وهناك عدّة انواع للودائع نذكر منها:</a:t>
            </a:r>
            <a:endParaRPr lang="fr-F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7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684" y="4945252"/>
            <a:ext cx="623334" cy="64807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Arrondir un rectangle avec un coin diagonal 16"/>
          <p:cNvSpPr/>
          <p:nvPr/>
        </p:nvSpPr>
        <p:spPr>
          <a:xfrm>
            <a:off x="7259088" y="5892574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الودائع الائتمانية</a:t>
            </a:r>
          </a:p>
          <a:p>
            <a:pPr algn="ctr"/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à coins arrondis 14"/>
          <p:cNvSpPr>
            <a:spLocks noChangeArrowheads="1"/>
          </p:cNvSpPr>
          <p:nvPr/>
        </p:nvSpPr>
        <p:spPr bwMode="auto">
          <a:xfrm>
            <a:off x="1034072" y="5816374"/>
            <a:ext cx="6245798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تسجيلات محاسبية ناتجة عن حركة الأموال بين حسابات المودعين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(في حالة لم يتمّ سحبها)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Arrondir un rectangle avec un coin diagonal 16"/>
          <p:cNvSpPr/>
          <p:nvPr/>
        </p:nvSpPr>
        <p:spPr>
          <a:xfrm>
            <a:off x="7252161" y="496448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الودائع الادخارية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867817" y="4964488"/>
            <a:ext cx="6391271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لفترات طويلة، يضع البنوك قيودا أكبر لسحبها، تدرّ فوائد أكبر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Picture 21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798103" y="2269300"/>
            <a:ext cx="988556" cy="734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993591" y="2285597"/>
            <a:ext cx="988556" cy="734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 descr="C:\Users\HAMZA\Pictures\prezi\clipart-pointing-hand-512x512-241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557522" y="2269300"/>
            <a:ext cx="988556" cy="7346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277916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PresentationFormat>Affichage à l'écran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NewsPrint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</cp:revision>
  <dcterms:created xsi:type="dcterms:W3CDTF">2018-02-12T09:49:52Z</dcterms:created>
  <dcterms:modified xsi:type="dcterms:W3CDTF">2018-02-12T09:50:18Z</dcterms:modified>
</cp:coreProperties>
</file>