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 id="2147483792" r:id="rId2"/>
  </p:sldMasterIdLst>
  <p:notesMasterIdLst>
    <p:notesMasterId r:id="rId31"/>
  </p:notesMasterIdLst>
  <p:sldIdLst>
    <p:sldId id="288" r:id="rId3"/>
    <p:sldId id="280" r:id="rId4"/>
    <p:sldId id="281" r:id="rId5"/>
    <p:sldId id="282" r:id="rId6"/>
    <p:sldId id="257" r:id="rId7"/>
    <p:sldId id="258" r:id="rId8"/>
    <p:sldId id="259" r:id="rId9"/>
    <p:sldId id="260" r:id="rId10"/>
    <p:sldId id="261" r:id="rId11"/>
    <p:sldId id="283" r:id="rId12"/>
    <p:sldId id="285" r:id="rId13"/>
    <p:sldId id="262" r:id="rId14"/>
    <p:sldId id="263" r:id="rId15"/>
    <p:sldId id="264" r:id="rId16"/>
    <p:sldId id="286" r:id="rId17"/>
    <p:sldId id="284" r:id="rId18"/>
    <p:sldId id="265" r:id="rId19"/>
    <p:sldId id="266" r:id="rId20"/>
    <p:sldId id="267" r:id="rId21"/>
    <p:sldId id="268" r:id="rId22"/>
    <p:sldId id="269" r:id="rId23"/>
    <p:sldId id="270" r:id="rId24"/>
    <p:sldId id="271" r:id="rId25"/>
    <p:sldId id="272" r:id="rId26"/>
    <p:sldId id="273" r:id="rId27"/>
    <p:sldId id="274" r:id="rId28"/>
    <p:sldId id="278" r:id="rId29"/>
    <p:sldId id="279" r:id="rId3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40AD03-BF85-4533-8A73-2D5005ABCA51}" type="datetimeFigureOut">
              <a:rPr lang="fr-FR" smtClean="0"/>
              <a:t>18/03/2025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4BD2098-C8C7-41D6-863F-E2607FFBDF66}" type="slidenum">
              <a:rPr lang="fr-FR" smtClean="0"/>
              <a:t>‹#›</a:t>
            </a:fld>
            <a:endParaRPr lang="fr-FR"/>
          </a:p>
        </p:txBody>
      </p:sp>
    </p:spTree>
    <p:extLst>
      <p:ext uri="{BB962C8B-B14F-4D97-AF65-F5344CB8AC3E}">
        <p14:creationId xmlns:p14="http://schemas.microsoft.com/office/powerpoint/2010/main" val="3422351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kumimoji="0" lang="fr-FR" smtClean="0"/>
              <a:t>Modifiez le style du titre</a:t>
            </a:r>
            <a:endParaRPr kumimoji="0"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563CCCA-3149-4E5B-A2EF-CEEFB299AAEC}" type="datetimeFigureOut">
              <a:rPr lang="fr-FR" smtClean="0"/>
              <a:pPr/>
              <a:t>18/03/2025</a:t>
            </a:fld>
            <a:endParaRPr lang="fr-FR"/>
          </a:p>
        </p:txBody>
      </p:sp>
      <p:sp>
        <p:nvSpPr>
          <p:cNvPr id="17" name="Espace réservé du pied de page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r-FR"/>
          </a:p>
        </p:txBody>
      </p:sp>
      <p:sp>
        <p:nvSpPr>
          <p:cNvPr id="29" name="Espace réservé du numéro de diapositive 28"/>
          <p:cNvSpPr>
            <a:spLocks noGrp="1"/>
          </p:cNvSpPr>
          <p:nvPr>
            <p:ph type="sldNum" sz="quarter" idx="12"/>
          </p:nvPr>
        </p:nvSpPr>
        <p:spPr>
          <a:xfrm>
            <a:off x="8001000" y="228600"/>
            <a:ext cx="838200" cy="381000"/>
          </a:xfrm>
        </p:spPr>
        <p:txBody>
          <a:bodyPr/>
          <a:lstStyle>
            <a:lvl1pPr>
              <a:defRPr>
                <a:solidFill>
                  <a:schemeClr val="tx2"/>
                </a:solidFill>
              </a:defRPr>
            </a:lvl1pPr>
          </a:lstStyle>
          <a:p>
            <a:fld id="{CC552253-4868-4BE3-9EAD-FAD41962EBF7}"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C552253-4868-4BE3-9EAD-FAD41962EBF7}"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1"/>
      </p:bgRef>
    </p:bg>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609600"/>
            <a:ext cx="2057400" cy="5516563"/>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6553200" y="6248402"/>
            <a:ext cx="2209800" cy="365125"/>
          </a:xfrm>
        </p:spPr>
        <p:txBody>
          <a:bodyPr/>
          <a:lstStyle/>
          <a:p>
            <a:fld id="{F563CCCA-3149-4E5B-A2EF-CEEFB299AAEC}" type="datetimeFigureOut">
              <a:rPr lang="fr-FR" smtClean="0"/>
              <a:pPr/>
              <a:t>18/03/2025</a:t>
            </a:fld>
            <a:endParaRPr lang="fr-FR"/>
          </a:p>
        </p:txBody>
      </p:sp>
      <p:sp>
        <p:nvSpPr>
          <p:cNvPr id="5" name="Espace réservé du pied de page 4"/>
          <p:cNvSpPr>
            <a:spLocks noGrp="1"/>
          </p:cNvSpPr>
          <p:nvPr>
            <p:ph type="ftr" sz="quarter" idx="11"/>
          </p:nvPr>
        </p:nvSpPr>
        <p:spPr>
          <a:xfrm>
            <a:off x="457201" y="6248207"/>
            <a:ext cx="5573483" cy="365125"/>
          </a:xfrm>
        </p:spPr>
        <p:txBody>
          <a:bodyPr/>
          <a:lstStyle/>
          <a:p>
            <a:endParaRPr lang="fr-F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rot="5400000">
            <a:off x="5989638" y="144462"/>
            <a:ext cx="533400" cy="244476"/>
          </a:xfrm>
        </p:spPr>
        <p:txBody>
          <a:bodyPr/>
          <a:lstStyle/>
          <a:p>
            <a:fld id="{CC552253-4868-4BE3-9EAD-FAD41962EBF7}"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685800" y="2130425"/>
            <a:ext cx="7772400" cy="1470025"/>
          </a:xfrm>
        </p:spPr>
        <p:txBody>
          <a:bodyPr/>
          <a:lstStyle>
            <a:lvl1pPr>
              <a:defRPr>
                <a:effectLst>
                  <a:outerShdw blurRad="38100" dist="38100" dir="2700000" algn="tl">
                    <a:srgbClr val="000000">
                      <a:alpha val="43137"/>
                    </a:srgbClr>
                  </a:outerShdw>
                </a:effectLst>
              </a:defRPr>
            </a:lvl1pPr>
          </a:lstStyle>
          <a:p>
            <a:r>
              <a:rPr lang="fr-CA" dirty="0"/>
              <a:t>Cliquez pour modifier le style du titre</a:t>
            </a:r>
          </a:p>
        </p:txBody>
      </p:sp>
      <p:sp>
        <p:nvSpPr>
          <p:cNvPr id="9011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effectLst/>
              </a:defRPr>
            </a:lvl1pPr>
          </a:lstStyle>
          <a:p>
            <a:r>
              <a:rPr lang="fr-CA" dirty="0"/>
              <a:t>Cliquez pour modifier le style des sous-titres du masque</a:t>
            </a:r>
          </a:p>
        </p:txBody>
      </p:sp>
      <p:sp>
        <p:nvSpPr>
          <p:cNvPr id="4" name="Rectangle 4"/>
          <p:cNvSpPr>
            <a:spLocks noGrp="1" noChangeArrowheads="1"/>
          </p:cNvSpPr>
          <p:nvPr>
            <p:ph type="ftr" sz="quarter" idx="10"/>
          </p:nvPr>
        </p:nvSpPr>
        <p:spPr>
          <a:xfrm>
            <a:off x="3124200" y="6459538"/>
            <a:ext cx="2895600" cy="261937"/>
          </a:xfrm>
        </p:spPr>
        <p:txBody>
          <a:bodyPr/>
          <a:lstStyle>
            <a:lvl1pPr>
              <a:defRPr/>
            </a:lvl1pPr>
          </a:lstStyle>
          <a:p>
            <a:pPr>
              <a:defRPr/>
            </a:pPr>
            <a:r>
              <a:rPr lang="fr-CA"/>
              <a:t>Collège Lionel-Groulx</a:t>
            </a:r>
            <a:endParaRPr lang="en-US"/>
          </a:p>
        </p:txBody>
      </p:sp>
      <p:sp>
        <p:nvSpPr>
          <p:cNvPr id="5" name="Rectangle 4"/>
          <p:cNvSpPr>
            <a:spLocks noGrp="1" noChangeArrowheads="1"/>
          </p:cNvSpPr>
          <p:nvPr>
            <p:ph type="sldNum" sz="quarter" idx="11"/>
          </p:nvPr>
        </p:nvSpPr>
        <p:spPr>
          <a:xfrm>
            <a:off x="7010400" y="6459538"/>
            <a:ext cx="2133600" cy="476250"/>
          </a:xfrm>
        </p:spPr>
        <p:txBody>
          <a:bodyPr/>
          <a:lstStyle>
            <a:lvl1pPr>
              <a:defRPr/>
            </a:lvl1pPr>
          </a:lstStyle>
          <a:p>
            <a:pPr>
              <a:defRPr/>
            </a:pPr>
            <a:fld id="{5DD498C6-37D7-457F-A4C8-ADE3113F74D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5" name="Rectangle 8"/>
          <p:cNvSpPr>
            <a:spLocks noGrp="1" noChangeArrowheads="1"/>
          </p:cNvSpPr>
          <p:nvPr>
            <p:ph type="sldNum" sz="quarter" idx="11"/>
          </p:nvPr>
        </p:nvSpPr>
        <p:spPr>
          <a:ln/>
        </p:spPr>
        <p:txBody>
          <a:bodyPr/>
          <a:lstStyle>
            <a:lvl1pPr>
              <a:defRPr/>
            </a:lvl1pPr>
          </a:lstStyle>
          <a:p>
            <a:pPr>
              <a:defRPr/>
            </a:pPr>
            <a:fld id="{AC039785-0E42-4D24-81BD-0691C7F34856}"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5" name="Rectangle 8"/>
          <p:cNvSpPr>
            <a:spLocks noGrp="1" noChangeArrowheads="1"/>
          </p:cNvSpPr>
          <p:nvPr>
            <p:ph type="sldNum" sz="quarter" idx="11"/>
          </p:nvPr>
        </p:nvSpPr>
        <p:spPr>
          <a:ln/>
        </p:spPr>
        <p:txBody>
          <a:bodyPr/>
          <a:lstStyle>
            <a:lvl1pPr>
              <a:defRPr/>
            </a:lvl1pPr>
          </a:lstStyle>
          <a:p>
            <a:pPr>
              <a:defRPr/>
            </a:pPr>
            <a:fld id="{4EA82606-2787-4D36-A8E0-DB8A1DC089FA}"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179388" y="1600200"/>
            <a:ext cx="4316412" cy="5141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u contenu 3"/>
          <p:cNvSpPr>
            <a:spLocks noGrp="1"/>
          </p:cNvSpPr>
          <p:nvPr>
            <p:ph sz="half" idx="2"/>
          </p:nvPr>
        </p:nvSpPr>
        <p:spPr>
          <a:xfrm>
            <a:off x="4648200" y="1600200"/>
            <a:ext cx="4316413" cy="5141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6" name="Rectangle 8"/>
          <p:cNvSpPr>
            <a:spLocks noGrp="1" noChangeArrowheads="1"/>
          </p:cNvSpPr>
          <p:nvPr>
            <p:ph type="sldNum" sz="quarter" idx="11"/>
          </p:nvPr>
        </p:nvSpPr>
        <p:spPr>
          <a:ln/>
        </p:spPr>
        <p:txBody>
          <a:bodyPr/>
          <a:lstStyle>
            <a:lvl1pPr>
              <a:defRPr/>
            </a:lvl1pPr>
          </a:lstStyle>
          <a:p>
            <a:pPr>
              <a:defRPr/>
            </a:pPr>
            <a:fld id="{5156B376-A799-4DA9-93AA-C2A801CC0BE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8" name="Rectangle 8"/>
          <p:cNvSpPr>
            <a:spLocks noGrp="1" noChangeArrowheads="1"/>
          </p:cNvSpPr>
          <p:nvPr>
            <p:ph type="sldNum" sz="quarter" idx="11"/>
          </p:nvPr>
        </p:nvSpPr>
        <p:spPr>
          <a:ln/>
        </p:spPr>
        <p:txBody>
          <a:bodyPr/>
          <a:lstStyle>
            <a:lvl1pPr>
              <a:defRPr/>
            </a:lvl1pPr>
          </a:lstStyle>
          <a:p>
            <a:pPr>
              <a:defRPr/>
            </a:pPr>
            <a:fld id="{714E96EC-EACE-4189-8BE6-B1A9B67ECEF6}"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4" name="Rectangle 8"/>
          <p:cNvSpPr>
            <a:spLocks noGrp="1" noChangeArrowheads="1"/>
          </p:cNvSpPr>
          <p:nvPr>
            <p:ph type="sldNum" sz="quarter" idx="11"/>
          </p:nvPr>
        </p:nvSpPr>
        <p:spPr>
          <a:ln/>
        </p:spPr>
        <p:txBody>
          <a:bodyPr/>
          <a:lstStyle>
            <a:lvl1pPr>
              <a:defRPr/>
            </a:lvl1pPr>
          </a:lstStyle>
          <a:p>
            <a:pPr>
              <a:defRPr/>
            </a:pPr>
            <a:fld id="{9C372D87-6E5A-4607-9051-4B1B451F4BF6}"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3" name="Rectangle 8"/>
          <p:cNvSpPr>
            <a:spLocks noGrp="1" noChangeArrowheads="1"/>
          </p:cNvSpPr>
          <p:nvPr>
            <p:ph type="sldNum" sz="quarter" idx="11"/>
          </p:nvPr>
        </p:nvSpPr>
        <p:spPr>
          <a:ln/>
        </p:spPr>
        <p:txBody>
          <a:bodyPr/>
          <a:lstStyle>
            <a:lvl1pPr>
              <a:defRPr/>
            </a:lvl1pPr>
          </a:lstStyle>
          <a:p>
            <a:pPr>
              <a:defRPr/>
            </a:pPr>
            <a:fld id="{940EFFBE-230C-465D-A1C6-65379718A30D}"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6" name="Rectangle 8"/>
          <p:cNvSpPr>
            <a:spLocks noGrp="1" noChangeArrowheads="1"/>
          </p:cNvSpPr>
          <p:nvPr>
            <p:ph type="sldNum" sz="quarter" idx="11"/>
          </p:nvPr>
        </p:nvSpPr>
        <p:spPr>
          <a:ln/>
        </p:spPr>
        <p:txBody>
          <a:bodyPr/>
          <a:lstStyle>
            <a:lvl1pPr>
              <a:defRPr/>
            </a:lvl1pPr>
          </a:lstStyle>
          <a:p>
            <a:pPr>
              <a:defRPr/>
            </a:pPr>
            <a:fld id="{C13CA8A0-3C07-4CBA-BD8A-8F8FF4C50AF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12648" y="228600"/>
            <a:ext cx="8153400" cy="990600"/>
          </a:xfrm>
        </p:spPr>
        <p:txBody>
          <a:body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lvl1pPr>
              <a:defRPr>
                <a:solidFill>
                  <a:srgbClr val="FFFFFF"/>
                </a:solidFill>
              </a:defRPr>
            </a:lvl1pPr>
          </a:lstStyle>
          <a:p>
            <a:fld id="{CC552253-4868-4BE3-9EAD-FAD41962EBF7}" type="slidenum">
              <a:rPr lang="fr-FR" smtClean="0"/>
              <a:pPr/>
              <a:t>‹#›</a:t>
            </a:fld>
            <a:endParaRPr lang="fr-FR"/>
          </a:p>
        </p:txBody>
      </p:sp>
      <p:sp>
        <p:nvSpPr>
          <p:cNvPr id="8" name="Espace réservé du contenu 7"/>
          <p:cNvSpPr>
            <a:spLocks noGrp="1"/>
          </p:cNvSpPr>
          <p:nvPr>
            <p:ph sz="quarter" idx="1"/>
          </p:nvPr>
        </p:nvSpPr>
        <p:spPr>
          <a:xfrm>
            <a:off x="612648" y="1600200"/>
            <a:ext cx="8153400" cy="44958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A"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6" name="Rectangle 8"/>
          <p:cNvSpPr>
            <a:spLocks noGrp="1" noChangeArrowheads="1"/>
          </p:cNvSpPr>
          <p:nvPr>
            <p:ph type="sldNum" sz="quarter" idx="11"/>
          </p:nvPr>
        </p:nvSpPr>
        <p:spPr>
          <a:ln/>
        </p:spPr>
        <p:txBody>
          <a:bodyPr/>
          <a:lstStyle>
            <a:lvl1pPr>
              <a:defRPr/>
            </a:lvl1pPr>
          </a:lstStyle>
          <a:p>
            <a:pPr>
              <a:defRPr/>
            </a:pPr>
            <a:fld id="{1135017B-8157-42A6-AE50-CBB7934BB37D}"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5" name="Rectangle 8"/>
          <p:cNvSpPr>
            <a:spLocks noGrp="1" noChangeArrowheads="1"/>
          </p:cNvSpPr>
          <p:nvPr>
            <p:ph type="sldNum" sz="quarter" idx="11"/>
          </p:nvPr>
        </p:nvSpPr>
        <p:spPr>
          <a:ln/>
        </p:spPr>
        <p:txBody>
          <a:bodyPr/>
          <a:lstStyle>
            <a:lvl1pPr>
              <a:defRPr/>
            </a:lvl1pPr>
          </a:lstStyle>
          <a:p>
            <a:pPr>
              <a:defRPr/>
            </a:pPr>
            <a:fld id="{3149C41C-F384-4300-A3E5-1C4C07585B4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904038" y="188913"/>
            <a:ext cx="2239962" cy="6553200"/>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179388" y="188913"/>
            <a:ext cx="6572250" cy="6553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5" name="Rectangle 8"/>
          <p:cNvSpPr>
            <a:spLocks noGrp="1" noChangeArrowheads="1"/>
          </p:cNvSpPr>
          <p:nvPr>
            <p:ph type="sldNum" sz="quarter" idx="11"/>
          </p:nvPr>
        </p:nvSpPr>
        <p:spPr>
          <a:ln/>
        </p:spPr>
        <p:txBody>
          <a:bodyPr/>
          <a:lstStyle>
            <a:lvl1pPr>
              <a:defRPr/>
            </a:lvl1pPr>
          </a:lstStyle>
          <a:p>
            <a:pPr>
              <a:defRPr/>
            </a:pPr>
            <a:fld id="{E2228746-6C20-4853-A544-87CE1CD180C4}"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re. Texte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964612" cy="1295400"/>
          </a:xfrm>
        </p:spPr>
        <p:txBody>
          <a:bodyPr/>
          <a:lstStyle/>
          <a:p>
            <a:r>
              <a:rPr lang="fr-FR" smtClean="0"/>
              <a:t>Cliquez pour modifier le style du titre</a:t>
            </a:r>
            <a:endParaRPr lang="fr-CA"/>
          </a:p>
        </p:txBody>
      </p:sp>
      <p:sp>
        <p:nvSpPr>
          <p:cNvPr id="3" name="Espace réservé du texte 2"/>
          <p:cNvSpPr>
            <a:spLocks noGrp="1"/>
          </p:cNvSpPr>
          <p:nvPr>
            <p:ph type="body" sz="half" idx="1"/>
          </p:nvPr>
        </p:nvSpPr>
        <p:spPr>
          <a:xfrm>
            <a:off x="179388" y="1600200"/>
            <a:ext cx="4316412" cy="514191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quarter" idx="2"/>
          </p:nvPr>
        </p:nvSpPr>
        <p:spPr>
          <a:xfrm>
            <a:off x="4648200" y="1600200"/>
            <a:ext cx="4316413" cy="249396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contenu 4"/>
          <p:cNvSpPr>
            <a:spLocks noGrp="1"/>
          </p:cNvSpPr>
          <p:nvPr>
            <p:ph sz="quarter" idx="3"/>
          </p:nvPr>
        </p:nvSpPr>
        <p:spPr>
          <a:xfrm>
            <a:off x="4648200" y="4246563"/>
            <a:ext cx="4316413" cy="249555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7" name="Rectangle 8"/>
          <p:cNvSpPr>
            <a:spLocks noGrp="1" noChangeArrowheads="1"/>
          </p:cNvSpPr>
          <p:nvPr>
            <p:ph type="sldNum" sz="quarter" idx="11"/>
          </p:nvPr>
        </p:nvSpPr>
        <p:spPr>
          <a:ln/>
        </p:spPr>
        <p:txBody>
          <a:bodyPr/>
          <a:lstStyle>
            <a:lvl1pPr>
              <a:defRPr/>
            </a:lvl1pPr>
          </a:lstStyle>
          <a:p>
            <a:pPr>
              <a:defRPr/>
            </a:pPr>
            <a:fld id="{60E6D8C7-95F5-4877-8CD3-8338E8825203}"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reserve="1">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179388" y="188913"/>
            <a:ext cx="8964612" cy="1295400"/>
          </a:xfrm>
        </p:spPr>
        <p:txBody>
          <a:bodyPr/>
          <a:lstStyle/>
          <a:p>
            <a:r>
              <a:rPr lang="fr-FR" smtClean="0"/>
              <a:t>Cliquez pour modifier le style du titre</a:t>
            </a:r>
            <a:endParaRPr lang="fr-CA"/>
          </a:p>
        </p:txBody>
      </p:sp>
      <p:sp>
        <p:nvSpPr>
          <p:cNvPr id="3" name="Espace réservé du texte 2"/>
          <p:cNvSpPr>
            <a:spLocks noGrp="1"/>
          </p:cNvSpPr>
          <p:nvPr>
            <p:ph type="body" sz="half" idx="1"/>
          </p:nvPr>
        </p:nvSpPr>
        <p:spPr>
          <a:xfrm>
            <a:off x="179388" y="1600200"/>
            <a:ext cx="4316412" cy="5141913"/>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image de la bibliothèque 3"/>
          <p:cNvSpPr>
            <a:spLocks noGrp="1"/>
          </p:cNvSpPr>
          <p:nvPr>
            <p:ph type="clipArt" sz="half" idx="2"/>
          </p:nvPr>
        </p:nvSpPr>
        <p:spPr>
          <a:xfrm>
            <a:off x="4648200" y="1600200"/>
            <a:ext cx="4316413" cy="5141913"/>
          </a:xfrm>
        </p:spPr>
        <p:txBody>
          <a:bodyPr/>
          <a:lstStyle/>
          <a:p>
            <a:pPr lvl="0"/>
            <a:endParaRPr lang="fr-CA" noProof="0" smtClean="0"/>
          </a:p>
        </p:txBody>
      </p:sp>
      <p:sp>
        <p:nvSpPr>
          <p:cNvPr id="5" name="Rectangle 7"/>
          <p:cNvSpPr>
            <a:spLocks noGrp="1" noChangeArrowheads="1"/>
          </p:cNvSpPr>
          <p:nvPr>
            <p:ph type="ftr" sz="quarter" idx="10"/>
          </p:nvPr>
        </p:nvSpPr>
        <p:spPr>
          <a:ln/>
        </p:spPr>
        <p:txBody>
          <a:bodyPr/>
          <a:lstStyle>
            <a:lvl1pPr>
              <a:defRPr/>
            </a:lvl1pPr>
          </a:lstStyle>
          <a:p>
            <a:pPr>
              <a:defRPr/>
            </a:pPr>
            <a:r>
              <a:rPr lang="en-US"/>
              <a:t>Collège Lionel-Groulx</a:t>
            </a:r>
          </a:p>
        </p:txBody>
      </p:sp>
      <p:sp>
        <p:nvSpPr>
          <p:cNvPr id="6" name="Rectangle 8"/>
          <p:cNvSpPr>
            <a:spLocks noGrp="1" noChangeArrowheads="1"/>
          </p:cNvSpPr>
          <p:nvPr>
            <p:ph type="sldNum" sz="quarter" idx="11"/>
          </p:nvPr>
        </p:nvSpPr>
        <p:spPr>
          <a:ln/>
        </p:spPr>
        <p:txBody>
          <a:bodyPr/>
          <a:lstStyle>
            <a:lvl1pPr>
              <a:defRPr/>
            </a:lvl1pPr>
          </a:lstStyle>
          <a:p>
            <a:pPr>
              <a:defRPr/>
            </a:pPr>
            <a:fld id="{379C75FA-2C53-4465-898F-4F979D2A0D8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13" name="Espace réservé du numéro de diapositive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C552253-4868-4BE3-9EAD-FAD41962EBF7}" type="slidenum">
              <a:rPr lang="fr-FR" smtClean="0"/>
              <a:pPr/>
              <a:t>‹#›</a:t>
            </a:fld>
            <a:endParaRPr lang="fr-FR"/>
          </a:p>
        </p:txBody>
      </p:sp>
      <p:sp>
        <p:nvSpPr>
          <p:cNvPr id="14" name="Espace réservé du pied de page 13"/>
          <p:cNvSpPr>
            <a:spLocks noGrp="1"/>
          </p:cNvSpPr>
          <p:nvPr>
            <p:ph type="ftr" sz="quarter" idx="12"/>
          </p:nvPr>
        </p:nvSpPr>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9" name="Espace réservé du contenu 8"/>
          <p:cNvSpPr>
            <a:spLocks noGrp="1"/>
          </p:cNvSpPr>
          <p:nvPr>
            <p:ph sz="quarter" idx="1"/>
          </p:nvPr>
        </p:nvSpPr>
        <p:spPr>
          <a:xfrm>
            <a:off x="609600"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844901" y="1589567"/>
            <a:ext cx="38862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8" name="Espace réservé de la date 7"/>
          <p:cNvSpPr>
            <a:spLocks noGrp="1"/>
          </p:cNvSpPr>
          <p:nvPr>
            <p:ph type="dt" sz="half" idx="15"/>
          </p:nvPr>
        </p:nvSpPr>
        <p:spPr/>
        <p:txBody>
          <a:bodyPr rtlCol="0"/>
          <a:lstStyle/>
          <a:p>
            <a:fld id="{F563CCCA-3149-4E5B-A2EF-CEEFB299AAEC}" type="datetimeFigureOut">
              <a:rPr lang="fr-FR" smtClean="0"/>
              <a:pPr/>
              <a:t>18/03/2025</a:t>
            </a:fld>
            <a:endParaRPr lang="fr-FR"/>
          </a:p>
        </p:txBody>
      </p:sp>
      <p:sp>
        <p:nvSpPr>
          <p:cNvPr id="10" name="Espace réservé du numéro de diapositive 9"/>
          <p:cNvSpPr>
            <a:spLocks noGrp="1"/>
          </p:cNvSpPr>
          <p:nvPr>
            <p:ph type="sldNum" sz="quarter" idx="16"/>
          </p:nvPr>
        </p:nvSpPr>
        <p:spPr/>
        <p:txBody>
          <a:bodyPr rtlCol="0"/>
          <a:lstStyle/>
          <a:p>
            <a:fld id="{CC552253-4868-4BE3-9EAD-FAD41962EBF7}" type="slidenum">
              <a:rPr lang="fr-FR" smtClean="0"/>
              <a:pPr/>
              <a:t>‹#›</a:t>
            </a:fld>
            <a:endParaRPr lang="fr-FR"/>
          </a:p>
        </p:txBody>
      </p:sp>
      <p:sp>
        <p:nvSpPr>
          <p:cNvPr id="12" name="Espace réservé du pied de page 11"/>
          <p:cNvSpPr>
            <a:spLocks noGrp="1"/>
          </p:cNvSpPr>
          <p:nvPr>
            <p:ph type="ftr" sz="quarter" idx="17"/>
          </p:nvPr>
        </p:nvSpPr>
        <p:spPr/>
        <p:txBody>
          <a:bodyPr rtlCol="0"/>
          <a:lstStyle/>
          <a:p>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nchor="ctr"/>
          <a:lstStyle>
            <a:lvl1pPr>
              <a:defRPr/>
            </a:lvl1pPr>
          </a:lstStyle>
          <a:p>
            <a:r>
              <a:rPr kumimoji="0" lang="fr-FR" smtClean="0"/>
              <a:t>Modifiez le style du titre</a:t>
            </a:r>
            <a:endParaRPr kumimoji="0" lang="en-US"/>
          </a:p>
        </p:txBody>
      </p:sp>
      <p:sp>
        <p:nvSpPr>
          <p:cNvPr id="11" name="Espace réservé du contenu 10"/>
          <p:cNvSpPr>
            <a:spLocks noGrp="1"/>
          </p:cNvSpPr>
          <p:nvPr>
            <p:ph sz="quarter" idx="2"/>
          </p:nvPr>
        </p:nvSpPr>
        <p:spPr>
          <a:xfrm>
            <a:off x="609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800600" y="2438400"/>
            <a:ext cx="3886200" cy="35814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5"/>
          </p:nvPr>
        </p:nvSpPr>
        <p:spPr/>
        <p:txBody>
          <a:bodyPr rtlCol="0"/>
          <a:lstStyle/>
          <a:p>
            <a:fld id="{F563CCCA-3149-4E5B-A2EF-CEEFB299AAEC}" type="datetimeFigureOut">
              <a:rPr lang="fr-FR" smtClean="0"/>
              <a:pPr/>
              <a:t>18/03/2025</a:t>
            </a:fld>
            <a:endParaRPr lang="fr-FR"/>
          </a:p>
        </p:txBody>
      </p:sp>
      <p:sp>
        <p:nvSpPr>
          <p:cNvPr id="12" name="Espace réservé du numéro de diapositive 11"/>
          <p:cNvSpPr>
            <a:spLocks noGrp="1"/>
          </p:cNvSpPr>
          <p:nvPr>
            <p:ph type="sldNum" sz="quarter" idx="16"/>
          </p:nvPr>
        </p:nvSpPr>
        <p:spPr/>
        <p:txBody>
          <a:bodyPr rtlCol="0"/>
          <a:lstStyle/>
          <a:p>
            <a:fld id="{CC552253-4868-4BE3-9EAD-FAD41962EBF7}" type="slidenum">
              <a:rPr lang="fr-FR" smtClean="0"/>
              <a:pPr/>
              <a:t>‹#›</a:t>
            </a:fld>
            <a:endParaRPr lang="fr-FR"/>
          </a:p>
        </p:txBody>
      </p:sp>
      <p:sp>
        <p:nvSpPr>
          <p:cNvPr id="14" name="Espace réservé du pied de page 13"/>
          <p:cNvSpPr>
            <a:spLocks noGrp="1"/>
          </p:cNvSpPr>
          <p:nvPr>
            <p:ph type="ftr" sz="quarter" idx="17"/>
          </p:nvPr>
        </p:nvSpPr>
        <p:spPr/>
        <p:txBody>
          <a:bodyPr rtlCol="0"/>
          <a:lstStyle/>
          <a:p>
            <a:endParaRPr lang="fr-FR"/>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lvl1pPr>
              <a:defRPr>
                <a:solidFill>
                  <a:srgbClr val="FFFFFF"/>
                </a:solidFill>
              </a:defRPr>
            </a:lvl1pPr>
          </a:lstStyle>
          <a:p>
            <a:fld id="{CC552253-4868-4BE3-9EAD-FAD41962EBF7}"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a:solidFill>
                  <a:schemeClr val="tx2"/>
                </a:solidFill>
              </a:defRPr>
            </a:lvl1pPr>
          </a:lstStyle>
          <a:p>
            <a:fld id="{CC552253-4868-4BE3-9EAD-FAD41962EBF7}"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nchor="ctr"/>
          <a:lstStyle>
            <a:lvl1pPr algn="l">
              <a:buNone/>
              <a:defRPr sz="4400" b="0"/>
            </a:lvl1p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F563CCCA-3149-4E5B-A2EF-CEEFB299AAEC}" type="datetimeFigureOut">
              <a:rPr lang="fr-FR" smtClean="0"/>
              <a:pPr/>
              <a:t>18/03/2025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lvl1pPr>
              <a:defRPr>
                <a:solidFill>
                  <a:srgbClr val="FFFFFF"/>
                </a:solidFill>
              </a:defRPr>
            </a:lvl1pPr>
          </a:lstStyle>
          <a:p>
            <a:fld id="{CC552253-4868-4BE3-9EAD-FAD41962EBF7}" type="slidenum">
              <a:rPr lang="fr-FR" smtClean="0"/>
              <a:pPr/>
              <a:t>‹#›</a:t>
            </a:fld>
            <a:endParaRPr lang="fr-FR"/>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fr-FR" smtClean="0"/>
              <a:t>Modifiez les styles du texte du masque</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fr-FR" smtClean="0"/>
              <a:t>Modifiez le style du titre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e la date 11"/>
          <p:cNvSpPr>
            <a:spLocks noGrp="1"/>
          </p:cNvSpPr>
          <p:nvPr>
            <p:ph type="dt" sz="half" idx="10"/>
          </p:nvPr>
        </p:nvSpPr>
        <p:spPr>
          <a:xfrm>
            <a:off x="6248400" y="6248400"/>
            <a:ext cx="2667000" cy="365125"/>
          </a:xfrm>
        </p:spPr>
        <p:txBody>
          <a:bodyPr rtlCol="0"/>
          <a:lstStyle/>
          <a:p>
            <a:fld id="{F563CCCA-3149-4E5B-A2EF-CEEFB299AAEC}" type="datetimeFigureOut">
              <a:rPr lang="fr-FR" smtClean="0"/>
              <a:pPr/>
              <a:t>18/03/2025</a:t>
            </a:fld>
            <a:endParaRPr lang="fr-FR"/>
          </a:p>
        </p:txBody>
      </p:sp>
      <p:sp>
        <p:nvSpPr>
          <p:cNvPr id="13" name="Espace réservé du numéro de diapositive 12"/>
          <p:cNvSpPr>
            <a:spLocks noGrp="1"/>
          </p:cNvSpPr>
          <p:nvPr>
            <p:ph type="sldNum" sz="quarter" idx="11"/>
          </p:nvPr>
        </p:nvSpPr>
        <p:spPr>
          <a:xfrm>
            <a:off x="0" y="4667249"/>
            <a:ext cx="1447800" cy="663578"/>
          </a:xfrm>
        </p:spPr>
        <p:txBody>
          <a:bodyPr rtlCol="0"/>
          <a:lstStyle>
            <a:lvl1pPr>
              <a:defRPr sz="2800"/>
            </a:lvl1pPr>
          </a:lstStyle>
          <a:p>
            <a:fld id="{CC552253-4868-4BE3-9EAD-FAD41962EBF7}" type="slidenum">
              <a:rPr lang="fr-FR" smtClean="0"/>
              <a:pPr/>
              <a:t>‹#›</a:t>
            </a:fld>
            <a:endParaRPr lang="fr-FR"/>
          </a:p>
        </p:txBody>
      </p:sp>
      <p:sp>
        <p:nvSpPr>
          <p:cNvPr id="14" name="Espace réservé du pied de page 13"/>
          <p:cNvSpPr>
            <a:spLocks noGrp="1"/>
          </p:cNvSpPr>
          <p:nvPr>
            <p:ph type="ftr" sz="quarter" idx="12"/>
          </p:nvPr>
        </p:nvSpPr>
        <p:spPr>
          <a:xfrm>
            <a:off x="1600200" y="6248206"/>
            <a:ext cx="4572000" cy="365125"/>
          </a:xfrm>
        </p:spPr>
        <p:txBody>
          <a:bodyPr rtlCol="0"/>
          <a:lstStyle/>
          <a:p>
            <a:endParaRPr lang="fr-FR"/>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fr-FR" smtClean="0"/>
              <a:t>Cliquez sur l'icône pour ajouter une image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609600" y="228600"/>
            <a:ext cx="8153400" cy="990600"/>
          </a:xfrm>
          <a:prstGeom prst="rect">
            <a:avLst/>
          </a:prstGeom>
        </p:spPr>
        <p:txBody>
          <a:bodyPr vert="horz" anchor="ctr">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F563CCCA-3149-4E5B-A2EF-CEEFB299AAEC}" type="datetimeFigureOut">
              <a:rPr lang="fr-FR" smtClean="0"/>
              <a:pPr/>
              <a:t>18/03/2025</a:t>
            </a:fld>
            <a:endParaRPr lang="fr-FR"/>
          </a:p>
        </p:txBody>
      </p:sp>
      <p:sp>
        <p:nvSpPr>
          <p:cNvPr id="3" name="Espace réservé du pied de page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r-F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CC552253-4868-4BE3-9EAD-FAD41962EBF7}"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l="-6000" r="-6000"/>
          </a:stretch>
        </a:blipFill>
        <a:effectLst/>
      </p:bgPr>
    </p:bg>
    <p:spTree>
      <p:nvGrpSpPr>
        <p:cNvPr id="1" name=""/>
        <p:cNvGrpSpPr/>
        <p:nvPr/>
      </p:nvGrpSpPr>
      <p:grpSpPr>
        <a:xfrm>
          <a:off x="0" y="0"/>
          <a:ext cx="0" cy="0"/>
          <a:chOff x="0" y="0"/>
          <a:chExt cx="0" cy="0"/>
        </a:xfrm>
      </p:grpSpPr>
      <p:sp>
        <p:nvSpPr>
          <p:cNvPr id="2" name="Rectangle 1"/>
          <p:cNvSpPr/>
          <p:nvPr userDrawn="1"/>
        </p:nvSpPr>
        <p:spPr>
          <a:xfrm>
            <a:off x="-12526" y="0"/>
            <a:ext cx="9144000" cy="6858000"/>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026" name="Rectangle 2"/>
          <p:cNvSpPr>
            <a:spLocks noGrp="1" noChangeArrowheads="1"/>
          </p:cNvSpPr>
          <p:nvPr>
            <p:ph type="title"/>
          </p:nvPr>
        </p:nvSpPr>
        <p:spPr bwMode="auto">
          <a:xfrm>
            <a:off x="179388" y="188913"/>
            <a:ext cx="8785225"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CA" dirty="0" smtClean="0"/>
              <a:t>Cliquez pour modifier le style du titre</a:t>
            </a:r>
          </a:p>
        </p:txBody>
      </p:sp>
      <p:sp>
        <p:nvSpPr>
          <p:cNvPr id="1027" name="Rectangle 3"/>
          <p:cNvSpPr>
            <a:spLocks noGrp="1" noChangeArrowheads="1"/>
          </p:cNvSpPr>
          <p:nvPr>
            <p:ph type="body" idx="1"/>
          </p:nvPr>
        </p:nvSpPr>
        <p:spPr bwMode="auto">
          <a:xfrm>
            <a:off x="179388" y="1600200"/>
            <a:ext cx="8785225" cy="51419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CA" dirty="0" smtClean="0"/>
              <a:t>Cliquez pour modifier les styles du texte du masque</a:t>
            </a:r>
          </a:p>
          <a:p>
            <a:pPr lvl="1"/>
            <a:r>
              <a:rPr lang="fr-CA" dirty="0" smtClean="0"/>
              <a:t>Deuxième niveau</a:t>
            </a:r>
          </a:p>
          <a:p>
            <a:pPr lvl="2"/>
            <a:r>
              <a:rPr lang="fr-CA" dirty="0" smtClean="0"/>
              <a:t>Troisième niveau</a:t>
            </a:r>
          </a:p>
          <a:p>
            <a:pPr lvl="3"/>
            <a:r>
              <a:rPr lang="fr-CA" dirty="0" smtClean="0"/>
              <a:t>Quatrième niveau</a:t>
            </a:r>
          </a:p>
          <a:p>
            <a:pPr lvl="4"/>
            <a:r>
              <a:rPr lang="fr-CA" dirty="0" smtClean="0"/>
              <a:t>Cinquième niveau</a:t>
            </a:r>
          </a:p>
        </p:txBody>
      </p:sp>
      <p:sp>
        <p:nvSpPr>
          <p:cNvPr id="59399" name="Rectangle 7"/>
          <p:cNvSpPr>
            <a:spLocks noGrp="1" noChangeArrowheads="1"/>
          </p:cNvSpPr>
          <p:nvPr>
            <p:ph type="ftr" sz="quarter" idx="3"/>
          </p:nvPr>
        </p:nvSpPr>
        <p:spPr bwMode="auto">
          <a:xfrm>
            <a:off x="3124200" y="6467475"/>
            <a:ext cx="2895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bg1"/>
                </a:solidFill>
                <a:latin typeface="Century Gothic" panose="020B0502020202020204" pitchFamily="34" charset="0"/>
              </a:defRPr>
            </a:lvl1pPr>
          </a:lstStyle>
          <a:p>
            <a:pPr>
              <a:defRPr/>
            </a:pPr>
            <a:r>
              <a:rPr lang="en-US" dirty="0" err="1" smtClean="0"/>
              <a:t>Collège</a:t>
            </a:r>
            <a:r>
              <a:rPr lang="en-US" dirty="0" smtClean="0"/>
              <a:t> Lionel-</a:t>
            </a:r>
            <a:r>
              <a:rPr lang="en-US" dirty="0" err="1" smtClean="0"/>
              <a:t>Groulx</a:t>
            </a:r>
            <a:endParaRPr lang="en-US" dirty="0"/>
          </a:p>
        </p:txBody>
      </p:sp>
      <p:sp>
        <p:nvSpPr>
          <p:cNvPr id="59400" name="Rectangle 8"/>
          <p:cNvSpPr>
            <a:spLocks noGrp="1" noChangeArrowheads="1"/>
          </p:cNvSpPr>
          <p:nvPr>
            <p:ph type="sldNum" sz="quarter" idx="4"/>
          </p:nvPr>
        </p:nvSpPr>
        <p:spPr bwMode="auto">
          <a:xfrm>
            <a:off x="7010400" y="6467475"/>
            <a:ext cx="2133600" cy="3905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latin typeface="Century Gothic" panose="020B0502020202020204" pitchFamily="34" charset="0"/>
              </a:defRPr>
            </a:lvl1pPr>
          </a:lstStyle>
          <a:p>
            <a:pPr>
              <a:defRPr/>
            </a:pPr>
            <a:fld id="{7725F2F3-492E-4D53-A639-04E413B6C101}"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Lst>
  <p:hf hdr="0" dt="0"/>
  <p:txStyles>
    <p:titleStyle>
      <a:lvl1pPr algn="ctr" rtl="0" eaLnBrk="0" fontAlgn="base" hangingPunct="0">
        <a:spcBef>
          <a:spcPct val="0"/>
        </a:spcBef>
        <a:spcAft>
          <a:spcPct val="0"/>
        </a:spcAft>
        <a:defRPr sz="3600" b="0">
          <a:solidFill>
            <a:srgbClr val="00CCFF"/>
          </a:solidFill>
          <a:effectLst>
            <a:outerShdw blurRad="38100" dist="38100" dir="2700000" algn="tl">
              <a:srgbClr val="000000">
                <a:alpha val="43137"/>
              </a:srgbClr>
            </a:outerShdw>
          </a:effectLst>
          <a:latin typeface="Century Gothic" panose="020B0502020202020204" pitchFamily="34" charset="0"/>
          <a:ea typeface="+mj-ea"/>
          <a:cs typeface="+mj-cs"/>
        </a:defRPr>
      </a:lvl1pPr>
      <a:lvl2pPr algn="ctr" rtl="0" eaLnBrk="0" fontAlgn="base" hangingPunct="0">
        <a:spcBef>
          <a:spcPct val="0"/>
        </a:spcBef>
        <a:spcAft>
          <a:spcPct val="0"/>
        </a:spcAft>
        <a:defRPr sz="3600" b="1">
          <a:solidFill>
            <a:srgbClr val="00FF00"/>
          </a:solidFill>
          <a:latin typeface="Arial Narrow" pitchFamily="34" charset="0"/>
        </a:defRPr>
      </a:lvl2pPr>
      <a:lvl3pPr algn="ctr" rtl="0" eaLnBrk="0" fontAlgn="base" hangingPunct="0">
        <a:spcBef>
          <a:spcPct val="0"/>
        </a:spcBef>
        <a:spcAft>
          <a:spcPct val="0"/>
        </a:spcAft>
        <a:defRPr sz="3600" b="1">
          <a:solidFill>
            <a:srgbClr val="00FF00"/>
          </a:solidFill>
          <a:latin typeface="Arial Narrow" pitchFamily="34" charset="0"/>
        </a:defRPr>
      </a:lvl3pPr>
      <a:lvl4pPr algn="ctr" rtl="0" eaLnBrk="0" fontAlgn="base" hangingPunct="0">
        <a:spcBef>
          <a:spcPct val="0"/>
        </a:spcBef>
        <a:spcAft>
          <a:spcPct val="0"/>
        </a:spcAft>
        <a:defRPr sz="3600" b="1">
          <a:solidFill>
            <a:srgbClr val="00FF00"/>
          </a:solidFill>
          <a:latin typeface="Arial Narrow" pitchFamily="34" charset="0"/>
        </a:defRPr>
      </a:lvl4pPr>
      <a:lvl5pPr algn="ctr" rtl="0" eaLnBrk="0" fontAlgn="base" hangingPunct="0">
        <a:spcBef>
          <a:spcPct val="0"/>
        </a:spcBef>
        <a:spcAft>
          <a:spcPct val="0"/>
        </a:spcAft>
        <a:defRPr sz="3600" b="1">
          <a:solidFill>
            <a:srgbClr val="00FF00"/>
          </a:solidFill>
          <a:latin typeface="Arial Narrow" pitchFamily="34" charset="0"/>
        </a:defRPr>
      </a:lvl5pPr>
      <a:lvl6pPr marL="457200" algn="ctr" rtl="0" fontAlgn="base">
        <a:spcBef>
          <a:spcPct val="0"/>
        </a:spcBef>
        <a:spcAft>
          <a:spcPct val="0"/>
        </a:spcAft>
        <a:defRPr sz="3600" b="1">
          <a:solidFill>
            <a:srgbClr val="00FF00"/>
          </a:solidFill>
          <a:latin typeface="Arial Narrow" pitchFamily="34" charset="0"/>
        </a:defRPr>
      </a:lvl6pPr>
      <a:lvl7pPr marL="914400" algn="ctr" rtl="0" fontAlgn="base">
        <a:spcBef>
          <a:spcPct val="0"/>
        </a:spcBef>
        <a:spcAft>
          <a:spcPct val="0"/>
        </a:spcAft>
        <a:defRPr sz="3600" b="1">
          <a:solidFill>
            <a:srgbClr val="00FF00"/>
          </a:solidFill>
          <a:latin typeface="Arial Narrow" pitchFamily="34" charset="0"/>
        </a:defRPr>
      </a:lvl7pPr>
      <a:lvl8pPr marL="1371600" algn="ctr" rtl="0" fontAlgn="base">
        <a:spcBef>
          <a:spcPct val="0"/>
        </a:spcBef>
        <a:spcAft>
          <a:spcPct val="0"/>
        </a:spcAft>
        <a:defRPr sz="3600" b="1">
          <a:solidFill>
            <a:srgbClr val="00FF00"/>
          </a:solidFill>
          <a:latin typeface="Arial Narrow" pitchFamily="34" charset="0"/>
        </a:defRPr>
      </a:lvl8pPr>
      <a:lvl9pPr marL="1828800" algn="ctr" rtl="0" fontAlgn="base">
        <a:spcBef>
          <a:spcPct val="0"/>
        </a:spcBef>
        <a:spcAft>
          <a:spcPct val="0"/>
        </a:spcAft>
        <a:defRPr sz="3600" b="1">
          <a:solidFill>
            <a:srgbClr val="00FF00"/>
          </a:solidFill>
          <a:latin typeface="Arial Narrow" pitchFamily="34" charset="0"/>
        </a:defRPr>
      </a:lvl9pPr>
    </p:titleStyle>
    <p:bodyStyle>
      <a:lvl1pPr marL="342900" indent="-342900" algn="l" rtl="0" eaLnBrk="0" fontAlgn="base" hangingPunct="0">
        <a:spcBef>
          <a:spcPct val="20000"/>
        </a:spcBef>
        <a:spcAft>
          <a:spcPct val="0"/>
        </a:spcAft>
        <a:buSzPct val="80000"/>
        <a:buFont typeface="Wingdings" pitchFamily="2" charset="2"/>
        <a:buChar char="§"/>
        <a:defRPr sz="2800" b="0">
          <a:solidFill>
            <a:srgbClr val="FFFF00"/>
          </a:solidFill>
          <a:effectLst>
            <a:outerShdw blurRad="38100" dist="38100" dir="2700000" algn="tl">
              <a:srgbClr val="000000">
                <a:alpha val="43137"/>
              </a:srgbClr>
            </a:outerShdw>
          </a:effectLst>
          <a:latin typeface="Calibri" panose="020F0502020204030204" pitchFamily="34" charset="0"/>
          <a:ea typeface="+mn-ea"/>
          <a:cs typeface="+mn-cs"/>
        </a:defRPr>
      </a:lvl1pPr>
      <a:lvl2pPr marL="742950" indent="-285750" algn="l" rtl="0" eaLnBrk="0" fontAlgn="base" hangingPunct="0">
        <a:spcBef>
          <a:spcPct val="20000"/>
        </a:spcBef>
        <a:spcAft>
          <a:spcPct val="0"/>
        </a:spcAft>
        <a:buFont typeface="Wingdings" pitchFamily="2" charset="2"/>
        <a:buChar char="§"/>
        <a:defRPr sz="2400" b="0">
          <a:solidFill>
            <a:srgbClr val="FFFF00"/>
          </a:solidFill>
          <a:effectLst>
            <a:outerShdw blurRad="38100" dist="38100" dir="2700000" algn="tl">
              <a:srgbClr val="000000">
                <a:alpha val="43137"/>
              </a:srgbClr>
            </a:outerShdw>
          </a:effectLst>
          <a:latin typeface="Calibri" panose="020F0502020204030204" pitchFamily="34" charset="0"/>
        </a:defRPr>
      </a:lvl2pPr>
      <a:lvl3pPr marL="1143000" indent="-228600" algn="l" rtl="0" eaLnBrk="0" fontAlgn="base" hangingPunct="0">
        <a:spcBef>
          <a:spcPct val="20000"/>
        </a:spcBef>
        <a:spcAft>
          <a:spcPct val="0"/>
        </a:spcAft>
        <a:buSzPct val="80000"/>
        <a:buFont typeface="Wingdings" pitchFamily="2" charset="2"/>
        <a:buChar char="§"/>
        <a:defRPr sz="2400" b="0">
          <a:solidFill>
            <a:srgbClr val="FFFF00"/>
          </a:solidFill>
          <a:effectLst>
            <a:outerShdw blurRad="38100" dist="38100" dir="2700000" algn="tl">
              <a:srgbClr val="000000">
                <a:alpha val="43137"/>
              </a:srgbClr>
            </a:outerShdw>
          </a:effectLst>
          <a:latin typeface="Calibri" panose="020F0502020204030204" pitchFamily="34" charset="0"/>
        </a:defRPr>
      </a:lvl3pPr>
      <a:lvl4pPr marL="1600200" indent="-228600" algn="l" rtl="0" eaLnBrk="0" fontAlgn="base" hangingPunct="0">
        <a:spcBef>
          <a:spcPct val="20000"/>
        </a:spcBef>
        <a:spcAft>
          <a:spcPct val="0"/>
        </a:spcAft>
        <a:buFont typeface="Wingdings" pitchFamily="2" charset="2"/>
        <a:buChar char="§"/>
        <a:defRPr sz="2000" b="0">
          <a:solidFill>
            <a:srgbClr val="FFFF00"/>
          </a:solidFill>
          <a:effectLst>
            <a:outerShdw blurRad="38100" dist="38100" dir="2700000" algn="tl">
              <a:srgbClr val="000000">
                <a:alpha val="43137"/>
              </a:srgbClr>
            </a:outerShdw>
          </a:effectLst>
          <a:latin typeface="Calibri" panose="020F0502020204030204" pitchFamily="34" charset="0"/>
        </a:defRPr>
      </a:lvl4pPr>
      <a:lvl5pPr marL="2057400" indent="-228600" algn="l" rtl="0" eaLnBrk="0" fontAlgn="base" hangingPunct="0">
        <a:spcBef>
          <a:spcPct val="20000"/>
        </a:spcBef>
        <a:spcAft>
          <a:spcPct val="0"/>
        </a:spcAft>
        <a:buFont typeface="Wingdings" panose="05000000000000000000" pitchFamily="2" charset="2"/>
        <a:buChar char="§"/>
        <a:defRPr sz="2000" b="0">
          <a:solidFill>
            <a:srgbClr val="FFFF00"/>
          </a:solidFill>
          <a:effectLst>
            <a:outerShdw blurRad="38100" dist="38100" dir="2700000" algn="tl">
              <a:srgbClr val="000000">
                <a:alpha val="43137"/>
              </a:srgbClr>
            </a:outerShdw>
          </a:effectLst>
          <a:latin typeface="Calibri" panose="020F0502020204030204" pitchFamily="34" charset="0"/>
        </a:defRPr>
      </a:lvl5pPr>
      <a:lvl6pPr marL="2514600" indent="-228600" algn="l" rtl="0" fontAlgn="base">
        <a:spcBef>
          <a:spcPct val="20000"/>
        </a:spcBef>
        <a:spcAft>
          <a:spcPct val="0"/>
        </a:spcAft>
        <a:buChar char="»"/>
        <a:defRPr sz="2000" b="1">
          <a:solidFill>
            <a:srgbClr val="FFFF00"/>
          </a:solidFill>
          <a:latin typeface="+mn-lt"/>
        </a:defRPr>
      </a:lvl6pPr>
      <a:lvl7pPr marL="2971800" indent="-228600" algn="l" rtl="0" fontAlgn="base">
        <a:spcBef>
          <a:spcPct val="20000"/>
        </a:spcBef>
        <a:spcAft>
          <a:spcPct val="0"/>
        </a:spcAft>
        <a:buChar char="»"/>
        <a:defRPr sz="2000" b="1">
          <a:solidFill>
            <a:srgbClr val="FFFF00"/>
          </a:solidFill>
          <a:latin typeface="+mn-lt"/>
        </a:defRPr>
      </a:lvl7pPr>
      <a:lvl8pPr marL="3429000" indent="-228600" algn="l" rtl="0" fontAlgn="base">
        <a:spcBef>
          <a:spcPct val="20000"/>
        </a:spcBef>
        <a:spcAft>
          <a:spcPct val="0"/>
        </a:spcAft>
        <a:buChar char="»"/>
        <a:defRPr sz="2000" b="1">
          <a:solidFill>
            <a:srgbClr val="FFFF00"/>
          </a:solidFill>
          <a:latin typeface="+mn-lt"/>
        </a:defRPr>
      </a:lvl8pPr>
      <a:lvl9pPr marL="3886200" indent="-228600" algn="l" rtl="0" fontAlgn="base">
        <a:spcBef>
          <a:spcPct val="20000"/>
        </a:spcBef>
        <a:spcAft>
          <a:spcPct val="0"/>
        </a:spcAft>
        <a:buChar char="»"/>
        <a:defRPr sz="2000" b="1">
          <a:solidFill>
            <a:srgbClr val="FFFF00"/>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à coins arrondis 6"/>
          <p:cNvSpPr/>
          <p:nvPr/>
        </p:nvSpPr>
        <p:spPr>
          <a:xfrm>
            <a:off x="857224" y="3357562"/>
            <a:ext cx="7572428"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a:xfrm>
            <a:off x="358775" y="3143248"/>
            <a:ext cx="8785225" cy="1295400"/>
          </a:xfrm>
        </p:spPr>
        <p:txBody>
          <a:bodyPr/>
          <a:lstStyle/>
          <a:p>
            <a:r>
              <a:rPr lang="fr-FR" b="1" dirty="0" smtClean="0">
                <a:solidFill>
                  <a:schemeClr val="accent2">
                    <a:lumMod val="50000"/>
                  </a:schemeClr>
                </a:solidFill>
              </a:rPr>
              <a:t>Les Anomalies chromosomiques</a:t>
            </a:r>
            <a:endParaRPr lang="fr-FR" b="1" dirty="0">
              <a:solidFill>
                <a:schemeClr val="accent2">
                  <a:lumMod val="50000"/>
                </a:schemeClr>
              </a:solidFill>
            </a:endParaRPr>
          </a:p>
        </p:txBody>
      </p:sp>
      <p:sp>
        <p:nvSpPr>
          <p:cNvPr id="6" name="Espace réservé du numéro de diapositive 5"/>
          <p:cNvSpPr>
            <a:spLocks noGrp="1"/>
          </p:cNvSpPr>
          <p:nvPr>
            <p:ph type="sldNum" sz="quarter" idx="11"/>
          </p:nvPr>
        </p:nvSpPr>
        <p:spPr/>
        <p:txBody>
          <a:bodyPr/>
          <a:lstStyle/>
          <a:p>
            <a:pPr>
              <a:defRPr/>
            </a:pPr>
            <a:fld id="{5156B376-A799-4DA9-93AA-C2A801CC0BE0}" type="slidenum">
              <a:rPr lang="en-US" smtClean="0"/>
              <a:pPr>
                <a:defRPr/>
              </a:pPr>
              <a:t>1</a:t>
            </a:fld>
            <a:endParaRPr lang="en-US"/>
          </a:p>
        </p:txBody>
      </p:sp>
      <p:sp>
        <p:nvSpPr>
          <p:cNvPr id="8" name="Titre 4"/>
          <p:cNvSpPr txBox="1">
            <a:spLocks/>
          </p:cNvSpPr>
          <p:nvPr/>
        </p:nvSpPr>
        <p:spPr>
          <a:xfrm>
            <a:off x="1285852" y="0"/>
            <a:ext cx="6715172" cy="1714488"/>
          </a:xfrm>
          <a:prstGeom prst="rect">
            <a:avLst/>
          </a:prstGeom>
        </p:spPr>
        <p:style>
          <a:lnRef idx="1">
            <a:schemeClr val="accent1"/>
          </a:lnRef>
          <a:fillRef idx="2">
            <a:schemeClr val="accent1"/>
          </a:fillRef>
          <a:effectRef idx="1">
            <a:schemeClr val="accent1"/>
          </a:effectRef>
          <a:fontRef idx="minor">
            <a:schemeClr val="dk1"/>
          </a:fontRef>
        </p:style>
        <p:txBody>
          <a:bodyPr bIns="9144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smtClean="0">
              <a:ln>
                <a:noFill/>
              </a:ln>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fr-FR" sz="2000" b="1" dirty="0" smtClean="0">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b="1" i="0" u="none" strike="noStrike" kern="1200" cap="none" spc="0" normalizeH="0" baseline="0" noProof="0" dirty="0" smtClean="0">
                <a:ln>
                  <a:noFill/>
                </a:ln>
                <a:effectLst/>
                <a:uLnTx/>
                <a:uFillTx/>
                <a:latin typeface="+mj-lt"/>
                <a:ea typeface="+mj-ea"/>
                <a:cs typeface="+mj-cs"/>
              </a:rPr>
              <a:t>La République Algérienne Démocratique et Populaire </a:t>
            </a:r>
            <a:br>
              <a:rPr kumimoji="0" lang="fr-FR" b="1" i="0" u="none" strike="noStrike" kern="1200" cap="none" spc="0" normalizeH="0" baseline="0" noProof="0" dirty="0" smtClean="0">
                <a:ln>
                  <a:noFill/>
                </a:ln>
                <a:effectLst/>
                <a:uLnTx/>
                <a:uFillTx/>
                <a:latin typeface="+mj-lt"/>
                <a:ea typeface="+mj-ea"/>
                <a:cs typeface="+mj-cs"/>
              </a:rPr>
            </a:br>
            <a:r>
              <a:rPr kumimoji="0" lang="fr-FR" b="1" i="0" u="none" strike="noStrike" kern="1200" cap="none" spc="0" normalizeH="0" baseline="0" noProof="0" dirty="0" smtClean="0">
                <a:ln>
                  <a:noFill/>
                </a:ln>
                <a:effectLst/>
                <a:uLnTx/>
                <a:uFillTx/>
                <a:latin typeface="+mj-lt"/>
                <a:ea typeface="+mj-ea"/>
                <a:cs typeface="+mj-cs"/>
              </a:rPr>
              <a:t>Ministère de l’enseignement supérieure et recherche scientifique</a:t>
            </a:r>
            <a:br>
              <a:rPr kumimoji="0" lang="fr-FR" b="1" i="0" u="none" strike="noStrike" kern="1200" cap="none" spc="0" normalizeH="0" baseline="0" noProof="0" dirty="0" smtClean="0">
                <a:ln>
                  <a:noFill/>
                </a:ln>
                <a:effectLst/>
                <a:uLnTx/>
                <a:uFillTx/>
                <a:latin typeface="+mj-lt"/>
                <a:ea typeface="+mj-ea"/>
                <a:cs typeface="+mj-cs"/>
              </a:rPr>
            </a:br>
            <a:r>
              <a:rPr kumimoji="0" lang="fr-FR" b="1" i="0" u="none" strike="noStrike" kern="1200" cap="none" spc="0" normalizeH="0" baseline="0" noProof="0" dirty="0" smtClean="0">
                <a:ln>
                  <a:noFill/>
                </a:ln>
                <a:effectLst/>
                <a:uLnTx/>
                <a:uFillTx/>
                <a:latin typeface="+mj-lt"/>
                <a:ea typeface="+mj-ea"/>
                <a:cs typeface="+mj-cs"/>
              </a:rPr>
              <a:t>Centre Universitaire  de Mila.</a:t>
            </a:r>
            <a:br>
              <a:rPr kumimoji="0" lang="fr-FR" b="1" i="0" u="none" strike="noStrike" kern="1200" cap="none" spc="0" normalizeH="0" baseline="0" noProof="0" dirty="0" smtClean="0">
                <a:ln>
                  <a:noFill/>
                </a:ln>
                <a:effectLst/>
                <a:uLnTx/>
                <a:uFillTx/>
                <a:latin typeface="+mj-lt"/>
                <a:ea typeface="+mj-ea"/>
                <a:cs typeface="+mj-cs"/>
              </a:rPr>
            </a:br>
            <a:r>
              <a:rPr kumimoji="0" lang="fr-FR" b="1" i="0" u="none" strike="noStrike" kern="1200" cap="none" spc="0" normalizeH="0" baseline="0" noProof="0" dirty="0" smtClean="0">
                <a:ln>
                  <a:noFill/>
                </a:ln>
                <a:effectLst/>
                <a:uLnTx/>
                <a:uFillTx/>
                <a:latin typeface="+mj-lt"/>
                <a:ea typeface="+mj-ea"/>
                <a:cs typeface="+mj-cs"/>
              </a:rPr>
              <a:t>Institut  des Sciences et des  Technologies</a:t>
            </a:r>
            <a:br>
              <a:rPr kumimoji="0" lang="fr-FR" b="1" i="0" u="none" strike="noStrike" kern="1200" cap="none" spc="0" normalizeH="0" baseline="0" noProof="0" dirty="0" smtClean="0">
                <a:ln>
                  <a:noFill/>
                </a:ln>
                <a:effectLst/>
                <a:uLnTx/>
                <a:uFillTx/>
                <a:latin typeface="+mj-lt"/>
                <a:ea typeface="+mj-ea"/>
                <a:cs typeface="+mj-cs"/>
              </a:rPr>
            </a:br>
            <a:r>
              <a:rPr kumimoji="0" lang="fr-FR" b="1" i="0" u="none" strike="noStrike" kern="1200" cap="none" spc="0" normalizeH="0" baseline="0" noProof="0" dirty="0" smtClean="0">
                <a:ln>
                  <a:noFill/>
                </a:ln>
                <a:effectLst/>
                <a:uLnTx/>
                <a:uFillTx/>
                <a:latin typeface="+mj-lt"/>
                <a:ea typeface="+mj-ea"/>
                <a:cs typeface="+mj-cs"/>
              </a:rPr>
              <a:t>Département des sciences de la nature et de la vie</a:t>
            </a:r>
            <a:r>
              <a:rPr kumimoji="0" lang="fr-FR" sz="2000" b="1" i="0" u="none" strike="noStrike" kern="1200" cap="none" spc="0" normalizeH="0" baseline="0" noProof="0" dirty="0" smtClean="0">
                <a:ln>
                  <a:noFill/>
                </a:ln>
                <a:effectLst/>
                <a:uLnTx/>
                <a:uFillTx/>
                <a:latin typeface="+mj-lt"/>
                <a:ea typeface="+mj-ea"/>
                <a:cs typeface="+mj-cs"/>
              </a:rPr>
              <a:t/>
            </a:r>
            <a:br>
              <a:rPr kumimoji="0" lang="fr-FR" sz="2000" b="1" i="0" u="none" strike="noStrike" kern="1200" cap="none" spc="0" normalizeH="0" baseline="0" noProof="0" dirty="0" smtClean="0">
                <a:ln>
                  <a:noFill/>
                </a:ln>
                <a:effectLst/>
                <a:uLnTx/>
                <a:uFillTx/>
                <a:latin typeface="+mj-lt"/>
                <a:ea typeface="+mj-ea"/>
                <a:cs typeface="+mj-cs"/>
              </a:rPr>
            </a:br>
            <a:endParaRPr kumimoji="0" lang="fr-FR" sz="2000" b="1" i="0" u="none" strike="noStrike" kern="1200" cap="none" spc="0" normalizeH="0" baseline="0" noProof="0" dirty="0">
              <a:ln>
                <a:noFill/>
              </a:ln>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14282" y="1600200"/>
            <a:ext cx="8715436" cy="4495800"/>
          </a:xfrm>
        </p:spPr>
        <p:txBody>
          <a:bodyPr>
            <a:normAutofit/>
          </a:bodyPr>
          <a:lstStyle/>
          <a:p>
            <a:pPr algn="just"/>
            <a:r>
              <a:rPr lang="fr-FR" dirty="0" smtClean="0"/>
              <a:t> </a:t>
            </a:r>
            <a:r>
              <a:rPr lang="fr-FR" sz="2400" dirty="0" smtClean="0"/>
              <a:t>Elles sont la conséquence d'un réarrangement du matériel chromosomique. Si le réarrangement ne s'accompagne ni de perte ni de gain de matériel génétique, il est dit équilibré et n'a habituellement pas de traduction clinique ; dans le cas contraire, on parle d'anomalie déséquilibrée, qui s'accompagne le plus souvent de manifestations cliniques d'autant plus marquées que le déséquilibre est important. Ces réarrangements peuvent concerner un seul chromosome ou plusieurs.</a:t>
            </a:r>
          </a:p>
          <a:p>
            <a:pPr algn="ctr">
              <a:buFont typeface="Wingdings" pitchFamily="2" charset="2"/>
              <a:buChar char="ü"/>
            </a:pPr>
            <a:r>
              <a:rPr lang="fr-FR" sz="2400" b="1" dirty="0" smtClean="0"/>
              <a:t> Réarrangements touchant un seul chromosome </a:t>
            </a:r>
          </a:p>
          <a:p>
            <a:pPr algn="ctr">
              <a:buFont typeface="Wingdings" pitchFamily="2" charset="2"/>
              <a:buChar char="ü"/>
            </a:pPr>
            <a:r>
              <a:rPr lang="fr-CH" sz="2400" b="1" dirty="0" smtClean="0"/>
              <a:t>Réarrangements touchant plusieurs chromosomes </a:t>
            </a:r>
            <a:endParaRPr lang="fr-FR" sz="2400" dirty="0"/>
          </a:p>
        </p:txBody>
      </p:sp>
      <p:sp>
        <p:nvSpPr>
          <p:cNvPr id="4" name="Titre 1"/>
          <p:cNvSpPr>
            <a:spLocks noGrp="1"/>
          </p:cNvSpPr>
          <p:nvPr>
            <p:ph type="title"/>
          </p:nvPr>
        </p:nvSpPr>
        <p:spPr/>
        <p:txBody>
          <a:bodyPr>
            <a:normAutofit fontScale="90000"/>
          </a:bodyPr>
          <a:lstStyle/>
          <a:p>
            <a:r>
              <a:rPr lang="sq-AL" b="1" dirty="0" smtClean="0"/>
              <a:t>B-LES ANOMALIES DE STRUCTURE</a:t>
            </a:r>
            <a:endParaRPr lang="fr-F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0" y="3214686"/>
            <a:ext cx="9144000" cy="857256"/>
          </a:xfrm>
        </p:spPr>
        <p:txBody>
          <a:bodyPr>
            <a:normAutofit fontScale="92500"/>
          </a:bodyPr>
          <a:lstStyle/>
          <a:p>
            <a:r>
              <a:rPr lang="fr-FR" sz="3200" b="1" dirty="0" smtClean="0">
                <a:solidFill>
                  <a:schemeClr val="accent2">
                    <a:lumMod val="50000"/>
                  </a:schemeClr>
                </a:solidFill>
              </a:rPr>
              <a:t>Réarrangements touchant un plusieurs chromosomes</a:t>
            </a:r>
            <a:endParaRPr lang="fr-FR" dirty="0">
              <a:solidFill>
                <a:schemeClr val="accent2">
                  <a:lumMod val="50000"/>
                </a:schemeClr>
              </a:solidFill>
            </a:endParaRPr>
          </a:p>
        </p:txBody>
      </p:sp>
      <p:sp>
        <p:nvSpPr>
          <p:cNvPr id="4" name="Titre 1"/>
          <p:cNvSpPr>
            <a:spLocks noGrp="1"/>
          </p:cNvSpPr>
          <p:nvPr>
            <p:ph type="title"/>
          </p:nvPr>
        </p:nvSpPr>
        <p:spPr/>
        <p:txBody>
          <a:bodyPr>
            <a:normAutofit fontScale="90000"/>
          </a:bodyPr>
          <a:lstStyle/>
          <a:p>
            <a:r>
              <a:rPr lang="sq-AL" b="1" dirty="0" smtClean="0"/>
              <a:t>B-LES ANOMALIES DE STRUCTURE</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sq-AL" b="1" dirty="0" smtClean="0"/>
              <a:t>B-LES ANOMALIES DE STRUCTURE</a:t>
            </a:r>
            <a:endParaRPr lang="fr-FR" b="1" dirty="0"/>
          </a:p>
        </p:txBody>
      </p:sp>
      <p:sp>
        <p:nvSpPr>
          <p:cNvPr id="3" name="Espace réservé du contenu 2"/>
          <p:cNvSpPr>
            <a:spLocks noGrp="1"/>
          </p:cNvSpPr>
          <p:nvPr>
            <p:ph sz="quarter" idx="1"/>
          </p:nvPr>
        </p:nvSpPr>
        <p:spPr>
          <a:xfrm>
            <a:off x="323528" y="764704"/>
            <a:ext cx="8229600" cy="4525963"/>
          </a:xfrm>
          <a:prstGeom prst="rect">
            <a:avLst/>
          </a:prstGeom>
        </p:spPr>
        <p:txBody>
          <a:bodyPr>
            <a:normAutofit/>
          </a:bodyPr>
          <a:lstStyle/>
          <a:p>
            <a:pPr>
              <a:buNone/>
            </a:pPr>
            <a:endParaRPr lang="fr-FR" dirty="0" smtClean="0"/>
          </a:p>
          <a:p>
            <a:pPr>
              <a:buNone/>
            </a:pPr>
            <a:r>
              <a:rPr lang="sq-AL" dirty="0" smtClean="0"/>
              <a:t/>
            </a:r>
            <a:br>
              <a:rPr lang="sq-AL" dirty="0" smtClean="0"/>
            </a:br>
            <a:r>
              <a:rPr lang="sq-AL" b="1" i="1" dirty="0" smtClean="0">
                <a:solidFill>
                  <a:srgbClr val="C00000"/>
                </a:solidFill>
              </a:rPr>
              <a:t>1-</a:t>
            </a:r>
            <a:r>
              <a:rPr lang="sq-AL" b="1" i="1" u="sng" dirty="0" smtClean="0">
                <a:solidFill>
                  <a:srgbClr val="C00000"/>
                </a:solidFill>
              </a:rPr>
              <a:t>La translocation</a:t>
            </a:r>
            <a:r>
              <a:rPr lang="sq-AL" b="1" dirty="0" smtClean="0">
                <a:solidFill>
                  <a:srgbClr val="C00000"/>
                </a:solidFill>
              </a:rPr>
              <a:t> </a:t>
            </a:r>
            <a:r>
              <a:rPr lang="sq-AL" dirty="0" smtClean="0"/>
              <a:t>: on distingue deux types :</a:t>
            </a:r>
            <a:br>
              <a:rPr lang="sq-AL" dirty="0" smtClean="0"/>
            </a:br>
            <a:r>
              <a:rPr lang="sq-AL" dirty="0" smtClean="0"/>
              <a:t>- translocation réciproque</a:t>
            </a:r>
            <a:br>
              <a:rPr lang="sq-AL" dirty="0" smtClean="0"/>
            </a:br>
            <a:r>
              <a:rPr lang="sq-AL" dirty="0" smtClean="0"/>
              <a:t>- translocation robertsonienne</a:t>
            </a:r>
            <a:br>
              <a:rPr lang="sq-AL" dirty="0" smtClean="0"/>
            </a:br>
            <a:r>
              <a:rPr lang="sq-AL" dirty="0" smtClean="0"/>
              <a:t> </a:t>
            </a:r>
            <a:br>
              <a:rPr lang="sq-AL" dirty="0" smtClean="0"/>
            </a:br>
            <a:endParaRPr lang="fr-FR" dirty="0"/>
          </a:p>
        </p:txBody>
      </p:sp>
    </p:spTree>
    <p:extLst>
      <p:ext uri="{BB962C8B-B14F-4D97-AF65-F5344CB8AC3E}">
        <p14:creationId xmlns:p14="http://schemas.microsoft.com/office/powerpoint/2010/main" val="1216018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229600" cy="1143000"/>
          </a:xfrm>
        </p:spPr>
        <p:txBody>
          <a:bodyPr>
            <a:normAutofit/>
          </a:bodyPr>
          <a:lstStyle/>
          <a:p>
            <a:r>
              <a:rPr lang="sq-AL" dirty="0" smtClean="0"/>
              <a:t> </a:t>
            </a:r>
            <a:r>
              <a:rPr lang="sq-AL" b="1" dirty="0" smtClean="0"/>
              <a:t>a-</a:t>
            </a:r>
            <a:r>
              <a:rPr lang="sq-AL" b="1" i="1" dirty="0" smtClean="0"/>
              <a:t>Translocation réciproque </a:t>
            </a:r>
            <a:endParaRPr lang="fr-FR" b="1" dirty="0"/>
          </a:p>
        </p:txBody>
      </p:sp>
      <p:pic>
        <p:nvPicPr>
          <p:cNvPr id="1027" name="Picture 3"/>
          <p:cNvPicPr>
            <a:picLocks noGrp="1" noChangeAspect="1" noChangeArrowheads="1"/>
          </p:cNvPicPr>
          <p:nvPr>
            <p:ph sz="quarter" idx="1"/>
          </p:nvPr>
        </p:nvPicPr>
        <p:blipFill>
          <a:blip r:embed="rId2" cstate="print"/>
          <a:stretch>
            <a:fillRect/>
          </a:stretch>
        </p:blipFill>
        <p:spPr bwMode="auto">
          <a:xfrm>
            <a:off x="1259632" y="3212976"/>
            <a:ext cx="6552728" cy="3240360"/>
          </a:xfrm>
          <a:prstGeom prst="rect">
            <a:avLst/>
          </a:prstGeom>
          <a:noFill/>
          <a:ln w="9525">
            <a:noFill/>
            <a:miter lim="800000"/>
            <a:headEnd/>
            <a:tailEnd/>
          </a:ln>
        </p:spPr>
      </p:pic>
      <p:sp>
        <p:nvSpPr>
          <p:cNvPr id="3" name="Espace réservé du contenu 2"/>
          <p:cNvSpPr>
            <a:spLocks noGrp="1"/>
          </p:cNvSpPr>
          <p:nvPr>
            <p:ph sz="quarter" idx="2"/>
          </p:nvPr>
        </p:nvSpPr>
        <p:spPr>
          <a:xfrm>
            <a:off x="251520" y="1600200"/>
            <a:ext cx="8640960" cy="1468759"/>
          </a:xfrm>
          <a:prstGeom prst="rect">
            <a:avLst/>
          </a:prstGeom>
        </p:spPr>
        <p:txBody>
          <a:bodyPr>
            <a:normAutofit/>
          </a:bodyPr>
          <a:lstStyle/>
          <a:p>
            <a:pPr>
              <a:buNone/>
            </a:pPr>
            <a:r>
              <a:rPr lang="sq-AL" dirty="0" smtClean="0"/>
              <a:t> </a:t>
            </a:r>
            <a:r>
              <a:rPr lang="fr-FR" dirty="0" smtClean="0"/>
              <a:t> </a:t>
            </a:r>
            <a:r>
              <a:rPr lang="fr-FR" sz="2400" dirty="0" smtClean="0"/>
              <a:t>R</a:t>
            </a:r>
            <a:r>
              <a:rPr lang="sq-AL" sz="2400" dirty="0" smtClean="0"/>
              <a:t>ésulte de l'échange d’un</a:t>
            </a:r>
            <a:r>
              <a:rPr lang="fr-FR" sz="2400" dirty="0" smtClean="0"/>
              <a:t> </a:t>
            </a:r>
            <a:r>
              <a:rPr lang="sq-AL" sz="2400" dirty="0" smtClean="0"/>
              <a:t>fragment chromosomique entre deux chromosomes non homologues,</a:t>
            </a:r>
            <a:r>
              <a:rPr lang="fr-FR" sz="2400" dirty="0" smtClean="0"/>
              <a:t> </a:t>
            </a:r>
            <a:r>
              <a:rPr lang="sq-AL" sz="2400" dirty="0" smtClean="0"/>
              <a:t>cette translocation donne naissance </a:t>
            </a:r>
            <a:r>
              <a:rPr lang="fr-FR" sz="2400" dirty="0" smtClean="0"/>
              <a:t>à</a:t>
            </a:r>
            <a:r>
              <a:rPr lang="sq-AL" sz="2400" dirty="0" smtClean="0"/>
              <a:t> deux derivés </a:t>
            </a:r>
            <a:endParaRPr lang="fr-FR" sz="2400" dirty="0"/>
          </a:p>
        </p:txBody>
      </p:sp>
    </p:spTree>
    <p:extLst>
      <p:ext uri="{BB962C8B-B14F-4D97-AF65-F5344CB8AC3E}">
        <p14:creationId xmlns:p14="http://schemas.microsoft.com/office/powerpoint/2010/main" val="3516185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1143000"/>
          </a:xfrm>
        </p:spPr>
        <p:txBody>
          <a:bodyPr>
            <a:normAutofit/>
          </a:bodyPr>
          <a:lstStyle/>
          <a:p>
            <a:r>
              <a:rPr lang="fr-FR" b="1" i="1" dirty="0" smtClean="0"/>
              <a:t>b-</a:t>
            </a:r>
            <a:r>
              <a:rPr lang="sq-AL" b="1" i="1" dirty="0" smtClean="0"/>
              <a:t>Translocation robertsonienne </a:t>
            </a:r>
            <a:endParaRPr lang="fr-FR" b="1" dirty="0"/>
          </a:p>
        </p:txBody>
      </p:sp>
      <p:pic>
        <p:nvPicPr>
          <p:cNvPr id="2050" name="Picture 2"/>
          <p:cNvPicPr>
            <a:picLocks noGrp="1" noChangeAspect="1" noChangeArrowheads="1"/>
          </p:cNvPicPr>
          <p:nvPr>
            <p:ph sz="quarter" idx="1"/>
          </p:nvPr>
        </p:nvPicPr>
        <p:blipFill>
          <a:blip r:embed="rId2" cstate="print"/>
          <a:stretch>
            <a:fillRect/>
          </a:stretch>
        </p:blipFill>
        <p:spPr bwMode="auto">
          <a:xfrm>
            <a:off x="467544" y="4077072"/>
            <a:ext cx="8208912" cy="2232248"/>
          </a:xfrm>
          <a:prstGeom prst="rect">
            <a:avLst/>
          </a:prstGeom>
          <a:noFill/>
          <a:ln w="9525">
            <a:noFill/>
            <a:miter lim="800000"/>
            <a:headEnd/>
            <a:tailEnd/>
          </a:ln>
        </p:spPr>
      </p:pic>
      <p:sp>
        <p:nvSpPr>
          <p:cNvPr id="5" name="Rectangle 4"/>
          <p:cNvSpPr/>
          <p:nvPr/>
        </p:nvSpPr>
        <p:spPr>
          <a:xfrm>
            <a:off x="315346" y="1844824"/>
            <a:ext cx="8433118" cy="1938992"/>
          </a:xfrm>
          <a:prstGeom prst="rect">
            <a:avLst/>
          </a:prstGeom>
        </p:spPr>
        <p:txBody>
          <a:bodyPr wrap="square">
            <a:spAutoFit/>
          </a:bodyPr>
          <a:lstStyle/>
          <a:p>
            <a:pPr>
              <a:buNone/>
            </a:pPr>
            <a:r>
              <a:rPr lang="fr-FR" dirty="0" smtClean="0"/>
              <a:t> </a:t>
            </a:r>
            <a:r>
              <a:rPr lang="fr-FR" sz="2400" dirty="0" smtClean="0"/>
              <a:t>-</a:t>
            </a:r>
            <a:r>
              <a:rPr lang="fr-FR" sz="2400" dirty="0"/>
              <a:t>C</a:t>
            </a:r>
            <a:r>
              <a:rPr lang="sq-AL" sz="2400" dirty="0" smtClean="0"/>
              <a:t>'est la fusion de deux chromosomes acrocentriques au niveau de leur centrom</a:t>
            </a:r>
            <a:r>
              <a:rPr lang="fr-FR" sz="2400" dirty="0" smtClean="0"/>
              <a:t>è</a:t>
            </a:r>
            <a:r>
              <a:rPr lang="sq-AL" sz="2400" dirty="0" smtClean="0"/>
              <a:t>re.</a:t>
            </a:r>
            <a:endParaRPr lang="fr-FR" sz="2400" dirty="0" smtClean="0"/>
          </a:p>
          <a:p>
            <a:pPr>
              <a:buNone/>
            </a:pPr>
            <a:r>
              <a:rPr lang="fr-FR" sz="2400" dirty="0" smtClean="0"/>
              <a:t> -</a:t>
            </a:r>
            <a:r>
              <a:rPr lang="sq-AL" sz="2400" dirty="0" smtClean="0"/>
              <a:t>Le caryotype montre un nombre de chromosomes inférieur ou égal </a:t>
            </a:r>
            <a:r>
              <a:rPr lang="fr-FR" sz="2400" dirty="0"/>
              <a:t>à</a:t>
            </a:r>
            <a:r>
              <a:rPr lang="sq-AL" sz="2400" dirty="0" smtClean="0"/>
              <a:t> 45 bien qu'il n'y ait pas diminution d</a:t>
            </a:r>
            <a:r>
              <a:rPr lang="fr-FR" sz="2400" dirty="0" smtClean="0"/>
              <a:t>u nombre</a:t>
            </a:r>
            <a:r>
              <a:rPr lang="sq-AL" sz="2400" dirty="0" smtClean="0"/>
              <a:t> </a:t>
            </a:r>
            <a:r>
              <a:rPr lang="fr-FR" sz="2400" dirty="0" smtClean="0"/>
              <a:t>de </a:t>
            </a:r>
            <a:r>
              <a:rPr lang="sq-AL" sz="2400" dirty="0" smtClean="0"/>
              <a:t>chromosomes.</a:t>
            </a:r>
            <a:endParaRPr lang="fr-FR" sz="2400" dirty="0" smtClean="0"/>
          </a:p>
          <a:p>
            <a:pPr>
              <a:buNone/>
            </a:pPr>
            <a:r>
              <a:rPr lang="fr-FR" sz="2400" dirty="0" smtClean="0"/>
              <a:t>-</a:t>
            </a:r>
            <a:r>
              <a:rPr lang="fr-FR" sz="2400" dirty="0"/>
              <a:t>L</a:t>
            </a:r>
            <a:r>
              <a:rPr lang="sq-AL" sz="2400" dirty="0" smtClean="0"/>
              <a:t>a translocation </a:t>
            </a:r>
            <a:r>
              <a:rPr lang="sq-AL" sz="2400" i="1" dirty="0" smtClean="0"/>
              <a:t>robertsonienne la plus fr</a:t>
            </a:r>
            <a:r>
              <a:rPr lang="sq-AL" sz="2400" dirty="0" smtClean="0"/>
              <a:t>é</a:t>
            </a:r>
            <a:r>
              <a:rPr lang="sq-AL" sz="2400" i="1" dirty="0" smtClean="0"/>
              <a:t>quente est la t(13,21)</a:t>
            </a:r>
            <a:endParaRPr lang="fr-FR" sz="2400" dirty="0"/>
          </a:p>
        </p:txBody>
      </p:sp>
    </p:spTree>
    <p:extLst>
      <p:ext uri="{BB962C8B-B14F-4D97-AF65-F5344CB8AC3E}">
        <p14:creationId xmlns:p14="http://schemas.microsoft.com/office/powerpoint/2010/main" val="1325357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solidFill>
                  <a:srgbClr val="C00000"/>
                </a:solidFill>
              </a:rPr>
              <a:t>2-Insertion</a:t>
            </a:r>
            <a:endParaRPr lang="fr-FR" b="1" i="1" dirty="0">
              <a:solidFill>
                <a:srgbClr val="C00000"/>
              </a:solidFill>
            </a:endParaRPr>
          </a:p>
        </p:txBody>
      </p:sp>
      <p:sp>
        <p:nvSpPr>
          <p:cNvPr id="3" name="Espace réservé du contenu 2"/>
          <p:cNvSpPr>
            <a:spLocks noGrp="1"/>
          </p:cNvSpPr>
          <p:nvPr>
            <p:ph sz="quarter" idx="1"/>
          </p:nvPr>
        </p:nvSpPr>
        <p:spPr/>
        <p:txBody>
          <a:bodyPr>
            <a:normAutofit/>
          </a:bodyPr>
          <a:lstStyle/>
          <a:p>
            <a:r>
              <a:rPr lang="fr-FR" sz="2400" dirty="0" smtClean="0"/>
              <a:t>Autre cas particulier de translocation ou un fragment de chromosome est inséré au sein d'un autre. Cette anomalie nécessite trois points de cassure (c’est l’ajout d’un fragment chromosomique à un chromosome non homologue.</a:t>
            </a:r>
          </a:p>
          <a:p>
            <a:endParaRPr lang="fr-FR" sz="2400" dirty="0"/>
          </a:p>
        </p:txBody>
      </p:sp>
      <p:pic>
        <p:nvPicPr>
          <p:cNvPr id="4" name="Image 3"/>
          <p:cNvPicPr/>
          <p:nvPr/>
        </p:nvPicPr>
        <p:blipFill>
          <a:blip r:embed="rId2"/>
          <a:srcRect/>
          <a:stretch>
            <a:fillRect/>
          </a:stretch>
        </p:blipFill>
        <p:spPr bwMode="auto">
          <a:xfrm>
            <a:off x="1571604" y="3357562"/>
            <a:ext cx="5572164" cy="2786082"/>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285720" y="3214686"/>
            <a:ext cx="8551766" cy="857256"/>
          </a:xfrm>
        </p:spPr>
        <p:txBody>
          <a:bodyPr/>
          <a:lstStyle/>
          <a:p>
            <a:r>
              <a:rPr lang="fr-FR" sz="3200" b="1" dirty="0" smtClean="0">
                <a:solidFill>
                  <a:schemeClr val="accent2">
                    <a:lumMod val="50000"/>
                  </a:schemeClr>
                </a:solidFill>
              </a:rPr>
              <a:t>Réarrangements touchant un seul chromosome</a:t>
            </a:r>
            <a:endParaRPr lang="fr-FR" dirty="0">
              <a:solidFill>
                <a:schemeClr val="accent2">
                  <a:lumMod val="50000"/>
                </a:schemeClr>
              </a:solidFill>
            </a:endParaRPr>
          </a:p>
        </p:txBody>
      </p:sp>
      <p:sp>
        <p:nvSpPr>
          <p:cNvPr id="4" name="Titre 1"/>
          <p:cNvSpPr>
            <a:spLocks noGrp="1"/>
          </p:cNvSpPr>
          <p:nvPr>
            <p:ph type="title"/>
          </p:nvPr>
        </p:nvSpPr>
        <p:spPr/>
        <p:txBody>
          <a:bodyPr>
            <a:normAutofit fontScale="90000"/>
          </a:bodyPr>
          <a:lstStyle/>
          <a:p>
            <a:r>
              <a:rPr lang="sq-AL" b="1" dirty="0" smtClean="0"/>
              <a:t>B-LES ANOMALIES DE STRUCTURE</a:t>
            </a: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1</a:t>
            </a:r>
            <a:r>
              <a:rPr lang="sq-AL" b="1" dirty="0" smtClean="0"/>
              <a:t>-</a:t>
            </a:r>
            <a:r>
              <a:rPr lang="fr-FR" b="1" i="1" u="sng" dirty="0"/>
              <a:t>L</a:t>
            </a:r>
            <a:r>
              <a:rPr lang="sq-AL" b="1" i="1" u="sng" dirty="0" smtClean="0"/>
              <a:t>es  délétions</a:t>
            </a:r>
            <a:endParaRPr lang="fr-FR" b="1" dirty="0"/>
          </a:p>
        </p:txBody>
      </p:sp>
      <p:sp>
        <p:nvSpPr>
          <p:cNvPr id="3" name="Espace réservé du contenu 2"/>
          <p:cNvSpPr>
            <a:spLocks noGrp="1"/>
          </p:cNvSpPr>
          <p:nvPr>
            <p:ph sz="quarter" idx="1"/>
          </p:nvPr>
        </p:nvSpPr>
        <p:spPr>
          <a:xfrm>
            <a:off x="457200" y="1600201"/>
            <a:ext cx="8229600" cy="2332855"/>
          </a:xfrm>
          <a:prstGeom prst="rect">
            <a:avLst/>
          </a:prstGeom>
        </p:spPr>
        <p:txBody>
          <a:bodyPr>
            <a:normAutofit/>
          </a:bodyPr>
          <a:lstStyle/>
          <a:p>
            <a:pPr>
              <a:buNone/>
            </a:pPr>
            <a:r>
              <a:rPr lang="fr-FR" sz="2800" dirty="0" smtClean="0"/>
              <a:t>   - </a:t>
            </a:r>
            <a:r>
              <a:rPr lang="fr-FR" sz="2800" dirty="0"/>
              <a:t>C</a:t>
            </a:r>
            <a:r>
              <a:rPr lang="sq-AL" sz="2800" dirty="0" smtClean="0"/>
              <a:t>'est la </a:t>
            </a:r>
            <a:r>
              <a:rPr lang="sq-AL" sz="2800" b="1" dirty="0" smtClean="0">
                <a:solidFill>
                  <a:srgbClr val="C00000"/>
                </a:solidFill>
              </a:rPr>
              <a:t>perte</a:t>
            </a:r>
            <a:r>
              <a:rPr lang="sq-AL" sz="2800" dirty="0" smtClean="0">
                <a:solidFill>
                  <a:srgbClr val="C00000"/>
                </a:solidFill>
              </a:rPr>
              <a:t> </a:t>
            </a:r>
            <a:r>
              <a:rPr lang="sq-AL" sz="2800" dirty="0" smtClean="0"/>
              <a:t>d'un fragment de chromosome.</a:t>
            </a:r>
            <a:endParaRPr lang="fr-FR" sz="2800" dirty="0" smtClean="0"/>
          </a:p>
          <a:p>
            <a:pPr>
              <a:buNone/>
            </a:pPr>
            <a:r>
              <a:rPr lang="fr-FR" sz="2800" dirty="0" smtClean="0"/>
              <a:t>    -</a:t>
            </a:r>
            <a:r>
              <a:rPr lang="fr-FR" sz="2800" dirty="0"/>
              <a:t>L</a:t>
            </a:r>
            <a:r>
              <a:rPr lang="sq-AL" sz="2800" dirty="0" smtClean="0"/>
              <a:t>’expression phénotypique dépend de la taille et de la richesse en g</a:t>
            </a:r>
            <a:r>
              <a:rPr lang="fr-FR" sz="2800" dirty="0" smtClean="0"/>
              <a:t>è</a:t>
            </a:r>
            <a:r>
              <a:rPr lang="sq-AL" sz="2800" dirty="0" smtClean="0"/>
              <a:t>nes du segment d</a:t>
            </a:r>
            <a:r>
              <a:rPr lang="fr-FR" sz="2800" dirty="0" smtClean="0"/>
              <a:t>é</a:t>
            </a:r>
            <a:r>
              <a:rPr lang="sq-AL" sz="2800" dirty="0" smtClean="0"/>
              <a:t>l</a:t>
            </a:r>
            <a:r>
              <a:rPr lang="fr-FR" sz="2800" dirty="0" smtClean="0"/>
              <a:t>é</a:t>
            </a:r>
            <a:r>
              <a:rPr lang="sq-AL" sz="2800" dirty="0" smtClean="0"/>
              <a:t>té</a:t>
            </a:r>
            <a:r>
              <a:rPr lang="fr-FR" sz="2800" dirty="0" smtClean="0"/>
              <a:t>.</a:t>
            </a:r>
          </a:p>
          <a:p>
            <a:pPr>
              <a:buNone/>
            </a:pPr>
            <a:r>
              <a:rPr lang="fr-FR" sz="2800" dirty="0" smtClean="0"/>
              <a:t>     </a:t>
            </a:r>
            <a:r>
              <a:rPr lang="fr-FR" sz="2800" dirty="0"/>
              <a:t>I</a:t>
            </a:r>
            <a:r>
              <a:rPr lang="sq-AL" sz="2800" dirty="0" smtClean="0"/>
              <a:t>l existe deux types:</a:t>
            </a:r>
            <a:endParaRPr lang="fr-FR" sz="2800" dirty="0" smtClean="0"/>
          </a:p>
          <a:p>
            <a:endParaRPr lang="fr-FR" sz="2000" dirty="0"/>
          </a:p>
        </p:txBody>
      </p:sp>
    </p:spTree>
    <p:extLst>
      <p:ext uri="{BB962C8B-B14F-4D97-AF65-F5344CB8AC3E}">
        <p14:creationId xmlns:p14="http://schemas.microsoft.com/office/powerpoint/2010/main" val="898009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8229600" cy="1143000"/>
          </a:xfrm>
        </p:spPr>
        <p:txBody>
          <a:bodyPr/>
          <a:lstStyle/>
          <a:p>
            <a:r>
              <a:rPr lang="sq-AL" b="1" dirty="0" smtClean="0"/>
              <a:t>a- </a:t>
            </a:r>
            <a:r>
              <a:rPr lang="fr-FR" b="1" dirty="0" smtClean="0"/>
              <a:t>T</a:t>
            </a:r>
            <a:r>
              <a:rPr lang="sq-AL" b="1" dirty="0" smtClean="0"/>
              <a:t>erminale</a:t>
            </a:r>
            <a:endParaRPr lang="fr-FR" b="1" dirty="0"/>
          </a:p>
        </p:txBody>
      </p:sp>
      <p:pic>
        <p:nvPicPr>
          <p:cNvPr id="3074" name="Picture 2"/>
          <p:cNvPicPr>
            <a:picLocks noGrp="1" noChangeAspect="1" noChangeArrowheads="1"/>
          </p:cNvPicPr>
          <p:nvPr>
            <p:ph sz="quarter" idx="1"/>
          </p:nvPr>
        </p:nvPicPr>
        <p:blipFill>
          <a:blip r:embed="rId2" cstate="print"/>
          <a:stretch>
            <a:fillRect/>
          </a:stretch>
        </p:blipFill>
        <p:spPr bwMode="auto">
          <a:xfrm>
            <a:off x="1104900" y="2336800"/>
            <a:ext cx="4619228" cy="3684488"/>
          </a:xfrm>
          <a:prstGeom prst="rect">
            <a:avLst/>
          </a:prstGeom>
          <a:noFill/>
          <a:ln w="9525">
            <a:noFill/>
            <a:miter lim="800000"/>
            <a:headEnd/>
            <a:tailEnd/>
          </a:ln>
        </p:spPr>
      </p:pic>
      <p:sp>
        <p:nvSpPr>
          <p:cNvPr id="3" name="Espace réservé du contenu 2"/>
          <p:cNvSpPr>
            <a:spLocks noGrp="1"/>
          </p:cNvSpPr>
          <p:nvPr>
            <p:ph sz="quarter" idx="2"/>
          </p:nvPr>
        </p:nvSpPr>
        <p:spPr>
          <a:xfrm>
            <a:off x="395536" y="1700808"/>
            <a:ext cx="6523830" cy="4288536"/>
          </a:xfrm>
          <a:prstGeom prst="rect">
            <a:avLst/>
          </a:prstGeom>
        </p:spPr>
        <p:txBody>
          <a:bodyPr/>
          <a:lstStyle/>
          <a:p>
            <a:pPr>
              <a:buNone/>
            </a:pPr>
            <a:r>
              <a:rPr lang="fr-FR" dirty="0" smtClean="0"/>
              <a:t>   </a:t>
            </a:r>
            <a:r>
              <a:rPr lang="fr-FR" sz="2800" dirty="0"/>
              <a:t>à</a:t>
            </a:r>
            <a:r>
              <a:rPr lang="sq-AL" sz="2800" dirty="0" smtClean="0"/>
              <a:t> l’extremité d’un chromosome.</a:t>
            </a:r>
            <a:endParaRPr lang="fr-FR" sz="2800" dirty="0" smtClean="0"/>
          </a:p>
          <a:p>
            <a:endParaRPr lang="fr-FR" sz="2000" dirty="0"/>
          </a:p>
        </p:txBody>
      </p:sp>
    </p:spTree>
    <p:extLst>
      <p:ext uri="{BB962C8B-B14F-4D97-AF65-F5344CB8AC3E}">
        <p14:creationId xmlns:p14="http://schemas.microsoft.com/office/powerpoint/2010/main" val="40111361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sq-AL" b="1" dirty="0" smtClean="0"/>
              <a:t>b- </a:t>
            </a:r>
            <a:r>
              <a:rPr lang="fr-FR" b="1" dirty="0" smtClean="0"/>
              <a:t>I</a:t>
            </a:r>
            <a:r>
              <a:rPr lang="sq-AL" b="1" dirty="0" smtClean="0"/>
              <a:t>nterstitielle</a:t>
            </a:r>
            <a:endParaRPr lang="fr-FR" b="1" dirty="0"/>
          </a:p>
        </p:txBody>
      </p:sp>
      <p:pic>
        <p:nvPicPr>
          <p:cNvPr id="4098" name="Picture 2"/>
          <p:cNvPicPr>
            <a:picLocks noGrp="1" noChangeAspect="1" noChangeArrowheads="1"/>
          </p:cNvPicPr>
          <p:nvPr>
            <p:ph sz="quarter" idx="1"/>
          </p:nvPr>
        </p:nvPicPr>
        <p:blipFill>
          <a:blip r:embed="rId2" cstate="print"/>
          <a:stretch>
            <a:fillRect/>
          </a:stretch>
        </p:blipFill>
        <p:spPr bwMode="auto">
          <a:xfrm>
            <a:off x="1403648" y="2636912"/>
            <a:ext cx="5328592" cy="3364607"/>
          </a:xfrm>
          <a:prstGeom prst="rect">
            <a:avLst/>
          </a:prstGeom>
          <a:noFill/>
          <a:ln w="9525">
            <a:noFill/>
            <a:miter lim="800000"/>
            <a:headEnd/>
            <a:tailEnd/>
          </a:ln>
        </p:spPr>
      </p:pic>
      <p:sp>
        <p:nvSpPr>
          <p:cNvPr id="3" name="Espace réservé du contenu 2"/>
          <p:cNvSpPr>
            <a:spLocks noGrp="1"/>
          </p:cNvSpPr>
          <p:nvPr>
            <p:ph sz="quarter" idx="2"/>
          </p:nvPr>
        </p:nvSpPr>
        <p:spPr>
          <a:xfrm>
            <a:off x="352426" y="1463040"/>
            <a:ext cx="7891982" cy="4288536"/>
          </a:xfrm>
          <a:prstGeom prst="rect">
            <a:avLst/>
          </a:prstGeom>
        </p:spPr>
        <p:txBody>
          <a:bodyPr/>
          <a:lstStyle/>
          <a:p>
            <a:pPr>
              <a:buNone/>
            </a:pPr>
            <a:r>
              <a:rPr lang="fr-FR" dirty="0" smtClean="0"/>
              <a:t>  </a:t>
            </a:r>
            <a:r>
              <a:rPr lang="fr-FR" sz="2800" dirty="0" smtClean="0"/>
              <a:t>-</a:t>
            </a:r>
            <a:r>
              <a:rPr lang="fr-FR" sz="2800" dirty="0"/>
              <a:t>A</a:t>
            </a:r>
            <a:r>
              <a:rPr lang="sq-AL" sz="2800" dirty="0" smtClean="0"/>
              <a:t> l’interieur d’un bras du chromosome.</a:t>
            </a:r>
            <a:endParaRPr lang="fr-FR" sz="2800" dirty="0" smtClean="0"/>
          </a:p>
          <a:p>
            <a:pPr>
              <a:buNone/>
            </a:pPr>
            <a:r>
              <a:rPr lang="fr-FR" sz="2800" dirty="0" smtClean="0"/>
              <a:t>    -</a:t>
            </a:r>
            <a:r>
              <a:rPr lang="fr-FR" sz="2800" dirty="0"/>
              <a:t>L</a:t>
            </a:r>
            <a:r>
              <a:rPr lang="sq-AL" sz="2800" dirty="0" smtClean="0"/>
              <a:t>es télomeres sont respectés.</a:t>
            </a:r>
            <a:endParaRPr lang="fr-FR" sz="2800" dirty="0" smtClean="0"/>
          </a:p>
          <a:p>
            <a:pPr>
              <a:buNone/>
            </a:pPr>
            <a:endParaRPr lang="fr-FR" sz="2800" dirty="0"/>
          </a:p>
        </p:txBody>
      </p:sp>
    </p:spTree>
    <p:extLst>
      <p:ext uri="{BB962C8B-B14F-4D97-AF65-F5344CB8AC3E}">
        <p14:creationId xmlns:p14="http://schemas.microsoft.com/office/powerpoint/2010/main" val="15519693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Définition</a:t>
            </a:r>
            <a:endParaRPr lang="fr-FR" dirty="0"/>
          </a:p>
        </p:txBody>
      </p:sp>
      <p:sp>
        <p:nvSpPr>
          <p:cNvPr id="3" name="Espace réservé du contenu 2"/>
          <p:cNvSpPr>
            <a:spLocks noGrp="1"/>
          </p:cNvSpPr>
          <p:nvPr>
            <p:ph sz="quarter" idx="1"/>
          </p:nvPr>
        </p:nvSpPr>
        <p:spPr>
          <a:xfrm>
            <a:off x="214282" y="1785926"/>
            <a:ext cx="8929718" cy="4310074"/>
          </a:xfrm>
        </p:spPr>
        <p:txBody>
          <a:bodyPr>
            <a:normAutofit/>
          </a:bodyPr>
          <a:lstStyle/>
          <a:p>
            <a:r>
              <a:rPr lang="fr-FR" sz="2400" dirty="0" smtClean="0"/>
              <a:t>Chez l’Homme, un caryotype normal sous entend 23 paires de chromosomes de structure normale dans  toutes ses cellules. Il arrive que le caryotype présente des anomalies qui concernent soit le nombre des chromosomes soit leur structure.</a:t>
            </a:r>
          </a:p>
          <a:p>
            <a:endParaRPr lang="fr-F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332656"/>
            <a:ext cx="8229600" cy="1143000"/>
          </a:xfrm>
        </p:spPr>
        <p:txBody>
          <a:bodyPr/>
          <a:lstStyle/>
          <a:p>
            <a:r>
              <a:rPr lang="fr-FR" b="1" i="1" u="sng" dirty="0" smtClean="0"/>
              <a:t>2</a:t>
            </a:r>
            <a:r>
              <a:rPr lang="sq-AL" b="1" i="1" u="sng" dirty="0" smtClean="0"/>
              <a:t>-</a:t>
            </a:r>
            <a:r>
              <a:rPr lang="fr-FR" b="1" i="1" u="sng" dirty="0" smtClean="0"/>
              <a:t>L</a:t>
            </a:r>
            <a:r>
              <a:rPr lang="sq-AL" b="1" i="1" u="sng" dirty="0" smtClean="0"/>
              <a:t>a duplication</a:t>
            </a:r>
            <a:endParaRPr lang="fr-FR" b="1" dirty="0"/>
          </a:p>
        </p:txBody>
      </p:sp>
      <p:pic>
        <p:nvPicPr>
          <p:cNvPr id="5122" name="Picture 2"/>
          <p:cNvPicPr>
            <a:picLocks noGrp="1" noChangeAspect="1" noChangeArrowheads="1"/>
          </p:cNvPicPr>
          <p:nvPr>
            <p:ph sz="quarter" idx="1"/>
          </p:nvPr>
        </p:nvPicPr>
        <p:blipFill>
          <a:blip r:embed="rId2" cstate="print"/>
          <a:stretch>
            <a:fillRect/>
          </a:stretch>
        </p:blipFill>
        <p:spPr bwMode="auto">
          <a:xfrm>
            <a:off x="4572000" y="3284984"/>
            <a:ext cx="3096344" cy="3124200"/>
          </a:xfrm>
          <a:prstGeom prst="rect">
            <a:avLst/>
          </a:prstGeom>
          <a:noFill/>
          <a:ln w="9525">
            <a:noFill/>
            <a:miter lim="800000"/>
            <a:headEnd/>
            <a:tailEnd/>
          </a:ln>
        </p:spPr>
      </p:pic>
      <p:sp>
        <p:nvSpPr>
          <p:cNvPr id="3" name="Espace réservé du contenu 2"/>
          <p:cNvSpPr>
            <a:spLocks noGrp="1"/>
          </p:cNvSpPr>
          <p:nvPr>
            <p:ph sz="quarter" idx="2"/>
          </p:nvPr>
        </p:nvSpPr>
        <p:spPr>
          <a:xfrm>
            <a:off x="251520" y="1628800"/>
            <a:ext cx="8064896" cy="4525963"/>
          </a:xfrm>
          <a:prstGeom prst="rect">
            <a:avLst/>
          </a:prstGeom>
        </p:spPr>
        <p:txBody>
          <a:bodyPr/>
          <a:lstStyle/>
          <a:p>
            <a:pPr>
              <a:buNone/>
            </a:pPr>
            <a:r>
              <a:rPr lang="fr-FR" sz="2000" dirty="0" smtClean="0"/>
              <a:t> </a:t>
            </a:r>
            <a:r>
              <a:rPr lang="fr-FR" sz="2800" dirty="0" smtClean="0"/>
              <a:t>-</a:t>
            </a:r>
            <a:r>
              <a:rPr lang="sq-AL" sz="2800" dirty="0" smtClean="0"/>
              <a:t> </a:t>
            </a:r>
            <a:r>
              <a:rPr lang="fr-FR" sz="2800" dirty="0" smtClean="0"/>
              <a:t>U</a:t>
            </a:r>
            <a:r>
              <a:rPr lang="sq-AL" sz="2800" dirty="0" smtClean="0"/>
              <a:t>ne partie de chromosome est en double exemplaire .cela revient </a:t>
            </a:r>
            <a:r>
              <a:rPr lang="fr-FR" sz="2800" dirty="0" smtClean="0"/>
              <a:t>à</a:t>
            </a:r>
            <a:r>
              <a:rPr lang="sq-AL" sz="2800" dirty="0" smtClean="0"/>
              <a:t> une trisomie partielle.</a:t>
            </a:r>
            <a:endParaRPr lang="fr-FR" sz="2800" dirty="0" smtClean="0"/>
          </a:p>
          <a:p>
            <a:pPr>
              <a:buNone/>
            </a:pPr>
            <a:r>
              <a:rPr lang="fr-FR" sz="2800" dirty="0" smtClean="0"/>
              <a:t>-</a:t>
            </a:r>
            <a:r>
              <a:rPr lang="fr-FR" sz="2800" dirty="0"/>
              <a:t>L</a:t>
            </a:r>
            <a:r>
              <a:rPr lang="sq-AL" sz="2800" dirty="0" smtClean="0"/>
              <a:t>’expression phénotypique dépend du segment dupliqué.</a:t>
            </a:r>
            <a:endParaRPr lang="fr-FR" sz="2800" dirty="0" smtClean="0"/>
          </a:p>
          <a:p>
            <a:endParaRPr lang="fr-FR" sz="2800" dirty="0"/>
          </a:p>
        </p:txBody>
      </p:sp>
    </p:spTree>
    <p:extLst>
      <p:ext uri="{BB962C8B-B14F-4D97-AF65-F5344CB8AC3E}">
        <p14:creationId xmlns:p14="http://schemas.microsoft.com/office/powerpoint/2010/main" val="2296531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u="sng" dirty="0" smtClean="0"/>
              <a:t>3</a:t>
            </a:r>
            <a:r>
              <a:rPr lang="sq-AL" b="1" u="sng" dirty="0" smtClean="0"/>
              <a:t>-</a:t>
            </a:r>
            <a:r>
              <a:rPr lang="fr-FR" b="1" u="sng" dirty="0" smtClean="0"/>
              <a:t>L</a:t>
            </a:r>
            <a:r>
              <a:rPr lang="sq-AL" b="1" u="sng" dirty="0" smtClean="0"/>
              <a:t>'inversion</a:t>
            </a:r>
            <a:endParaRPr lang="fr-FR" b="1" u="sng" dirty="0"/>
          </a:p>
        </p:txBody>
      </p:sp>
      <p:sp>
        <p:nvSpPr>
          <p:cNvPr id="3" name="Espace réservé du contenu 2"/>
          <p:cNvSpPr>
            <a:spLocks noGrp="1"/>
          </p:cNvSpPr>
          <p:nvPr>
            <p:ph sz="quarter" idx="1"/>
          </p:nvPr>
        </p:nvSpPr>
        <p:spPr>
          <a:xfrm>
            <a:off x="395536" y="1844824"/>
            <a:ext cx="7680960" cy="4724400"/>
          </a:xfrm>
          <a:prstGeom prst="rect">
            <a:avLst/>
          </a:prstGeom>
        </p:spPr>
        <p:txBody>
          <a:bodyPr/>
          <a:lstStyle/>
          <a:p>
            <a:pPr>
              <a:buNone/>
            </a:pPr>
            <a:r>
              <a:rPr lang="fr-FR" dirty="0" smtClean="0"/>
              <a:t> -</a:t>
            </a:r>
            <a:r>
              <a:rPr lang="fr-FR" dirty="0"/>
              <a:t>C</a:t>
            </a:r>
            <a:r>
              <a:rPr lang="sq-AL" dirty="0" smtClean="0"/>
              <a:t>'est la rotation de 180º d’un fragment de chromosome issu de deux cassures sur un </a:t>
            </a:r>
            <a:r>
              <a:rPr lang="fr-FR" b="1" dirty="0" smtClean="0"/>
              <a:t>même </a:t>
            </a:r>
            <a:r>
              <a:rPr lang="sq-AL" dirty="0" smtClean="0"/>
              <a:t>chromosome. </a:t>
            </a:r>
            <a:endParaRPr lang="fr-FR" dirty="0" smtClean="0"/>
          </a:p>
          <a:p>
            <a:pPr>
              <a:buNone/>
            </a:pPr>
            <a:r>
              <a:rPr lang="fr-FR" dirty="0" smtClean="0"/>
              <a:t>  -</a:t>
            </a:r>
            <a:r>
              <a:rPr lang="fr-FR" dirty="0"/>
              <a:t>O</a:t>
            </a:r>
            <a:r>
              <a:rPr lang="sq-AL" dirty="0" smtClean="0"/>
              <a:t>n distingue deux types</a:t>
            </a:r>
            <a:endParaRPr lang="fr-FR" dirty="0" smtClean="0"/>
          </a:p>
          <a:p>
            <a:pPr marL="0" indent="0">
              <a:buNone/>
            </a:pPr>
            <a:endParaRPr lang="fr-FR" dirty="0"/>
          </a:p>
        </p:txBody>
      </p:sp>
    </p:spTree>
    <p:extLst>
      <p:ext uri="{BB962C8B-B14F-4D97-AF65-F5344CB8AC3E}">
        <p14:creationId xmlns:p14="http://schemas.microsoft.com/office/powerpoint/2010/main" val="440687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188640"/>
            <a:ext cx="8229600" cy="1143000"/>
          </a:xfrm>
        </p:spPr>
        <p:txBody>
          <a:bodyPr/>
          <a:lstStyle/>
          <a:p>
            <a:r>
              <a:rPr lang="fr-FR" b="1" dirty="0"/>
              <a:t>I</a:t>
            </a:r>
            <a:r>
              <a:rPr lang="sq-AL" b="1" dirty="0" smtClean="0"/>
              <a:t>nversion péricentrique</a:t>
            </a:r>
            <a:endParaRPr lang="fr-FR" b="1" dirty="0"/>
          </a:p>
        </p:txBody>
      </p:sp>
      <p:pic>
        <p:nvPicPr>
          <p:cNvPr id="6146" name="Picture 2"/>
          <p:cNvPicPr>
            <a:picLocks noGrp="1" noChangeAspect="1" noChangeArrowheads="1"/>
          </p:cNvPicPr>
          <p:nvPr>
            <p:ph sz="quarter" idx="1"/>
          </p:nvPr>
        </p:nvPicPr>
        <p:blipFill>
          <a:blip r:embed="rId2" cstate="print"/>
          <a:stretch>
            <a:fillRect/>
          </a:stretch>
        </p:blipFill>
        <p:spPr bwMode="auto">
          <a:xfrm>
            <a:off x="2627784" y="3501008"/>
            <a:ext cx="3409950" cy="3019425"/>
          </a:xfrm>
          <a:prstGeom prst="rect">
            <a:avLst/>
          </a:prstGeom>
          <a:noFill/>
          <a:ln w="9525">
            <a:noFill/>
            <a:miter lim="800000"/>
            <a:headEnd/>
            <a:tailEnd/>
          </a:ln>
        </p:spPr>
      </p:pic>
      <p:sp>
        <p:nvSpPr>
          <p:cNvPr id="3" name="Espace réservé du contenu 2"/>
          <p:cNvSpPr>
            <a:spLocks noGrp="1"/>
          </p:cNvSpPr>
          <p:nvPr>
            <p:ph sz="quarter" idx="2"/>
          </p:nvPr>
        </p:nvSpPr>
        <p:spPr>
          <a:xfrm>
            <a:off x="539552" y="1628800"/>
            <a:ext cx="8064896" cy="2736304"/>
          </a:xfrm>
          <a:prstGeom prst="rect">
            <a:avLst/>
          </a:prstGeom>
        </p:spPr>
        <p:txBody>
          <a:bodyPr/>
          <a:lstStyle/>
          <a:p>
            <a:pPr lvl="0">
              <a:buNone/>
            </a:pPr>
            <a:r>
              <a:rPr lang="fr-FR" dirty="0" smtClean="0"/>
              <a:t>-</a:t>
            </a:r>
            <a:r>
              <a:rPr lang="fr-FR" dirty="0"/>
              <a:t>L</a:t>
            </a:r>
            <a:r>
              <a:rPr lang="sq-AL" dirty="0" smtClean="0"/>
              <a:t>es deux po</a:t>
            </a:r>
            <a:r>
              <a:rPr lang="fr-FR" dirty="0" smtClean="0"/>
              <a:t>i</a:t>
            </a:r>
            <a:r>
              <a:rPr lang="sq-AL" dirty="0" smtClean="0"/>
              <a:t>nts de cassure sont sur deux bras differents du chromosome</a:t>
            </a:r>
            <a:r>
              <a:rPr lang="fr-FR" dirty="0" smtClean="0"/>
              <a:t>.</a:t>
            </a:r>
          </a:p>
          <a:p>
            <a:pPr lvl="0">
              <a:buNone/>
            </a:pPr>
            <a:r>
              <a:rPr lang="fr-FR" dirty="0" smtClean="0"/>
              <a:t>-</a:t>
            </a:r>
            <a:r>
              <a:rPr lang="fr-FR" dirty="0"/>
              <a:t>L</a:t>
            </a:r>
            <a:r>
              <a:rPr lang="sq-AL" dirty="0" smtClean="0"/>
              <a:t>’inversion interesse donc le centrom</a:t>
            </a:r>
            <a:r>
              <a:rPr lang="fr-FR" dirty="0" smtClean="0"/>
              <a:t>è</a:t>
            </a:r>
            <a:r>
              <a:rPr lang="sq-AL" dirty="0" smtClean="0"/>
              <a:t>re.</a:t>
            </a:r>
            <a:endParaRPr lang="fr-FR" dirty="0" smtClean="0"/>
          </a:p>
          <a:p>
            <a:pPr>
              <a:buNone/>
            </a:pPr>
            <a:endParaRPr lang="fr-FR" dirty="0"/>
          </a:p>
        </p:txBody>
      </p:sp>
    </p:spTree>
    <p:extLst>
      <p:ext uri="{BB962C8B-B14F-4D97-AF65-F5344CB8AC3E}">
        <p14:creationId xmlns:p14="http://schemas.microsoft.com/office/powerpoint/2010/main" val="27408132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0648"/>
            <a:ext cx="8229600" cy="1143000"/>
          </a:xfrm>
        </p:spPr>
        <p:txBody>
          <a:bodyPr/>
          <a:lstStyle/>
          <a:p>
            <a:r>
              <a:rPr lang="fr-FR" b="1" dirty="0"/>
              <a:t>I</a:t>
            </a:r>
            <a:r>
              <a:rPr lang="sq-AL" b="1" dirty="0" smtClean="0"/>
              <a:t>nversion paracentrique</a:t>
            </a:r>
            <a:endParaRPr lang="fr-FR" b="1" dirty="0"/>
          </a:p>
        </p:txBody>
      </p:sp>
      <p:pic>
        <p:nvPicPr>
          <p:cNvPr id="7170" name="Picture 2"/>
          <p:cNvPicPr>
            <a:picLocks noGrp="1" noChangeAspect="1" noChangeArrowheads="1"/>
          </p:cNvPicPr>
          <p:nvPr>
            <p:ph sz="quarter" idx="1"/>
          </p:nvPr>
        </p:nvPicPr>
        <p:blipFill>
          <a:blip r:embed="rId2" cstate="print"/>
          <a:stretch>
            <a:fillRect/>
          </a:stretch>
        </p:blipFill>
        <p:spPr bwMode="auto">
          <a:xfrm>
            <a:off x="1763688" y="3212976"/>
            <a:ext cx="4370437" cy="3048000"/>
          </a:xfrm>
          <a:prstGeom prst="rect">
            <a:avLst/>
          </a:prstGeom>
          <a:noFill/>
          <a:ln w="9525">
            <a:noFill/>
            <a:miter lim="800000"/>
            <a:headEnd/>
            <a:tailEnd/>
          </a:ln>
        </p:spPr>
      </p:pic>
      <p:sp>
        <p:nvSpPr>
          <p:cNvPr id="3" name="Espace réservé du contenu 2"/>
          <p:cNvSpPr>
            <a:spLocks noGrp="1"/>
          </p:cNvSpPr>
          <p:nvPr>
            <p:ph sz="quarter" idx="2"/>
          </p:nvPr>
        </p:nvSpPr>
        <p:spPr>
          <a:xfrm>
            <a:off x="179512" y="1484785"/>
            <a:ext cx="8712968" cy="1440159"/>
          </a:xfrm>
          <a:prstGeom prst="rect">
            <a:avLst/>
          </a:prstGeom>
        </p:spPr>
        <p:txBody>
          <a:bodyPr>
            <a:normAutofit lnSpcReduction="10000"/>
          </a:bodyPr>
          <a:lstStyle/>
          <a:p>
            <a:pPr lvl="0">
              <a:buNone/>
            </a:pPr>
            <a:r>
              <a:rPr lang="fr-FR" dirty="0" smtClean="0"/>
              <a:t> </a:t>
            </a:r>
            <a:r>
              <a:rPr lang="fr-FR" sz="2800" dirty="0" smtClean="0"/>
              <a:t>-</a:t>
            </a:r>
            <a:r>
              <a:rPr lang="fr-FR" sz="2800" dirty="0"/>
              <a:t>L</a:t>
            </a:r>
            <a:r>
              <a:rPr lang="sq-AL" sz="2800" dirty="0" smtClean="0"/>
              <a:t>es deux point</a:t>
            </a:r>
            <a:r>
              <a:rPr lang="fr-FR" sz="2800" dirty="0" smtClean="0"/>
              <a:t>s</a:t>
            </a:r>
            <a:r>
              <a:rPr lang="sq-AL" sz="2800" dirty="0" smtClean="0"/>
              <a:t> de cassure sont sur le </a:t>
            </a:r>
            <a:r>
              <a:rPr lang="fr-FR" sz="2800" b="1" dirty="0" smtClean="0"/>
              <a:t>même</a:t>
            </a:r>
            <a:r>
              <a:rPr lang="fr-FR" sz="2800" dirty="0"/>
              <a:t> </a:t>
            </a:r>
            <a:r>
              <a:rPr lang="sq-AL" sz="2800" dirty="0" smtClean="0"/>
              <a:t>bras chromosomique</a:t>
            </a:r>
            <a:r>
              <a:rPr lang="fr-FR" sz="2800" dirty="0" smtClean="0"/>
              <a:t>.</a:t>
            </a:r>
          </a:p>
          <a:p>
            <a:pPr lvl="0">
              <a:buNone/>
            </a:pPr>
            <a:r>
              <a:rPr lang="fr-FR" sz="2800" dirty="0" smtClean="0"/>
              <a:t> -</a:t>
            </a:r>
            <a:r>
              <a:rPr lang="fr-FR" sz="2800" dirty="0"/>
              <a:t>L</a:t>
            </a:r>
            <a:r>
              <a:rPr lang="sq-AL" sz="2800" dirty="0" smtClean="0"/>
              <a:t>’inversion ne concerne pas le centrom</a:t>
            </a:r>
            <a:r>
              <a:rPr lang="fr-FR" sz="2800" dirty="0" smtClean="0"/>
              <a:t>è</a:t>
            </a:r>
            <a:r>
              <a:rPr lang="sq-AL" sz="2800" dirty="0" smtClean="0"/>
              <a:t>re</a:t>
            </a:r>
            <a:endParaRPr lang="fr-FR" sz="2800" dirty="0" smtClean="0"/>
          </a:p>
          <a:p>
            <a:endParaRPr lang="fr-FR" dirty="0"/>
          </a:p>
        </p:txBody>
      </p:sp>
    </p:spTree>
    <p:extLst>
      <p:ext uri="{BB962C8B-B14F-4D97-AF65-F5344CB8AC3E}">
        <p14:creationId xmlns:p14="http://schemas.microsoft.com/office/powerpoint/2010/main" val="2864927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rmAutofit/>
          </a:bodyPr>
          <a:lstStyle/>
          <a:p>
            <a:r>
              <a:rPr lang="fr-FR" b="1" u="sng" dirty="0" smtClean="0"/>
              <a:t>4</a:t>
            </a:r>
            <a:r>
              <a:rPr lang="sq-AL" b="1" u="sng" dirty="0" smtClean="0"/>
              <a:t>-Le chromosome en anneau </a:t>
            </a:r>
            <a:endParaRPr lang="fr-FR" b="1" dirty="0"/>
          </a:p>
        </p:txBody>
      </p:sp>
      <p:pic>
        <p:nvPicPr>
          <p:cNvPr id="8194" name="Picture 2"/>
          <p:cNvPicPr>
            <a:picLocks noGrp="1" noChangeAspect="1" noChangeArrowheads="1"/>
          </p:cNvPicPr>
          <p:nvPr>
            <p:ph sz="quarter" idx="1"/>
          </p:nvPr>
        </p:nvPicPr>
        <p:blipFill>
          <a:blip r:embed="rId2" cstate="print"/>
          <a:stretch>
            <a:fillRect/>
          </a:stretch>
        </p:blipFill>
        <p:spPr bwMode="auto">
          <a:xfrm>
            <a:off x="3995936" y="3501008"/>
            <a:ext cx="3096344" cy="3171825"/>
          </a:xfrm>
          <a:prstGeom prst="rect">
            <a:avLst/>
          </a:prstGeom>
          <a:noFill/>
          <a:ln w="9525">
            <a:noFill/>
            <a:miter lim="800000"/>
            <a:headEnd/>
            <a:tailEnd/>
          </a:ln>
        </p:spPr>
      </p:pic>
      <p:sp>
        <p:nvSpPr>
          <p:cNvPr id="3" name="Espace réservé du contenu 2"/>
          <p:cNvSpPr>
            <a:spLocks noGrp="1"/>
          </p:cNvSpPr>
          <p:nvPr>
            <p:ph sz="quarter" idx="2"/>
          </p:nvPr>
        </p:nvSpPr>
        <p:spPr>
          <a:xfrm>
            <a:off x="179512" y="1628800"/>
            <a:ext cx="8496944" cy="2232247"/>
          </a:xfrm>
          <a:prstGeom prst="rect">
            <a:avLst/>
          </a:prstGeom>
        </p:spPr>
        <p:txBody>
          <a:bodyPr>
            <a:normAutofit/>
          </a:bodyPr>
          <a:lstStyle/>
          <a:p>
            <a:pPr>
              <a:buNone/>
            </a:pPr>
            <a:r>
              <a:rPr lang="fr-FR" sz="1800" dirty="0" smtClean="0"/>
              <a:t>-   </a:t>
            </a:r>
            <a:r>
              <a:rPr lang="sq-AL" sz="1800" dirty="0" smtClean="0"/>
              <a:t> </a:t>
            </a:r>
            <a:r>
              <a:rPr lang="fr-FR" sz="2800" dirty="0" smtClean="0"/>
              <a:t>C</a:t>
            </a:r>
            <a:r>
              <a:rPr lang="sq-AL" sz="2800" dirty="0" smtClean="0"/>
              <a:t>'est le résultat de deux délétions terminales survenant sur un </a:t>
            </a:r>
            <a:r>
              <a:rPr lang="fr-FR" sz="2800" b="1" dirty="0" smtClean="0"/>
              <a:t>même</a:t>
            </a:r>
            <a:r>
              <a:rPr lang="fr-FR" sz="2800" dirty="0"/>
              <a:t> </a:t>
            </a:r>
            <a:r>
              <a:rPr lang="sq-AL" sz="2800" dirty="0" smtClean="0"/>
              <a:t>chromosome l'une sur le bras p l'autre sur le bras q aboutissant </a:t>
            </a:r>
            <a:r>
              <a:rPr lang="fr-FR" sz="2800" dirty="0" smtClean="0"/>
              <a:t>à</a:t>
            </a:r>
            <a:r>
              <a:rPr lang="sq-AL" sz="2800" dirty="0" smtClean="0"/>
              <a:t> la soudure des extrémités du segment centrique et la perte des segments délétés.</a:t>
            </a:r>
            <a:br>
              <a:rPr lang="sq-AL" sz="2800" dirty="0" smtClean="0"/>
            </a:br>
            <a:endParaRPr lang="fr-FR" sz="2800" dirty="0" smtClean="0"/>
          </a:p>
          <a:p>
            <a:endParaRPr lang="fr-FR" dirty="0"/>
          </a:p>
        </p:txBody>
      </p:sp>
    </p:spTree>
    <p:extLst>
      <p:ext uri="{BB962C8B-B14F-4D97-AF65-F5344CB8AC3E}">
        <p14:creationId xmlns:p14="http://schemas.microsoft.com/office/powerpoint/2010/main" val="2378665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229600" cy="1143000"/>
          </a:xfrm>
        </p:spPr>
        <p:txBody>
          <a:bodyPr/>
          <a:lstStyle/>
          <a:p>
            <a:r>
              <a:rPr lang="fr-FR" b="1" i="1" u="sng" dirty="0" smtClean="0"/>
              <a:t>5</a:t>
            </a:r>
            <a:r>
              <a:rPr lang="sq-AL" b="1" i="1" u="sng" dirty="0" smtClean="0"/>
              <a:t>-</a:t>
            </a:r>
            <a:r>
              <a:rPr lang="fr-FR" b="1" i="1" u="sng" dirty="0" smtClean="0"/>
              <a:t>L</a:t>
            </a:r>
            <a:r>
              <a:rPr lang="sq-AL" b="1" i="1" u="sng" dirty="0" smtClean="0"/>
              <a:t>'isochromosome</a:t>
            </a:r>
            <a:endParaRPr lang="fr-FR" b="1" dirty="0"/>
          </a:p>
        </p:txBody>
      </p:sp>
      <p:pic>
        <p:nvPicPr>
          <p:cNvPr id="9218" name="Picture 2"/>
          <p:cNvPicPr>
            <a:picLocks noGrp="1" noChangeAspect="1" noChangeArrowheads="1"/>
          </p:cNvPicPr>
          <p:nvPr>
            <p:ph sz="quarter" idx="1"/>
          </p:nvPr>
        </p:nvPicPr>
        <p:blipFill>
          <a:blip r:embed="rId2" cstate="print"/>
          <a:stretch>
            <a:fillRect/>
          </a:stretch>
        </p:blipFill>
        <p:spPr bwMode="auto">
          <a:xfrm>
            <a:off x="3131840" y="3068960"/>
            <a:ext cx="3352800" cy="3009900"/>
          </a:xfrm>
          <a:prstGeom prst="rect">
            <a:avLst/>
          </a:prstGeom>
          <a:noFill/>
          <a:ln w="9525">
            <a:noFill/>
            <a:miter lim="800000"/>
            <a:headEnd/>
            <a:tailEnd/>
          </a:ln>
        </p:spPr>
      </p:pic>
      <p:sp>
        <p:nvSpPr>
          <p:cNvPr id="3" name="Espace réservé du contenu 2"/>
          <p:cNvSpPr>
            <a:spLocks noGrp="1"/>
          </p:cNvSpPr>
          <p:nvPr>
            <p:ph sz="quarter" idx="2"/>
          </p:nvPr>
        </p:nvSpPr>
        <p:spPr>
          <a:xfrm>
            <a:off x="323528" y="1628800"/>
            <a:ext cx="8280920" cy="1800200"/>
          </a:xfrm>
          <a:prstGeom prst="rect">
            <a:avLst/>
          </a:prstGeom>
        </p:spPr>
        <p:txBody>
          <a:bodyPr>
            <a:normAutofit fontScale="85000" lnSpcReduction="20000"/>
          </a:bodyPr>
          <a:lstStyle/>
          <a:p>
            <a:pPr>
              <a:buNone/>
            </a:pPr>
            <a:r>
              <a:rPr lang="fr-FR" dirty="0" smtClean="0"/>
              <a:t>-</a:t>
            </a:r>
            <a:r>
              <a:rPr lang="fr-FR" dirty="0"/>
              <a:t>C</a:t>
            </a:r>
            <a:r>
              <a:rPr lang="sq-AL" dirty="0" smtClean="0"/>
              <a:t>’est un chromosome formé de deux bras identiques.</a:t>
            </a:r>
            <a:r>
              <a:rPr lang="fr-FR" dirty="0" smtClean="0"/>
              <a:t>A</a:t>
            </a:r>
            <a:r>
              <a:rPr lang="sq-AL" dirty="0" smtClean="0"/>
              <a:t>u lieu d’avoir un bras court et un bras long</a:t>
            </a:r>
            <a:r>
              <a:rPr lang="fr-FR" dirty="0" smtClean="0"/>
              <a:t>, </a:t>
            </a:r>
            <a:r>
              <a:rPr lang="sq-AL" dirty="0" smtClean="0"/>
              <a:t>le chromosome a deux bras courts ou deux bras</a:t>
            </a:r>
            <a:r>
              <a:rPr lang="fr-FR" dirty="0" smtClean="0"/>
              <a:t> </a:t>
            </a:r>
            <a:r>
              <a:rPr lang="sq-AL" dirty="0" smtClean="0"/>
              <a:t>longs.</a:t>
            </a:r>
            <a:endParaRPr lang="fr-FR" dirty="0" smtClean="0"/>
          </a:p>
          <a:p>
            <a:pPr>
              <a:buNone/>
            </a:pPr>
            <a:r>
              <a:rPr lang="fr-FR" dirty="0" smtClean="0"/>
              <a:t>-</a:t>
            </a:r>
            <a:r>
              <a:rPr lang="fr-FR" dirty="0"/>
              <a:t>L</a:t>
            </a:r>
            <a:r>
              <a:rPr lang="sq-AL" dirty="0" smtClean="0"/>
              <a:t>’isochromosome le plus fréquent est l’isochromosome du bras long d</a:t>
            </a:r>
            <a:r>
              <a:rPr lang="fr-FR" dirty="0" smtClean="0"/>
              <a:t>u chromosome</a:t>
            </a:r>
            <a:r>
              <a:rPr lang="sq-AL" dirty="0" smtClean="0"/>
              <a:t> X</a:t>
            </a:r>
            <a:endParaRPr lang="fr-FR" dirty="0" smtClean="0"/>
          </a:p>
          <a:p>
            <a:endParaRPr lang="fr-FR" dirty="0"/>
          </a:p>
        </p:txBody>
      </p:sp>
    </p:spTree>
    <p:extLst>
      <p:ext uri="{BB962C8B-B14F-4D97-AF65-F5344CB8AC3E}">
        <p14:creationId xmlns:p14="http://schemas.microsoft.com/office/powerpoint/2010/main" val="19691625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548680"/>
            <a:ext cx="8153400" cy="990600"/>
          </a:xfrm>
        </p:spPr>
        <p:txBody>
          <a:bodyPr>
            <a:normAutofit fontScale="90000"/>
          </a:bodyPr>
          <a:lstStyle/>
          <a:p>
            <a:r>
              <a:rPr lang="sq-AL" b="1" i="1" dirty="0" smtClean="0"/>
              <a:t>Remarque</a:t>
            </a:r>
            <a:r>
              <a:rPr lang="fr-FR" dirty="0" smtClean="0"/>
              <a:t/>
            </a:r>
            <a:br>
              <a:rPr lang="fr-FR" dirty="0" smtClean="0"/>
            </a:br>
            <a:endParaRPr lang="fr-FR" dirty="0"/>
          </a:p>
        </p:txBody>
      </p:sp>
      <p:sp>
        <p:nvSpPr>
          <p:cNvPr id="3" name="Espace réservé du contenu 2"/>
          <p:cNvSpPr>
            <a:spLocks noGrp="1"/>
          </p:cNvSpPr>
          <p:nvPr>
            <p:ph sz="quarter" idx="1"/>
          </p:nvPr>
        </p:nvSpPr>
        <p:spPr>
          <a:xfrm>
            <a:off x="323528" y="1628800"/>
            <a:ext cx="8640960" cy="5112568"/>
          </a:xfrm>
          <a:prstGeom prst="rect">
            <a:avLst/>
          </a:prstGeom>
        </p:spPr>
        <p:txBody>
          <a:bodyPr>
            <a:normAutofit lnSpcReduction="10000"/>
          </a:bodyPr>
          <a:lstStyle/>
          <a:p>
            <a:r>
              <a:rPr lang="fr-FR" dirty="0" smtClean="0"/>
              <a:t>- </a:t>
            </a:r>
            <a:r>
              <a:rPr lang="sq-AL" dirty="0" smtClean="0"/>
              <a:t>Les anomalies sont dites </a:t>
            </a:r>
            <a:r>
              <a:rPr lang="sq-AL" b="1" u="sng" dirty="0" smtClean="0"/>
              <a:t>homog</a:t>
            </a:r>
            <a:r>
              <a:rPr lang="fr-FR" b="1" u="sng" dirty="0" smtClean="0"/>
              <a:t>è</a:t>
            </a:r>
            <a:r>
              <a:rPr lang="sq-AL" b="1" u="sng" dirty="0" smtClean="0"/>
              <a:t>nes</a:t>
            </a:r>
            <a:r>
              <a:rPr lang="sq-AL" dirty="0" smtClean="0"/>
              <a:t> lorsque toutes les cellules nuclé</a:t>
            </a:r>
            <a:r>
              <a:rPr lang="fr-FR" dirty="0" smtClean="0"/>
              <a:t>e</a:t>
            </a:r>
            <a:r>
              <a:rPr lang="sq-AL" dirty="0" smtClean="0"/>
              <a:t>s de l'individu ont </a:t>
            </a:r>
            <a:r>
              <a:rPr lang="sq-AL" u="sng" dirty="0" smtClean="0">
                <a:solidFill>
                  <a:srgbClr val="C00000"/>
                </a:solidFill>
              </a:rPr>
              <a:t>la </a:t>
            </a:r>
            <a:r>
              <a:rPr lang="fr-FR" b="1" u="sng" dirty="0" smtClean="0">
                <a:solidFill>
                  <a:srgbClr val="C00000"/>
                </a:solidFill>
              </a:rPr>
              <a:t>même </a:t>
            </a:r>
            <a:r>
              <a:rPr lang="sq-AL" b="1" u="sng" dirty="0" smtClean="0">
                <a:solidFill>
                  <a:srgbClr val="C00000"/>
                </a:solidFill>
              </a:rPr>
              <a:t>formule chromosomique</a:t>
            </a:r>
            <a:r>
              <a:rPr lang="sq-AL" dirty="0" smtClean="0">
                <a:solidFill>
                  <a:srgbClr val="C00000"/>
                </a:solidFill>
              </a:rPr>
              <a:t>.</a:t>
            </a:r>
            <a:r>
              <a:rPr lang="sq-AL" dirty="0" smtClean="0"/>
              <a:t/>
            </a:r>
            <a:br>
              <a:rPr lang="sq-AL" dirty="0" smtClean="0"/>
            </a:br>
            <a:r>
              <a:rPr lang="sq-AL" dirty="0" smtClean="0"/>
              <a:t>- Les anomalies sont dites</a:t>
            </a:r>
            <a:r>
              <a:rPr lang="sq-AL" dirty="0" smtClean="0">
                <a:solidFill>
                  <a:srgbClr val="FFFF00"/>
                </a:solidFill>
              </a:rPr>
              <a:t> </a:t>
            </a:r>
            <a:r>
              <a:rPr lang="sq-AL" b="1" u="sng" dirty="0" smtClean="0">
                <a:solidFill>
                  <a:srgbClr val="C00000"/>
                </a:solidFill>
              </a:rPr>
              <a:t>en mosaiques </a:t>
            </a:r>
            <a:r>
              <a:rPr lang="sq-AL" dirty="0" smtClean="0"/>
              <a:t>lorsque chez le</a:t>
            </a:r>
            <a:r>
              <a:rPr lang="fr-FR" dirty="0" smtClean="0"/>
              <a:t> </a:t>
            </a:r>
            <a:r>
              <a:rPr lang="fr-FR" dirty="0"/>
              <a:t>même</a:t>
            </a:r>
            <a:r>
              <a:rPr lang="sq-AL" dirty="0" smtClean="0"/>
              <a:t> individu coexistent </a:t>
            </a:r>
            <a:r>
              <a:rPr lang="sq-AL" b="1" u="sng" dirty="0" smtClean="0">
                <a:solidFill>
                  <a:srgbClr val="C00000"/>
                </a:solidFill>
              </a:rPr>
              <a:t>au moins deux populations cellulaires de formules chromosomiques différentes.</a:t>
            </a:r>
            <a:endParaRPr lang="fr-FR" dirty="0" smtClean="0">
              <a:solidFill>
                <a:srgbClr val="C00000"/>
              </a:solidFill>
            </a:endParaRPr>
          </a:p>
          <a:p>
            <a:r>
              <a:rPr lang="fr-FR" dirty="0" smtClean="0"/>
              <a:t>D</a:t>
            </a:r>
            <a:r>
              <a:rPr lang="sq-AL" dirty="0" smtClean="0"/>
              <a:t>u point de vue nomenclature ;les differentes populations cellulaires sont indiquées</a:t>
            </a:r>
            <a:r>
              <a:rPr lang="fr-FR" dirty="0" smtClean="0"/>
              <a:t> </a:t>
            </a:r>
            <a:r>
              <a:rPr lang="sq-AL" dirty="0" smtClean="0"/>
              <a:t>l’une apr</a:t>
            </a:r>
            <a:r>
              <a:rPr lang="fr-FR" dirty="0" smtClean="0"/>
              <a:t>è</a:t>
            </a:r>
            <a:r>
              <a:rPr lang="sq-AL" dirty="0" smtClean="0"/>
              <a:t>s l’autre et séparées par une barre diagonale.</a:t>
            </a:r>
            <a:endParaRPr lang="fr-FR" dirty="0" smtClean="0"/>
          </a:p>
          <a:p>
            <a:pPr>
              <a:buNone/>
            </a:pPr>
            <a:r>
              <a:rPr lang="fr-FR" dirty="0" smtClean="0"/>
              <a:t>     </a:t>
            </a:r>
            <a:r>
              <a:rPr lang="sq-AL" dirty="0" smtClean="0"/>
              <a:t>Exp:46,XX/47,XX,+21</a:t>
            </a:r>
            <a:endParaRPr lang="fr-FR" dirty="0" smtClean="0"/>
          </a:p>
          <a:p>
            <a:endParaRPr lang="fr-FR" dirty="0"/>
          </a:p>
        </p:txBody>
      </p:sp>
    </p:spTree>
    <p:extLst>
      <p:ext uri="{BB962C8B-B14F-4D97-AF65-F5344CB8AC3E}">
        <p14:creationId xmlns:p14="http://schemas.microsoft.com/office/powerpoint/2010/main" val="566994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fontScale="92500" lnSpcReduction="10000"/>
          </a:bodyPr>
          <a:lstStyle/>
          <a:p>
            <a:pPr marL="0" indent="0">
              <a:buNone/>
            </a:pPr>
            <a:r>
              <a:rPr lang="sq-AL" b="1" i="1" dirty="0"/>
              <a:t>- </a:t>
            </a:r>
            <a:r>
              <a:rPr lang="fr-FR" b="1" i="1" dirty="0"/>
              <a:t>L’anomalie chromosomique peut être:</a:t>
            </a:r>
            <a:endParaRPr lang="fr-FR" b="1" dirty="0"/>
          </a:p>
          <a:p>
            <a:pPr lvl="0"/>
            <a:r>
              <a:rPr lang="fr-FR" dirty="0"/>
              <a:t>Constitutionnelle:</a:t>
            </a:r>
          </a:p>
          <a:p>
            <a:pPr marL="0" indent="0">
              <a:buNone/>
            </a:pPr>
            <a:r>
              <a:rPr lang="fr-FR" dirty="0"/>
              <a:t>Les différents organes ont la même anomalie. L’accident chromosomique existe déjà chez l’embryon ; il s’est produit avant la fécondation, dans l’un des gamètes, ou peu après, dans une des cellules du zygote.</a:t>
            </a:r>
          </a:p>
          <a:p>
            <a:pPr lvl="0"/>
            <a:r>
              <a:rPr lang="fr-FR" dirty="0"/>
              <a:t>Acquise:</a:t>
            </a:r>
          </a:p>
          <a:p>
            <a:pPr marL="0" indent="0">
              <a:buNone/>
            </a:pPr>
            <a:r>
              <a:rPr lang="fr-FR" dirty="0"/>
              <a:t>Un seul organe est touché, les autres organes sont normaux. L’accident chromosomique s’est produit au cours de la vie de l’individu.</a:t>
            </a:r>
            <a:r>
              <a:rPr lang="fr-FR" b="1" cap="all" dirty="0"/>
              <a:t> </a:t>
            </a:r>
            <a:endParaRPr lang="fr-FR" dirty="0"/>
          </a:p>
          <a:p>
            <a:pPr marL="0" indent="0">
              <a:buNone/>
            </a:pPr>
            <a:endParaRPr lang="fr-FR" dirty="0"/>
          </a:p>
        </p:txBody>
      </p:sp>
    </p:spTree>
    <p:extLst>
      <p:ext uri="{BB962C8B-B14F-4D97-AF65-F5344CB8AC3E}">
        <p14:creationId xmlns:p14="http://schemas.microsoft.com/office/powerpoint/2010/main" val="32789308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691680" y="1556792"/>
            <a:ext cx="7620000" cy="990600"/>
          </a:xfrm>
        </p:spPr>
        <p:txBody>
          <a:bodyPr/>
          <a:lstStyle/>
          <a:p>
            <a:r>
              <a:rPr lang="fr-FR" dirty="0" smtClean="0">
                <a:solidFill>
                  <a:schemeClr val="tx1"/>
                </a:solidFill>
              </a:rPr>
              <a:t>Merci pour votre attention</a:t>
            </a:r>
            <a:endParaRPr lang="fr-FR" dirty="0">
              <a:solidFill>
                <a:schemeClr val="tx1"/>
              </a:solidFill>
            </a:endParaRPr>
          </a:p>
        </p:txBody>
      </p:sp>
    </p:spTree>
    <p:extLst>
      <p:ext uri="{BB962C8B-B14F-4D97-AF65-F5344CB8AC3E}">
        <p14:creationId xmlns:p14="http://schemas.microsoft.com/office/powerpoint/2010/main" val="3431837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142844" y="1600200"/>
            <a:ext cx="8786874" cy="4495800"/>
          </a:xfrm>
        </p:spPr>
        <p:txBody>
          <a:bodyPr/>
          <a:lstStyle/>
          <a:p>
            <a:pPr>
              <a:buNone/>
            </a:pPr>
            <a:r>
              <a:rPr lang="fr-FR" dirty="0" smtClean="0"/>
              <a:t> </a:t>
            </a:r>
            <a:endParaRPr lang="fr-FR" dirty="0"/>
          </a:p>
        </p:txBody>
      </p:sp>
      <p:sp>
        <p:nvSpPr>
          <p:cNvPr id="4" name="Rectangle 3"/>
          <p:cNvSpPr/>
          <p:nvPr/>
        </p:nvSpPr>
        <p:spPr>
          <a:xfrm>
            <a:off x="571472" y="1428736"/>
            <a:ext cx="8358246" cy="4431983"/>
          </a:xfrm>
          <a:prstGeom prst="rect">
            <a:avLst/>
          </a:prstGeom>
        </p:spPr>
        <p:txBody>
          <a:bodyPr wrap="square">
            <a:spAutoFit/>
          </a:bodyPr>
          <a:lstStyle/>
          <a:p>
            <a:r>
              <a:rPr lang="fr-FR" dirty="0" smtClean="0"/>
              <a:t> </a:t>
            </a:r>
          </a:p>
          <a:p>
            <a:endParaRPr lang="fr-FR" sz="2400" dirty="0" smtClean="0">
              <a:cs typeface="Times New Roman" pitchFamily="18" charset="0"/>
            </a:endParaRPr>
          </a:p>
          <a:p>
            <a:pPr>
              <a:buFont typeface="Wingdings" pitchFamily="2" charset="2"/>
              <a:buChar char="q"/>
            </a:pPr>
            <a:r>
              <a:rPr lang="fr-FR" sz="2400" dirty="0" smtClean="0">
                <a:cs typeface="Times New Roman" pitchFamily="18" charset="0"/>
              </a:rPr>
              <a:t>  Les anomalies chromosomiques sont </a:t>
            </a:r>
            <a:r>
              <a:rPr lang="fr-FR" sz="2400" b="1" dirty="0" smtClean="0">
                <a:solidFill>
                  <a:schemeClr val="accent2">
                    <a:lumMod val="50000"/>
                  </a:schemeClr>
                </a:solidFill>
                <a:cs typeface="Times New Roman" pitchFamily="18" charset="0"/>
              </a:rPr>
              <a:t>des maladies génétiques </a:t>
            </a:r>
            <a:r>
              <a:rPr lang="fr-FR" sz="2400" dirty="0" smtClean="0">
                <a:cs typeface="Times New Roman" pitchFamily="18" charset="0"/>
              </a:rPr>
              <a:t>mais (avec rares exceptions) ne sont </a:t>
            </a:r>
            <a:r>
              <a:rPr lang="fr-FR" sz="2400" b="1" dirty="0" smtClean="0">
                <a:solidFill>
                  <a:schemeClr val="accent2">
                    <a:lumMod val="50000"/>
                  </a:schemeClr>
                </a:solidFill>
                <a:cs typeface="Times New Roman" pitchFamily="18" charset="0"/>
              </a:rPr>
              <a:t>pas héréditaires</a:t>
            </a:r>
            <a:r>
              <a:rPr lang="fr-FR" sz="2000" dirty="0" smtClean="0">
                <a:cs typeface="Times New Roman" pitchFamily="18" charset="0"/>
              </a:rPr>
              <a:t>.</a:t>
            </a:r>
          </a:p>
          <a:p>
            <a:pPr algn="just"/>
            <a:endParaRPr lang="fr-FR" sz="2400" dirty="0" smtClean="0"/>
          </a:p>
          <a:p>
            <a:pPr algn="just">
              <a:buFont typeface="Wingdings" pitchFamily="2" charset="2"/>
              <a:buChar char="q"/>
            </a:pPr>
            <a:r>
              <a:rPr lang="fr-FR" sz="2400" dirty="0" smtClean="0"/>
              <a:t> Leurs conséquences sont variables en fonction du remaniement</a:t>
            </a:r>
          </a:p>
          <a:p>
            <a:pPr algn="just"/>
            <a:r>
              <a:rPr lang="fr-FR" sz="2400" dirty="0" smtClean="0"/>
              <a:t>considéré. En règle générale, les remaniements dits </a:t>
            </a:r>
            <a:r>
              <a:rPr lang="fr-FR" sz="2400" b="1" dirty="0" smtClean="0">
                <a:solidFill>
                  <a:schemeClr val="accent2">
                    <a:lumMod val="50000"/>
                  </a:schemeClr>
                </a:solidFill>
              </a:rPr>
              <a:t>équilibrés</a:t>
            </a:r>
            <a:r>
              <a:rPr lang="fr-FR" sz="2400" dirty="0" smtClean="0"/>
              <a:t> (c'est à-dire sans perte ni gain de matériel génétique) n'ont habituellement pas de conséquence pour le sujet porteur alors que les remaniements </a:t>
            </a:r>
            <a:r>
              <a:rPr lang="fr-FR" sz="2400" b="1" dirty="0" smtClean="0">
                <a:solidFill>
                  <a:schemeClr val="accent2">
                    <a:lumMod val="50000"/>
                  </a:schemeClr>
                </a:solidFill>
              </a:rPr>
              <a:t>déséquilibrés</a:t>
            </a:r>
            <a:r>
              <a:rPr lang="fr-FR" sz="2400" dirty="0" smtClean="0"/>
              <a:t> se traduisent par des manifestations cliniques d'autant plus graves que la perte ou le gain de matériel est plus important.</a:t>
            </a:r>
            <a:endParaRPr lang="fr-FR" sz="2400" dirty="0"/>
          </a:p>
        </p:txBody>
      </p:sp>
      <p:sp>
        <p:nvSpPr>
          <p:cNvPr id="5" name="Titre 1"/>
          <p:cNvSpPr>
            <a:spLocks noGrp="1"/>
          </p:cNvSpPr>
          <p:nvPr>
            <p:ph type="title"/>
          </p:nvPr>
        </p:nvSpPr>
        <p:spPr/>
        <p:txBody>
          <a:bodyPr>
            <a:normAutofit/>
          </a:bodyPr>
          <a:lstStyle/>
          <a:p>
            <a:r>
              <a:rPr lang="fr-FR" dirty="0" smtClean="0"/>
              <a:t>II- Anomalies chromosomiques</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II- Anomalies chromosomiques</a:t>
            </a:r>
            <a:endParaRPr lang="fr-FR" dirty="0"/>
          </a:p>
        </p:txBody>
      </p:sp>
      <p:sp>
        <p:nvSpPr>
          <p:cNvPr id="3" name="Espace réservé du contenu 2"/>
          <p:cNvSpPr>
            <a:spLocks noGrp="1"/>
          </p:cNvSpPr>
          <p:nvPr>
            <p:ph idx="1"/>
          </p:nvPr>
        </p:nvSpPr>
        <p:spPr>
          <a:xfrm>
            <a:off x="417204" y="1428736"/>
            <a:ext cx="8229600" cy="4461057"/>
          </a:xfrm>
          <a:ln>
            <a:noFill/>
          </a:ln>
        </p:spPr>
        <p:txBody>
          <a:bodyPr/>
          <a:lstStyle/>
          <a:p>
            <a:pPr marL="0" indent="0">
              <a:buNone/>
            </a:pPr>
            <a:r>
              <a:rPr lang="fr-FR" u="sng" dirty="0" smtClean="0"/>
              <a:t> </a:t>
            </a:r>
            <a:endParaRPr lang="fr-FR" dirty="0" smtClean="0"/>
          </a:p>
          <a:p>
            <a:pPr marL="0" indent="0">
              <a:buNone/>
            </a:pPr>
            <a:r>
              <a:rPr lang="fr-FR" dirty="0" smtClean="0">
                <a:solidFill>
                  <a:schemeClr val="accent1"/>
                </a:solidFill>
              </a:rPr>
              <a:t>               </a:t>
            </a:r>
            <a:r>
              <a:rPr lang="fr-FR" b="1" u="sng" dirty="0" smtClean="0">
                <a:solidFill>
                  <a:schemeClr val="accent2">
                    <a:lumMod val="75000"/>
                  </a:schemeClr>
                </a:solidFill>
              </a:rPr>
              <a:t>Anomalies chromosomiques</a:t>
            </a:r>
            <a:endParaRPr lang="fr-FR" b="1" u="sng" dirty="0">
              <a:solidFill>
                <a:schemeClr val="accent2">
                  <a:lumMod val="75000"/>
                </a:schemeClr>
              </a:solidFill>
            </a:endParaRPr>
          </a:p>
        </p:txBody>
      </p:sp>
      <p:cxnSp>
        <p:nvCxnSpPr>
          <p:cNvPr id="5" name="Connecteur en angle 4"/>
          <p:cNvCxnSpPr/>
          <p:nvPr/>
        </p:nvCxnSpPr>
        <p:spPr>
          <a:xfrm rot="10800000">
            <a:off x="7753052" y="2721622"/>
            <a:ext cx="131316" cy="131315"/>
          </a:xfrm>
          <a:prstGeom prst="bentConnector3">
            <a:avLst>
              <a:gd name="adj1" fmla="val -9686"/>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6054823" y="4036188"/>
            <a:ext cx="2909665" cy="523220"/>
          </a:xfrm>
          <a:prstGeom prst="rect">
            <a:avLst/>
          </a:prstGeom>
          <a:noFill/>
        </p:spPr>
        <p:txBody>
          <a:bodyPr wrap="square" rtlCol="0">
            <a:spAutoFit/>
          </a:bodyPr>
          <a:lstStyle/>
          <a:p>
            <a:r>
              <a:rPr lang="fr-FR" sz="2800" b="1" dirty="0" smtClean="0">
                <a:solidFill>
                  <a:srgbClr val="0070C0"/>
                </a:solidFill>
              </a:rPr>
              <a:t>constitutionnelles</a:t>
            </a:r>
            <a:endParaRPr lang="fr-FR" sz="2800" b="1" dirty="0">
              <a:solidFill>
                <a:srgbClr val="0070C0"/>
              </a:solidFill>
            </a:endParaRPr>
          </a:p>
        </p:txBody>
      </p:sp>
      <p:sp>
        <p:nvSpPr>
          <p:cNvPr id="20" name="ZoneTexte 19"/>
          <p:cNvSpPr txBox="1"/>
          <p:nvPr/>
        </p:nvSpPr>
        <p:spPr>
          <a:xfrm>
            <a:off x="1187623" y="3887621"/>
            <a:ext cx="1654620" cy="584775"/>
          </a:xfrm>
          <a:prstGeom prst="rect">
            <a:avLst/>
          </a:prstGeom>
          <a:noFill/>
        </p:spPr>
        <p:txBody>
          <a:bodyPr wrap="none" rtlCol="0">
            <a:spAutoFit/>
          </a:bodyPr>
          <a:lstStyle/>
          <a:p>
            <a:r>
              <a:rPr lang="fr-FR" sz="3200" b="1" dirty="0" smtClean="0">
                <a:solidFill>
                  <a:srgbClr val="0070C0"/>
                </a:solidFill>
              </a:rPr>
              <a:t>acquises</a:t>
            </a:r>
            <a:endParaRPr lang="fr-FR" sz="3200" b="1" dirty="0">
              <a:solidFill>
                <a:srgbClr val="0070C0"/>
              </a:solidFill>
            </a:endParaRPr>
          </a:p>
        </p:txBody>
      </p:sp>
      <p:sp>
        <p:nvSpPr>
          <p:cNvPr id="21" name="ZoneTexte 20"/>
          <p:cNvSpPr txBox="1"/>
          <p:nvPr/>
        </p:nvSpPr>
        <p:spPr>
          <a:xfrm>
            <a:off x="6732240" y="4653136"/>
            <a:ext cx="1869679" cy="646331"/>
          </a:xfrm>
          <a:prstGeom prst="rect">
            <a:avLst/>
          </a:prstGeom>
          <a:noFill/>
        </p:spPr>
        <p:txBody>
          <a:bodyPr wrap="none" rtlCol="0">
            <a:spAutoFit/>
          </a:bodyPr>
          <a:lstStyle/>
          <a:p>
            <a:r>
              <a:rPr lang="fr-FR" b="1" dirty="0" smtClean="0"/>
              <a:t>Apparait dans le </a:t>
            </a:r>
          </a:p>
          <a:p>
            <a:r>
              <a:rPr lang="fr-FR" b="1" dirty="0"/>
              <a:t>z</a:t>
            </a:r>
            <a:r>
              <a:rPr lang="fr-FR" b="1" dirty="0" smtClean="0"/>
              <a:t>ygote ou gamète</a:t>
            </a:r>
            <a:endParaRPr lang="fr-FR" b="1" dirty="0"/>
          </a:p>
        </p:txBody>
      </p:sp>
      <p:sp>
        <p:nvSpPr>
          <p:cNvPr id="22" name="ZoneTexte 21"/>
          <p:cNvSpPr txBox="1"/>
          <p:nvPr/>
        </p:nvSpPr>
        <p:spPr>
          <a:xfrm>
            <a:off x="1011902" y="4680197"/>
            <a:ext cx="2947602" cy="923330"/>
          </a:xfrm>
          <a:prstGeom prst="rect">
            <a:avLst/>
          </a:prstGeom>
          <a:noFill/>
        </p:spPr>
        <p:txBody>
          <a:bodyPr wrap="none" rtlCol="0">
            <a:spAutoFit/>
          </a:bodyPr>
          <a:lstStyle/>
          <a:p>
            <a:r>
              <a:rPr lang="fr-FR" b="1" dirty="0" smtClean="0"/>
              <a:t>Apparait </a:t>
            </a:r>
            <a:r>
              <a:rPr lang="fr-FR" b="1" dirty="0"/>
              <a:t>a</a:t>
            </a:r>
            <a:r>
              <a:rPr lang="fr-FR" b="1" dirty="0" smtClean="0"/>
              <a:t>u cours de la vie</a:t>
            </a:r>
          </a:p>
          <a:p>
            <a:r>
              <a:rPr lang="fr-FR" b="1" dirty="0" smtClean="0"/>
              <a:t>Dan Certaines cellules/Tissus</a:t>
            </a:r>
          </a:p>
          <a:p>
            <a:r>
              <a:rPr lang="fr-FR" b="1" dirty="0" smtClean="0"/>
              <a:t>somatiques</a:t>
            </a:r>
            <a:endParaRPr lang="fr-FR" b="1" dirty="0"/>
          </a:p>
        </p:txBody>
      </p:sp>
      <p:sp>
        <p:nvSpPr>
          <p:cNvPr id="23" name="Flèche à trois pointes 22"/>
          <p:cNvSpPr/>
          <p:nvPr/>
        </p:nvSpPr>
        <p:spPr>
          <a:xfrm>
            <a:off x="3923928" y="5464597"/>
            <a:ext cx="1216152" cy="8503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ZoneTexte 23"/>
          <p:cNvSpPr txBox="1"/>
          <p:nvPr/>
        </p:nvSpPr>
        <p:spPr>
          <a:xfrm>
            <a:off x="1590823" y="5872637"/>
            <a:ext cx="2015295" cy="584775"/>
          </a:xfrm>
          <a:prstGeom prst="rect">
            <a:avLst/>
          </a:prstGeom>
          <a:noFill/>
        </p:spPr>
        <p:txBody>
          <a:bodyPr wrap="none" rtlCol="0">
            <a:spAutoFit/>
          </a:bodyPr>
          <a:lstStyle/>
          <a:p>
            <a:r>
              <a:rPr lang="fr-FR" sz="3200" b="1" dirty="0" smtClean="0">
                <a:solidFill>
                  <a:srgbClr val="0070C0"/>
                </a:solidFill>
              </a:rPr>
              <a:t>mosaïques</a:t>
            </a:r>
            <a:endParaRPr lang="fr-FR" sz="3200" b="1" dirty="0">
              <a:solidFill>
                <a:srgbClr val="0070C0"/>
              </a:solidFill>
            </a:endParaRPr>
          </a:p>
        </p:txBody>
      </p:sp>
      <p:sp>
        <p:nvSpPr>
          <p:cNvPr id="25" name="ZoneTexte 24"/>
          <p:cNvSpPr txBox="1"/>
          <p:nvPr/>
        </p:nvSpPr>
        <p:spPr>
          <a:xfrm>
            <a:off x="5432867" y="5872638"/>
            <a:ext cx="2206438" cy="584775"/>
          </a:xfrm>
          <a:prstGeom prst="rect">
            <a:avLst/>
          </a:prstGeom>
          <a:noFill/>
        </p:spPr>
        <p:txBody>
          <a:bodyPr wrap="none" rtlCol="0">
            <a:spAutoFit/>
          </a:bodyPr>
          <a:lstStyle/>
          <a:p>
            <a:r>
              <a:rPr lang="fr-FR" sz="3200" b="1" dirty="0" smtClean="0">
                <a:solidFill>
                  <a:srgbClr val="0070C0"/>
                </a:solidFill>
              </a:rPr>
              <a:t>Homogènes</a:t>
            </a:r>
            <a:endParaRPr lang="fr-FR" sz="3200" b="1" dirty="0">
              <a:solidFill>
                <a:srgbClr val="0070C0"/>
              </a:solidFill>
            </a:endParaRPr>
          </a:p>
        </p:txBody>
      </p:sp>
      <p:sp>
        <p:nvSpPr>
          <p:cNvPr id="7" name="Flèche courbée vers la droite 6"/>
          <p:cNvSpPr/>
          <p:nvPr/>
        </p:nvSpPr>
        <p:spPr>
          <a:xfrm>
            <a:off x="5352025" y="2420888"/>
            <a:ext cx="731520" cy="20748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gauche 7"/>
          <p:cNvSpPr/>
          <p:nvPr/>
        </p:nvSpPr>
        <p:spPr>
          <a:xfrm>
            <a:off x="2856638" y="2420888"/>
            <a:ext cx="762158" cy="199603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4" name="Flèche vers le bas 33"/>
          <p:cNvSpPr/>
          <p:nvPr/>
        </p:nvSpPr>
        <p:spPr>
          <a:xfrm>
            <a:off x="4283968" y="2492896"/>
            <a:ext cx="484632" cy="37124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31727403"/>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153400" cy="990600"/>
          </a:xfrm>
        </p:spPr>
        <p:txBody>
          <a:bodyPr>
            <a:normAutofit fontScale="90000"/>
          </a:bodyPr>
          <a:lstStyle/>
          <a:p>
            <a:pPr algn="ctr"/>
            <a:r>
              <a:rPr lang="sq-AL" b="1" i="1" dirty="0"/>
              <a:t>A- Anomalie </a:t>
            </a:r>
            <a:r>
              <a:rPr lang="sq-AL" b="1" i="1" dirty="0" smtClean="0"/>
              <a:t>d</a:t>
            </a:r>
            <a:r>
              <a:rPr lang="fr-FR" b="1" i="1" dirty="0" smtClean="0"/>
              <a:t>e</a:t>
            </a:r>
            <a:r>
              <a:rPr lang="sq-AL" b="1" i="1" dirty="0" smtClean="0"/>
              <a:t> </a:t>
            </a:r>
            <a:r>
              <a:rPr lang="sq-AL" b="1" i="1" dirty="0"/>
              <a:t>nombre</a:t>
            </a:r>
            <a:r>
              <a:rPr lang="fr-FR" dirty="0"/>
              <a:t/>
            </a:r>
            <a:br>
              <a:rPr lang="fr-FR" dirty="0"/>
            </a:br>
            <a:endParaRPr lang="fr-FR" dirty="0"/>
          </a:p>
        </p:txBody>
      </p:sp>
      <p:sp>
        <p:nvSpPr>
          <p:cNvPr id="3" name="Espace réservé du contenu 2"/>
          <p:cNvSpPr>
            <a:spLocks noGrp="1"/>
          </p:cNvSpPr>
          <p:nvPr>
            <p:ph sz="quarter" idx="1"/>
          </p:nvPr>
        </p:nvSpPr>
        <p:spPr>
          <a:xfrm>
            <a:off x="251520" y="1772816"/>
            <a:ext cx="8229600" cy="4525963"/>
          </a:xfrm>
          <a:prstGeom prst="rect">
            <a:avLst/>
          </a:prstGeom>
        </p:spPr>
        <p:txBody>
          <a:bodyPr/>
          <a:lstStyle/>
          <a:p>
            <a:pPr>
              <a:buNone/>
            </a:pPr>
            <a:r>
              <a:rPr lang="sq-AL" dirty="0" smtClean="0"/>
              <a:t>-</a:t>
            </a:r>
            <a:r>
              <a:rPr lang="sq-AL" b="1" dirty="0" smtClean="0"/>
              <a:t>1- </a:t>
            </a:r>
            <a:r>
              <a:rPr lang="fr-FR" b="1" dirty="0" smtClean="0"/>
              <a:t>L</a:t>
            </a:r>
            <a:r>
              <a:rPr lang="sq-AL" b="1" dirty="0" smtClean="0"/>
              <a:t>es aneuploidies</a:t>
            </a:r>
            <a:r>
              <a:rPr lang="sq-AL" b="1" i="1" dirty="0" smtClean="0"/>
              <a:t/>
            </a:r>
            <a:br>
              <a:rPr lang="sq-AL" b="1" i="1" dirty="0" smtClean="0"/>
            </a:br>
            <a:r>
              <a:rPr lang="fr-FR" dirty="0" smtClean="0"/>
              <a:t>E</a:t>
            </a:r>
            <a:r>
              <a:rPr lang="sq-AL" dirty="0" smtClean="0"/>
              <a:t>lles se traduisent par une  modification du nombre total des chromosomes .</a:t>
            </a:r>
            <a:endParaRPr lang="fr-FR" dirty="0" smtClean="0"/>
          </a:p>
          <a:p>
            <a:pPr>
              <a:buNone/>
            </a:pPr>
            <a:r>
              <a:rPr lang="fr-FR" dirty="0" smtClean="0"/>
              <a:t>   </a:t>
            </a:r>
            <a:r>
              <a:rPr lang="sq-AL" dirty="0" smtClean="0"/>
              <a:t>les plus fréquentes sont </a:t>
            </a:r>
            <a:r>
              <a:rPr lang="fr-FR" dirty="0" smtClean="0"/>
              <a:t>:</a:t>
            </a:r>
          </a:p>
          <a:p>
            <a:pPr>
              <a:buNone/>
            </a:pPr>
            <a:r>
              <a:rPr lang="fr-FR" dirty="0" smtClean="0"/>
              <a:t>                             </a:t>
            </a:r>
            <a:r>
              <a:rPr lang="fr-FR" dirty="0" smtClean="0">
                <a:solidFill>
                  <a:srgbClr val="CC0000"/>
                </a:solidFill>
              </a:rPr>
              <a:t>-</a:t>
            </a:r>
            <a:r>
              <a:rPr lang="fr-FR" b="1" dirty="0">
                <a:solidFill>
                  <a:srgbClr val="CC0000"/>
                </a:solidFill>
              </a:rPr>
              <a:t>L</a:t>
            </a:r>
            <a:r>
              <a:rPr lang="sq-AL" b="1" dirty="0" smtClean="0">
                <a:solidFill>
                  <a:srgbClr val="CC0000"/>
                </a:solidFill>
              </a:rPr>
              <a:t>es  trisomies </a:t>
            </a:r>
            <a:r>
              <a:rPr lang="fr-FR" b="1" dirty="0" smtClean="0">
                <a:solidFill>
                  <a:srgbClr val="CC0000"/>
                </a:solidFill>
              </a:rPr>
              <a:t>.</a:t>
            </a:r>
          </a:p>
          <a:p>
            <a:pPr>
              <a:buNone/>
            </a:pPr>
            <a:r>
              <a:rPr lang="fr-FR" dirty="0" smtClean="0">
                <a:solidFill>
                  <a:srgbClr val="CC0000"/>
                </a:solidFill>
              </a:rPr>
              <a:t>                             </a:t>
            </a:r>
            <a:r>
              <a:rPr lang="fr-FR" b="1" dirty="0" smtClean="0">
                <a:solidFill>
                  <a:srgbClr val="CC0000"/>
                </a:solidFill>
              </a:rPr>
              <a:t>-</a:t>
            </a:r>
            <a:r>
              <a:rPr lang="fr-FR" b="1" dirty="0">
                <a:solidFill>
                  <a:srgbClr val="CC0000"/>
                </a:solidFill>
              </a:rPr>
              <a:t>L</a:t>
            </a:r>
            <a:r>
              <a:rPr lang="sq-AL" b="1" dirty="0" smtClean="0">
                <a:solidFill>
                  <a:srgbClr val="CC0000"/>
                </a:solidFill>
              </a:rPr>
              <a:t>es  monosomies</a:t>
            </a:r>
            <a:r>
              <a:rPr lang="sq-AL" b="1" dirty="0" smtClean="0">
                <a:solidFill>
                  <a:srgbClr val="FFFF00"/>
                </a:solidFill>
              </a:rPr>
              <a:t>.</a:t>
            </a:r>
            <a:r>
              <a:rPr lang="fr-FR" b="1" dirty="0" smtClean="0">
                <a:solidFill>
                  <a:srgbClr val="FFFF00"/>
                </a:solidFill>
              </a:rPr>
              <a:t>.</a:t>
            </a:r>
            <a:r>
              <a:rPr lang="sq-AL" b="1" dirty="0" smtClean="0">
                <a:solidFill>
                  <a:srgbClr val="FFFF00"/>
                </a:solidFill>
              </a:rPr>
              <a:t> </a:t>
            </a:r>
            <a:endParaRPr lang="fr-FR" b="1" dirty="0" smtClean="0">
              <a:solidFill>
                <a:srgbClr val="FFFF00"/>
              </a:solidFill>
            </a:endParaRPr>
          </a:p>
          <a:p>
            <a:endParaRPr lang="fr-FR" dirty="0"/>
          </a:p>
        </p:txBody>
      </p:sp>
    </p:spTree>
    <p:extLst>
      <p:ext uri="{BB962C8B-B14F-4D97-AF65-F5344CB8AC3E}">
        <p14:creationId xmlns:p14="http://schemas.microsoft.com/office/powerpoint/2010/main" val="1282438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sq-AL" b="1" dirty="0" smtClean="0"/>
              <a:t>les trisomies </a:t>
            </a:r>
            <a:r>
              <a:rPr lang="fr-FR" dirty="0" smtClean="0"/>
              <a:t/>
            </a:r>
            <a:br>
              <a:rPr lang="fr-FR" dirty="0" smtClean="0"/>
            </a:br>
            <a:endParaRPr lang="fr-FR" dirty="0"/>
          </a:p>
        </p:txBody>
      </p:sp>
      <p:sp>
        <p:nvSpPr>
          <p:cNvPr id="3" name="Espace réservé du contenu 2"/>
          <p:cNvSpPr>
            <a:spLocks noGrp="1"/>
          </p:cNvSpPr>
          <p:nvPr>
            <p:ph sz="quarter" idx="1"/>
          </p:nvPr>
        </p:nvSpPr>
        <p:spPr>
          <a:xfrm>
            <a:off x="323528" y="1628800"/>
            <a:ext cx="8496944" cy="4896544"/>
          </a:xfrm>
          <a:prstGeom prst="rect">
            <a:avLst/>
          </a:prstGeom>
        </p:spPr>
        <p:txBody>
          <a:bodyPr>
            <a:normAutofit/>
          </a:bodyPr>
          <a:lstStyle/>
          <a:p>
            <a:pPr>
              <a:buNone/>
            </a:pPr>
            <a:r>
              <a:rPr lang="fr-FR" dirty="0" smtClean="0"/>
              <a:t> - </a:t>
            </a:r>
            <a:r>
              <a:rPr lang="fr-FR" dirty="0"/>
              <a:t>S</a:t>
            </a:r>
            <a:r>
              <a:rPr lang="sq-AL" dirty="0" smtClean="0"/>
              <a:t>e sont les anomalies chromosomiques les plus communes dans l’esp</a:t>
            </a:r>
            <a:r>
              <a:rPr lang="fr-FR" dirty="0" smtClean="0"/>
              <a:t>è</a:t>
            </a:r>
            <a:r>
              <a:rPr lang="sq-AL" dirty="0" smtClean="0"/>
              <a:t>ce humaine</a:t>
            </a:r>
            <a:r>
              <a:rPr lang="fr-FR" dirty="0" smtClean="0"/>
              <a:t>.</a:t>
            </a:r>
          </a:p>
          <a:p>
            <a:pPr>
              <a:buNone/>
            </a:pPr>
            <a:r>
              <a:rPr lang="fr-FR" dirty="0" smtClean="0"/>
              <a:t> -</a:t>
            </a:r>
            <a:r>
              <a:rPr lang="fr-FR" dirty="0"/>
              <a:t>E</a:t>
            </a:r>
            <a:r>
              <a:rPr lang="sq-AL" dirty="0" smtClean="0"/>
              <a:t>lles sont définies par la présence d’un chromosome en trois examplaire</a:t>
            </a:r>
            <a:r>
              <a:rPr lang="fr-FR" dirty="0" smtClean="0"/>
              <a:t>s</a:t>
            </a:r>
            <a:r>
              <a:rPr lang="sq-AL" dirty="0" smtClean="0"/>
              <a:t>,le caryotype comporte alors 47 chromosomes .</a:t>
            </a:r>
            <a:endParaRPr lang="fr-FR" dirty="0" smtClean="0"/>
          </a:p>
          <a:p>
            <a:pPr>
              <a:buNone/>
            </a:pPr>
            <a:r>
              <a:rPr lang="fr-FR" dirty="0" smtClean="0"/>
              <a:t> -</a:t>
            </a:r>
            <a:r>
              <a:rPr lang="sq-AL" dirty="0" smtClean="0"/>
              <a:t>Tous les chromosomes peuvent </a:t>
            </a:r>
            <a:r>
              <a:rPr lang="fr-FR" dirty="0" smtClean="0"/>
              <a:t>été </a:t>
            </a:r>
            <a:r>
              <a:rPr lang="sq-AL" dirty="0" smtClean="0"/>
              <a:t>touchés et la plus part des trisomies occasionnent des avortements </a:t>
            </a:r>
            <a:r>
              <a:rPr lang="fr-FR" dirty="0" smtClean="0"/>
              <a:t> </a:t>
            </a:r>
            <a:r>
              <a:rPr lang="sq-AL" dirty="0" smtClean="0"/>
              <a:t>précoces,n</a:t>
            </a:r>
            <a:r>
              <a:rPr lang="fr-FR" dirty="0" smtClean="0"/>
              <a:t>é</a:t>
            </a:r>
            <a:r>
              <a:rPr lang="sq-AL" dirty="0" smtClean="0"/>
              <a:t>aumoins ,</a:t>
            </a:r>
            <a:r>
              <a:rPr lang="fr-FR" dirty="0" smtClean="0"/>
              <a:t>les </a:t>
            </a:r>
            <a:r>
              <a:rPr lang="sq-AL" dirty="0" smtClean="0"/>
              <a:t>porteurs de trisomie gonosomique</a:t>
            </a:r>
            <a:r>
              <a:rPr lang="fr-FR" dirty="0" smtClean="0"/>
              <a:t> </a:t>
            </a:r>
            <a:r>
              <a:rPr lang="sq-AL" dirty="0" smtClean="0"/>
              <a:t>(47,XXX;47,XXY;47,XYY) ou de</a:t>
            </a:r>
            <a:r>
              <a:rPr lang="fr-FR" dirty="0" smtClean="0"/>
              <a:t> </a:t>
            </a:r>
            <a:r>
              <a:rPr lang="sq-AL" dirty="0" smtClean="0"/>
              <a:t>trisomie 21 sont viable</a:t>
            </a:r>
            <a:r>
              <a:rPr lang="fr-FR" dirty="0" smtClean="0"/>
              <a:t>s</a:t>
            </a:r>
            <a:r>
              <a:rPr lang="sq-AL" dirty="0" smtClean="0"/>
              <a:t> </a:t>
            </a:r>
            <a:r>
              <a:rPr lang="fr-FR" dirty="0" smtClean="0"/>
              <a:t>à</a:t>
            </a:r>
            <a:r>
              <a:rPr lang="sq-AL" dirty="0" smtClean="0"/>
              <a:t> long terme. </a:t>
            </a:r>
            <a:endParaRPr lang="fr-FR" dirty="0" smtClean="0"/>
          </a:p>
          <a:p>
            <a:endParaRPr lang="fr-FR" dirty="0"/>
          </a:p>
        </p:txBody>
      </p:sp>
    </p:spTree>
    <p:extLst>
      <p:ext uri="{BB962C8B-B14F-4D97-AF65-F5344CB8AC3E}">
        <p14:creationId xmlns:p14="http://schemas.microsoft.com/office/powerpoint/2010/main" val="113250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219_01-06_270107101041_K"/>
          <p:cNvPicPr>
            <a:picLocks noChangeAspect="1" noChangeArrowheads="1"/>
          </p:cNvPicPr>
          <p:nvPr/>
        </p:nvPicPr>
        <p:blipFill>
          <a:blip r:embed="rId2" cstate="print"/>
          <a:srcRect/>
          <a:stretch>
            <a:fillRect/>
          </a:stretch>
        </p:blipFill>
        <p:spPr bwMode="auto">
          <a:xfrm>
            <a:off x="899592" y="1052736"/>
            <a:ext cx="7200800" cy="5112568"/>
          </a:xfrm>
          <a:prstGeom prst="rect">
            <a:avLst/>
          </a:prstGeom>
          <a:noFill/>
        </p:spPr>
      </p:pic>
    </p:spTree>
    <p:extLst>
      <p:ext uri="{BB962C8B-B14F-4D97-AF65-F5344CB8AC3E}">
        <p14:creationId xmlns:p14="http://schemas.microsoft.com/office/powerpoint/2010/main" val="3110875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t>
            </a:r>
            <a:r>
              <a:rPr lang="sq-AL" b="1" dirty="0" smtClean="0"/>
              <a:t>es monosomies</a:t>
            </a:r>
            <a:r>
              <a:rPr lang="fr-FR" dirty="0" smtClean="0"/>
              <a:t/>
            </a:r>
            <a:br>
              <a:rPr lang="fr-FR" dirty="0" smtClean="0"/>
            </a:br>
            <a:endParaRPr lang="fr-FR" dirty="0"/>
          </a:p>
        </p:txBody>
      </p:sp>
      <p:sp>
        <p:nvSpPr>
          <p:cNvPr id="3" name="Espace réservé du contenu 2"/>
          <p:cNvSpPr>
            <a:spLocks noGrp="1"/>
          </p:cNvSpPr>
          <p:nvPr>
            <p:ph sz="quarter" idx="1"/>
          </p:nvPr>
        </p:nvSpPr>
        <p:spPr>
          <a:xfrm>
            <a:off x="241176" y="1412776"/>
            <a:ext cx="8229600" cy="4525963"/>
          </a:xfrm>
          <a:prstGeom prst="rect">
            <a:avLst/>
          </a:prstGeom>
        </p:spPr>
        <p:txBody>
          <a:bodyPr/>
          <a:lstStyle/>
          <a:p>
            <a:pPr>
              <a:buNone/>
            </a:pPr>
            <a:r>
              <a:rPr lang="fr-FR" dirty="0" smtClean="0"/>
              <a:t>  -</a:t>
            </a:r>
            <a:r>
              <a:rPr lang="fr-FR" dirty="0"/>
              <a:t>A</a:t>
            </a:r>
            <a:r>
              <a:rPr lang="sq-AL" dirty="0" smtClean="0"/>
              <a:t>bsence d’un chromosome</a:t>
            </a:r>
            <a:r>
              <a:rPr lang="fr-FR" dirty="0" smtClean="0"/>
              <a:t>.</a:t>
            </a:r>
          </a:p>
          <a:p>
            <a:pPr>
              <a:buNone/>
            </a:pPr>
            <a:r>
              <a:rPr lang="fr-FR" dirty="0" smtClean="0"/>
              <a:t>   -</a:t>
            </a:r>
            <a:r>
              <a:rPr lang="fr-FR" dirty="0"/>
              <a:t>L</a:t>
            </a:r>
            <a:r>
              <a:rPr lang="sq-AL" dirty="0" smtClean="0"/>
              <a:t>a seule monosomie viable est la </a:t>
            </a:r>
            <a:r>
              <a:rPr lang="sq-AL" b="1" dirty="0" smtClean="0">
                <a:solidFill>
                  <a:srgbClr val="C00000"/>
                </a:solidFill>
              </a:rPr>
              <a:t>monosomie X</a:t>
            </a:r>
            <a:r>
              <a:rPr lang="fr-FR" dirty="0" smtClean="0"/>
              <a:t> </a:t>
            </a:r>
            <a:r>
              <a:rPr lang="sq-AL" dirty="0" smtClean="0"/>
              <a:t>ou </a:t>
            </a:r>
            <a:r>
              <a:rPr lang="sq-AL" b="1" dirty="0" smtClean="0">
                <a:solidFill>
                  <a:srgbClr val="C00000"/>
                </a:solidFill>
              </a:rPr>
              <a:t>syndrome de Turner</a:t>
            </a:r>
            <a:endParaRPr lang="fr-FR" b="1" dirty="0" smtClean="0">
              <a:solidFill>
                <a:srgbClr val="C00000"/>
              </a:solidFill>
            </a:endParaRPr>
          </a:p>
          <a:p>
            <a:endParaRPr lang="fr-FR" dirty="0"/>
          </a:p>
        </p:txBody>
      </p:sp>
      <p:pic>
        <p:nvPicPr>
          <p:cNvPr id="4" name="Picture 2" descr="C:\Documents and Settings\Administrateur\Mes documents\434_01-04_190607114634_K.jpg"/>
          <p:cNvPicPr>
            <a:picLocks noChangeAspect="1" noChangeArrowheads="1"/>
          </p:cNvPicPr>
          <p:nvPr/>
        </p:nvPicPr>
        <p:blipFill>
          <a:blip r:embed="rId2" cstate="print"/>
          <a:srcRect/>
          <a:stretch>
            <a:fillRect/>
          </a:stretch>
        </p:blipFill>
        <p:spPr bwMode="auto">
          <a:xfrm>
            <a:off x="648985" y="2872520"/>
            <a:ext cx="7344816" cy="3865062"/>
          </a:xfrm>
          <a:prstGeom prst="rect">
            <a:avLst/>
          </a:prstGeom>
          <a:noFill/>
        </p:spPr>
      </p:pic>
    </p:spTree>
    <p:extLst>
      <p:ext uri="{BB962C8B-B14F-4D97-AF65-F5344CB8AC3E}">
        <p14:creationId xmlns:p14="http://schemas.microsoft.com/office/powerpoint/2010/main" val="396520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476672"/>
            <a:ext cx="7680960" cy="1066800"/>
          </a:xfrm>
        </p:spPr>
        <p:txBody>
          <a:bodyPr>
            <a:normAutofit fontScale="90000"/>
          </a:bodyPr>
          <a:lstStyle/>
          <a:p>
            <a:r>
              <a:rPr lang="fr-FR" b="1" dirty="0" smtClean="0"/>
              <a:t>2-</a:t>
            </a:r>
            <a:r>
              <a:rPr lang="sq-AL" b="1" dirty="0" smtClean="0"/>
              <a:t>les polyploidies</a:t>
            </a:r>
            <a:r>
              <a:rPr lang="fr-FR" dirty="0" smtClean="0"/>
              <a:t/>
            </a:r>
            <a:br>
              <a:rPr lang="fr-FR" dirty="0" smtClean="0"/>
            </a:br>
            <a:endParaRPr lang="fr-FR" dirty="0"/>
          </a:p>
        </p:txBody>
      </p:sp>
      <p:sp>
        <p:nvSpPr>
          <p:cNvPr id="3" name="Espace réservé du contenu 2"/>
          <p:cNvSpPr>
            <a:spLocks noGrp="1"/>
          </p:cNvSpPr>
          <p:nvPr>
            <p:ph sz="quarter" idx="1"/>
          </p:nvPr>
        </p:nvSpPr>
        <p:spPr>
          <a:xfrm>
            <a:off x="395536" y="1484784"/>
            <a:ext cx="8229600" cy="4525963"/>
          </a:xfrm>
          <a:prstGeom prst="rect">
            <a:avLst/>
          </a:prstGeom>
        </p:spPr>
        <p:txBody>
          <a:bodyPr>
            <a:normAutofit/>
          </a:bodyPr>
          <a:lstStyle/>
          <a:p>
            <a:r>
              <a:rPr lang="sq-AL" dirty="0" smtClean="0"/>
              <a:t>Le nombre de chromosomes est un multiple du lot haploide (23)</a:t>
            </a:r>
            <a:endParaRPr lang="fr-FR" dirty="0" smtClean="0"/>
          </a:p>
          <a:p>
            <a:r>
              <a:rPr lang="sq-AL" dirty="0" smtClean="0"/>
              <a:t>3x lot haploide=69 chromosomes =</a:t>
            </a:r>
            <a:r>
              <a:rPr lang="sq-AL" b="1" dirty="0" smtClean="0">
                <a:solidFill>
                  <a:srgbClr val="C00000"/>
                </a:solidFill>
              </a:rPr>
              <a:t>Triploidie.</a:t>
            </a:r>
            <a:endParaRPr lang="fr-FR" b="1" dirty="0" smtClean="0">
              <a:solidFill>
                <a:srgbClr val="C00000"/>
              </a:solidFill>
            </a:endParaRPr>
          </a:p>
          <a:p>
            <a:r>
              <a:rPr lang="sq-AL" dirty="0" smtClean="0"/>
              <a:t>4x lot haploide=92 chromosomes=</a:t>
            </a:r>
            <a:r>
              <a:rPr lang="fr-FR" b="1" dirty="0">
                <a:solidFill>
                  <a:srgbClr val="C00000"/>
                </a:solidFill>
              </a:rPr>
              <a:t>T</a:t>
            </a:r>
            <a:r>
              <a:rPr lang="sq-AL" b="1" dirty="0" smtClean="0">
                <a:solidFill>
                  <a:srgbClr val="C00000"/>
                </a:solidFill>
              </a:rPr>
              <a:t>étraploidie</a:t>
            </a:r>
            <a:endParaRPr lang="fr-FR" b="1" dirty="0" smtClean="0">
              <a:solidFill>
                <a:srgbClr val="C00000"/>
              </a:solidFill>
            </a:endParaRPr>
          </a:p>
          <a:p>
            <a:r>
              <a:rPr lang="sq-AL" dirty="0" smtClean="0"/>
              <a:t>Dans l’esp</a:t>
            </a:r>
            <a:r>
              <a:rPr lang="fr-FR" dirty="0" smtClean="0"/>
              <a:t>è</a:t>
            </a:r>
            <a:r>
              <a:rPr lang="sq-AL" dirty="0" smtClean="0"/>
              <a:t>ce humaine ,ces anomalies sont rarement viables et il est possible de les détecter dans certaines cellule</a:t>
            </a:r>
            <a:r>
              <a:rPr lang="fr-FR" dirty="0" smtClean="0"/>
              <a:t>s</a:t>
            </a:r>
            <a:r>
              <a:rPr lang="sq-AL" dirty="0" smtClean="0"/>
              <a:t> cancereuses.</a:t>
            </a:r>
            <a:endParaRPr lang="fr-FR" dirty="0" smtClean="0"/>
          </a:p>
          <a:p>
            <a:endParaRPr lang="fr-FR" dirty="0"/>
          </a:p>
        </p:txBody>
      </p:sp>
    </p:spTree>
    <p:extLst>
      <p:ext uri="{BB962C8B-B14F-4D97-AF65-F5344CB8AC3E}">
        <p14:creationId xmlns:p14="http://schemas.microsoft.com/office/powerpoint/2010/main" val="2962103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Personnalisé 12">
      <a:dk1>
        <a:sysClr val="windowText" lastClr="000000"/>
      </a:dk1>
      <a:lt1>
        <a:sysClr val="window" lastClr="FFFFFF"/>
      </a:lt1>
      <a:dk2>
        <a:srgbClr val="666666"/>
      </a:dk2>
      <a:lt2>
        <a:srgbClr val="D2D2D2"/>
      </a:lt2>
      <a:accent1>
        <a:srgbClr val="D2D2D2"/>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é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2748</TotalTime>
  <Words>916</Words>
  <Application>Microsoft Office PowerPoint</Application>
  <PresentationFormat>On-screen Show (4:3)</PresentationFormat>
  <Paragraphs>99</Paragraphs>
  <Slides>28</Slides>
  <Notes>0</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Médian</vt:lpstr>
      <vt:lpstr>Modèle par défaut</vt:lpstr>
      <vt:lpstr>Les Anomalies chromosomiques</vt:lpstr>
      <vt:lpstr>I- Définition</vt:lpstr>
      <vt:lpstr>II- Anomalies chromosomiques</vt:lpstr>
      <vt:lpstr>II- Anomalies chromosomiques</vt:lpstr>
      <vt:lpstr>A- Anomalie de nombre </vt:lpstr>
      <vt:lpstr>les trisomies  </vt:lpstr>
      <vt:lpstr>PowerPoint Presentation</vt:lpstr>
      <vt:lpstr>Les monosomies </vt:lpstr>
      <vt:lpstr>2-les polyploidies </vt:lpstr>
      <vt:lpstr>B-LES ANOMALIES DE STRUCTURE</vt:lpstr>
      <vt:lpstr>B-LES ANOMALIES DE STRUCTURE</vt:lpstr>
      <vt:lpstr>B-LES ANOMALIES DE STRUCTURE</vt:lpstr>
      <vt:lpstr> a-Translocation réciproque </vt:lpstr>
      <vt:lpstr>b-Translocation robertsonienne </vt:lpstr>
      <vt:lpstr>2-Insertion</vt:lpstr>
      <vt:lpstr>B-LES ANOMALIES DE STRUCTURE</vt:lpstr>
      <vt:lpstr>1-Les  délétions</vt:lpstr>
      <vt:lpstr>a- Terminale</vt:lpstr>
      <vt:lpstr>b- Interstitielle</vt:lpstr>
      <vt:lpstr>2-La duplication</vt:lpstr>
      <vt:lpstr>3-L'inversion</vt:lpstr>
      <vt:lpstr>Inversion péricentrique</vt:lpstr>
      <vt:lpstr>Inversion paracentrique</vt:lpstr>
      <vt:lpstr>4-Le chromosome en anneau </vt:lpstr>
      <vt:lpstr>5-L'isochromosome</vt:lpstr>
      <vt:lpstr>Remarque </vt:lpstr>
      <vt:lpstr>PowerPoint Presentation</vt:lpstr>
      <vt:lpstr>Merci pour votre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anomalies du caryotype</dc:title>
  <dc:creator>MicroCenter</dc:creator>
  <cp:lastModifiedBy>acer</cp:lastModifiedBy>
  <cp:revision>24</cp:revision>
  <dcterms:created xsi:type="dcterms:W3CDTF">2020-10-01T22:58:30Z</dcterms:created>
  <dcterms:modified xsi:type="dcterms:W3CDTF">2025-03-18T16:12:20Z</dcterms:modified>
</cp:coreProperties>
</file>