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34" r:id="rId3"/>
    <p:sldId id="373" r:id="rId4"/>
    <p:sldId id="335" r:id="rId5"/>
    <p:sldId id="341" r:id="rId6"/>
    <p:sldId id="342" r:id="rId7"/>
    <p:sldId id="343" r:id="rId8"/>
    <p:sldId id="344" r:id="rId9"/>
    <p:sldId id="345" r:id="rId10"/>
    <p:sldId id="349" r:id="rId11"/>
    <p:sldId id="350" r:id="rId12"/>
    <p:sldId id="351" r:id="rId13"/>
    <p:sldId id="348" r:id="rId14"/>
    <p:sldId id="352" r:id="rId15"/>
    <p:sldId id="355" r:id="rId16"/>
    <p:sldId id="353" r:id="rId17"/>
    <p:sldId id="354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66" r:id="rId28"/>
    <p:sldId id="367" r:id="rId29"/>
    <p:sldId id="369" r:id="rId30"/>
    <p:sldId id="368" r:id="rId31"/>
  </p:sldIdLst>
  <p:sldSz cx="12192000" cy="6858000"/>
  <p:notesSz cx="7315200" cy="9601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1317" autoAdjust="0"/>
    <p:restoredTop sz="99879" autoAdjust="0"/>
  </p:normalViewPr>
  <p:slideViewPr>
    <p:cSldViewPr snapToGrid="0">
      <p:cViewPr>
        <p:scale>
          <a:sx n="60" d="100"/>
          <a:sy n="60" d="100"/>
        </p:scale>
        <p:origin x="-1138" y="-6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371" cy="4818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143138" y="0"/>
            <a:ext cx="3170371" cy="4818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1AC71-0EFC-4A85-BB72-A38DB08DD2A4}" type="datetimeFigureOut">
              <a:rPr lang="fr-FR" smtClean="0"/>
              <a:pPr/>
              <a:t>12/12/2022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119387"/>
            <a:ext cx="3170371" cy="4818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143138" y="9119387"/>
            <a:ext cx="3170371" cy="4818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0D5BC-7AF6-472D-B907-025C4739507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29205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21C341DB-E09C-46F9-A9A3-5CD66EBBFAFE}" type="datetimeFigureOut">
              <a:rPr lang="fr-FR" smtClean="0"/>
              <a:pPr/>
              <a:t>12/12/2022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780472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1726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C74CEC9C-CF39-4266-8185-096B8DC832B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16984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EC9C-CF39-4266-8185-096B8DC832B6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B8DD-8913-480F-9711-1B63A4651A60}" type="datetime1">
              <a:rPr lang="fr-FR" smtClean="0"/>
              <a:pPr/>
              <a:t>12/12/2022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7437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31EB-3A9C-4871-B1BC-35D63AEA03E6}" type="datetime1">
              <a:rPr lang="fr-FR" smtClean="0"/>
              <a:pPr/>
              <a:t>12/12/2022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7919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9272-4844-4729-9758-9ABE26BC79A9}" type="datetime1">
              <a:rPr lang="fr-FR" smtClean="0"/>
              <a:pPr/>
              <a:t>12/12/2022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0949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94FA-5340-4128-BB2D-019090B75421}" type="datetime1">
              <a:rPr lang="fr-FR" smtClean="0"/>
              <a:pPr/>
              <a:t>12/12/2022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3296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7CEE-9203-4499-BC15-A718BF31860F}" type="datetime1">
              <a:rPr lang="fr-FR" smtClean="0"/>
              <a:pPr/>
              <a:t>12/12/2022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54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2DE3-D83C-4B0D-AF8E-303B7F90248B}" type="datetime1">
              <a:rPr lang="fr-FR" smtClean="0"/>
              <a:pPr/>
              <a:t>12/12/2022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03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D0CF-1810-4D72-9873-BFD4D8D924CE}" type="datetime1">
              <a:rPr lang="fr-FR" smtClean="0"/>
              <a:pPr/>
              <a:t>12/12/2022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9103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2DE3-3AD3-4036-8601-79D5BCE3FC9D}" type="datetime1">
              <a:rPr lang="fr-FR" smtClean="0"/>
              <a:pPr/>
              <a:t>12/12/2022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4625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6077-8AD8-4F13-AB31-AF57DE3A0DC0}" type="datetime1">
              <a:rPr lang="fr-FR" smtClean="0"/>
              <a:pPr/>
              <a:t>12/12/2022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1376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3494-F9F5-4D59-981F-EEBA91E60700}" type="datetime1">
              <a:rPr lang="fr-FR" smtClean="0"/>
              <a:pPr/>
              <a:t>12/12/2022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3361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60AF-09D3-4167-BF35-DC5312D2C8CB}" type="datetime1">
              <a:rPr lang="fr-FR" smtClean="0"/>
              <a:pPr/>
              <a:t>12/12/2022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6515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425FF-CD6A-4E42-9F82-CF9392FC3A77}" type="datetime1">
              <a:rPr lang="fr-FR" smtClean="0"/>
              <a:pPr/>
              <a:t>12/12/2022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9508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1063117"/>
            <a:ext cx="12192000" cy="21499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Electronique &amp; composants des systèmes</a:t>
            </a:r>
          </a:p>
          <a:p>
            <a:pPr algn="ctr"/>
            <a:endParaRPr 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Ch4. Le microprocesseur</a:t>
            </a:r>
          </a:p>
          <a:p>
            <a:pPr algn="ctr">
              <a:spcBef>
                <a:spcPts val="0"/>
              </a:spcBef>
            </a:pPr>
            <a:endParaRPr lang="en-US" sz="2800" dirty="0" smtClean="0">
              <a:latin typeface="Calibri"/>
              <a:ea typeface="Calibri"/>
              <a:cs typeface="Arial"/>
            </a:endParaRPr>
          </a:p>
          <a:p>
            <a:pPr algn="ctr"/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184652" y="4091432"/>
            <a:ext cx="6000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Cours réalisé par Dr. KAOUACHE Abdelhakim</a:t>
            </a:r>
            <a:endParaRPr lang="fr-FR" sz="24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</a:t>
            </a:fld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40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84"/>
            <a:ext cx="12233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Architecture de microprocesseur</a:t>
            </a:r>
          </a:p>
          <a:p>
            <a:r>
              <a:rPr lang="fr-FR" sz="28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3.1. Définition d’un registre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10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160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Une bascule 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morise un seul bit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6256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Un registre = un ensemble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ordonn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bascules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Le registre stocke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information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sur n bits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7" name="Image 6" descr="registre.jpg"/>
          <p:cNvPicPr>
            <a:picLocks noChangeAspect="1"/>
          </p:cNvPicPr>
          <p:nvPr/>
        </p:nvPicPr>
        <p:blipFill>
          <a:blip r:embed="rId2"/>
          <a:srcRect l="2805" t="2763" r="4781" b="3039"/>
          <a:stretch>
            <a:fillRect/>
          </a:stretch>
        </p:blipFill>
        <p:spPr>
          <a:xfrm>
            <a:off x="1790696" y="2616200"/>
            <a:ext cx="8990186" cy="35433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31546" y="6101834"/>
            <a:ext cx="4147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 registre qui mémorise n bits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84"/>
            <a:ext cx="12233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Architecture de microprocesseur</a:t>
            </a:r>
          </a:p>
          <a:p>
            <a:r>
              <a:rPr lang="fr-FR" sz="28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3.2. Décodeur binaire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11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9" name="Espace réservé du contenu 4" descr="circuits-logiques-combinatoire-48-638.jpg"/>
          <p:cNvPicPr>
            <a:picLocks noChangeAspect="1"/>
          </p:cNvPicPr>
          <p:nvPr/>
        </p:nvPicPr>
        <p:blipFill>
          <a:blip r:embed="rId2"/>
          <a:srcRect l="8839" t="8323" r="7789" b="2752"/>
          <a:stretch>
            <a:fillRect/>
          </a:stretch>
        </p:blipFill>
        <p:spPr>
          <a:xfrm>
            <a:off x="3200400" y="1117600"/>
            <a:ext cx="6438900" cy="515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84"/>
            <a:ext cx="12233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Architecture de microprocesseur</a:t>
            </a:r>
          </a:p>
          <a:p>
            <a:r>
              <a:rPr lang="fr-FR" sz="28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3.3. Les éléments principaux de microprocesseur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12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9525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Microprocesseur (voir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4.1. 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finition 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 microprocesseur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1574800"/>
            <a:ext cx="1227560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Microprocesseur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Unit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commande (unit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contrôle)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Unit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traitement (Unit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Arithm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tique et Logique)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Registre(s) (voir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1.3.4. Fonctions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lectroniques num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riques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 chapitre 1 &amp; </a:t>
            </a:r>
          </a:p>
          <a:p>
            <a:pPr marL="457200" marR="0" lvl="1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tabLst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Exercice 03 du TD 2)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Bus internes entre les unit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UC et UAL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Echange des informations entre les</a:t>
            </a:r>
          </a:p>
          <a:p>
            <a:pPr marL="457200" marR="0" lvl="1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tabLst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unit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et registre (s)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914400" marR="0" lvl="2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Bus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adresses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914400" marR="0" lvl="2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Bus de donn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84"/>
            <a:ext cx="12233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Architecture de microprocesseur</a:t>
            </a:r>
          </a:p>
          <a:p>
            <a:r>
              <a:rPr lang="fr-FR" sz="28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3.3. Les éléments principaux de microprocesseur (suite)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13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3220" y="1295385"/>
            <a:ext cx="8429684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84"/>
            <a:ext cx="122333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Architecture de microprocesseur</a:t>
            </a:r>
          </a:p>
          <a:p>
            <a:r>
              <a:rPr lang="fr-FR" sz="28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3.4. L’unité de commande</a:t>
            </a:r>
          </a:p>
          <a:p>
            <a:r>
              <a:rPr lang="fr-FR" sz="2400" dirty="0" smtClean="0">
                <a:solidFill>
                  <a:srgbClr val="FF0000"/>
                </a:solidFill>
                <a:latin typeface="Rockwell" pitchFamily="18" charset="0"/>
                <a:cs typeface="Times New Roman" pitchFamily="18" charset="0"/>
              </a:rPr>
              <a:t>3.4.1. Les tâches de l’unité de commande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690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14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409700"/>
            <a:ext cx="1219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Voir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Architecture de Von Neumann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 chapitre 2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architecture de Von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Neumann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 TD1 (rappel)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UC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quencer les instructions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ex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cut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par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UAL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est-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dire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terminer l'ordre dans lequel se succ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dent les instructions ex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cut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es par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UAL (3)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457200" marR="0" lvl="1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UC 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Contrôler les op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rations sur la 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moire (lecture/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criture) (1)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43688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commande recherche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instruction en 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moire (1)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9657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commande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code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instruction (2)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55372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commande pilote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cution de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instruction (3)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84"/>
            <a:ext cx="122333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Architecture de microprocesseur</a:t>
            </a:r>
          </a:p>
          <a:p>
            <a:r>
              <a:rPr lang="fr-FR" sz="28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3.5. L’unité de commande</a:t>
            </a:r>
          </a:p>
          <a:p>
            <a:r>
              <a:rPr lang="fr-FR" sz="2400" dirty="0" smtClean="0">
                <a:solidFill>
                  <a:srgbClr val="FF0000"/>
                </a:solidFill>
                <a:latin typeface="Rockwell" pitchFamily="18" charset="0"/>
                <a:cs typeface="Times New Roman" pitchFamily="18" charset="0"/>
              </a:rPr>
              <a:t>3.4.2. Les blocs de l’unité de commande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690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15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1371600"/>
            <a:ext cx="1173218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Compteur de programme (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Program 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Counter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(PC)) ou Compteur Ordinal (CO)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(un registre)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Initialisation avec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adresse de la premi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 instruction du programme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morisation de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adresse de la prochaine instruction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ex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cuter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32893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Registre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instruction (RI) (stocke l’instruction en cours de traitement)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37846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codeur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instruction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401235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dirty="0" smtClean="0"/>
              <a:t> Mémoire </a:t>
            </a:r>
            <a:r>
              <a:rPr lang="fr-FR" sz="2800" dirty="0" smtClean="0">
                <a:sym typeface="Wingdings"/>
              </a:rPr>
              <a:t></a:t>
            </a:r>
            <a:r>
              <a:rPr lang="fr-FR" sz="2800" dirty="0" smtClean="0"/>
              <a:t> Instruction </a:t>
            </a:r>
            <a:r>
              <a:rPr lang="fr-FR" sz="2800" dirty="0" smtClean="0">
                <a:sym typeface="Wingdings"/>
              </a:rPr>
              <a:t></a:t>
            </a:r>
            <a:r>
              <a:rPr lang="fr-FR" sz="2800" dirty="0" smtClean="0"/>
              <a:t> Registre d’instruction </a:t>
            </a:r>
            <a:r>
              <a:rPr lang="fr-FR" sz="2800" dirty="0" smtClean="0">
                <a:sym typeface="Wingdings"/>
              </a:rPr>
              <a:t></a:t>
            </a:r>
            <a:r>
              <a:rPr lang="fr-FR" sz="2800" dirty="0" smtClean="0"/>
              <a:t> Décodeur d’instruction </a:t>
            </a:r>
          </a:p>
          <a:p>
            <a:r>
              <a:rPr lang="fr-FR" sz="2800" dirty="0" smtClean="0"/>
              <a:t>  (</a:t>
            </a:r>
            <a:r>
              <a:rPr lang="fr-FR" sz="2800" dirty="0" err="1" smtClean="0"/>
              <a:t>slide</a:t>
            </a:r>
            <a:r>
              <a:rPr lang="fr-FR" sz="2800" dirty="0" smtClean="0"/>
              <a:t> 13)</a:t>
            </a:r>
            <a:endParaRPr lang="en-US" sz="2800" dirty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5422900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Bloc logique de commande ou 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quenceur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Automate (microprogramme)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(produire au rythme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une horloge) les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signaux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 synchronisation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internes et externes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Bus de commandes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84"/>
            <a:ext cx="122333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Architecture de microprocesseur</a:t>
            </a:r>
          </a:p>
          <a:p>
            <a:r>
              <a:rPr lang="fr-FR" sz="28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3.4. L’unité de commande</a:t>
            </a:r>
          </a:p>
          <a:p>
            <a:r>
              <a:rPr lang="fr-FR" sz="2400" dirty="0" smtClean="0">
                <a:solidFill>
                  <a:srgbClr val="FF0000"/>
                </a:solidFill>
                <a:latin typeface="Rockwell" pitchFamily="18" charset="0"/>
                <a:cs typeface="Times New Roman" pitchFamily="18" charset="0"/>
              </a:rPr>
              <a:t>3.4.2. Les blocs de l’unité de commande (suite)</a:t>
            </a:r>
            <a:endParaRPr lang="fr-FR" sz="2400" dirty="0" smtClean="0">
              <a:solidFill>
                <a:srgbClr val="0070C0"/>
              </a:solidFill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690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16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 l="34479" t="45977" r="47370" b="26477"/>
          <a:stretch>
            <a:fillRect/>
          </a:stretch>
        </p:blipFill>
        <p:spPr bwMode="auto">
          <a:xfrm>
            <a:off x="6908800" y="1701800"/>
            <a:ext cx="52070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2837934"/>
            <a:ext cx="693491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Exercice 1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En ce basant sur le schéma ci-contre expliquer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le fonctionnement de l’unité de commande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84"/>
            <a:ext cx="122333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Architecture de microprocesseur</a:t>
            </a:r>
          </a:p>
          <a:p>
            <a:r>
              <a:rPr lang="fr-FR" sz="28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3.4. L’unité de commande</a:t>
            </a:r>
          </a:p>
          <a:p>
            <a:r>
              <a:rPr lang="fr-FR" sz="2400" dirty="0" smtClean="0">
                <a:solidFill>
                  <a:srgbClr val="FF0000"/>
                </a:solidFill>
                <a:latin typeface="Rockwell" pitchFamily="18" charset="0"/>
                <a:cs typeface="Times New Roman" pitchFamily="18" charset="0"/>
              </a:rPr>
              <a:t>3.4.2. Les blocs de l’unité de commande (suite)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690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17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5" name="Espace réservé du contenu 6" descr="unité de commande.JPG"/>
          <p:cNvPicPr>
            <a:picLocks noChangeAspect="1"/>
          </p:cNvPicPr>
          <p:nvPr/>
        </p:nvPicPr>
        <p:blipFill>
          <a:blip r:embed="rId2"/>
          <a:srcRect t="5675" b="2171"/>
          <a:stretch>
            <a:fillRect/>
          </a:stretch>
        </p:blipFill>
        <p:spPr>
          <a:xfrm>
            <a:off x="4703882" y="1625600"/>
            <a:ext cx="7488118" cy="4330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5100" y="2063234"/>
            <a:ext cx="475482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Exercice 2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En ce basant sur le schéma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ci-contre expliquer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le fonctionnement de l’unité de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commande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84"/>
            <a:ext cx="12233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Architecture de microprocesseur</a:t>
            </a:r>
          </a:p>
          <a:p>
            <a:r>
              <a:rPr lang="fr-FR" sz="2800" dirty="0" smtClean="0">
                <a:solidFill>
                  <a:srgbClr val="FF0000"/>
                </a:solidFill>
                <a:latin typeface="Rockwell" pitchFamily="18" charset="0"/>
                <a:cs typeface="Times New Roman" pitchFamily="18" charset="0"/>
              </a:rPr>
              <a:t>3.5. L’unité de traitement (les blocs de l’unité de traitement)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690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18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1028700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Les accumulateurs (registres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 travail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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Stocker un op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rande au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but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une op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ration arithm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tique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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Stocker le r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sultat 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 fin de l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ration (arithmétique ou logique)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26416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Unit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Arithm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tique et Logique (UAL)</a:t>
            </a:r>
            <a:endParaRPr lang="en-US" sz="2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3153470"/>
            <a:ext cx="12192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Op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rations logiques de base traitant une seule information (Buffer , Inverseur)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ou deux informations (Porte ET, Porte NAND, Porte NOR,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Fonctions logiques de base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Fonction de comparaison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Fonction arithm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tique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Additionneur (soustraction)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Multiplieur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Fonctions de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calage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84"/>
            <a:ext cx="12233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Architecture de microprocesseur</a:t>
            </a:r>
          </a:p>
          <a:p>
            <a:r>
              <a:rPr lang="fr-FR" sz="2800" dirty="0" smtClean="0">
                <a:solidFill>
                  <a:srgbClr val="FF0000"/>
                </a:solidFill>
                <a:latin typeface="Rockwell" pitchFamily="18" charset="0"/>
                <a:cs typeface="Times New Roman" pitchFamily="18" charset="0"/>
              </a:rPr>
              <a:t>3.5. L’unité de traitement (les blocs de l’unité de traitement)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18600" y="63690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19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054100"/>
            <a:ext cx="12151019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Le registre 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Registre de 8 bits (8 bascules)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Etat de chaque bit parmi les 8 bits = f(derni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 op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ration effectu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par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UAL)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Indicateur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tat ou flag ou drapeaux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La suite du programme = f(indicateur(s)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’é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tat ou flag ou drapeaux)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Indicateur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’é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tat ou flag ou drapeaux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Retenue (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carry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C)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bordement (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overflow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OV ou V)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Z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ro (Z)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Signe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etc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…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06222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Principe de fonctionnement du microprocesseur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533400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 Définition d’un microprocesseur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644134"/>
            <a:ext cx="12192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Architecture de micro-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processeur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r>
              <a:rPr lang="fr-FR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3.1. Définition d’un registre</a:t>
            </a:r>
          </a:p>
          <a:p>
            <a:r>
              <a:rPr lang="fr-FR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3.2. Le décodeur binaire</a:t>
            </a:r>
          </a:p>
          <a:p>
            <a:r>
              <a:rPr lang="fr-FR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3.3. Les éléments principaux de microprocesseur</a:t>
            </a:r>
          </a:p>
          <a:p>
            <a:r>
              <a:rPr lang="fr-FR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3.4. L’unité de commande</a:t>
            </a:r>
          </a:p>
          <a:p>
            <a:r>
              <a:rPr lang="fr-FR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3.4.1. Les tâches de l’unité de commande</a:t>
            </a:r>
          </a:p>
          <a:p>
            <a:r>
              <a:rPr lang="fr-FR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3.4.2. Les blocs de l’unité de commande </a:t>
            </a:r>
          </a:p>
          <a:p>
            <a:r>
              <a:rPr lang="fr-FR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3.5. L’unité de traitement</a:t>
            </a:r>
          </a:p>
          <a:p>
            <a:r>
              <a:rPr lang="fr-FR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3.6. Les bus (bus de communication)</a:t>
            </a:r>
          </a:p>
          <a:p>
            <a:r>
              <a:rPr lang="fr-FR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3.7. Le registre tampon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610600" y="69405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2</a:t>
            </a:fld>
            <a:endParaRPr lang="fr-FR" sz="28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41603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4. La mémoire cache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956300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5. Le fonctionnement du microprocesseur (I)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Plan de cours</a:t>
            </a:r>
          </a:p>
        </p:txBody>
      </p:sp>
    </p:spTree>
    <p:extLst>
      <p:ext uri="{BB962C8B-B14F-4D97-AF65-F5344CB8AC3E}">
        <p14:creationId xmlns:p14="http://schemas.microsoft.com/office/powerpoint/2010/main" xmlns="" val="4689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84"/>
            <a:ext cx="12233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Architecture de microprocesseur</a:t>
            </a:r>
          </a:p>
          <a:p>
            <a:r>
              <a:rPr lang="fr-FR" sz="2800" dirty="0" smtClean="0">
                <a:solidFill>
                  <a:srgbClr val="FF0000"/>
                </a:solidFill>
                <a:latin typeface="Rockwell" pitchFamily="18" charset="0"/>
                <a:cs typeface="Times New Roman" pitchFamily="18" charset="0"/>
              </a:rPr>
              <a:t>3.5. L’unité de traitement (les blocs de l’unité de traitement)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47200" y="63690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20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34063" t="28889" r="43698" b="46667"/>
          <a:stretch>
            <a:fillRect/>
          </a:stretch>
        </p:blipFill>
        <p:spPr bwMode="auto">
          <a:xfrm>
            <a:off x="6212615" y="1524000"/>
            <a:ext cx="591588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65100" y="2063234"/>
            <a:ext cx="475482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Exercice 3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En ce basant sur le schéma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ci-contre expliquer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le fonctionnement de l’unité de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traitement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84"/>
            <a:ext cx="12233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Architecture de microprocesseur</a:t>
            </a:r>
          </a:p>
          <a:p>
            <a:r>
              <a:rPr lang="fr-FR" sz="28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3.6. Les bus (bus de communication)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98000" y="63690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21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9906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Bus de donn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Transport ou transmission des donn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 ou instructions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15240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Bus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adresses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Cheminement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des adresses des cases (cellules) 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moire ou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des ports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E/S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4384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Bus de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commandes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Cheminement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des signaux qui permettent de commander l’exécution des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différentes tâches du microprocesseur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 l="28958" t="33881" r="46979" b="33255"/>
          <a:stretch>
            <a:fillRect/>
          </a:stretch>
        </p:blipFill>
        <p:spPr bwMode="auto">
          <a:xfrm>
            <a:off x="4267200" y="3429000"/>
            <a:ext cx="4446874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84"/>
            <a:ext cx="12233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Architecture de microprocesseur</a:t>
            </a:r>
          </a:p>
          <a:p>
            <a:r>
              <a:rPr lang="fr-FR" sz="28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3.7. Le registre tampon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1800" y="63690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22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10795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Le registre tampon ou registre de données (stocke temporairement une donn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provenant de la m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moire) (voir </a:t>
            </a:r>
            <a:r>
              <a:rPr kumimoji="0" lang="fr-FR" sz="280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slide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13)</a:t>
            </a:r>
            <a:endParaRPr kumimoji="0" lang="fr-FR" sz="2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4. La mémoire cache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98000" y="63690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23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5461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Vitesse de fonctionnement de microprocesseur &lt;&lt; vitesse de fonctionnement de la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moire centrale (RAM + ROM)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5461000" y="1270000"/>
            <a:ext cx="457200" cy="731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5880100" y="1282700"/>
            <a:ext cx="1196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solution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1955800"/>
            <a:ext cx="12192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moire  cache (ant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moire ou 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moire tampon) (m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moire rapide ou ultra-rapide au voisinage du microprocesseur servant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stocker les informations fr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quemment trait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 par le microprocesseur)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duction des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lais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attente constat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lorsque ces informations sont stock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 dans la 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moire vive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11" name="Groupe 29"/>
          <p:cNvGrpSpPr/>
          <p:nvPr/>
        </p:nvGrpSpPr>
        <p:grpSpPr>
          <a:xfrm>
            <a:off x="1589058" y="3852858"/>
            <a:ext cx="8869680" cy="2743200"/>
            <a:chOff x="357158" y="1500174"/>
            <a:chExt cx="8501122" cy="3286148"/>
          </a:xfrm>
        </p:grpSpPr>
        <p:grpSp>
          <p:nvGrpSpPr>
            <p:cNvPr id="12" name="Espace réservé du contenu 27"/>
            <p:cNvGrpSpPr>
              <a:grpSpLocks noGrp="1"/>
            </p:cNvGrpSpPr>
            <p:nvPr>
              <p:ph idx="1"/>
            </p:nvPr>
          </p:nvGrpSpPr>
          <p:grpSpPr>
            <a:xfrm>
              <a:off x="357158" y="1500174"/>
              <a:ext cx="8501122" cy="3286148"/>
              <a:chOff x="357158" y="1500174"/>
              <a:chExt cx="8501122" cy="3286148"/>
            </a:xfrm>
          </p:grpSpPr>
          <p:sp>
            <p:nvSpPr>
              <p:cNvPr id="21" name="Rectangle à coins arrondis 20"/>
              <p:cNvSpPr/>
              <p:nvPr/>
            </p:nvSpPr>
            <p:spPr>
              <a:xfrm>
                <a:off x="357158" y="1500174"/>
                <a:ext cx="8501122" cy="3286148"/>
              </a:xfrm>
              <a:prstGeom prst="roundRect">
                <a:avLst>
                  <a:gd name="adj" fmla="val 6843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2" name="Rectangle à coins arrondis 21"/>
              <p:cNvSpPr/>
              <p:nvPr/>
            </p:nvSpPr>
            <p:spPr>
              <a:xfrm>
                <a:off x="502476" y="1643050"/>
                <a:ext cx="6539325" cy="2928959"/>
              </a:xfrm>
              <a:prstGeom prst="roundRect">
                <a:avLst>
                  <a:gd name="adj" fmla="val 5887"/>
                </a:avLst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dirty="0"/>
              </a:p>
            </p:txBody>
          </p:sp>
          <p:sp>
            <p:nvSpPr>
              <p:cNvPr id="23" name="Rectangle à coins arrondis 22"/>
              <p:cNvSpPr/>
              <p:nvPr/>
            </p:nvSpPr>
            <p:spPr>
              <a:xfrm>
                <a:off x="2715975" y="2428869"/>
                <a:ext cx="871911" cy="1071569"/>
              </a:xfrm>
              <a:prstGeom prst="roundRect">
                <a:avLst>
                  <a:gd name="adj" fmla="val 5887"/>
                </a:avLst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600" b="1" dirty="0" smtClean="0">
                    <a:solidFill>
                      <a:schemeClr val="bg1"/>
                    </a:solidFill>
                  </a:rPr>
                  <a:t>Cache L1 </a:t>
                </a:r>
                <a:endParaRPr lang="fr-FR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ZoneTexte 5"/>
              <p:cNvSpPr txBox="1"/>
              <p:nvPr/>
            </p:nvSpPr>
            <p:spPr>
              <a:xfrm>
                <a:off x="2647448" y="3643313"/>
                <a:ext cx="3996253" cy="479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2000" b="1" dirty="0" smtClean="0">
                    <a:solidFill>
                      <a:schemeClr val="bg1"/>
                    </a:solidFill>
                  </a:rPr>
                  <a:t>Les Niveaux de Mémoire Cache</a:t>
                </a:r>
                <a:endParaRPr lang="fr-FR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Organigramme : Multidocument 24"/>
              <p:cNvSpPr/>
              <p:nvPr/>
            </p:nvSpPr>
            <p:spPr>
              <a:xfrm>
                <a:off x="7259778" y="1857364"/>
                <a:ext cx="1453184" cy="2571768"/>
              </a:xfrm>
              <a:prstGeom prst="flowChartMultidocumen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2000" dirty="0" smtClean="0">
                    <a:solidFill>
                      <a:schemeClr val="tx1"/>
                    </a:solidFill>
                  </a:rPr>
                  <a:t>Mémoire centrale</a:t>
                </a:r>
                <a:r>
                  <a:rPr lang="fr-FR" sz="2400" dirty="0" smtClean="0">
                    <a:solidFill>
                      <a:schemeClr val="tx1"/>
                    </a:solidFill>
                  </a:rPr>
                  <a:t> </a:t>
                </a:r>
                <a:endParaRPr lang="fr-FR" sz="2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roupe 28"/>
            <p:cNvGrpSpPr/>
            <p:nvPr/>
          </p:nvGrpSpPr>
          <p:grpSpPr>
            <a:xfrm>
              <a:off x="714348" y="1857364"/>
              <a:ext cx="6572296" cy="2071702"/>
              <a:chOff x="714348" y="1857364"/>
              <a:chExt cx="6572296" cy="2071702"/>
            </a:xfrm>
          </p:grpSpPr>
          <p:sp>
            <p:nvSpPr>
              <p:cNvPr id="14" name="Rectangle à coins arrondis 13"/>
              <p:cNvSpPr/>
              <p:nvPr/>
            </p:nvSpPr>
            <p:spPr>
              <a:xfrm>
                <a:off x="5615860" y="2085533"/>
                <a:ext cx="1214446" cy="1428760"/>
              </a:xfrm>
              <a:prstGeom prst="roundRect">
                <a:avLst>
                  <a:gd name="adj" fmla="val 5887"/>
                </a:avLst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2000" b="1" dirty="0" smtClean="0">
                    <a:solidFill>
                      <a:schemeClr val="bg1"/>
                    </a:solidFill>
                  </a:rPr>
                  <a:t>Cache L3 </a:t>
                </a:r>
                <a:endParaRPr lang="fr-FR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Rectangle à coins arrondis 14"/>
              <p:cNvSpPr/>
              <p:nvPr/>
            </p:nvSpPr>
            <p:spPr>
              <a:xfrm>
                <a:off x="4071934" y="2228409"/>
                <a:ext cx="1071570" cy="1285884"/>
              </a:xfrm>
              <a:prstGeom prst="roundRect">
                <a:avLst>
                  <a:gd name="adj" fmla="val 5887"/>
                </a:avLst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b="1" dirty="0" smtClean="0">
                    <a:solidFill>
                      <a:schemeClr val="bg1"/>
                    </a:solidFill>
                  </a:rPr>
                  <a:t>Cache L2 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Double flèche horizontale 15"/>
              <p:cNvSpPr/>
              <p:nvPr/>
            </p:nvSpPr>
            <p:spPr>
              <a:xfrm>
                <a:off x="3605735" y="2786058"/>
                <a:ext cx="432000" cy="144000"/>
              </a:xfrm>
              <a:prstGeom prst="left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Double flèche horizontale 16"/>
              <p:cNvSpPr/>
              <p:nvPr/>
            </p:nvSpPr>
            <p:spPr>
              <a:xfrm>
                <a:off x="5161353" y="2786058"/>
                <a:ext cx="432000" cy="144000"/>
              </a:xfrm>
              <a:prstGeom prst="left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Double flèche horizontale 17"/>
              <p:cNvSpPr/>
              <p:nvPr/>
            </p:nvSpPr>
            <p:spPr>
              <a:xfrm>
                <a:off x="6854644" y="2773242"/>
                <a:ext cx="432000" cy="144000"/>
              </a:xfrm>
              <a:prstGeom prst="left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Rectangle à coins arrondis 18"/>
              <p:cNvSpPr/>
              <p:nvPr/>
            </p:nvSpPr>
            <p:spPr>
              <a:xfrm>
                <a:off x="714348" y="1857364"/>
                <a:ext cx="1500198" cy="2071702"/>
              </a:xfrm>
              <a:prstGeom prst="roundRect">
                <a:avLst>
                  <a:gd name="adj" fmla="val 5887"/>
                </a:avLst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2400" b="1" dirty="0" smtClean="0">
                    <a:solidFill>
                      <a:schemeClr val="bg1"/>
                    </a:solidFill>
                  </a:rPr>
                  <a:t>CPU</a:t>
                </a:r>
                <a:r>
                  <a:rPr lang="fr-FR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fr-FR" sz="1200" b="1" dirty="0" smtClean="0">
                    <a:solidFill>
                      <a:schemeClr val="bg1"/>
                    </a:solidFill>
                  </a:rPr>
                  <a:t>Microprocesseur</a:t>
                </a:r>
                <a:endParaRPr lang="fr-FR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Double flèche horizontale 19"/>
              <p:cNvSpPr/>
              <p:nvPr/>
            </p:nvSpPr>
            <p:spPr>
              <a:xfrm>
                <a:off x="2254902" y="2788221"/>
                <a:ext cx="432000" cy="144000"/>
              </a:xfrm>
              <a:prstGeom prst="left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5. Le fonctionnement du microprocesseur 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24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660400"/>
            <a:ext cx="1219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1)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Le microprocesseur (unit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commande) recherche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instruction en 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moire (3.4.1. Contrôler les opérations sur la mémoire (lecture/écriture))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457200" marR="0" lvl="1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Program 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Counter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(PC) ou Compteur Ordinal (CO) (voir 3.4.2.) 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Lecture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une instruction dans la 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moire vive par le microprocesseur (voir 2)  </a:t>
            </a:r>
          </a:p>
          <a:p>
            <a:pPr marL="457200" marR="0" lvl="1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32639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2)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Registre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instruction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codeur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instruction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quenceur (unit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commande pilote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cution de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instruction) (voir 3.4.1 &amp; 3.4.2)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51181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3)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Ex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cution de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instruction par le microprocesseur (voir 2)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6. Les principales caractéristiques du microprocesseur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25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5334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6.1. Le jeu 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instructions qu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 peut ex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cuter (nombre de types 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instructions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 peut ex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cuter)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(dizaines ou centaines ou milliers)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1651000"/>
            <a:ext cx="1219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6.2. La complexit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son architecture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Complexit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architecture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 microprocesseur (nombre de transistors contenus dans le microprocesseur)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Le nombre de transistors contenus dans le microprocesseur augmente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rations plus complexes et/ou traitement des chiffres de grande taille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4040644"/>
            <a:ext cx="1219199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6.3. Largeur des donn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Largeur des donn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 (nombre de bits que le processeur peut traiter ensemble)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Actuellement, les microprocesseurs ont une largeur des donn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 de 64bit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 largeur des donn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 est proportionnelle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 capacit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microprocesseur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traiter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rapidement de grands nombres et des nombres d'une grande pr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cision (nombres de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cimales significatives)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6. Les principales caractéristiques du microprocesseur (suite)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26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482600"/>
            <a:ext cx="12192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6.4. Finesse de gravure 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(en nm)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Finesse de gravure (le diam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tre en nm du plus petit fil reliant deux composantes du microprocesseur)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2014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Finesse de gravure = 10 nm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2438400"/>
            <a:ext cx="12192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6.5. La vitesse de 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horloge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Voir 2.3. Horloge temps réel (RTC) du chapitre 3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Fréquence de l’horloge augmente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Le processeur consomme d'électricité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                                                  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Le processeur se réchauffe ce qui nécessite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une solution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de refroidissement du processeur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                                                    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adaptée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  <a:sym typeface="Wingdings" pitchFamily="2" charset="2"/>
              </a:rPr>
              <a:t> Les signaux numériques doivent avoir le temps de parcourir tout le trajet nécessaire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  <a:sym typeface="Wingdings" pitchFamily="2" charset="2"/>
              </a:rPr>
              <a:t>à l'exécution de l'instruction attendue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fréquence de l’horloge est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limitée par les temps de commutation des portes logiques entre deux cycles d'horloge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7.  Evolution des microprocesseurs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27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4334" y="527348"/>
            <a:ext cx="8294462" cy="566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14400" y="6221968"/>
            <a:ext cx="9412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L'unité utilisée est le </a:t>
            </a:r>
            <a:r>
              <a:rPr lang="fr-FR" sz="2800" b="1" dirty="0" smtClean="0"/>
              <a:t>MIPS</a:t>
            </a:r>
            <a:r>
              <a:rPr lang="fr-FR" sz="2800" dirty="0" smtClean="0"/>
              <a:t> (Millions d'Instructions par Seconde)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7.  Evolution des microprocesseurs (suite)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28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http://fadace.developpez.com/cpu/images/monteci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2734" y="728646"/>
            <a:ext cx="8994809" cy="493776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4368800" y="5856188"/>
            <a:ext cx="394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1.7 milliard de transistors</a:t>
            </a:r>
          </a:p>
          <a:p>
            <a:r>
              <a:rPr lang="fr-FR" sz="2800" dirty="0" smtClean="0"/>
              <a:t>Mémoire cache = 24 Mo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8.  Architecture multi-cœur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29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6223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Un c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œ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ur physique (micro-processeur autonome) + 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moire cache attribu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chaque microprocesseur ou partag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" y="1727200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 microprocesseur multi-c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œ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ur (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multi-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core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(processeur poss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dant plusieurs c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œ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urs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physiques fonctionnant simultan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ment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ou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processeur compos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2 (ou 4 ou 8) unit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de calcul)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/>
          <a:srcRect l="25104" t="37407" r="41146" b="30000"/>
          <a:stretch>
            <a:fillRect/>
          </a:stretch>
        </p:blipFill>
        <p:spPr bwMode="auto">
          <a:xfrm>
            <a:off x="3505196" y="3175000"/>
            <a:ext cx="5723315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 algn="ctr"/>
              <a:t>3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Plan de cours (suite)</a:t>
            </a:r>
          </a:p>
        </p:txBody>
      </p:sp>
      <p:sp>
        <p:nvSpPr>
          <p:cNvPr id="10" name="Rectangle 9"/>
          <p:cNvSpPr/>
          <p:nvPr/>
        </p:nvSpPr>
        <p:spPr>
          <a:xfrm>
            <a:off x="-25400" y="1155700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7.  Evolution des microprocesseurs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689100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8.  Architecture multi-cœur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2286000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9. Intel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Core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i3, i5, i7, i9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622300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6. Les principales caractéristiques du microprocesseur (suite)</a:t>
            </a:r>
          </a:p>
        </p:txBody>
      </p:sp>
    </p:spTree>
    <p:extLst>
      <p:ext uri="{BB962C8B-B14F-4D97-AF65-F5344CB8AC3E}">
        <p14:creationId xmlns:p14="http://schemas.microsoft.com/office/powerpoint/2010/main" xmlns="" val="4689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9. Intel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Core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i3, i5, i7, i9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30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5461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 augmente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microprocesseur plus performant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1422400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Intel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Core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i3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œ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urs physiques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Intel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Core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i5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4 c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œ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urs physiques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Intel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Core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i7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 c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œ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urs physiques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84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 Définition d’un microprocesseur</a:t>
            </a:r>
            <a:endParaRPr lang="fr-F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4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571500"/>
            <a:ext cx="12192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Processeur (ou microprocesseur)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(voir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Architecture de Von Neumann &amp;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Composition 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 PC &amp; 5. Sch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 g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ral de  fonctionnement 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ordinateur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 chapitre 2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&amp; 2.5. Le support de processeur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 chapitre 3 &amp;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architecture de Von Neumann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 TD1 &amp; Exercice 03 du TD 2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2654300"/>
            <a:ext cx="1219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Un microprocesseur (CI complexe capable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effectuer un ensemble de fonctions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lectroniques num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riques) (voir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1.3.4. Fonctions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lectroniques num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riques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chapitre 1 &amp; exercice 03 du TD 2) dont le composant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lectronique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mentaire de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base est le transistor (les microprocesseurs les plus 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pondus sont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base de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transistor MOS))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51816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Les signaux num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riques trait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par le microprocesseur se synchronisent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aide du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signal de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horloge (RTC) (voir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2.3. Horloge temps 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 ou RTC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 chapitre 3)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055100" y="63944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5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832063" y="1471590"/>
            <a:ext cx="3524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1971 Intel® 4004 : </a:t>
            </a:r>
          </a:p>
          <a:p>
            <a:r>
              <a:rPr lang="fr-FR" b="1" dirty="0" smtClean="0"/>
              <a:t>4/8 bits, 108 kHz, </a:t>
            </a:r>
          </a:p>
          <a:p>
            <a:r>
              <a:rPr lang="fr-FR" b="1" dirty="0" smtClean="0"/>
              <a:t>2300 transistors</a:t>
            </a:r>
            <a:endParaRPr lang="fr-FR" b="1" dirty="0"/>
          </a:p>
        </p:txBody>
      </p:sp>
      <p:pic>
        <p:nvPicPr>
          <p:cNvPr id="7" name="Picture 8" descr="http://www.cmi-savoy.fr/images/i40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13" y="1801798"/>
            <a:ext cx="3238523" cy="2075462"/>
          </a:xfrm>
          <a:prstGeom prst="rect">
            <a:avLst/>
          </a:prstGeom>
          <a:noFill/>
        </p:spPr>
      </p:pic>
      <p:grpSp>
        <p:nvGrpSpPr>
          <p:cNvPr id="2" name="Groupe 13"/>
          <p:cNvGrpSpPr/>
          <p:nvPr/>
        </p:nvGrpSpPr>
        <p:grpSpPr>
          <a:xfrm>
            <a:off x="7207255" y="444500"/>
            <a:ext cx="4095779" cy="3518298"/>
            <a:chOff x="5072066" y="0"/>
            <a:chExt cx="3071834" cy="3518298"/>
          </a:xfrm>
        </p:grpSpPr>
        <p:pic>
          <p:nvPicPr>
            <p:cNvPr id="74754" name="Picture 2" descr="http://www.cmi-savoy.fr/images/i800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2066" y="1214422"/>
              <a:ext cx="3071834" cy="2303876"/>
            </a:xfrm>
            <a:prstGeom prst="rect">
              <a:avLst/>
            </a:prstGeom>
            <a:noFill/>
          </p:spPr>
        </p:pic>
        <p:sp>
          <p:nvSpPr>
            <p:cNvPr id="9" name="ZoneTexte 8"/>
            <p:cNvSpPr txBox="1"/>
            <p:nvPr/>
          </p:nvSpPr>
          <p:spPr>
            <a:xfrm>
              <a:off x="5143504" y="0"/>
              <a:ext cx="26432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1972 Intel® 8008 : </a:t>
              </a:r>
            </a:p>
            <a:p>
              <a:r>
                <a:rPr lang="fr-FR" b="1" dirty="0" smtClean="0"/>
                <a:t>8 bits, 200 kHz, </a:t>
              </a:r>
            </a:p>
            <a:p>
              <a:r>
                <a:rPr lang="fr-FR" b="1" dirty="0" smtClean="0"/>
                <a:t>3500 transistors</a:t>
              </a:r>
              <a:endParaRPr lang="fr-FR" dirty="0"/>
            </a:p>
          </p:txBody>
        </p:sp>
      </p:grpSp>
      <p:grpSp>
        <p:nvGrpSpPr>
          <p:cNvPr id="3" name="Groupe 14"/>
          <p:cNvGrpSpPr/>
          <p:nvPr/>
        </p:nvGrpSpPr>
        <p:grpSpPr>
          <a:xfrm>
            <a:off x="571461" y="4106866"/>
            <a:ext cx="4095779" cy="2643206"/>
            <a:chOff x="428596" y="3929066"/>
            <a:chExt cx="3071834" cy="2643206"/>
          </a:xfrm>
        </p:grpSpPr>
        <p:sp>
          <p:nvSpPr>
            <p:cNvPr id="10" name="Rectangle 9"/>
            <p:cNvSpPr/>
            <p:nvPr/>
          </p:nvSpPr>
          <p:spPr>
            <a:xfrm>
              <a:off x="428596" y="3929066"/>
              <a:ext cx="221456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 smtClean="0"/>
                <a:t>1974 Intel® 8080 :</a:t>
              </a:r>
            </a:p>
            <a:p>
              <a:r>
                <a:rPr lang="fr-FR" b="1" dirty="0" smtClean="0"/>
                <a:t>8 bits, 2 Mhz, </a:t>
              </a:r>
            </a:p>
            <a:p>
              <a:r>
                <a:rPr lang="fr-FR" b="1" dirty="0" smtClean="0"/>
                <a:t>4500 transistors</a:t>
              </a:r>
              <a:endParaRPr lang="fr-FR" dirty="0"/>
            </a:p>
          </p:txBody>
        </p:sp>
        <p:pic>
          <p:nvPicPr>
            <p:cNvPr id="74756" name="Picture 4" descr="http://www.cmi-savoy.fr/images/i808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596" y="5000636"/>
              <a:ext cx="3071834" cy="1571636"/>
            </a:xfrm>
            <a:prstGeom prst="rect">
              <a:avLst/>
            </a:prstGeom>
            <a:noFill/>
          </p:spPr>
        </p:pic>
      </p:grpSp>
      <p:grpSp>
        <p:nvGrpSpPr>
          <p:cNvPr id="5" name="Groupe 15"/>
          <p:cNvGrpSpPr/>
          <p:nvPr/>
        </p:nvGrpSpPr>
        <p:grpSpPr>
          <a:xfrm>
            <a:off x="7016754" y="4178304"/>
            <a:ext cx="4206941" cy="2571768"/>
            <a:chOff x="4929190" y="4000504"/>
            <a:chExt cx="3155206" cy="2571768"/>
          </a:xfrm>
        </p:grpSpPr>
        <p:sp>
          <p:nvSpPr>
            <p:cNvPr id="12" name="Rectangle 11"/>
            <p:cNvSpPr/>
            <p:nvPr/>
          </p:nvSpPr>
          <p:spPr>
            <a:xfrm>
              <a:off x="4929190" y="4000504"/>
              <a:ext cx="289349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 smtClean="0"/>
                <a:t>1978 Intel® 8086-8088 : 16 bits, 5 MHz,</a:t>
              </a:r>
              <a:endParaRPr lang="fr-FR" dirty="0"/>
            </a:p>
          </p:txBody>
        </p:sp>
        <p:pic>
          <p:nvPicPr>
            <p:cNvPr id="74758" name="Picture 6" descr="http://www.cmi-savoy.fr/images/i808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00628" y="4929198"/>
              <a:ext cx="3083768" cy="1643074"/>
            </a:xfrm>
            <a:prstGeom prst="rect">
              <a:avLst/>
            </a:prstGeom>
            <a:noFill/>
          </p:spPr>
        </p:pic>
      </p:grpSp>
      <p:sp>
        <p:nvSpPr>
          <p:cNvPr id="14" name="Rectangle 13"/>
          <p:cNvSpPr/>
          <p:nvPr/>
        </p:nvSpPr>
        <p:spPr>
          <a:xfrm>
            <a:off x="0" y="11684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 Définition d’un microprocesseur (suite)</a:t>
            </a:r>
            <a:endParaRPr lang="fr-F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5461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Intel en 1971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Microprocesseur 4004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334500" y="64293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6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61963" y="500043"/>
            <a:ext cx="3524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1982 Intel® 80286 : </a:t>
            </a:r>
          </a:p>
          <a:p>
            <a:r>
              <a:rPr lang="fr-FR" b="1" dirty="0" smtClean="0"/>
              <a:t>16/32 bits, plus de 100.000 transistors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75778" name="Picture 2" descr="http://www.cmi-savoy.fr/images/80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14" y="1643050"/>
            <a:ext cx="2751063" cy="1500198"/>
          </a:xfrm>
          <a:prstGeom prst="rect">
            <a:avLst/>
          </a:prstGeom>
          <a:noFill/>
        </p:spPr>
      </p:pic>
      <p:pic>
        <p:nvPicPr>
          <p:cNvPr id="75780" name="Picture 4" descr="http://www.cmi-savoy.fr/images/803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0987" y="1643050"/>
            <a:ext cx="3263104" cy="150019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286237" y="571480"/>
            <a:ext cx="2857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1985 Intel® 80386 : 32 bits, </a:t>
            </a:r>
          </a:p>
          <a:p>
            <a:r>
              <a:rPr lang="fr-FR" b="1" dirty="0" smtClean="0"/>
              <a:t>275.000 transistor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7810512" y="571480"/>
            <a:ext cx="40005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1989 Intel® 80486 : </a:t>
            </a:r>
          </a:p>
          <a:p>
            <a:r>
              <a:rPr lang="fr-FR" b="1" dirty="0" smtClean="0"/>
              <a:t>32 bits, 25 à 66 MHz, </a:t>
            </a:r>
          </a:p>
          <a:p>
            <a:r>
              <a:rPr lang="fr-FR" b="1" dirty="0" smtClean="0"/>
              <a:t>1,6 millions de transistors</a:t>
            </a:r>
            <a:endParaRPr lang="fr-FR" dirty="0"/>
          </a:p>
        </p:txBody>
      </p:sp>
      <p:pic>
        <p:nvPicPr>
          <p:cNvPr id="75782" name="Picture 6" descr="http://www.cmi-savoy.fr/images/i804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7768" y="1643050"/>
            <a:ext cx="2095515" cy="156424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80960" y="3500438"/>
            <a:ext cx="38100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1993 Intel® Intel® Pentium® : </a:t>
            </a:r>
          </a:p>
          <a:p>
            <a:r>
              <a:rPr lang="fr-FR" b="1" dirty="0" smtClean="0"/>
              <a:t>32 bits, 75 à 133 MHz, </a:t>
            </a:r>
          </a:p>
          <a:p>
            <a:r>
              <a:rPr lang="fr-FR" b="1" dirty="0" smtClean="0"/>
              <a:t>3.1 millions de transistors</a:t>
            </a:r>
            <a:endParaRPr lang="fr-FR" dirty="0"/>
          </a:p>
        </p:txBody>
      </p:sp>
      <p:pic>
        <p:nvPicPr>
          <p:cNvPr id="75784" name="Picture 8" descr="http://www.cmi-savoy.fr/images/pentium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61" y="5038724"/>
            <a:ext cx="2413000" cy="1819276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4571990" y="3643315"/>
            <a:ext cx="30480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1997 Intel® Intel® Pentium® II : 32 bits, 7,5 millions de transistors</a:t>
            </a:r>
            <a:endParaRPr lang="fr-FR" dirty="0"/>
          </a:p>
        </p:txBody>
      </p:sp>
      <p:pic>
        <p:nvPicPr>
          <p:cNvPr id="75786" name="Picture 10" descr="http://www.cmi-savoy.fr/images/pentium_I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1989" y="4857760"/>
            <a:ext cx="2853088" cy="1714512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8191515" y="3571876"/>
            <a:ext cx="4000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2000 Intel® Pentium® 4 : 32 bits, 1,5 GHz, 42 millions de transistors</a:t>
            </a:r>
            <a:endParaRPr lang="fr-FR" dirty="0"/>
          </a:p>
        </p:txBody>
      </p:sp>
      <p:pic>
        <p:nvPicPr>
          <p:cNvPr id="75788" name="Picture 12" descr="http://www.cmi-savoy.fr/images/pentium_I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16" y="4572009"/>
            <a:ext cx="3238523" cy="1989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2583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7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47715" y="285728"/>
            <a:ext cx="2762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2006 Intel® : </a:t>
            </a:r>
          </a:p>
          <a:p>
            <a:r>
              <a:rPr lang="fr-FR" b="1" dirty="0" smtClean="0"/>
              <a:t>64 bits, plus de 291.000.000 transistors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667261" y="357167"/>
            <a:ext cx="2857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2011 Intel® : 64 bits, </a:t>
            </a:r>
          </a:p>
          <a:p>
            <a:r>
              <a:rPr lang="fr-FR" b="1" dirty="0" smtClean="0"/>
              <a:t>1.160.000.000 transistors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8096285" y="571481"/>
            <a:ext cx="2571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2011 Intel®  : </a:t>
            </a:r>
          </a:p>
          <a:p>
            <a:r>
              <a:rPr lang="fr-FR" b="1" dirty="0" smtClean="0"/>
              <a:t>64 bits,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761963" y="3500438"/>
            <a:ext cx="10191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2011 Intel®  </a:t>
            </a:r>
            <a:r>
              <a:rPr lang="fr-FR" b="1" dirty="0" err="1" smtClean="0"/>
              <a:t>core</a:t>
            </a:r>
            <a:r>
              <a:rPr lang="fr-FR" b="1" dirty="0" smtClean="0"/>
              <a:t> i7/</a:t>
            </a:r>
            <a:r>
              <a:rPr lang="fr-FR" b="1" dirty="0" err="1" smtClean="0"/>
              <a:t>Xeon</a:t>
            </a:r>
            <a:r>
              <a:rPr lang="fr-FR" b="1" dirty="0" smtClean="0"/>
              <a:t> (</a:t>
            </a:r>
            <a:r>
              <a:rPr lang="fr-FR" b="1" dirty="0" err="1" smtClean="0"/>
              <a:t>Sundy</a:t>
            </a:r>
            <a:r>
              <a:rPr lang="fr-FR" b="1" dirty="0" smtClean="0"/>
              <a:t> </a:t>
            </a:r>
            <a:r>
              <a:rPr lang="fr-FR" b="1" dirty="0" err="1" smtClean="0"/>
              <a:t>Bridge-E</a:t>
            </a:r>
            <a:r>
              <a:rPr lang="fr-FR" b="1" dirty="0" smtClean="0"/>
              <a:t>) : </a:t>
            </a:r>
          </a:p>
          <a:p>
            <a:r>
              <a:rPr lang="fr-FR" b="1" dirty="0" smtClean="0"/>
              <a:t>64 bits/64 bits bus, vitesse 3,5 GHz,  2.270.000.000 de transistors</a:t>
            </a:r>
            <a:endParaRPr lang="fr-FR" dirty="0"/>
          </a:p>
        </p:txBody>
      </p:sp>
      <p:pic>
        <p:nvPicPr>
          <p:cNvPr id="15" name="Image 14" descr="0e3a142be1828b75fce8278a542aed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50" y="1643050"/>
            <a:ext cx="2996585" cy="1571636"/>
          </a:xfrm>
          <a:prstGeom prst="rect">
            <a:avLst/>
          </a:prstGeom>
        </p:spPr>
      </p:pic>
      <p:pic>
        <p:nvPicPr>
          <p:cNvPr id="17" name="Image 16" descr="core i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65" y="1571612"/>
            <a:ext cx="2286016" cy="1714512"/>
          </a:xfrm>
          <a:prstGeom prst="rect">
            <a:avLst/>
          </a:prstGeom>
        </p:spPr>
      </p:pic>
      <p:pic>
        <p:nvPicPr>
          <p:cNvPr id="18" name="Image 17" descr="téléchargeme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11" y="1571612"/>
            <a:ext cx="2508248" cy="1881186"/>
          </a:xfrm>
          <a:prstGeom prst="rect">
            <a:avLst/>
          </a:prstGeom>
        </p:spPr>
      </p:pic>
      <p:pic>
        <p:nvPicPr>
          <p:cNvPr id="20" name="Image 19" descr="Intel__Core_i9_9900KF_processeur_3_6_GHz_16_Mo_Smart_Cache@@hn9i0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67768" y="4429132"/>
            <a:ext cx="2571768" cy="2000264"/>
          </a:xfrm>
          <a:prstGeom prst="rect">
            <a:avLst/>
          </a:prstGeom>
        </p:spPr>
      </p:pic>
      <p:pic>
        <p:nvPicPr>
          <p:cNvPr id="21" name="Image 20" descr="61DzCZUwryL._AC_SX466_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8744" y="4429132"/>
            <a:ext cx="2952771" cy="2000264"/>
          </a:xfrm>
          <a:prstGeom prst="rect">
            <a:avLst/>
          </a:prstGeom>
        </p:spPr>
      </p:pic>
      <p:pic>
        <p:nvPicPr>
          <p:cNvPr id="23" name="Image 22" descr="Intel-Xeon-vs-Intel-Core-Core-Coun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963" y="4429132"/>
            <a:ext cx="3905277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2202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8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upload.wikimedia.org/wikipedia/commons/thumb/e/e7/Intel_80486DX2_bottom.jpg/220px-Intel_80486DX2_bot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7808" y="3717033"/>
            <a:ext cx="3573731" cy="2192971"/>
          </a:xfrm>
          <a:prstGeom prst="rect">
            <a:avLst/>
          </a:prstGeom>
          <a:noFill/>
        </p:spPr>
      </p:pic>
      <p:pic>
        <p:nvPicPr>
          <p:cNvPr id="10" name="Picture 10" descr="File:80486dx2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4245" y="3789040"/>
            <a:ext cx="3264363" cy="2160240"/>
          </a:xfrm>
          <a:prstGeom prst="rect">
            <a:avLst/>
          </a:prstGeom>
          <a:noFill/>
        </p:spPr>
      </p:pic>
      <p:pic>
        <p:nvPicPr>
          <p:cNvPr id="1036" name="Picture 12" descr="Processeurs AMD et Int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361" y="476673"/>
            <a:ext cx="11137239" cy="2297733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61" y="3714752"/>
            <a:ext cx="342281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84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Principe de fonctionnement du microprocesseur</a:t>
            </a:r>
            <a:endParaRPr lang="fr-F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9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5080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Syst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exploitation (voir exercice 03 du TD2)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10033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Les donn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 fournies par les p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riph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riques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entr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 avoir appuyer sur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Entr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e) Chipset (Pont sud 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Pont nord)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Microprocesseur (1)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21590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BIOS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Charger le syst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exploitation en 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moire vive (RAM) (-1)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26289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Chargement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 programme en 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moire vive (0)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3528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Appel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une instruction par le microprocesseur (2)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8354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Les instructions sont rang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 aux adresses croissantes de la 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moire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46355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Lecture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une instruction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 le microprocesseur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(3)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50546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codage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une instruction par le microprocesseur (instruction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(traduction)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commandes internes) (4)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59309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Ex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cution de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instruction par le microprocesseur (5)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48119</TotalTime>
  <Words>1826</Words>
  <Application>Microsoft Office PowerPoint</Application>
  <PresentationFormat>Personnalisé</PresentationFormat>
  <Paragraphs>269</Paragraphs>
  <Slides>30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Abdelhakim Kaouache</dc:creator>
  <cp:lastModifiedBy>Abdelhakim Kaouache</cp:lastModifiedBy>
  <cp:revision>726</cp:revision>
  <cp:lastPrinted>2017-10-12T09:43:56Z</cp:lastPrinted>
  <dcterms:created xsi:type="dcterms:W3CDTF">2016-10-27T07:51:51Z</dcterms:created>
  <dcterms:modified xsi:type="dcterms:W3CDTF">2022-12-12T14:58:30Z</dcterms:modified>
</cp:coreProperties>
</file>