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B2A071E-ED30-4C74-AF09-893F36138D70}" type="datetimeFigureOut">
              <a:rPr lang="fr-FR" smtClean="0"/>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B2A071E-ED30-4C74-AF09-893F36138D70}" type="datetimeFigureOut">
              <a:rPr lang="fr-FR" smtClean="0"/>
              <a:t>12/02/2018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B2A071E-ED30-4C74-AF09-893F36138D70}" type="datetimeFigureOut">
              <a:rPr lang="fr-FR" smtClean="0"/>
              <a:t>12/02/2018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2A071E-ED30-4C74-AF09-893F36138D70}" type="datetimeFigureOut">
              <a:rPr lang="fr-FR" smtClean="0"/>
              <a:t>12/02/2018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2A071E-ED30-4C74-AF09-893F36138D70}" type="datetimeFigureOut">
              <a:rPr lang="fr-FR" smtClean="0"/>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2A071E-ED30-4C74-AF09-893F36138D70}" type="datetimeFigureOut">
              <a:rPr lang="fr-FR" smtClean="0"/>
              <a:t>12/02/2018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BC14AC-0C17-4B77-B162-0566BCEFDCE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A071E-ED30-4C74-AF09-893F36138D70}" type="datetimeFigureOut">
              <a:rPr lang="fr-FR" smtClean="0"/>
              <a:t>12/02/2018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C14AC-0C17-4B77-B162-0566BCEFDCE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699792" y="260648"/>
            <a:ext cx="4427984"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chemeClr val="bg1"/>
                </a:solidFill>
                <a:effectLst/>
                <a:latin typeface="Traditional Arabic" pitchFamily="18" charset="-78"/>
                <a:ea typeface="SimSun" pitchFamily="2" charset="-122"/>
                <a:cs typeface="Traditional Arabic" pitchFamily="18" charset="-78"/>
              </a:rPr>
              <a:t> اختيار القطاعات المستهدفة</a:t>
            </a:r>
            <a:endParaRPr kumimoji="0" lang="ar-SA" altLang="zh-CN" sz="22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3401642" y="980728"/>
            <a:ext cx="2898550" cy="353943"/>
          </a:xfrm>
          <a:prstGeom prst="rect">
            <a:avLst/>
          </a:prstGeom>
        </p:spPr>
        <p:txBody>
          <a:bodyPr wrap="none">
            <a:spAutoFit/>
          </a:bodyPr>
          <a:lstStyle/>
          <a:p>
            <a:pPr algn="r" rtl="1"/>
            <a:r>
              <a:rPr lang="ar-SA" sz="1700" b="1" dirty="0" smtClean="0">
                <a:solidFill>
                  <a:srgbClr val="FF0000"/>
                </a:solidFill>
              </a:rPr>
              <a:t>أولا:  تقييم القطاعات السوقية المختلفة</a:t>
            </a:r>
            <a:endParaRPr lang="fr-FR" sz="1700" dirty="0">
              <a:solidFill>
                <a:srgbClr val="FF0000"/>
              </a:solidFill>
            </a:endParaRPr>
          </a:p>
        </p:txBody>
      </p:sp>
      <p:sp>
        <p:nvSpPr>
          <p:cNvPr id="6" name="Rectangle 5"/>
          <p:cNvSpPr/>
          <p:nvPr/>
        </p:nvSpPr>
        <p:spPr>
          <a:xfrm>
            <a:off x="6813192" y="1290246"/>
            <a:ext cx="2007280" cy="323165"/>
          </a:xfrm>
          <a:prstGeom prst="rect">
            <a:avLst/>
          </a:prstGeom>
        </p:spPr>
        <p:txBody>
          <a:bodyPr wrap="none">
            <a:spAutoFit/>
          </a:bodyPr>
          <a:lstStyle/>
          <a:p>
            <a:pPr algn="r" rtl="1"/>
            <a:r>
              <a:rPr lang="ar-SA" sz="1500" b="1" dirty="0" smtClean="0"/>
              <a:t>1</a:t>
            </a:r>
            <a:r>
              <a:rPr lang="fr-FR" sz="1500" b="1" dirty="0" smtClean="0">
                <a:sym typeface="Symbol"/>
              </a:rPr>
              <a:t></a:t>
            </a:r>
            <a:r>
              <a:rPr lang="fr-FR" sz="1500" dirty="0" smtClean="0"/>
              <a:t> </a:t>
            </a:r>
            <a:r>
              <a:rPr lang="ar-SA" sz="1500" dirty="0" smtClean="0"/>
              <a:t> </a:t>
            </a:r>
            <a:r>
              <a:rPr lang="ar-SA" sz="1500" b="1" dirty="0" smtClean="0"/>
              <a:t>دراسة القطاعات السوقية</a:t>
            </a:r>
            <a:endParaRPr lang="fr-FR" sz="1500" dirty="0"/>
          </a:p>
        </p:txBody>
      </p:sp>
      <p:graphicFrame>
        <p:nvGraphicFramePr>
          <p:cNvPr id="8" name="Tableau 7"/>
          <p:cNvGraphicFramePr>
            <a:graphicFrameLocks noGrp="1"/>
          </p:cNvGraphicFramePr>
          <p:nvPr/>
        </p:nvGraphicFramePr>
        <p:xfrm>
          <a:off x="1547664" y="1787829"/>
          <a:ext cx="6192688" cy="4070393"/>
        </p:xfrm>
        <a:graphic>
          <a:graphicData uri="http://schemas.openxmlformats.org/drawingml/2006/table">
            <a:tbl>
              <a:tblPr rtl="1"/>
              <a:tblGrid>
                <a:gridCol w="2155099"/>
                <a:gridCol w="4037589"/>
              </a:tblGrid>
              <a:tr h="245829">
                <a:tc>
                  <a:txBody>
                    <a:bodyPr/>
                    <a:lstStyle/>
                    <a:p>
                      <a:pPr algn="ctr" rtl="1">
                        <a:spcAft>
                          <a:spcPts val="0"/>
                        </a:spcAft>
                      </a:pPr>
                      <a:r>
                        <a:rPr lang="ar-SA" sz="1600" b="1" dirty="0">
                          <a:solidFill>
                            <a:srgbClr val="000000"/>
                          </a:solidFill>
                          <a:latin typeface="Times New Roman"/>
                          <a:ea typeface="SimSun"/>
                          <a:cs typeface="Traditional Arabic"/>
                        </a:rPr>
                        <a:t>1- درجة الأهمية والفائدة المرجوة</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c>
                  <a:txBody>
                    <a:bodyPr/>
                    <a:lstStyle/>
                    <a:p>
                      <a:pPr algn="ctr" rtl="1">
                        <a:spcAft>
                          <a:spcPts val="0"/>
                        </a:spcAft>
                      </a:pPr>
                      <a:r>
                        <a:rPr lang="ar-SA" sz="1600" b="1">
                          <a:solidFill>
                            <a:srgbClr val="000000"/>
                          </a:solidFill>
                          <a:latin typeface="Times New Roman"/>
                          <a:ea typeface="SimSun"/>
                          <a:cs typeface="Traditional Arabic"/>
                        </a:rPr>
                        <a:t>بعض الأمثلة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التجارية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حجم القطاع ومعدل نموه وتكامل عرض المؤسسة...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المالية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المردودية وتحقيق تدفقات نقدية معتبرة...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التكنولوجية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استغلال مهارات وكفاءات المؤسسة واستغلال طاقتها الإنتاجية...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الاجتماعية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إنجاز الالتزامات والواجبات وضمان مستقبل الأفراد وتحقيق رغباتهم..</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502832">
                <a:tc>
                  <a:txBody>
                    <a:bodyPr/>
                    <a:lstStyle/>
                    <a:p>
                      <a:pPr algn="ctr" rtl="1">
                        <a:spcAft>
                          <a:spcPts val="0"/>
                        </a:spcAft>
                      </a:pPr>
                      <a:r>
                        <a:rPr lang="ar-SA" sz="1600">
                          <a:solidFill>
                            <a:srgbClr val="000000"/>
                          </a:solidFill>
                          <a:latin typeface="Times New Roman"/>
                          <a:ea typeface="SimSun"/>
                          <a:cs typeface="Traditional Arabic"/>
                        </a:rPr>
                        <a:t>الأهمية الاستراتيجية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dirty="0">
                          <a:solidFill>
                            <a:srgbClr val="000000"/>
                          </a:solidFill>
                          <a:latin typeface="Times New Roman"/>
                          <a:ea typeface="SimSun"/>
                          <a:cs typeface="Traditional Arabic"/>
                        </a:rPr>
                        <a:t>تحقيق التضافر</a:t>
                      </a:r>
                      <a:r>
                        <a:rPr lang="fr-FR" sz="1400" i="1" dirty="0">
                          <a:solidFill>
                            <a:srgbClr val="000000"/>
                          </a:solidFill>
                          <a:latin typeface="Times New Roman"/>
                          <a:ea typeface="SimSun"/>
                          <a:cs typeface="Traditional Arabic"/>
                          <a:sym typeface="Symbol"/>
                        </a:rPr>
                        <a:t></a:t>
                      </a:r>
                      <a:r>
                        <a:rPr lang="fr-FR" sz="1400" i="1" dirty="0">
                          <a:solidFill>
                            <a:srgbClr val="000000"/>
                          </a:solidFill>
                          <a:latin typeface="Times New Roman"/>
                          <a:ea typeface="SimSun"/>
                          <a:cs typeface="Traditional Arabic"/>
                        </a:rPr>
                        <a:t>synergie</a:t>
                      </a:r>
                      <a:r>
                        <a:rPr lang="fr-FR" sz="1400" i="1" dirty="0">
                          <a:solidFill>
                            <a:srgbClr val="000000"/>
                          </a:solidFill>
                          <a:latin typeface="Times New Roman"/>
                          <a:ea typeface="SimSun"/>
                          <a:cs typeface="Traditional Arabic"/>
                          <a:sym typeface="Symbol"/>
                        </a:rPr>
                        <a:t></a:t>
                      </a:r>
                      <a:r>
                        <a:rPr lang="fr-FR" sz="1400" i="1" dirty="0">
                          <a:solidFill>
                            <a:srgbClr val="000000"/>
                          </a:solidFill>
                          <a:latin typeface="Traditional Arabic"/>
                          <a:ea typeface="SimSun"/>
                          <a:cs typeface="Arial"/>
                        </a:rPr>
                        <a:t> </a:t>
                      </a:r>
                      <a:r>
                        <a:rPr lang="ar-SA" sz="1600" dirty="0">
                          <a:solidFill>
                            <a:srgbClr val="000000"/>
                          </a:solidFill>
                          <a:latin typeface="Times New Roman"/>
                          <a:ea typeface="SimSun"/>
                          <a:cs typeface="Traditional Arabic"/>
                        </a:rPr>
                        <a:t>في أنشطة المؤسسة، وضع حواجز </a:t>
                      </a:r>
                      <a:endParaRPr lang="fr-FR" sz="1600" dirty="0">
                        <a:solidFill>
                          <a:srgbClr val="000000"/>
                        </a:solidFill>
                        <a:latin typeface="Times New Roman"/>
                        <a:ea typeface="SimSun"/>
                        <a:cs typeface="Arial"/>
                      </a:endParaRPr>
                    </a:p>
                    <a:p>
                      <a:pPr algn="ctr" rtl="1">
                        <a:lnSpc>
                          <a:spcPct val="80000"/>
                        </a:lnSpc>
                        <a:spcAft>
                          <a:spcPts val="0"/>
                        </a:spcAft>
                      </a:pPr>
                      <a:r>
                        <a:rPr lang="ar-SA" sz="1600" dirty="0">
                          <a:solidFill>
                            <a:srgbClr val="000000"/>
                          </a:solidFill>
                          <a:latin typeface="Times New Roman"/>
                          <a:ea typeface="SimSun"/>
                          <a:cs typeface="Traditional Arabic"/>
                        </a:rPr>
                        <a:t>الدخول وتقليل خطر ظهور منافسين </a:t>
                      </a:r>
                      <a:r>
                        <a:rPr lang="ar-SA" sz="1600" dirty="0" err="1">
                          <a:solidFill>
                            <a:srgbClr val="000000"/>
                          </a:solidFill>
                          <a:latin typeface="Times New Roman"/>
                          <a:ea typeface="SimSun"/>
                          <a:cs typeface="Traditional Arabic"/>
                        </a:rPr>
                        <a:t>جدد...</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37448">
                <a:tc>
                  <a:txBody>
                    <a:bodyPr/>
                    <a:lstStyle/>
                    <a:p>
                      <a:pPr algn="ctr" rtl="1">
                        <a:spcAft>
                          <a:spcPts val="0"/>
                        </a:spcAft>
                      </a:pPr>
                      <a:r>
                        <a:rPr lang="ar-SA" sz="1600" b="1">
                          <a:solidFill>
                            <a:srgbClr val="000000"/>
                          </a:solidFill>
                          <a:latin typeface="Times New Roman"/>
                          <a:ea typeface="SimSun"/>
                          <a:cs typeface="Traditional Arabic"/>
                        </a:rPr>
                        <a:t>2- درجة الخطر المحتمل</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c>
                  <a:txBody>
                    <a:bodyPr/>
                    <a:lstStyle/>
                    <a:p>
                      <a:pPr algn="ctr" rtl="1">
                        <a:spcAft>
                          <a:spcPts val="0"/>
                        </a:spcAft>
                      </a:pPr>
                      <a:r>
                        <a:rPr lang="ar-SA" sz="1600" b="1">
                          <a:solidFill>
                            <a:srgbClr val="000000"/>
                          </a:solidFill>
                          <a:latin typeface="Times New Roman"/>
                          <a:ea typeface="SimSun"/>
                          <a:cs typeface="Traditional Arabic"/>
                        </a:rPr>
                        <a:t>بعض الأمثلة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r>
              <a:tr h="525180">
                <a:tc>
                  <a:txBody>
                    <a:bodyPr/>
                    <a:lstStyle/>
                    <a:p>
                      <a:pPr algn="ctr" rtl="1">
                        <a:spcAft>
                          <a:spcPts val="0"/>
                        </a:spcAft>
                      </a:pPr>
                      <a:r>
                        <a:rPr lang="ar-SA" sz="1600">
                          <a:solidFill>
                            <a:srgbClr val="000000"/>
                          </a:solidFill>
                          <a:latin typeface="Times New Roman"/>
                          <a:ea typeface="SimSun"/>
                          <a:cs typeface="Traditional Arabic"/>
                        </a:rPr>
                        <a:t>الخطر التجاري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a:solidFill>
                            <a:srgbClr val="000000"/>
                          </a:solidFill>
                          <a:latin typeface="Times New Roman"/>
                          <a:ea typeface="SimSun"/>
                          <a:cs typeface="Traditional Arabic"/>
                        </a:rPr>
                        <a:t> عدم التأكد من ثبات الأذواق والتفضيلات ..، درجة وإمكانية</a:t>
                      </a:r>
                      <a:endParaRPr lang="fr-FR" sz="1600">
                        <a:solidFill>
                          <a:srgbClr val="000000"/>
                        </a:solidFill>
                        <a:latin typeface="Times New Roman"/>
                        <a:ea typeface="SimSun"/>
                        <a:cs typeface="Arial"/>
                      </a:endParaRPr>
                    </a:p>
                    <a:p>
                      <a:pPr algn="ctr" rtl="1">
                        <a:lnSpc>
                          <a:spcPct val="80000"/>
                        </a:lnSpc>
                        <a:spcAft>
                          <a:spcPts val="0"/>
                        </a:spcAft>
                      </a:pPr>
                      <a:r>
                        <a:rPr lang="ar-SA" sz="1600">
                          <a:solidFill>
                            <a:srgbClr val="000000"/>
                          </a:solidFill>
                          <a:latin typeface="Times New Roman"/>
                          <a:ea typeface="SimSun"/>
                          <a:cs typeface="Traditional Arabic"/>
                        </a:rPr>
                        <a:t> تقليد المنافسين للمؤسسة..، عدم التحكم في الموزعين...</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المالي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استثمارات كبيرة في الإشهار..والحاجة إلى التمويل... </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523504">
                <a:tc>
                  <a:txBody>
                    <a:bodyPr/>
                    <a:lstStyle/>
                    <a:p>
                      <a:pPr algn="ctr" rtl="1">
                        <a:spcAft>
                          <a:spcPts val="0"/>
                        </a:spcAft>
                      </a:pPr>
                      <a:r>
                        <a:rPr lang="ar-SA" sz="1600">
                          <a:solidFill>
                            <a:srgbClr val="000000"/>
                          </a:solidFill>
                          <a:latin typeface="Times New Roman"/>
                          <a:ea typeface="SimSun"/>
                          <a:cs typeface="Traditional Arabic"/>
                        </a:rPr>
                        <a:t>الخطر التكنولوجي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dirty="0">
                          <a:solidFill>
                            <a:srgbClr val="000000"/>
                          </a:solidFill>
                          <a:latin typeface="Times New Roman"/>
                          <a:ea typeface="SimSun"/>
                          <a:cs typeface="Traditional Arabic"/>
                        </a:rPr>
                        <a:t>خطر عدم الاستقلالية عن الموردين وعدم التحكم في التكنولوجيا، خطر التجديد التكنولوجي من طرف </a:t>
                      </a:r>
                      <a:r>
                        <a:rPr lang="ar-SA" sz="1600" dirty="0" err="1">
                          <a:solidFill>
                            <a:srgbClr val="000000"/>
                          </a:solidFill>
                          <a:latin typeface="Times New Roman"/>
                          <a:ea typeface="SimSun"/>
                          <a:cs typeface="Traditional Arabic"/>
                        </a:rPr>
                        <a:t>المنافسين...</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الاجتماعي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خطر التعارض مثلا مع التجار الذين يمارسون البيع المتنقل...</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الاستراتيجي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الحـاجة إلى إعادة هيكلة المؤسسة...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أخطار أخـرى</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dirty="0">
                          <a:solidFill>
                            <a:srgbClr val="000000"/>
                          </a:solidFill>
                          <a:latin typeface="Times New Roman"/>
                          <a:ea typeface="SimSun"/>
                          <a:cs typeface="Traditional Arabic"/>
                        </a:rPr>
                        <a:t>قوانين جديدة قد تعيق النشاط..إلغاء دعم الدولة </a:t>
                      </a:r>
                      <a:r>
                        <a:rPr lang="ar-SA" sz="1600" dirty="0" err="1">
                          <a:solidFill>
                            <a:srgbClr val="000000"/>
                          </a:solidFill>
                          <a:latin typeface="Times New Roman"/>
                          <a:ea typeface="SimSun"/>
                          <a:cs typeface="Traditional Arabic"/>
                        </a:rPr>
                        <a:t>للمؤسسة...</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bl>
          </a:graphicData>
        </a:graphic>
      </p:graphicFrame>
      <p:sp>
        <p:nvSpPr>
          <p:cNvPr id="9" name="Rectangle 8"/>
          <p:cNvSpPr/>
          <p:nvPr/>
        </p:nvSpPr>
        <p:spPr>
          <a:xfrm>
            <a:off x="2141984" y="6232956"/>
            <a:ext cx="5166320" cy="292388"/>
          </a:xfrm>
          <a:prstGeom prst="rect">
            <a:avLst/>
          </a:prstGeom>
        </p:spPr>
        <p:txBody>
          <a:bodyPr wrap="square">
            <a:spAutoFit/>
          </a:bodyPr>
          <a:lstStyle/>
          <a:p>
            <a:r>
              <a:rPr lang="fr-FR" sz="1300" i="1" dirty="0" smtClean="0">
                <a:solidFill>
                  <a:srgbClr val="000000"/>
                </a:solidFill>
                <a:latin typeface="Times New Roman" pitchFamily="18" charset="0"/>
                <a:cs typeface="Times New Roman" pitchFamily="18" charset="0"/>
              </a:rPr>
              <a:t>Yves </a:t>
            </a:r>
            <a:r>
              <a:rPr lang="fr-FR" sz="1300" i="1" dirty="0" err="1" smtClean="0">
                <a:solidFill>
                  <a:srgbClr val="000000"/>
                </a:solidFill>
                <a:latin typeface="Times New Roman" pitchFamily="18" charset="0"/>
                <a:cs typeface="Times New Roman" pitchFamily="18" charset="0"/>
              </a:rPr>
              <a:t>chirouse</a:t>
            </a:r>
            <a:r>
              <a:rPr lang="fr-FR" sz="1300" i="1" dirty="0" smtClean="0">
                <a:solidFill>
                  <a:srgbClr val="000000"/>
                </a:solidFill>
                <a:latin typeface="Times New Roman" pitchFamily="18" charset="0"/>
                <a:cs typeface="Times New Roman" pitchFamily="18" charset="0"/>
              </a:rPr>
              <a:t>, </a:t>
            </a:r>
            <a:r>
              <a:rPr lang="fr-FR" sz="1300" i="1" u="sng" dirty="0" smtClean="0">
                <a:solidFill>
                  <a:srgbClr val="000000"/>
                </a:solidFill>
                <a:latin typeface="Times New Roman" pitchFamily="18" charset="0"/>
                <a:cs typeface="Times New Roman" pitchFamily="18" charset="0"/>
              </a:rPr>
              <a:t>Le marketing stratégique</a:t>
            </a:r>
            <a:r>
              <a:rPr lang="fr-FR" sz="1300" i="1" dirty="0" smtClean="0">
                <a:solidFill>
                  <a:srgbClr val="000000"/>
                </a:solidFill>
                <a:latin typeface="Times New Roman" pitchFamily="18" charset="0"/>
                <a:cs typeface="Times New Roman" pitchFamily="18" charset="0"/>
              </a:rPr>
              <a:t>, édition Ellipses, Paris 1995</a:t>
            </a:r>
            <a:r>
              <a:rPr lang="fr-FR" sz="1300" dirty="0" smtClean="0">
                <a:solidFill>
                  <a:srgbClr val="000000"/>
                </a:solidFill>
                <a:latin typeface="Times New Roman" pitchFamily="18" charset="0"/>
                <a:cs typeface="Times New Roman" pitchFamily="18" charset="0"/>
              </a:rPr>
              <a:t>, p 49</a:t>
            </a:r>
            <a:endParaRPr lang="fr-FR" sz="1300" dirty="0">
              <a:solidFill>
                <a:srgbClr val="000000"/>
              </a:solidFill>
              <a:latin typeface="Times New Roman" pitchFamily="18" charset="0"/>
              <a:cs typeface="Times New Roman" pitchFamily="18" charset="0"/>
            </a:endParaRPr>
          </a:p>
        </p:txBody>
      </p:sp>
      <p:sp>
        <p:nvSpPr>
          <p:cNvPr id="10" name="Rectangle 2"/>
          <p:cNvSpPr>
            <a:spLocks noChangeArrowheads="1"/>
          </p:cNvSpPr>
          <p:nvPr/>
        </p:nvSpPr>
        <p:spPr bwMode="auto">
          <a:xfrm>
            <a:off x="3131840" y="5949280"/>
            <a:ext cx="2808312"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الجـدول:</a:t>
            </a: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درجة خطر وأهمية القطاع السوقي</a:t>
            </a:r>
            <a:endParaRPr kumimoji="0" lang="ar-SA"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340768"/>
            <a:ext cx="7848872" cy="1813317"/>
          </a:xfrm>
          <a:prstGeom prst="rect">
            <a:avLst/>
          </a:prstGeom>
        </p:spPr>
        <p:txBody>
          <a:bodyPr wrap="square">
            <a:spAutoFit/>
          </a:bodyPr>
          <a:lstStyle/>
          <a:p>
            <a:pPr algn="just" rtl="1">
              <a:lnSpc>
                <a:spcPts val="2300"/>
              </a:lnSpc>
            </a:pPr>
            <a:r>
              <a:rPr lang="ar-SA" sz="1600" b="1" dirty="0" smtClean="0">
                <a:solidFill>
                  <a:srgbClr val="000000"/>
                </a:solidFill>
              </a:rPr>
              <a:t> 3</a:t>
            </a:r>
            <a:r>
              <a:rPr lang="fr-FR" sz="1600" b="1" dirty="0" smtClean="0">
                <a:solidFill>
                  <a:srgbClr val="000000"/>
                </a:solidFill>
                <a:sym typeface="Symbol"/>
              </a:rPr>
              <a:t></a:t>
            </a:r>
            <a:r>
              <a:rPr lang="ar-SA" sz="1600" b="1" dirty="0" smtClean="0">
                <a:solidFill>
                  <a:srgbClr val="000000"/>
                </a:solidFill>
              </a:rPr>
              <a:t> استراتيجية التركيز: </a:t>
            </a:r>
            <a:r>
              <a:rPr lang="ar-SA" sz="1500" dirty="0" smtClean="0">
                <a:solidFill>
                  <a:srgbClr val="000000"/>
                </a:solidFill>
              </a:rPr>
              <a:t>إن كثيـرا من الباحثين في التسويق أمثال </a:t>
            </a:r>
            <a:r>
              <a:rPr lang="fr-FR" sz="1400" i="1" dirty="0" smtClean="0">
                <a:solidFill>
                  <a:srgbClr val="000000"/>
                </a:solidFill>
                <a:latin typeface="Times New Roman" pitchFamily="18" charset="0"/>
                <a:cs typeface="Times New Roman" pitchFamily="18" charset="0"/>
                <a:sym typeface="Symbol"/>
              </a:rPr>
              <a:t></a:t>
            </a:r>
            <a:r>
              <a:rPr lang="fr-FR" sz="1400" i="1" dirty="0" smtClean="0">
                <a:solidFill>
                  <a:srgbClr val="000000"/>
                </a:solidFill>
                <a:latin typeface="Times New Roman" pitchFamily="18" charset="0"/>
                <a:cs typeface="Times New Roman" pitchFamily="18" charset="0"/>
              </a:rPr>
              <a:t>Al Ries, Jack </a:t>
            </a:r>
            <a:r>
              <a:rPr lang="fr-FR" sz="1400" i="1" dirty="0" err="1" smtClean="0">
                <a:solidFill>
                  <a:srgbClr val="000000"/>
                </a:solidFill>
                <a:latin typeface="Times New Roman" pitchFamily="18" charset="0"/>
                <a:cs typeface="Times New Roman" pitchFamily="18" charset="0"/>
              </a:rPr>
              <a:t>Trout</a:t>
            </a:r>
            <a:r>
              <a:rPr lang="fr-FR" sz="1400" i="1" dirty="0" smtClean="0">
                <a:solidFill>
                  <a:srgbClr val="000000"/>
                </a:solidFill>
                <a:latin typeface="Times New Roman" pitchFamily="18" charset="0"/>
                <a:cs typeface="Times New Roman" pitchFamily="18" charset="0"/>
              </a:rPr>
              <a:t>, F.D.</a:t>
            </a:r>
            <a:r>
              <a:rPr lang="fr-FR" sz="1400" i="1" dirty="0" err="1" smtClean="0">
                <a:solidFill>
                  <a:srgbClr val="000000"/>
                </a:solidFill>
                <a:latin typeface="Times New Roman" pitchFamily="18" charset="0"/>
                <a:cs typeface="Times New Roman" pitchFamily="18" charset="0"/>
              </a:rPr>
              <a:t>wiersema</a:t>
            </a:r>
            <a:r>
              <a:rPr lang="fr-FR" sz="1400" i="1" dirty="0" smtClean="0">
                <a:solidFill>
                  <a:srgbClr val="000000"/>
                </a:solidFill>
                <a:latin typeface="Times New Roman" pitchFamily="18" charset="0"/>
                <a:cs typeface="Times New Roman" pitchFamily="18" charset="0"/>
              </a:rPr>
              <a:t>, R.D.</a:t>
            </a:r>
            <a:r>
              <a:rPr lang="fr-FR" sz="1400" i="1" dirty="0" err="1" smtClean="0">
                <a:solidFill>
                  <a:srgbClr val="000000"/>
                </a:solidFill>
                <a:latin typeface="Times New Roman" pitchFamily="18" charset="0"/>
                <a:cs typeface="Times New Roman" pitchFamily="18" charset="0"/>
              </a:rPr>
              <a:t>Buzzel</a:t>
            </a:r>
            <a:r>
              <a:rPr lang="fr-FR" sz="1400" i="1" dirty="0" smtClean="0">
                <a:solidFill>
                  <a:srgbClr val="000000"/>
                </a:solidFill>
                <a:latin typeface="Times New Roman" pitchFamily="18" charset="0"/>
                <a:cs typeface="Times New Roman" pitchFamily="18" charset="0"/>
              </a:rPr>
              <a:t>…</a:t>
            </a:r>
            <a:r>
              <a:rPr lang="fr-FR" sz="1400" i="1" dirty="0" smtClean="0">
                <a:solidFill>
                  <a:srgbClr val="000000"/>
                </a:solidFill>
                <a:latin typeface="Times New Roman" pitchFamily="18" charset="0"/>
                <a:cs typeface="Times New Roman" pitchFamily="18" charset="0"/>
                <a:sym typeface="Symbol"/>
              </a:rPr>
              <a:t></a:t>
            </a:r>
            <a:r>
              <a:rPr lang="ar-SA" sz="1400" dirty="0" smtClean="0">
                <a:solidFill>
                  <a:srgbClr val="000000"/>
                </a:solidFill>
                <a:latin typeface="Times New Roman" pitchFamily="18" charset="0"/>
                <a:cs typeface="Times New Roman" pitchFamily="18" charset="0"/>
              </a:rPr>
              <a:t> </a:t>
            </a:r>
            <a:r>
              <a:rPr lang="ar-SA" sz="1500" dirty="0" smtClean="0">
                <a:solidFill>
                  <a:srgbClr val="000000"/>
                </a:solidFill>
              </a:rPr>
              <a:t>يعتبرون أن نجاح العديد من المؤسسات التي حققت نموا مهما في حصصها السوقية إنما حققت ذلك عن طريق تركيز جهودها التسويقية على قطاع تم اختياره بعناية.</a:t>
            </a:r>
            <a:endParaRPr lang="fr-FR" sz="1500" dirty="0" smtClean="0">
              <a:solidFill>
                <a:srgbClr val="000000"/>
              </a:solidFill>
            </a:endParaRPr>
          </a:p>
          <a:p>
            <a:pPr algn="just" rtl="1">
              <a:lnSpc>
                <a:spcPts val="2300"/>
              </a:lnSpc>
            </a:pPr>
            <a:r>
              <a:rPr lang="fr-FR" sz="1500" dirty="0" smtClean="0">
                <a:solidFill>
                  <a:srgbClr val="000000"/>
                </a:solidFill>
              </a:rPr>
              <a:t> </a:t>
            </a:r>
            <a:r>
              <a:rPr lang="ar-SA" sz="1500" dirty="0" smtClean="0">
                <a:solidFill>
                  <a:srgbClr val="000000"/>
                </a:solidFill>
              </a:rPr>
              <a:t>      إن مؤسسة سيارات مثل</a:t>
            </a:r>
            <a:r>
              <a:rPr lang="fr-FR" sz="1400" i="1" dirty="0" err="1" smtClean="0">
                <a:solidFill>
                  <a:srgbClr val="000000"/>
                </a:solidFill>
                <a:latin typeface="Times New Roman" pitchFamily="18" charset="0"/>
                <a:cs typeface="Times New Roman" pitchFamily="18" charset="0"/>
              </a:rPr>
              <a:t>Rolls-royce</a:t>
            </a:r>
            <a:r>
              <a:rPr lang="ar-SA" sz="1400" i="1" dirty="0" smtClean="0">
                <a:solidFill>
                  <a:srgbClr val="000000"/>
                </a:solidFill>
                <a:latin typeface="Times New Roman" pitchFamily="18" charset="0"/>
                <a:cs typeface="Times New Roman" pitchFamily="18" charset="0"/>
              </a:rPr>
              <a:t> </a:t>
            </a:r>
            <a:r>
              <a:rPr lang="fr-FR" sz="1500" dirty="0" smtClean="0">
                <a:solidFill>
                  <a:srgbClr val="000000"/>
                </a:solidFill>
              </a:rPr>
              <a:t>  </a:t>
            </a:r>
            <a:r>
              <a:rPr lang="ar-SA" sz="1500" dirty="0" smtClean="0">
                <a:solidFill>
                  <a:srgbClr val="000000"/>
                </a:solidFill>
              </a:rPr>
              <a:t>أو </a:t>
            </a:r>
            <a:r>
              <a:rPr lang="fr-FR" sz="1400" i="1" dirty="0" smtClean="0">
                <a:solidFill>
                  <a:srgbClr val="000000"/>
                </a:solidFill>
                <a:latin typeface="Times New Roman" pitchFamily="18" charset="0"/>
                <a:cs typeface="Times New Roman" pitchFamily="18" charset="0"/>
              </a:rPr>
              <a:t>Jaguar</a:t>
            </a:r>
            <a:r>
              <a:rPr lang="fr-FR" sz="1500" dirty="0" smtClean="0">
                <a:solidFill>
                  <a:srgbClr val="000000"/>
                </a:solidFill>
              </a:rPr>
              <a:t> </a:t>
            </a:r>
            <a:r>
              <a:rPr lang="ar-SA" sz="1500" dirty="0" smtClean="0">
                <a:solidFill>
                  <a:srgbClr val="000000"/>
                </a:solidFill>
              </a:rPr>
              <a:t> لا توجّه </a:t>
            </a:r>
            <a:r>
              <a:rPr lang="ar-SA" sz="1500" dirty="0" err="1" smtClean="0">
                <a:solidFill>
                  <a:srgbClr val="000000"/>
                </a:solidFill>
              </a:rPr>
              <a:t>منتوجها</a:t>
            </a:r>
            <a:r>
              <a:rPr lang="ar-SA" sz="1500" dirty="0" smtClean="0">
                <a:solidFill>
                  <a:srgbClr val="000000"/>
                </a:solidFill>
              </a:rPr>
              <a:t> إلى عموم مالكي السيارات ولكنها تركز على تلك الفئة المترفة صاحبة الدخول العالية والتي يمكن لها تغطية النفقات الضخمة التي يتطلبها إنتاج تلك السيارات </a:t>
            </a:r>
            <a:r>
              <a:rPr lang="ar-SA" sz="1500" dirty="0" err="1" smtClean="0">
                <a:solidFill>
                  <a:srgbClr val="000000"/>
                </a:solidFill>
              </a:rPr>
              <a:t>الفارهـة</a:t>
            </a:r>
            <a:endParaRPr lang="fr-FR" sz="1500" dirty="0" smtClean="0">
              <a:solidFill>
                <a:srgbClr val="000000"/>
              </a:solidFill>
            </a:endParaRPr>
          </a:p>
          <a:p>
            <a:pPr algn="just" rtl="1"/>
            <a:endParaRPr lang="fr-FR" sz="1600" dirty="0">
              <a:solidFill>
                <a:srgbClr val="000000"/>
              </a:solidFill>
            </a:endParaRPr>
          </a:p>
        </p:txBody>
      </p:sp>
      <p:sp>
        <p:nvSpPr>
          <p:cNvPr id="70657" name="Rectangle 1"/>
          <p:cNvSpPr>
            <a:spLocks noChangeArrowheads="1"/>
          </p:cNvSpPr>
          <p:nvPr/>
        </p:nvSpPr>
        <p:spPr bwMode="auto">
          <a:xfrm>
            <a:off x="971600" y="2924944"/>
            <a:ext cx="7704856"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200"/>
              </a:lnSpc>
              <a:spcBef>
                <a:spcPct val="0"/>
              </a:spcBef>
              <a:spcAft>
                <a:spcPct val="0"/>
              </a:spcAft>
              <a:buClrTx/>
              <a:buSzTx/>
              <a:buFontTx/>
              <a:buNone/>
              <a:tabLst/>
            </a:pP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والسؤال الذي يطرح نفسه غالبا هو: ما حجم القطاع الذي يمكن أن تعتبره المؤسسة سوقها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المركز؟</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وللإجابة على ذلك فلنفرض أن مؤسسة ما قررت أن تستهدف قطاعا من قطاعات السوق الكلي، بصفة عامة فإنها يمكن أن تكون أمام ثلاث حالات يوضحها الشكل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التالي:</a:t>
            </a:r>
            <a:endParaRPr kumimoji="0" lang="ar-SA" altLang="zh-CN" sz="15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2" name="Group 7"/>
          <p:cNvGrpSpPr>
            <a:grpSpLocks noChangeAspect="1"/>
          </p:cNvGrpSpPr>
          <p:nvPr/>
        </p:nvGrpSpPr>
        <p:grpSpPr bwMode="auto">
          <a:xfrm>
            <a:off x="1619672" y="4005064"/>
            <a:ext cx="5715000" cy="2057400"/>
            <a:chOff x="1480" y="1428"/>
            <a:chExt cx="9000" cy="3240"/>
          </a:xfrm>
        </p:grpSpPr>
        <p:sp>
          <p:nvSpPr>
            <p:cNvPr id="70664" name="AutoShape 8"/>
            <p:cNvSpPr>
              <a:spLocks noChangeAspect="1" noChangeArrowheads="1"/>
            </p:cNvSpPr>
            <p:nvPr/>
          </p:nvSpPr>
          <p:spPr bwMode="auto">
            <a:xfrm>
              <a:off x="1480" y="1428"/>
              <a:ext cx="9000" cy="3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fr-FR" sz="1200" b="1">
                <a:solidFill>
                  <a:srgbClr val="000000"/>
                </a:solidFill>
              </a:endParaRPr>
            </a:p>
          </p:txBody>
        </p:sp>
        <p:sp>
          <p:nvSpPr>
            <p:cNvPr id="70665" name="Text Box 9"/>
            <p:cNvSpPr txBox="1">
              <a:spLocks noChangeArrowheads="1"/>
            </p:cNvSpPr>
            <p:nvPr/>
          </p:nvSpPr>
          <p:spPr bwMode="auto">
            <a:xfrm>
              <a:off x="2882" y="3950"/>
              <a:ext cx="600" cy="4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-3-</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sp>
          <p:nvSpPr>
            <p:cNvPr id="70666" name="Text Box 10"/>
            <p:cNvSpPr txBox="1">
              <a:spLocks noChangeArrowheads="1"/>
            </p:cNvSpPr>
            <p:nvPr/>
          </p:nvSpPr>
          <p:spPr bwMode="auto">
            <a:xfrm>
              <a:off x="8489" y="3950"/>
              <a:ext cx="600" cy="4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-1-</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sp>
          <p:nvSpPr>
            <p:cNvPr id="70667" name="Text Box 11"/>
            <p:cNvSpPr txBox="1">
              <a:spLocks noChangeArrowheads="1"/>
            </p:cNvSpPr>
            <p:nvPr/>
          </p:nvSpPr>
          <p:spPr bwMode="auto">
            <a:xfrm>
              <a:off x="5724" y="3948"/>
              <a:ext cx="600" cy="497"/>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-2-</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grpSp>
      <p:pic>
        <p:nvPicPr>
          <p:cNvPr id="21" name="Image 20"/>
          <p:cNvPicPr/>
          <p:nvPr/>
        </p:nvPicPr>
        <p:blipFill>
          <a:blip r:embed="rId2" cstate="print"/>
          <a:srcRect/>
          <a:stretch>
            <a:fillRect/>
          </a:stretch>
        </p:blipFill>
        <p:spPr bwMode="auto">
          <a:xfrm>
            <a:off x="1691680" y="3877404"/>
            <a:ext cx="5518785" cy="197548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899592" y="1800637"/>
            <a:ext cx="7416824" cy="36445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ويمكننا في النهاية أن نخلص إلى أهم المزايا والعيوب التي تخص استراتيجية التركيز فيما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التعرف على حاجات ورغبات الأفراد بشكل جيد يساعد على مقابلتها بمنتجات مناسبة لها؛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موافقة هذه الاستراتيجية للمؤسسات الصغيرة والمتوسطة وحمايتها من أخطار المنافسين الكبار؛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الاستفادة من مزايا التخصص خاصة من خلال التخفيض في تكاليف الإنتاج، التوزيع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والترويج..؛</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البعد عن تقليد المنافسين للمؤسسة عن طريق تخصصها في تكنولوجيا وإنتاج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خاص...</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ts val="600"/>
              </a:spcBef>
              <a:spcAft>
                <a:spcPts val="600"/>
              </a:spcAft>
              <a:buClrTx/>
              <a:buSzTx/>
              <a:buFontTx/>
              <a:buNone/>
              <a:tabLst>
                <a:tab pos="239713" algn="l"/>
              </a:tabLst>
            </a:pP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ب- العيوب:</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خطر تحول رغبات وأذواق المستهلكين قد يُفقد المؤسسة سوقها تماما؛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خطر التغير والتطور في التكنولوجيا بما يتجاوز تلك التي تمتلكها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تهديد دخول المنافسين الجدد إلى القطاع الصغير بما يفقده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مردوديته</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العالية؛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الحاجة </a:t>
            </a:r>
            <a:r>
              <a:rPr lang="ar-SA" altLang="zh-CN" sz="1600" dirty="0" smtClean="0">
                <a:solidFill>
                  <a:srgbClr val="000000"/>
                </a:solidFill>
                <a:latin typeface="Arial" pitchFamily="34" charset="0"/>
                <a:ea typeface="SimSun" pitchFamily="2" charset="-122"/>
                <a:cs typeface="Arial" pitchFamily="34" charset="0"/>
              </a:rPr>
              <a:t>ل</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إجراء دراسات سوقية وبحوث تسويقية معمّقة ومكلفة من أجل تحديد القطاع المناسب للتركيز عليه</a:t>
            </a:r>
            <a:r>
              <a:rPr lang="ar-SA" altLang="zh-CN" sz="1600" dirty="0" smtClean="0">
                <a:solidFill>
                  <a:srgbClr val="000000"/>
                </a:solidFill>
                <a:latin typeface="Arial" pitchFamily="34" charset="0"/>
                <a:ea typeface="SimSun" pitchFamily="2" charset="-122"/>
                <a:cs typeface="Arial" pitchFamily="34" charset="0"/>
              </a:rPr>
              <a:t>.</a:t>
            </a:r>
            <a:endParaRPr kumimoji="0" lang="ar-SA"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15616" y="2276872"/>
            <a:ext cx="6876256" cy="27597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ولتفادي النقائص والتقليل منها فإن المؤسسة التي تتبنى هذه الاستراتيجية عليها أن تراعي بعض الشروط من خلال 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توفير المهارات والكفاءات اللازمة لخدمة القطاع السوقي المختار؛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تجنب القطاعات التي يعمل فيها ويسيطر عليها المنافسون ويسهل فيها تقليد نشاطات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المراقبة المستمرة لما يحدث في البيئة التكنولوجية من تغير قد يؤدي إلى تقليص الحاجة لمنتجـات  </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المؤسسة في مقابل منتجات جديدة أو مقلدة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متابعة النمو الحاصل في القطاع السوقي المستهدف من أجـل توسيع الحصة السوقية بما يعزز</a:t>
            </a:r>
            <a:endParaRPr kumimoji="0" lang="en-US"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ويرفع من حواجز الدخول في وجه المنافسين لأن النمو السريع يؤثر على شهية هؤلاء؛</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404664"/>
            <a:ext cx="3496470" cy="369332"/>
          </a:xfrm>
          <a:prstGeom prst="rect">
            <a:avLst/>
          </a:prstGeom>
        </p:spPr>
        <p:txBody>
          <a:bodyPr wrap="none">
            <a:spAutoFit/>
          </a:bodyPr>
          <a:lstStyle/>
          <a:p>
            <a:r>
              <a:rPr lang="ar-SA" b="1" dirty="0" smtClean="0">
                <a:solidFill>
                  <a:schemeClr val="bg1"/>
                </a:solidFill>
              </a:rPr>
              <a:t>معايير المفاضلة بين استراتيجيات الاستهداف</a:t>
            </a:r>
            <a:endParaRPr lang="fr-FR" dirty="0">
              <a:solidFill>
                <a:schemeClr val="bg1"/>
              </a:solidFill>
            </a:endParaRPr>
          </a:p>
        </p:txBody>
      </p:sp>
      <p:sp>
        <p:nvSpPr>
          <p:cNvPr id="71695" name="Rectangle 15"/>
          <p:cNvSpPr>
            <a:spLocks noChangeArrowheads="1"/>
          </p:cNvSpPr>
          <p:nvPr/>
        </p:nvSpPr>
        <p:spPr bwMode="auto">
          <a:xfrm>
            <a:off x="1619672" y="1412776"/>
            <a:ext cx="684076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a:lnSpc>
                <a:spcPts val="2200"/>
              </a:lnSpc>
            </a:pP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1) درجة تجانس </a:t>
            </a:r>
            <a:r>
              <a:rPr kumimoji="0" lang="ar-SA" altLang="zh-CN" sz="1500"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السوق </a:t>
            </a: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lang="ar-SA" altLang="zh-CN" sz="1500" dirty="0" smtClean="0">
                <a:solidFill>
                  <a:srgbClr val="000000"/>
                </a:solidFill>
                <a:latin typeface="Arial" pitchFamily="34" charset="0"/>
                <a:ea typeface="SimSun" pitchFamily="2" charset="-122"/>
                <a:cs typeface="Arial" pitchFamily="34" charset="0"/>
              </a:rPr>
              <a:t>عندما تتبنى </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المؤسسة تسويقا مستهدفا فإنها تواجه عدة أنواع من الأسواق، ولو أن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تفضيلات</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المستهلكين يمكن أن نمثلها بنقاط موزعة في مستوٍ، فإن هذه النقاط ستكون على ثلاثة أشكال كما يلي:</a:t>
            </a: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0" eaLnBrk="0" fontAlgn="base" latinLnBrk="0" hangingPunct="0">
              <a:lnSpc>
                <a:spcPts val="2200"/>
              </a:lnSpc>
              <a:spcBef>
                <a:spcPct val="0"/>
              </a:spcBef>
              <a:spcAft>
                <a:spcPct val="0"/>
              </a:spcAft>
              <a:buClrTx/>
              <a:buSzTx/>
              <a:buFontTx/>
              <a:buNone/>
              <a:tabLst/>
            </a:pP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2" name="Group 1"/>
          <p:cNvGrpSpPr>
            <a:grpSpLocks/>
          </p:cNvGrpSpPr>
          <p:nvPr/>
        </p:nvGrpSpPr>
        <p:grpSpPr bwMode="auto">
          <a:xfrm>
            <a:off x="1763688" y="2564904"/>
            <a:ext cx="5757863" cy="2535237"/>
            <a:chOff x="1134" y="5696"/>
            <a:chExt cx="9068" cy="3993"/>
          </a:xfrm>
        </p:grpSpPr>
        <p:grpSp>
          <p:nvGrpSpPr>
            <p:cNvPr id="3" name="Group 3"/>
            <p:cNvGrpSpPr>
              <a:grpSpLocks/>
            </p:cNvGrpSpPr>
            <p:nvPr/>
          </p:nvGrpSpPr>
          <p:grpSpPr bwMode="auto">
            <a:xfrm>
              <a:off x="1134" y="5696"/>
              <a:ext cx="9068" cy="2712"/>
              <a:chOff x="1418" y="8766"/>
              <a:chExt cx="9068" cy="2712"/>
            </a:xfrm>
          </p:grpSpPr>
          <p:sp>
            <p:nvSpPr>
              <p:cNvPr id="71694" name="Freeform 14"/>
              <p:cNvSpPr>
                <a:spLocks/>
              </p:cNvSpPr>
              <p:nvPr/>
            </p:nvSpPr>
            <p:spPr bwMode="auto">
              <a:xfrm>
                <a:off x="1478" y="9306"/>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3" name="Freeform 13"/>
              <p:cNvSpPr>
                <a:spLocks/>
              </p:cNvSpPr>
              <p:nvPr/>
            </p:nvSpPr>
            <p:spPr bwMode="auto">
              <a:xfrm>
                <a:off x="8254" y="9320"/>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2" name="Freeform 12"/>
              <p:cNvSpPr>
                <a:spLocks/>
              </p:cNvSpPr>
              <p:nvPr/>
            </p:nvSpPr>
            <p:spPr bwMode="auto">
              <a:xfrm>
                <a:off x="4865" y="9320"/>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1" name="Oval 11" descr="5 %"/>
              <p:cNvSpPr>
                <a:spLocks noChangeArrowheads="1"/>
              </p:cNvSpPr>
              <p:nvPr/>
            </p:nvSpPr>
            <p:spPr bwMode="auto">
              <a:xfrm>
                <a:off x="2738" y="9846"/>
                <a:ext cx="840" cy="72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90" name="Oval 10" descr="5 %"/>
              <p:cNvSpPr>
                <a:spLocks noChangeArrowheads="1"/>
              </p:cNvSpPr>
              <p:nvPr/>
            </p:nvSpPr>
            <p:spPr bwMode="auto">
              <a:xfrm>
                <a:off x="1658" y="9397"/>
                <a:ext cx="840" cy="84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89" name="Oval 9" descr="5 %"/>
              <p:cNvSpPr>
                <a:spLocks noChangeArrowheads="1"/>
              </p:cNvSpPr>
              <p:nvPr/>
            </p:nvSpPr>
            <p:spPr bwMode="auto">
              <a:xfrm>
                <a:off x="2018" y="10566"/>
                <a:ext cx="720" cy="72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88" name="Oval 8" descr="5 %"/>
              <p:cNvSpPr>
                <a:spLocks noChangeArrowheads="1"/>
              </p:cNvSpPr>
              <p:nvPr/>
            </p:nvSpPr>
            <p:spPr bwMode="auto">
              <a:xfrm>
                <a:off x="5018" y="9486"/>
                <a:ext cx="1800" cy="1832"/>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87" name="Oval 7" descr="5 %"/>
              <p:cNvSpPr>
                <a:spLocks noChangeArrowheads="1"/>
              </p:cNvSpPr>
              <p:nvPr/>
            </p:nvSpPr>
            <p:spPr bwMode="auto">
              <a:xfrm>
                <a:off x="8978" y="10026"/>
                <a:ext cx="840" cy="84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86" name="Text Box 6"/>
              <p:cNvSpPr txBox="1">
                <a:spLocks noChangeArrowheads="1"/>
              </p:cNvSpPr>
              <p:nvPr/>
            </p:nvSpPr>
            <p:spPr bwMode="auto">
              <a:xfrm>
                <a:off x="8206"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أ-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متجانسة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1685" name="Text Box 5"/>
              <p:cNvSpPr txBox="1">
                <a:spLocks noChangeArrowheads="1"/>
              </p:cNvSpPr>
              <p:nvPr/>
            </p:nvSpPr>
            <p:spPr bwMode="auto">
              <a:xfrm>
                <a:off x="4812"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ب-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مشتّتة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1684" name="Text Box 4"/>
              <p:cNvSpPr txBox="1">
                <a:spLocks noChangeArrowheads="1"/>
              </p:cNvSpPr>
              <p:nvPr/>
            </p:nvSpPr>
            <p:spPr bwMode="auto">
              <a:xfrm>
                <a:off x="1418"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ج-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مصنّفة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71682" name="Text Box 2"/>
            <p:cNvSpPr txBox="1">
              <a:spLocks noChangeArrowheads="1"/>
            </p:cNvSpPr>
            <p:nvPr/>
          </p:nvSpPr>
          <p:spPr bwMode="auto">
            <a:xfrm>
              <a:off x="2428" y="8789"/>
              <a:ext cx="6480" cy="900"/>
            </a:xfrm>
            <a:prstGeom prst="rect">
              <a:avLst/>
            </a:prstGeom>
            <a:noFill/>
            <a:ln w="9525">
              <a:noFill/>
              <a:miter lim="800000"/>
              <a:headEnd/>
              <a:tailEnd/>
            </a:ln>
            <a:effectLst>
              <a:outerShdw dist="17961" dir="2700000" algn="ctr" rotWithShape="0">
                <a:srgbClr val="808080"/>
              </a:outerShdw>
            </a:effectLst>
          </p:spPr>
          <p:txBody>
            <a:bodyPr vert="horz" wrap="square" lIns="91440" tIns="0" rIns="9144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tab pos="1235075" algn="l"/>
                </a:tabLst>
              </a:pPr>
              <a:r>
                <a:rPr kumimoji="0" lang="ar-SA" altLang="zh-CN" sz="1600" b="0" i="0" u="sng"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شكل:</a:t>
              </a:r>
              <a:r>
                <a:rPr kumimoji="0" lang="ar-SA" altLang="zh-CN" sz="1600" b="0" i="0" u="none"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توزيع </a:t>
              </a:r>
              <a:r>
                <a:rPr kumimoji="0" lang="ar-SA" altLang="zh-CN" sz="1600" b="0" i="0" u="none" strike="noStrike" cap="none" normalizeH="0" baseline="0" dirty="0" err="1" smtClean="0">
                  <a:ln>
                    <a:noFill/>
                  </a:ln>
                  <a:solidFill>
                    <a:srgbClr val="000000"/>
                  </a:solidFill>
                  <a:latin typeface="Traditional Arabic" pitchFamily="18" charset="-78"/>
                  <a:ea typeface="SimSun" pitchFamily="2" charset="-122"/>
                  <a:cs typeface="Traditional Arabic" pitchFamily="18" charset="-78"/>
                </a:rPr>
                <a:t>التفضيلات</a:t>
              </a:r>
              <a:r>
                <a:rPr kumimoji="0" lang="ar-SA" altLang="zh-CN" sz="1600" b="0" i="0" u="none"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في المجتمع</a:t>
              </a:r>
              <a:endParaRPr kumimoji="0" lang="en-US" altLang="zh-CN" sz="800" b="0" i="0" u="none" strike="noStrike" cap="none" normalizeH="0" baseline="0" dirty="0" smtClean="0">
                <a:ln>
                  <a:noFill/>
                </a:ln>
                <a:solidFill>
                  <a:srgbClr val="000000"/>
                </a:solidFill>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235075" algn="l"/>
                </a:tabLst>
              </a:pPr>
              <a:r>
                <a:rPr kumimoji="0" lang="ar-SA" altLang="zh-CN" sz="1600" b="1" i="0" u="sng" strike="noStrike" cap="none" normalizeH="0" baseline="0" dirty="0" err="1" smtClean="0">
                  <a:ln>
                    <a:noFill/>
                  </a:ln>
                  <a:solidFill>
                    <a:srgbClr val="000000"/>
                  </a:solidFill>
                  <a:latin typeface="Traditional Arabic" pitchFamily="18" charset="-78"/>
                  <a:ea typeface="SimSun" pitchFamily="2" charset="-122"/>
                  <a:cs typeface="Traditional Arabic" pitchFamily="18" charset="-78"/>
                </a:rPr>
                <a:t>المصـدر:</a:t>
              </a:r>
              <a:r>
                <a:rPr kumimoji="0" lang="ar-SA" altLang="zh-CN" sz="1600" b="1" i="0" u="sng"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a:t>
              </a:r>
              <a:r>
                <a:rPr kumimoji="0" lang="en-US" altLang="zh-CN" sz="1200" b="0" i="1" u="none" strike="noStrike" cap="none" normalizeH="0" baseline="0" dirty="0" smtClean="0">
                  <a:ln>
                    <a:noFill/>
                  </a:ln>
                  <a:solidFill>
                    <a:srgbClr val="000000"/>
                  </a:solidFill>
                  <a:latin typeface="Times New Roman" pitchFamily="18" charset="0"/>
                  <a:ea typeface="SimSun" pitchFamily="2" charset="-122"/>
                  <a:cs typeface="Traditional Arabic" pitchFamily="18" charset="-78"/>
                </a:rPr>
                <a:t>David Mercer, Op.cit, p: 143</a:t>
              </a:r>
              <a:endParaRPr kumimoji="0" lang="en-US" altLang="zh-CN" sz="800" b="0" i="0" u="none" strike="noStrike" cap="none" normalizeH="0" baseline="0" dirty="0" smtClean="0">
                <a:ln>
                  <a:noFill/>
                </a:ln>
                <a:solidFill>
                  <a:srgbClr val="0000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endParaRPr kumimoji="0" lang="en-US" altLang="zh-CN" b="0" i="0" u="none" strike="noStrike" cap="none" normalizeH="0" baseline="0" dirty="0" smtClean="0">
                <a:ln>
                  <a:noFill/>
                </a:ln>
                <a:solidFill>
                  <a:srgbClr val="000000"/>
                </a:solidFill>
                <a:latin typeface="Arial" pitchFamily="34" charset="0"/>
                <a:cs typeface="Arial" pitchFamily="34" charset="0"/>
              </a:endParaRPr>
            </a:p>
          </p:txBody>
        </p:sp>
      </p:grpSp>
      <p:sp>
        <p:nvSpPr>
          <p:cNvPr id="71700" name="Rectangle 2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235075" algn="l"/>
              </a:tabLst>
            </a:pPr>
            <a:r>
              <a:rPr kumimoji="0" lang="ar-SA" altLang="zh-CN" sz="1700" b="0" i="0" u="none" strike="noStrike" cap="none" normalizeH="0" baseline="0" smtClean="0">
                <a:ln>
                  <a:noFill/>
                </a:ln>
                <a:solidFill>
                  <a:schemeClr val="tx1"/>
                </a:solidFill>
                <a:effectLst/>
                <a:latin typeface="Traditional Arabic" pitchFamily="18" charset="-78"/>
                <a:ea typeface="SimSun" pitchFamily="2" charset="-122"/>
                <a:cs typeface="Traditional Arabic" pitchFamily="18" charset="-78"/>
              </a:rPr>
              <a:t>	 </a:t>
            </a:r>
            <a:endParaRPr kumimoji="0" lang="fr-FR"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fr-FR" altLang="zh-CN" sz="1800" b="0" i="0" u="none" strike="noStrike" cap="none" normalizeH="0" baseline="0" smtClean="0">
                <a:ln>
                  <a:noFill/>
                </a:ln>
                <a:solidFill>
                  <a:schemeClr val="tx1"/>
                </a:solidFill>
                <a:effectLst/>
                <a:latin typeface="Arial" pitchFamily="34" charset="0"/>
                <a:cs typeface="Arial" pitchFamily="34" charset="0"/>
              </a:rPr>
              <a:t/>
            </a:r>
            <a:br>
              <a:rPr kumimoji="0" lang="fr-FR" altLang="zh-CN" sz="1800" b="0" i="0" u="none" strike="noStrike" cap="none" normalizeH="0" baseline="0" smtClean="0">
                <a:ln>
                  <a:noFill/>
                </a:ln>
                <a:solidFill>
                  <a:schemeClr val="tx1"/>
                </a:solidFill>
                <a:effectLst/>
                <a:latin typeface="Arial" pitchFamily="34" charset="0"/>
                <a:cs typeface="Arial" pitchFamily="34" charset="0"/>
              </a:rPr>
            </a:br>
            <a:endParaRPr kumimoji="0" lang="fr-FR" altLang="zh-CN"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16216" y="1038315"/>
            <a:ext cx="2376264" cy="374461"/>
          </a:xfrm>
          <a:prstGeom prst="rect">
            <a:avLst/>
          </a:prstGeom>
        </p:spPr>
        <p:txBody>
          <a:bodyPr wrap="square">
            <a:spAutoFit/>
          </a:bodyPr>
          <a:lstStyle/>
          <a:p>
            <a:pPr algn="just" rtl="1">
              <a:lnSpc>
                <a:spcPts val="2200"/>
              </a:lnSpc>
            </a:pPr>
            <a:r>
              <a:rPr lang="ar-SA" sz="1500" b="1" dirty="0" smtClean="0">
                <a:solidFill>
                  <a:srgbClr val="000000"/>
                </a:solidFill>
              </a:rPr>
              <a:t>2) حساسية المستهلكين للأسعار:</a:t>
            </a:r>
            <a:endParaRPr lang="fr-FR" sz="1500" dirty="0">
              <a:solidFill>
                <a:srgbClr val="000000"/>
              </a:solidFill>
            </a:endParaRPr>
          </a:p>
        </p:txBody>
      </p:sp>
      <p:grpSp>
        <p:nvGrpSpPr>
          <p:cNvPr id="2" name="Group 2"/>
          <p:cNvGrpSpPr>
            <a:grpSpLocks/>
          </p:cNvGrpSpPr>
          <p:nvPr/>
        </p:nvGrpSpPr>
        <p:grpSpPr bwMode="auto">
          <a:xfrm>
            <a:off x="539552" y="1412776"/>
            <a:ext cx="5867984" cy="1120076"/>
            <a:chOff x="1188" y="8798"/>
            <a:chExt cx="9470" cy="1870"/>
          </a:xfrm>
        </p:grpSpPr>
        <p:sp>
          <p:nvSpPr>
            <p:cNvPr id="73731" name="Line 3"/>
            <p:cNvSpPr>
              <a:spLocks noChangeShapeType="1"/>
            </p:cNvSpPr>
            <p:nvPr/>
          </p:nvSpPr>
          <p:spPr bwMode="auto">
            <a:xfrm>
              <a:off x="1514" y="9594"/>
              <a:ext cx="8880" cy="0"/>
            </a:xfrm>
            <a:prstGeom prst="line">
              <a:avLst/>
            </a:prstGeom>
            <a:noFill/>
            <a:ln w="19050">
              <a:solidFill>
                <a:srgbClr val="000000"/>
              </a:solidFill>
              <a:round/>
              <a:headEnd type="triangle" w="med" len="me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73732" name="Line 4"/>
            <p:cNvSpPr>
              <a:spLocks noChangeShapeType="1"/>
            </p:cNvSpPr>
            <p:nvPr/>
          </p:nvSpPr>
          <p:spPr bwMode="auto">
            <a:xfrm>
              <a:off x="5954" y="9238"/>
              <a:ext cx="0" cy="720"/>
            </a:xfrm>
            <a:prstGeom prst="line">
              <a:avLst/>
            </a:prstGeom>
            <a:noFill/>
            <a:ln w="190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73733" name="Text Box 5"/>
            <p:cNvSpPr txBox="1">
              <a:spLocks noChangeArrowheads="1"/>
            </p:cNvSpPr>
            <p:nvPr/>
          </p:nvSpPr>
          <p:spPr bwMode="auto">
            <a:xfrm>
              <a:off x="7058" y="8798"/>
              <a:ext cx="3600" cy="53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جاذبية التوافق مع رغبة المستهلك</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3734" name="Text Box 6"/>
            <p:cNvSpPr txBox="1">
              <a:spLocks noChangeArrowheads="1"/>
            </p:cNvSpPr>
            <p:nvPr/>
          </p:nvSpPr>
          <p:spPr bwMode="auto">
            <a:xfrm>
              <a:off x="1298" y="8816"/>
              <a:ext cx="3600" cy="53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جاذبية الأسعار الأولى</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73735" name="Text Box 7"/>
            <p:cNvSpPr txBox="1">
              <a:spLocks noChangeArrowheads="1"/>
            </p:cNvSpPr>
            <p:nvPr/>
          </p:nvSpPr>
          <p:spPr bwMode="auto">
            <a:xfrm>
              <a:off x="6158" y="9692"/>
              <a:ext cx="4500" cy="976"/>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منتجات على المقاس</a:t>
              </a:r>
              <a:r>
                <a:rPr lang="ar-SA" sz="1600" b="1" dirty="0" smtClean="0">
                  <a:solidFill>
                    <a:srgbClr val="000000"/>
                  </a:solidFill>
                  <a:latin typeface="Traditional Arabic" pitchFamily="18" charset="-78"/>
                  <a:ea typeface="Arial" pitchFamily="34" charset="0"/>
                  <a:cs typeface="Traditional Arabic" pitchFamily="18" charset="-78"/>
                </a:rPr>
                <a:t>  </a:t>
              </a:r>
              <a:r>
                <a:rPr kumimoji="0" lang="fr-FR" sz="1200" b="1" i="1"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Sur mesure</a:t>
              </a:r>
            </a:p>
            <a:p>
              <a:pPr marL="0" marR="0" lvl="0" indent="0" algn="r"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التجزئة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المفرطة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en-US" sz="1200" b="1" i="1" dirty="0" smtClean="0">
                  <a:solidFill>
                    <a:srgbClr val="000000"/>
                  </a:solidFill>
                  <a:latin typeface="Times New Roman" pitchFamily="18" charset="0"/>
                  <a:ea typeface="Arial" pitchFamily="34" charset="0"/>
                  <a:cs typeface="Times New Roman" pitchFamily="18" charset="0"/>
                </a:rPr>
                <a:t>hyper segmentation</a:t>
              </a:r>
              <a:endParaRPr lang="fr-FR" sz="1200" b="1" i="1" dirty="0" smtClean="0">
                <a:solidFill>
                  <a:srgbClr val="000000"/>
                </a:solidFill>
                <a:latin typeface="Times New Roman" pitchFamily="18" charset="0"/>
                <a:ea typeface="Arial" pitchFamily="34" charset="0"/>
                <a:cs typeface="Times New Roman" pitchFamily="18" charset="0"/>
              </a:endParaRPr>
            </a:p>
          </p:txBody>
        </p:sp>
        <p:sp>
          <p:nvSpPr>
            <p:cNvPr id="73736" name="Text Box 8"/>
            <p:cNvSpPr txBox="1">
              <a:spLocks noChangeArrowheads="1"/>
            </p:cNvSpPr>
            <p:nvPr/>
          </p:nvSpPr>
          <p:spPr bwMode="auto">
            <a:xfrm>
              <a:off x="1188" y="9683"/>
              <a:ext cx="4910" cy="951"/>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منتجات منمطة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fr-FR" sz="1200" b="1" i="1" dirty="0" smtClean="0">
                  <a:solidFill>
                    <a:srgbClr val="000000"/>
                  </a:solidFill>
                  <a:latin typeface="Times New Roman" pitchFamily="18" charset="0"/>
                  <a:ea typeface="Arial" pitchFamily="34" charset="0"/>
                  <a:cs typeface="Times New Roman" pitchFamily="18" charset="0"/>
                </a:rPr>
                <a:t>Standardised</a:t>
              </a:r>
            </a:p>
            <a:p>
              <a:pPr marL="0" marR="0" lvl="0" indent="0" algn="l"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التجزئة العكسية </a:t>
              </a:r>
              <a:r>
                <a:rPr lang="en-US" sz="1200" b="1" i="1" dirty="0" smtClean="0">
                  <a:solidFill>
                    <a:srgbClr val="000000"/>
                  </a:solidFill>
                  <a:latin typeface="Times New Roman" pitchFamily="18" charset="0"/>
                  <a:ea typeface="Arial" pitchFamily="34" charset="0"/>
                  <a:cs typeface="Times New Roman" pitchFamily="18" charset="0"/>
                </a:rPr>
                <a:t>Counter</a:t>
              </a:r>
              <a:r>
                <a:rPr kumimoji="0" lang="en-US" sz="1100" b="1" i="1"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lang="en-US" sz="1200" b="1" i="1" dirty="0" smtClean="0">
                  <a:solidFill>
                    <a:srgbClr val="000000"/>
                  </a:solidFill>
                  <a:latin typeface="Times New Roman" pitchFamily="18" charset="0"/>
                  <a:ea typeface="Arial" pitchFamily="34" charset="0"/>
                  <a:cs typeface="Times New Roman" pitchFamily="18" charset="0"/>
                </a:rPr>
                <a:t>segmentation</a:t>
              </a:r>
              <a:r>
                <a:rPr kumimoji="0" lang="ar-SA" sz="1100" b="1" i="1"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3737" name="Text Box 9"/>
            <p:cNvSpPr txBox="1">
              <a:spLocks noChangeArrowheads="1"/>
            </p:cNvSpPr>
            <p:nvPr/>
          </p:nvSpPr>
          <p:spPr bwMode="auto">
            <a:xfrm>
              <a:off x="5352" y="9968"/>
              <a:ext cx="120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التجزئـة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grpSp>
      <p:sp>
        <p:nvSpPr>
          <p:cNvPr id="73738" name="Rectangle 10"/>
          <p:cNvSpPr>
            <a:spLocks noChangeArrowheads="1"/>
          </p:cNvSpPr>
          <p:nvPr/>
        </p:nvSpPr>
        <p:spPr bwMode="auto">
          <a:xfrm>
            <a:off x="323528" y="2628201"/>
            <a:ext cx="619268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412875" algn="l"/>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انجذاب المستهلك نحو الأسعار المنخفضة</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lvl="0" algn="ctr" rtl="1" eaLnBrk="0" hangingPunct="0">
              <a:tabLst>
                <a:tab pos="1412875" algn="l"/>
              </a:tabLst>
            </a:pPr>
            <a:r>
              <a:rPr kumimoji="0" lang="ar-SA" altLang="zh-CN" sz="15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ar-SA" altLang="zh-CN" sz="17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17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F.Baldo</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et al, </a:t>
            </a:r>
            <a:r>
              <a:rPr lang="fr-FR" altLang="zh-CN" sz="1200" i="1" dirty="0" smtClean="0">
                <a:solidFill>
                  <a:srgbClr val="000000"/>
                </a:solidFill>
                <a:latin typeface="Times New Roman" pitchFamily="18" charset="0"/>
                <a:ea typeface="SimSun" pitchFamily="2" charset="-122"/>
                <a:cs typeface="Times New Roman" pitchFamily="18" charset="0"/>
              </a:rPr>
              <a:t>, La segmentation : méthodes et pratiques, Université de Metz, p</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 28</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73739" name="Rectangle 11"/>
          <p:cNvSpPr>
            <a:spLocks noChangeArrowheads="1"/>
          </p:cNvSpPr>
          <p:nvPr/>
        </p:nvSpPr>
        <p:spPr bwMode="auto">
          <a:xfrm>
            <a:off x="6516216" y="4149080"/>
            <a:ext cx="1691680" cy="1708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100"/>
              </a:lnSpc>
              <a:spcBef>
                <a:spcPct val="0"/>
              </a:spcBef>
              <a:spcAft>
                <a:spcPct val="0"/>
              </a:spcAft>
              <a:buClrTx/>
              <a:buSzTx/>
              <a:buFontTx/>
              <a:buNone/>
              <a:tabLst>
                <a:tab pos="1412875" algn="l"/>
              </a:tabLst>
            </a:pPr>
            <a:r>
              <a:rPr kumimoji="0" lang="ar-SA" altLang="zh-CN" sz="1500" i="0" u="none" strike="noStrike" cap="none" normalizeH="0" baseline="0" dirty="0" smtClean="0">
                <a:ln>
                  <a:noFill/>
                </a:ln>
                <a:solidFill>
                  <a:srgbClr val="000000"/>
                </a:solidFill>
                <a:effectLst/>
                <a:latin typeface="Arial" pitchFamily="34" charset="0"/>
                <a:ea typeface="SimSun" pitchFamily="2" charset="-122"/>
                <a:cs typeface="Arial" pitchFamily="34" charset="0"/>
              </a:rPr>
              <a:t>    في ظل هذا الأفق الذي يبحث فيه المستهلك عن الأسعار المنخفضة فإن الخيارات التسويقية للمؤسسة يمكن تلخيصها في الشكل </a:t>
            </a:r>
            <a:r>
              <a:rPr kumimoji="0" lang="ar-SA" altLang="zh-CN" sz="150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الآتي:</a:t>
            </a:r>
            <a:endParaRPr kumimoji="0" lang="ar-SA" altLang="zh-CN" sz="1500" i="0" u="none" strike="noStrike" cap="none" normalizeH="0" baseline="0" dirty="0" smtClean="0">
              <a:ln>
                <a:noFill/>
              </a:ln>
              <a:solidFill>
                <a:srgbClr val="000000"/>
              </a:solidFill>
              <a:effectLst/>
              <a:latin typeface="Arial" pitchFamily="34" charset="0"/>
              <a:cs typeface="Arial" pitchFamily="34" charset="0"/>
            </a:endParaRPr>
          </a:p>
        </p:txBody>
      </p:sp>
      <p:pic>
        <p:nvPicPr>
          <p:cNvPr id="73741" name="Picture 13"/>
          <p:cNvPicPr>
            <a:picLocks noChangeAspect="1" noChangeArrowheads="1"/>
          </p:cNvPicPr>
          <p:nvPr/>
        </p:nvPicPr>
        <p:blipFill>
          <a:blip r:embed="rId2" cstate="print"/>
          <a:srcRect/>
          <a:stretch>
            <a:fillRect/>
          </a:stretch>
        </p:blipFill>
        <p:spPr bwMode="auto">
          <a:xfrm>
            <a:off x="1190228" y="3429000"/>
            <a:ext cx="4533900" cy="3171825"/>
          </a:xfrm>
          <a:prstGeom prst="rect">
            <a:avLst/>
          </a:prstGeom>
          <a:noFill/>
          <a:ln w="9525">
            <a:noFill/>
            <a:miter lim="800000"/>
            <a:headEnd/>
            <a:tailEnd/>
          </a:ln>
        </p:spPr>
      </p:pic>
      <p:sp>
        <p:nvSpPr>
          <p:cNvPr id="18" name="Rectangle 17"/>
          <p:cNvSpPr/>
          <p:nvPr/>
        </p:nvSpPr>
        <p:spPr>
          <a:xfrm>
            <a:off x="6732240" y="1628800"/>
            <a:ext cx="2051720" cy="1785104"/>
          </a:xfrm>
          <a:prstGeom prst="rect">
            <a:avLst/>
          </a:prstGeom>
        </p:spPr>
        <p:txBody>
          <a:bodyPr wrap="square">
            <a:spAutoFit/>
          </a:bodyPr>
          <a:lstStyle/>
          <a:p>
            <a:pPr algn="just" rtl="1">
              <a:lnSpc>
                <a:spcPts val="2200"/>
              </a:lnSpc>
            </a:pPr>
            <a:r>
              <a:rPr lang="ar-SA" sz="1500" dirty="0" smtClean="0">
                <a:solidFill>
                  <a:srgbClr val="000000"/>
                </a:solidFill>
              </a:rPr>
              <a:t>ما هي الدرجة التي يُجزّأ </a:t>
            </a:r>
            <a:r>
              <a:rPr lang="ar-SA" sz="1500" dirty="0" err="1" smtClean="0">
                <a:solidFill>
                  <a:srgbClr val="000000"/>
                </a:solidFill>
              </a:rPr>
              <a:t>بها</a:t>
            </a:r>
            <a:r>
              <a:rPr lang="ar-SA" sz="1500" dirty="0" smtClean="0">
                <a:solidFill>
                  <a:srgbClr val="000000"/>
                </a:solidFill>
              </a:rPr>
              <a:t> السوق حتى يضمن للمؤسسة إنتاجا بنوعية مقبولة وسعر مرض تستطيع من خلاله الحفاظ على زبائنها في ظل الحساسية تجاه الأسعار:</a:t>
            </a:r>
            <a:endParaRPr lang="fr-FR" sz="1500" dirty="0" smtClean="0">
              <a:solidFill>
                <a:srgbClr val="00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0694" y="1577816"/>
            <a:ext cx="7573754" cy="784830"/>
          </a:xfrm>
          <a:prstGeom prst="rect">
            <a:avLst/>
          </a:prstGeom>
        </p:spPr>
        <p:txBody>
          <a:bodyPr wrap="square">
            <a:spAutoFit/>
          </a:bodyPr>
          <a:lstStyle/>
          <a:p>
            <a:pPr algn="just" rtl="1"/>
            <a:r>
              <a:rPr lang="ar-SA" sz="1500" b="1" dirty="0" smtClean="0">
                <a:solidFill>
                  <a:srgbClr val="000000"/>
                </a:solidFill>
              </a:rPr>
              <a:t>3) درجة تجانس </a:t>
            </a:r>
            <a:r>
              <a:rPr lang="ar-SA" sz="1500" b="1" dirty="0" err="1" smtClean="0">
                <a:solidFill>
                  <a:srgbClr val="000000"/>
                </a:solidFill>
              </a:rPr>
              <a:t>المنتوج</a:t>
            </a:r>
            <a:r>
              <a:rPr lang="ar-SA" sz="1500" b="1" dirty="0" smtClean="0">
                <a:solidFill>
                  <a:srgbClr val="000000"/>
                </a:solidFill>
              </a:rPr>
              <a:t>: </a:t>
            </a:r>
            <a:r>
              <a:rPr lang="ar-SA" sz="1500" dirty="0" smtClean="0">
                <a:solidFill>
                  <a:srgbClr val="000000"/>
                </a:solidFill>
              </a:rPr>
              <a:t>كلما كانت علامات المنتج الواحد متجانسة أكثر  فإنه من المناسب اتباع التسويق غير التميزي، أما في حالة المنتجات المختلفة فقد يكون لدى المؤسسة الخيار بين استهداف السوق بإستراتيجية تمييزية أو اختيار قطاع واحد يتم التركيز عليه والتخصص في </a:t>
            </a:r>
            <a:r>
              <a:rPr lang="ar-SA" sz="1500" dirty="0" err="1" smtClean="0">
                <a:solidFill>
                  <a:srgbClr val="000000"/>
                </a:solidFill>
              </a:rPr>
              <a:t>خدمته .</a:t>
            </a:r>
            <a:endParaRPr lang="ar-SA" sz="1500" dirty="0" smtClean="0">
              <a:solidFill>
                <a:srgbClr val="000000"/>
              </a:solidFill>
            </a:endParaRPr>
          </a:p>
        </p:txBody>
      </p:sp>
      <p:sp>
        <p:nvSpPr>
          <p:cNvPr id="5" name="Rectangle 4"/>
          <p:cNvSpPr/>
          <p:nvPr/>
        </p:nvSpPr>
        <p:spPr>
          <a:xfrm>
            <a:off x="1043608" y="2485345"/>
            <a:ext cx="7632848" cy="1015663"/>
          </a:xfrm>
          <a:prstGeom prst="rect">
            <a:avLst/>
          </a:prstGeom>
        </p:spPr>
        <p:txBody>
          <a:bodyPr wrap="square">
            <a:spAutoFit/>
          </a:bodyPr>
          <a:lstStyle/>
          <a:p>
            <a:pPr algn="just" rtl="1"/>
            <a:r>
              <a:rPr lang="ar-SA" sz="1500" b="1" dirty="0" smtClean="0">
                <a:solidFill>
                  <a:srgbClr val="000000"/>
                </a:solidFill>
              </a:rPr>
              <a:t> 4) الإستراتيجيات التسويقية للمنافسين: </a:t>
            </a:r>
            <a:r>
              <a:rPr lang="ar-SA" sz="1500" dirty="0" smtClean="0">
                <a:solidFill>
                  <a:srgbClr val="000000"/>
                </a:solidFill>
              </a:rPr>
              <a:t>عندما يتبع المنافسون سياسة استهداف تمييزية، فإنه من الخطأ أن تواجه المؤسسة ذلك بسياسة تسويق غير </a:t>
            </a:r>
            <a:r>
              <a:rPr lang="ar-SA" sz="1500" dirty="0" err="1" smtClean="0">
                <a:solidFill>
                  <a:srgbClr val="000000"/>
                </a:solidFill>
              </a:rPr>
              <a:t>تمييزي </a:t>
            </a:r>
            <a:r>
              <a:rPr lang="ar-SA" sz="1500" dirty="0" smtClean="0">
                <a:solidFill>
                  <a:srgbClr val="000000"/>
                </a:solidFill>
              </a:rPr>
              <a:t>(موحد) وإنما قد يكون من الأجدى اتباع استراتيجية التركيز على قطاع يتصف فيه المنافسون بالضعف وقلة العدد، وعلى النقيض من الحالة الأولى فإنه عندما ينتهج المنافسون تسويقا غير تمييزي فإن المؤسسة يمكن لها أن تفيد كثيرا من تجزئة السوق واستهدافه بإستراتيجية تمييزية أو تركيزية تؤمّن.</a:t>
            </a:r>
            <a:endParaRPr lang="fr-FR" sz="1500" dirty="0">
              <a:solidFill>
                <a:srgbClr val="000000"/>
              </a:solidFill>
            </a:endParaRPr>
          </a:p>
        </p:txBody>
      </p:sp>
      <p:sp>
        <p:nvSpPr>
          <p:cNvPr id="33796" name="Rectangle 4"/>
          <p:cNvSpPr>
            <a:spLocks noChangeArrowheads="1"/>
          </p:cNvSpPr>
          <p:nvPr/>
        </p:nvSpPr>
        <p:spPr bwMode="auto">
          <a:xfrm>
            <a:off x="1062658" y="3679864"/>
            <a:ext cx="756084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5)</a:t>
            </a:r>
            <a:r>
              <a:rPr kumimoji="0" lang="ar-SA" altLang="zh-CN" sz="1500" b="1" i="0" u="none" strike="noStrike" cap="none" normalizeH="0" dirty="0" smtClean="0">
                <a:ln>
                  <a:noFill/>
                </a:ln>
                <a:solidFill>
                  <a:srgbClr val="000000"/>
                </a:solidFill>
                <a:effectLst/>
                <a:latin typeface="Arial" pitchFamily="34" charset="0"/>
                <a:ea typeface="SimSun" pitchFamily="2" charset="-122"/>
                <a:cs typeface="Arial" pitchFamily="34" charset="0"/>
              </a:rPr>
              <a:t> </a:t>
            </a: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المرحلة من دورة حياة </a:t>
            </a:r>
            <a:r>
              <a:rPr kumimoji="0" lang="ar-SA" altLang="zh-CN" sz="1500"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fr-FR"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عند إدخال الشركة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جديد إلى السوق من الأفضل أن يكون تقديمه في شكل واحد مدعوما بسياسة اتصالية شاملة ومكثفة ومن ثم فإن اتباع التسويق غير التمييزي أو التركيزي هو الخيار المحبذ حيث يساعد ذلك على خلق انتباه وإدراك المستهلك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أولا، فإذا وصل هذا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إلى مرحلة متقدمة في النمو أو النضوج فإن الاستراتيجية التمييزية قد تفرض نفسها نظرا لتعدد الأذواق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والسلوكات</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تجاه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المعني، وإضافة إلى هذا فإن المخطط الذي تضعه المؤسسة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لمنتوجها</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الجديد من أجل الانتشار في السوق قد يدفع المؤسسة إلى تبني تسويق مركز في البداية قبل الانتقال إلى تسويق تمييزي لغزو القطاعات المختلفة للسوق.</a:t>
            </a: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 name="Rectangle 11"/>
          <p:cNvSpPr/>
          <p:nvPr/>
        </p:nvSpPr>
        <p:spPr>
          <a:xfrm>
            <a:off x="1058466" y="5308466"/>
            <a:ext cx="7632848" cy="784830"/>
          </a:xfrm>
          <a:prstGeom prst="rect">
            <a:avLst/>
          </a:prstGeom>
        </p:spPr>
        <p:txBody>
          <a:bodyPr wrap="square">
            <a:spAutoFit/>
          </a:bodyPr>
          <a:lstStyle/>
          <a:p>
            <a:pPr algn="just" rtl="1"/>
            <a:r>
              <a:rPr lang="ar-SA" sz="1500" b="1" dirty="0" smtClean="0">
                <a:solidFill>
                  <a:srgbClr val="000000"/>
                </a:solidFill>
              </a:rPr>
              <a:t> 6) موارد وإمكانات المؤسسة: </a:t>
            </a:r>
            <a:r>
              <a:rPr lang="ar-SA" sz="1500" dirty="0" smtClean="0">
                <a:solidFill>
                  <a:srgbClr val="000000"/>
                </a:solidFill>
              </a:rPr>
              <a:t>عند دراسة البدائل الإستراتيجية فإن المؤسسة لابد أن تراعي نتائج الدراسة الخاصة بتحليل موقفها الداخلي بجميع أبعاده الإنتاجية والتمويلية والتسويقية وما يخص كذلك الموارد البشرية والتنظيمية إذ وبناء عليها تتحدد وبدرجة كبيرة الإستراتيجية الممكن اختيارها.</a:t>
            </a:r>
            <a:endParaRPr lang="fr-FR" sz="1500" dirty="0">
              <a:solidFill>
                <a:srgbClr val="00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691680" y="1074222"/>
            <a:ext cx="7200800" cy="338554"/>
          </a:xfrm>
          <a:prstGeom prst="rect">
            <a:avLst/>
          </a:prstGeom>
        </p:spPr>
        <p:txBody>
          <a:bodyPr wrap="square">
            <a:spAutoFit/>
          </a:bodyPr>
          <a:lstStyle/>
          <a:p>
            <a:pPr algn="r" rtl="1"/>
            <a:r>
              <a:rPr lang="fr-FR" sz="1600" dirty="0" smtClean="0">
                <a:solidFill>
                  <a:srgbClr val="000000"/>
                </a:solidFill>
              </a:rPr>
              <a:t> </a:t>
            </a:r>
            <a:r>
              <a:rPr lang="ar-SA" sz="1600" b="1" dirty="0" smtClean="0">
                <a:solidFill>
                  <a:srgbClr val="000000"/>
                </a:solidFill>
              </a:rPr>
              <a:t>2</a:t>
            </a:r>
            <a:r>
              <a:rPr lang="fr-FR" sz="1600" b="1" dirty="0" smtClean="0">
                <a:solidFill>
                  <a:srgbClr val="000000"/>
                </a:solidFill>
                <a:sym typeface="Symbol"/>
              </a:rPr>
              <a:t></a:t>
            </a:r>
            <a:r>
              <a:rPr lang="fr-FR" sz="1600" b="1" dirty="0" smtClean="0">
                <a:solidFill>
                  <a:srgbClr val="000000"/>
                </a:solidFill>
              </a:rPr>
              <a:t> </a:t>
            </a:r>
            <a:r>
              <a:rPr lang="ar-SA" sz="1600" b="1" dirty="0" smtClean="0">
                <a:solidFill>
                  <a:srgbClr val="000000"/>
                </a:solidFill>
              </a:rPr>
              <a:t> ترتيب القطاعات</a:t>
            </a:r>
            <a:r>
              <a:rPr lang="ar-SA" sz="1500" b="1" dirty="0" smtClean="0">
                <a:solidFill>
                  <a:srgbClr val="000000"/>
                </a:solidFill>
              </a:rPr>
              <a:t>: </a:t>
            </a:r>
            <a:r>
              <a:rPr lang="ar-SA" sz="1500" dirty="0" smtClean="0">
                <a:solidFill>
                  <a:srgbClr val="000000"/>
                </a:solidFill>
              </a:rPr>
              <a:t>ولترتيب تلك القطاعات يمكن للمؤسسة أن تستخدم عدة معايير غالبا ما تتمحور حول ما يلي:</a:t>
            </a:r>
            <a:endParaRPr lang="fr-FR" sz="1500" dirty="0">
              <a:solidFill>
                <a:srgbClr val="000000"/>
              </a:solidFill>
            </a:endParaRPr>
          </a:p>
        </p:txBody>
      </p:sp>
      <p:sp>
        <p:nvSpPr>
          <p:cNvPr id="12" name="Rectangle 11"/>
          <p:cNvSpPr/>
          <p:nvPr/>
        </p:nvSpPr>
        <p:spPr>
          <a:xfrm>
            <a:off x="6482610" y="2005524"/>
            <a:ext cx="2198038" cy="307777"/>
          </a:xfrm>
          <a:prstGeom prst="rect">
            <a:avLst/>
          </a:prstGeom>
        </p:spPr>
        <p:txBody>
          <a:bodyPr wrap="none">
            <a:spAutoFit/>
          </a:bodyPr>
          <a:lstStyle/>
          <a:p>
            <a:r>
              <a:rPr lang="ar-SA" sz="1400" b="1" dirty="0" smtClean="0">
                <a:solidFill>
                  <a:srgbClr val="000000"/>
                </a:solidFill>
              </a:rPr>
              <a:t>- جاذبية و تهديدات القطاع السوقي</a:t>
            </a:r>
            <a:endParaRPr lang="fr-FR" sz="1400" b="1" dirty="0">
              <a:solidFill>
                <a:srgbClr val="000000"/>
              </a:solidFill>
            </a:endParaRPr>
          </a:p>
        </p:txBody>
      </p:sp>
      <p:graphicFrame>
        <p:nvGraphicFramePr>
          <p:cNvPr id="13" name="Tableau 12"/>
          <p:cNvGraphicFramePr>
            <a:graphicFrameLocks noGrp="1"/>
          </p:cNvGraphicFramePr>
          <p:nvPr/>
        </p:nvGraphicFramePr>
        <p:xfrm>
          <a:off x="683568" y="1604895"/>
          <a:ext cx="4657700" cy="2328161"/>
        </p:xfrm>
        <a:graphic>
          <a:graphicData uri="http://schemas.openxmlformats.org/drawingml/2006/table">
            <a:tbl>
              <a:tblPr rtl="1"/>
              <a:tblGrid>
                <a:gridCol w="1332756"/>
                <a:gridCol w="1279798"/>
                <a:gridCol w="1210072"/>
                <a:gridCol w="835074"/>
              </a:tblGrid>
              <a:tr h="576016">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326">
                <a:tc>
                  <a:txBody>
                    <a:bodyPr/>
                    <a:lstStyle/>
                    <a:p>
                      <a:pPr algn="just" rtl="1">
                        <a:spcAft>
                          <a:spcPts val="0"/>
                        </a:spcAft>
                      </a:pP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70000"/>
                        </a:lnSpc>
                        <a:spcAft>
                          <a:spcPts val="0"/>
                        </a:spcAft>
                      </a:pPr>
                      <a:r>
                        <a:rPr lang="ar-SA" sz="1600" b="0" dirty="0">
                          <a:solidFill>
                            <a:srgbClr val="000000"/>
                          </a:solidFill>
                          <a:latin typeface="Times New Roman"/>
                          <a:ea typeface="SimSun"/>
                          <a:cs typeface="Traditional Arabic"/>
                        </a:rPr>
                        <a:t>تهديد المنافسين المحتملين</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803">
                <a:tc>
                  <a:txBody>
                    <a:bodyPr/>
                    <a:lstStyle/>
                    <a:p>
                      <a:pPr algn="ctr" rtl="0">
                        <a:lnSpc>
                          <a:spcPct val="70000"/>
                        </a:lnSpc>
                        <a:spcAft>
                          <a:spcPts val="0"/>
                        </a:spcAft>
                      </a:pPr>
                      <a:endParaRPr lang="fr-FR" sz="1600" b="0">
                        <a:solidFill>
                          <a:srgbClr val="000000"/>
                        </a:solidFill>
                        <a:latin typeface="Times New Roman"/>
                        <a:ea typeface="SimSun"/>
                        <a:cs typeface="Traditional Arabic"/>
                      </a:endParaRPr>
                    </a:p>
                    <a:p>
                      <a:pPr algn="ctr" rtl="1">
                        <a:lnSpc>
                          <a:spcPct val="70000"/>
                        </a:lnSpc>
                        <a:spcAft>
                          <a:spcPts val="0"/>
                        </a:spcAft>
                      </a:pPr>
                      <a:r>
                        <a:rPr lang="ar-SA" sz="1600" b="0">
                          <a:solidFill>
                            <a:srgbClr val="000000"/>
                          </a:solidFill>
                          <a:latin typeface="Times New Roman"/>
                          <a:ea typeface="SimSun"/>
                          <a:cs typeface="Traditional Arabic"/>
                        </a:rPr>
                        <a:t>القوة التفاوضية</a:t>
                      </a:r>
                      <a:endParaRPr lang="fr-FR" sz="1600" b="0">
                        <a:solidFill>
                          <a:srgbClr val="000000"/>
                        </a:solidFill>
                        <a:latin typeface="Times New Roman"/>
                        <a:ea typeface="SimSun"/>
                        <a:cs typeface="Arial"/>
                      </a:endParaRPr>
                    </a:p>
                    <a:p>
                      <a:pPr algn="ctr" rtl="1">
                        <a:spcAft>
                          <a:spcPts val="0"/>
                        </a:spcAft>
                      </a:pPr>
                      <a:r>
                        <a:rPr lang="ar-SA" sz="1600" b="0">
                          <a:solidFill>
                            <a:srgbClr val="000000"/>
                          </a:solidFill>
                          <a:latin typeface="Times New Roman"/>
                          <a:ea typeface="SimSun"/>
                          <a:cs typeface="Traditional Arabic"/>
                        </a:rPr>
                        <a:t>للزبائن</a:t>
                      </a:r>
                      <a:endParaRPr lang="fr-FR" sz="1600" b="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70000"/>
                        </a:lnSpc>
                        <a:spcAft>
                          <a:spcPts val="0"/>
                        </a:spcAft>
                      </a:pPr>
                      <a:r>
                        <a:rPr lang="ar-SA" sz="1600" b="0" dirty="0">
                          <a:solidFill>
                            <a:srgbClr val="000000"/>
                          </a:solidFill>
                          <a:latin typeface="Times New Roman"/>
                          <a:ea typeface="SimSun"/>
                          <a:cs typeface="Traditional Arabic"/>
                        </a:rPr>
                        <a:t>القطاع</a:t>
                      </a:r>
                      <a:endParaRPr lang="fr-FR" sz="1600" b="0" dirty="0">
                        <a:solidFill>
                          <a:srgbClr val="000000"/>
                        </a:solidFill>
                        <a:latin typeface="Times New Roman"/>
                        <a:ea typeface="SimSun"/>
                        <a:cs typeface="Arial"/>
                      </a:endParaRPr>
                    </a:p>
                    <a:p>
                      <a:pPr algn="ctr" rtl="1">
                        <a:lnSpc>
                          <a:spcPct val="70000"/>
                        </a:lnSpc>
                        <a:spcAft>
                          <a:spcPts val="0"/>
                        </a:spcAft>
                      </a:pPr>
                      <a:r>
                        <a:rPr lang="ar-SA" sz="1600" b="0" dirty="0">
                          <a:solidFill>
                            <a:srgbClr val="000000"/>
                          </a:solidFill>
                          <a:latin typeface="Times New Roman"/>
                          <a:ea typeface="SimSun"/>
                          <a:cs typeface="Traditional Arabic"/>
                        </a:rPr>
                        <a:t>منافسو الصناعة</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a:lnSpc>
                          <a:spcPct val="70000"/>
                        </a:lnSpc>
                        <a:spcAft>
                          <a:spcPts val="0"/>
                        </a:spcAft>
                      </a:pPr>
                      <a:endParaRPr lang="fr-FR" sz="1600" b="0" dirty="0">
                        <a:solidFill>
                          <a:srgbClr val="000000"/>
                        </a:solidFill>
                        <a:latin typeface="Times New Roman"/>
                        <a:ea typeface="SimSun"/>
                        <a:cs typeface="Traditional Arabic"/>
                      </a:endParaRPr>
                    </a:p>
                    <a:p>
                      <a:pPr algn="ctr" rtl="1">
                        <a:lnSpc>
                          <a:spcPct val="70000"/>
                        </a:lnSpc>
                        <a:spcAft>
                          <a:spcPts val="0"/>
                        </a:spcAft>
                      </a:pPr>
                      <a:r>
                        <a:rPr lang="ar-SA" sz="1600" b="0" dirty="0">
                          <a:solidFill>
                            <a:srgbClr val="000000"/>
                          </a:solidFill>
                          <a:latin typeface="Times New Roman"/>
                          <a:ea typeface="SimSun"/>
                          <a:cs typeface="Traditional Arabic"/>
                        </a:rPr>
                        <a:t>القوة التفاوضية للموردين</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16">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70000"/>
                        </a:lnSpc>
                        <a:spcAft>
                          <a:spcPts val="0"/>
                        </a:spcAft>
                      </a:pPr>
                      <a:endParaRPr lang="ar-SA" sz="1600" b="0">
                        <a:solidFill>
                          <a:srgbClr val="000000"/>
                        </a:solidFill>
                        <a:latin typeface="Times New Roman"/>
                        <a:ea typeface="SimSun"/>
                        <a:cs typeface="Traditional Arabic"/>
                      </a:endParaRPr>
                    </a:p>
                    <a:p>
                      <a:pPr algn="ctr" rtl="1">
                        <a:lnSpc>
                          <a:spcPct val="70000"/>
                        </a:lnSpc>
                        <a:spcAft>
                          <a:spcPts val="0"/>
                        </a:spcAft>
                      </a:pPr>
                      <a:r>
                        <a:rPr lang="ar-SA" sz="1600" b="0">
                          <a:solidFill>
                            <a:srgbClr val="000000"/>
                          </a:solidFill>
                          <a:latin typeface="Times New Roman"/>
                          <a:ea typeface="SimSun"/>
                          <a:cs typeface="Traditional Arabic"/>
                        </a:rPr>
                        <a:t>تهديد المنتجات البديلة</a:t>
                      </a:r>
                      <a:endParaRPr lang="fr-FR" sz="1600" b="0">
                        <a:solidFill>
                          <a:srgbClr val="000000"/>
                        </a:solidFill>
                        <a:latin typeface="Times New Roman"/>
                        <a:ea typeface="SimSu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70" name="Text Box 6"/>
          <p:cNvSpPr txBox="1">
            <a:spLocks noChangeArrowheads="1"/>
          </p:cNvSpPr>
          <p:nvPr/>
        </p:nvSpPr>
        <p:spPr bwMode="auto">
          <a:xfrm>
            <a:off x="4868863" y="355600"/>
            <a:ext cx="10096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469" name="Line 5"/>
          <p:cNvSpPr>
            <a:spLocks noChangeShapeType="1"/>
          </p:cNvSpPr>
          <p:nvPr/>
        </p:nvSpPr>
        <p:spPr bwMode="auto">
          <a:xfrm>
            <a:off x="360363" y="3365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8" name="Line 4"/>
          <p:cNvSpPr>
            <a:spLocks noChangeShapeType="1"/>
          </p:cNvSpPr>
          <p:nvPr/>
        </p:nvSpPr>
        <p:spPr bwMode="auto">
          <a:xfrm flipV="1">
            <a:off x="352425" y="3873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6" name="Line 2"/>
          <p:cNvSpPr>
            <a:spLocks noChangeShapeType="1"/>
          </p:cNvSpPr>
          <p:nvPr/>
        </p:nvSpPr>
        <p:spPr bwMode="auto">
          <a:xfrm rot="5400000">
            <a:off x="927101" y="-63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5" name="Line 1"/>
          <p:cNvSpPr>
            <a:spLocks noChangeShapeType="1"/>
          </p:cNvSpPr>
          <p:nvPr/>
        </p:nvSpPr>
        <p:spPr bwMode="auto">
          <a:xfrm rot="16200000">
            <a:off x="746126" y="52387"/>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7" name="Freeform 3"/>
          <p:cNvSpPr>
            <a:spLocks/>
          </p:cNvSpPr>
          <p:nvPr/>
        </p:nvSpPr>
        <p:spPr bwMode="auto">
          <a:xfrm>
            <a:off x="112713" y="219075"/>
            <a:ext cx="533400" cy="114300"/>
          </a:xfrm>
          <a:custGeom>
            <a:avLst/>
            <a:gdLst/>
            <a:ahLst/>
            <a:cxnLst>
              <a:cxn ang="0">
                <a:pos x="0" y="9"/>
              </a:cxn>
              <a:cxn ang="0">
                <a:pos x="350" y="240"/>
              </a:cxn>
              <a:cxn ang="0">
                <a:pos x="755" y="233"/>
              </a:cxn>
              <a:cxn ang="0">
                <a:pos x="1025" y="0"/>
              </a:cxn>
            </a:cxnLst>
            <a:rect l="0" t="0" r="r" b="b"/>
            <a:pathLst>
              <a:path w="1025" h="300">
                <a:moveTo>
                  <a:pt x="0" y="9"/>
                </a:moveTo>
                <a:cubicBezTo>
                  <a:pt x="58" y="48"/>
                  <a:pt x="224" y="203"/>
                  <a:pt x="350" y="240"/>
                </a:cubicBezTo>
                <a:cubicBezTo>
                  <a:pt x="490" y="300"/>
                  <a:pt x="615" y="294"/>
                  <a:pt x="755" y="233"/>
                </a:cubicBezTo>
                <a:cubicBezTo>
                  <a:pt x="895" y="172"/>
                  <a:pt x="969" y="49"/>
                  <a:pt x="1025" y="0"/>
                </a:cubicBezTo>
              </a:path>
            </a:pathLst>
          </a:custGeom>
          <a:noFill/>
          <a:ln w="158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71" name="Rectangle 7"/>
          <p:cNvSpPr>
            <a:spLocks noChangeArrowheads="1"/>
          </p:cNvSpPr>
          <p:nvPr/>
        </p:nvSpPr>
        <p:spPr bwMode="auto">
          <a:xfrm>
            <a:off x="683568" y="4027130"/>
            <a:ext cx="460851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القوى الخمس للمنافسة في القطاعات السوقية</a:t>
            </a:r>
            <a:endParaRPr kumimoji="0" lang="en-US"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fr-FR"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fr-FR"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M.Porter</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fr-FR" altLang="zh-CN" sz="1200" b="0" i="1" u="sng"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L’avantage concurrentiel</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Dunod</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Paris 1999, p: 283</a:t>
            </a:r>
            <a:r>
              <a:rPr kumimoji="0" lang="fr-FR" altLang="zh-CN" sz="1400" b="0"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2472" name="Line 8"/>
          <p:cNvSpPr>
            <a:spLocks noChangeShapeType="1"/>
          </p:cNvSpPr>
          <p:nvPr/>
        </p:nvSpPr>
        <p:spPr bwMode="auto">
          <a:xfrm>
            <a:off x="3333006" y="2608337"/>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3" name="Line 9"/>
          <p:cNvSpPr>
            <a:spLocks noChangeShapeType="1"/>
          </p:cNvSpPr>
          <p:nvPr/>
        </p:nvSpPr>
        <p:spPr bwMode="auto">
          <a:xfrm flipV="1">
            <a:off x="3333006" y="3387800"/>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4" name="Line 10"/>
          <p:cNvSpPr>
            <a:spLocks noChangeShapeType="1"/>
          </p:cNvSpPr>
          <p:nvPr/>
        </p:nvSpPr>
        <p:spPr bwMode="auto">
          <a:xfrm rot="5400000">
            <a:off x="4031308" y="2994099"/>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5" name="Line 11"/>
          <p:cNvSpPr>
            <a:spLocks noChangeShapeType="1"/>
          </p:cNvSpPr>
          <p:nvPr/>
        </p:nvSpPr>
        <p:spPr bwMode="auto">
          <a:xfrm rot="16200000">
            <a:off x="2683347" y="2992264"/>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6" name="Freeform 12"/>
          <p:cNvSpPr>
            <a:spLocks/>
          </p:cNvSpPr>
          <p:nvPr/>
        </p:nvSpPr>
        <p:spPr bwMode="auto">
          <a:xfrm>
            <a:off x="3069357" y="3219525"/>
            <a:ext cx="533400" cy="114300"/>
          </a:xfrm>
          <a:custGeom>
            <a:avLst/>
            <a:gdLst/>
            <a:ahLst/>
            <a:cxnLst>
              <a:cxn ang="0">
                <a:pos x="0" y="9"/>
              </a:cxn>
              <a:cxn ang="0">
                <a:pos x="350" y="240"/>
              </a:cxn>
              <a:cxn ang="0">
                <a:pos x="755" y="233"/>
              </a:cxn>
              <a:cxn ang="0">
                <a:pos x="1025" y="0"/>
              </a:cxn>
            </a:cxnLst>
            <a:rect l="0" t="0" r="r" b="b"/>
            <a:pathLst>
              <a:path w="1025" h="300">
                <a:moveTo>
                  <a:pt x="0" y="9"/>
                </a:moveTo>
                <a:cubicBezTo>
                  <a:pt x="58" y="48"/>
                  <a:pt x="224" y="203"/>
                  <a:pt x="350" y="240"/>
                </a:cubicBezTo>
                <a:cubicBezTo>
                  <a:pt x="490" y="300"/>
                  <a:pt x="615" y="294"/>
                  <a:pt x="755" y="233"/>
                </a:cubicBezTo>
                <a:cubicBezTo>
                  <a:pt x="895" y="172"/>
                  <a:pt x="969" y="49"/>
                  <a:pt x="1025" y="0"/>
                </a:cubicBezTo>
              </a:path>
            </a:pathLst>
          </a:custGeom>
          <a:noFill/>
          <a:ln w="15875" cap="flat" cmpd="sng">
            <a:solidFill>
              <a:srgbClr val="000000"/>
            </a:solidFill>
            <a:prstDash val="solid"/>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24" name="Rectangle 23"/>
          <p:cNvSpPr/>
          <p:nvPr/>
        </p:nvSpPr>
        <p:spPr>
          <a:xfrm>
            <a:off x="6156176" y="5344617"/>
            <a:ext cx="1117614" cy="307777"/>
          </a:xfrm>
          <a:prstGeom prst="rect">
            <a:avLst/>
          </a:prstGeom>
        </p:spPr>
        <p:txBody>
          <a:bodyPr wrap="none">
            <a:spAutoFit/>
          </a:bodyPr>
          <a:lstStyle/>
          <a:p>
            <a:r>
              <a:rPr lang="ar-SA" sz="1400" b="1" dirty="0" smtClean="0">
                <a:solidFill>
                  <a:srgbClr val="000000"/>
                </a:solidFill>
              </a:rPr>
              <a:t>المنافسون الجدد</a:t>
            </a:r>
            <a:endParaRPr lang="fr-FR" sz="1400" dirty="0">
              <a:solidFill>
                <a:srgbClr val="000000"/>
              </a:solidFill>
            </a:endParaRPr>
          </a:p>
        </p:txBody>
      </p:sp>
      <p:graphicFrame>
        <p:nvGraphicFramePr>
          <p:cNvPr id="25" name="Tableau 24"/>
          <p:cNvGraphicFramePr>
            <a:graphicFrameLocks noGrp="1"/>
          </p:cNvGraphicFramePr>
          <p:nvPr/>
        </p:nvGraphicFramePr>
        <p:xfrm>
          <a:off x="1043608" y="4968071"/>
          <a:ext cx="3224530" cy="1485265"/>
        </p:xfrm>
        <a:graphic>
          <a:graphicData uri="http://schemas.openxmlformats.org/drawingml/2006/table">
            <a:tbl>
              <a:tblPr rtl="1"/>
              <a:tblGrid>
                <a:gridCol w="703580"/>
                <a:gridCol w="1260475"/>
                <a:gridCol w="1260475"/>
              </a:tblGrid>
              <a:tr h="310515">
                <a:tc>
                  <a:txBody>
                    <a:bodyPr/>
                    <a:lstStyle/>
                    <a:p>
                      <a:pPr algn="ctr" rtl="1">
                        <a:spcAft>
                          <a:spcPts val="0"/>
                        </a:spcAft>
                        <a:tabLst>
                          <a:tab pos="2292985" algn="l"/>
                        </a:tabLst>
                      </a:pPr>
                      <a:endParaRPr lang="ar-SA" sz="1600" dirty="0">
                        <a:solidFill>
                          <a:srgbClr val="000000"/>
                        </a:solidFill>
                        <a:latin typeface="Times New Roman"/>
                        <a:ea typeface="SimSun"/>
                        <a:cs typeface="Traditional Arabic"/>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2292985" algn="l"/>
                        </a:tabLst>
                      </a:pPr>
                      <a:r>
                        <a:rPr lang="ar-SA" sz="1500" b="1" dirty="0">
                          <a:solidFill>
                            <a:srgbClr val="000000"/>
                          </a:solidFill>
                          <a:latin typeface="Times New Roman"/>
                          <a:ea typeface="SimSun"/>
                          <a:cs typeface="Traditional Arabic"/>
                        </a:rPr>
                        <a:t>ضعيفة </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tabLst>
                          <a:tab pos="2292985" algn="l"/>
                        </a:tabLst>
                      </a:pPr>
                      <a:r>
                        <a:rPr lang="ar-SA" sz="1500" b="1">
                          <a:solidFill>
                            <a:srgbClr val="000000"/>
                          </a:solidFill>
                          <a:latin typeface="Times New Roman"/>
                          <a:ea typeface="SimSun"/>
                          <a:cs typeface="Traditional Arabic"/>
                        </a:rPr>
                        <a:t>قويـة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68960">
                <a:tc>
                  <a:txBody>
                    <a:bodyPr/>
                    <a:lstStyle/>
                    <a:p>
                      <a:pPr algn="ctr" rtl="1">
                        <a:spcAft>
                          <a:spcPts val="0"/>
                        </a:spcAft>
                        <a:tabLst>
                          <a:tab pos="2292985" algn="l"/>
                        </a:tabLst>
                      </a:pPr>
                      <a:r>
                        <a:rPr lang="ar-SA" sz="1500" b="1" dirty="0">
                          <a:solidFill>
                            <a:srgbClr val="000000"/>
                          </a:solidFill>
                          <a:latin typeface="Times New Roman"/>
                          <a:ea typeface="SimSun"/>
                          <a:cs typeface="Traditional Arabic"/>
                        </a:rPr>
                        <a:t>ضعيفة</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ضعيفة وثابتة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ضعيفة وغير مستقرة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790">
                <a:tc>
                  <a:txBody>
                    <a:bodyPr/>
                    <a:lstStyle/>
                    <a:p>
                      <a:pPr algn="ctr" rtl="1">
                        <a:spcAft>
                          <a:spcPts val="0"/>
                        </a:spcAft>
                        <a:tabLst>
                          <a:tab pos="2292985" algn="l"/>
                        </a:tabLst>
                      </a:pPr>
                      <a:r>
                        <a:rPr lang="ar-SA" sz="1500" b="1">
                          <a:solidFill>
                            <a:srgbClr val="000000"/>
                          </a:solidFill>
                          <a:latin typeface="Times New Roman"/>
                          <a:ea typeface="SimSun"/>
                          <a:cs typeface="Traditional Arabic"/>
                        </a:rPr>
                        <a:t>قويـة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قوية ومستقرة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tabLst>
                          <a:tab pos="2292985" algn="l"/>
                        </a:tabLst>
                      </a:pPr>
                      <a:r>
                        <a:rPr lang="ar-SA" sz="1600" dirty="0" err="1">
                          <a:solidFill>
                            <a:srgbClr val="000000"/>
                          </a:solidFill>
                          <a:latin typeface="Times New Roman"/>
                          <a:ea typeface="SimSun"/>
                          <a:cs typeface="Traditional Arabic"/>
                        </a:rPr>
                        <a:t>مردودية</a:t>
                      </a:r>
                      <a:r>
                        <a:rPr lang="ar-SA" sz="1600" dirty="0">
                          <a:solidFill>
                            <a:srgbClr val="000000"/>
                          </a:solidFill>
                          <a:latin typeface="Times New Roman"/>
                          <a:ea typeface="SimSun"/>
                          <a:cs typeface="Traditional Arabic"/>
                        </a:rPr>
                        <a:t> قوية وغير مستقرة</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77" name="Rectangle 13"/>
          <p:cNvSpPr>
            <a:spLocks noChangeArrowheads="1"/>
          </p:cNvSpPr>
          <p:nvPr/>
        </p:nvSpPr>
        <p:spPr bwMode="auto">
          <a:xfrm>
            <a:off x="5292080" y="5724545"/>
            <a:ext cx="305983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2292350" algn="l"/>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أثر حواجز الدخول و الخروج على </a:t>
            </a:r>
            <a:r>
              <a:rPr kumimoji="0" lang="ar-SA" altLang="zh-CN" sz="15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مردودية</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القطاع</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2292350" algn="l"/>
              </a:tabLst>
            </a:pPr>
            <a:r>
              <a:rPr kumimoji="0" lang="ar-SA" altLang="zh-CN" sz="15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ar-SA" altLang="zh-CN" sz="15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rPr>
              <a:t>Kotler</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et Dubois, Op.cit, p : 265</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27" name="Rectangle 1"/>
          <p:cNvSpPr>
            <a:spLocks noChangeArrowheads="1"/>
          </p:cNvSpPr>
          <p:nvPr/>
        </p:nvSpPr>
        <p:spPr bwMode="auto">
          <a:xfrm>
            <a:off x="5508104" y="2251030"/>
            <a:ext cx="316835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lang="ar-SA" altLang="zh-CN" sz="1400" b="1" dirty="0" smtClean="0">
                <a:solidFill>
                  <a:srgbClr val="000000"/>
                </a:solidFill>
              </a:rPr>
              <a:t>- الحجم الكامن والنمو المتوقع للقطاع المعني؛</a:t>
            </a:r>
            <a:endParaRPr lang="fr-FR"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التوافق مع أهداف المؤسسة؛</a:t>
            </a:r>
            <a:endParaRPr lang="fr-FR"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التطابق مع صورة </a:t>
            </a:r>
            <a:r>
              <a:rPr lang="ar-SA" altLang="zh-CN" sz="1400" b="1" dirty="0" err="1" smtClean="0">
                <a:solidFill>
                  <a:srgbClr val="000000"/>
                </a:solidFill>
              </a:rPr>
              <a:t>المؤسسة؛</a:t>
            </a:r>
            <a:r>
              <a:rPr lang="ar-SA" altLang="zh-CN" sz="1400" b="1" dirty="0" smtClean="0">
                <a:solidFill>
                  <a:srgbClr val="000000"/>
                </a:solidFill>
              </a:rPr>
              <a:t> </a:t>
            </a:r>
            <a:endParaRPr lang="en-US"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احتمال نجاح المؤسسة في ذلك القطاع</a:t>
            </a:r>
            <a:r>
              <a:rPr lang="fr-FR" altLang="zh-CN" sz="1400" b="1" dirty="0" smtClean="0">
                <a:solidFill>
                  <a:srgbClr val="000000"/>
                </a:solidFill>
              </a:rPr>
              <a:t> </a:t>
            </a:r>
          </a:p>
        </p:txBody>
      </p:sp>
      <p:grpSp>
        <p:nvGrpSpPr>
          <p:cNvPr id="2" name="Group 2"/>
          <p:cNvGrpSpPr>
            <a:grpSpLocks/>
          </p:cNvGrpSpPr>
          <p:nvPr/>
        </p:nvGrpSpPr>
        <p:grpSpPr bwMode="auto">
          <a:xfrm>
            <a:off x="1835696" y="4581128"/>
            <a:ext cx="3200400" cy="1727200"/>
            <a:chOff x="4658" y="7436"/>
            <a:chExt cx="5040" cy="2721"/>
          </a:xfrm>
        </p:grpSpPr>
        <p:sp>
          <p:nvSpPr>
            <p:cNvPr id="33795" name="Text Box 3"/>
            <p:cNvSpPr txBox="1">
              <a:spLocks noChangeArrowheads="1"/>
            </p:cNvSpPr>
            <p:nvPr/>
          </p:nvSpPr>
          <p:spPr bwMode="auto">
            <a:xfrm>
              <a:off x="8498" y="8897"/>
              <a:ext cx="1200" cy="126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حواجز الدخول</a:t>
              </a:r>
              <a:endParaRPr kumimoji="0" lang="en-US"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6" name="Text Box 4"/>
            <p:cNvSpPr txBox="1">
              <a:spLocks noChangeArrowheads="1"/>
            </p:cNvSpPr>
            <p:nvPr/>
          </p:nvSpPr>
          <p:spPr bwMode="auto">
            <a:xfrm>
              <a:off x="4658" y="7436"/>
              <a:ext cx="1560" cy="7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حواجز الخروج</a:t>
              </a:r>
              <a:endParaRPr kumimoji="0" lang="en-US"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27411" y="467380"/>
            <a:ext cx="2816797" cy="369332"/>
          </a:xfrm>
          <a:prstGeom prst="rect">
            <a:avLst/>
          </a:prstGeom>
        </p:spPr>
        <p:txBody>
          <a:bodyPr wrap="none">
            <a:spAutoFit/>
          </a:bodyPr>
          <a:lstStyle/>
          <a:p>
            <a:pPr algn="r" rtl="1"/>
            <a:r>
              <a:rPr lang="ar-SA" b="1" dirty="0" smtClean="0">
                <a:solidFill>
                  <a:srgbClr val="FF0000"/>
                </a:solidFill>
              </a:rPr>
              <a:t>ثانيا: استراتيجيات استهداف السوق</a:t>
            </a:r>
            <a:endParaRPr lang="fr-FR" dirty="0">
              <a:solidFill>
                <a:srgbClr val="FF0000"/>
              </a:solidFill>
            </a:endParaRPr>
          </a:p>
        </p:txBody>
      </p:sp>
      <p:sp>
        <p:nvSpPr>
          <p:cNvPr id="8" name="Rectangle 7"/>
          <p:cNvSpPr/>
          <p:nvPr/>
        </p:nvSpPr>
        <p:spPr>
          <a:xfrm>
            <a:off x="6464118" y="1274857"/>
            <a:ext cx="2140330" cy="353943"/>
          </a:xfrm>
          <a:prstGeom prst="rect">
            <a:avLst/>
          </a:prstGeom>
        </p:spPr>
        <p:txBody>
          <a:bodyPr wrap="none">
            <a:spAutoFit/>
          </a:bodyPr>
          <a:lstStyle/>
          <a:p>
            <a:pPr algn="r" rtl="1">
              <a:buFont typeface="Arial" pitchFamily="34" charset="0"/>
              <a:buChar char="•"/>
            </a:pPr>
            <a:r>
              <a:rPr lang="ar-SA" sz="1700" dirty="0" smtClean="0">
                <a:solidFill>
                  <a:srgbClr val="000000"/>
                </a:solidFill>
              </a:rPr>
              <a:t>  الإستراتجية غير التمييزية</a:t>
            </a:r>
            <a:endParaRPr lang="fr-FR" sz="1700" dirty="0">
              <a:solidFill>
                <a:srgbClr val="000000"/>
              </a:solidFill>
            </a:endParaRPr>
          </a:p>
        </p:txBody>
      </p:sp>
      <p:grpSp>
        <p:nvGrpSpPr>
          <p:cNvPr id="2" name="Group 2"/>
          <p:cNvGrpSpPr>
            <a:grpSpLocks/>
          </p:cNvGrpSpPr>
          <p:nvPr/>
        </p:nvGrpSpPr>
        <p:grpSpPr bwMode="auto">
          <a:xfrm>
            <a:off x="2228825" y="1871912"/>
            <a:ext cx="4114800" cy="1773112"/>
            <a:chOff x="3098" y="2914"/>
            <a:chExt cx="6480" cy="2464"/>
          </a:xfrm>
        </p:grpSpPr>
        <p:sp>
          <p:nvSpPr>
            <p:cNvPr id="63491" name="AutoShape 3"/>
            <p:cNvSpPr>
              <a:spLocks noChangeArrowheads="1"/>
            </p:cNvSpPr>
            <p:nvPr/>
          </p:nvSpPr>
          <p:spPr bwMode="auto">
            <a:xfrm rot="5400000">
              <a:off x="5108" y="908"/>
              <a:ext cx="2460" cy="648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2" name="Line 4"/>
            <p:cNvSpPr>
              <a:spLocks noChangeShapeType="1"/>
            </p:cNvSpPr>
            <p:nvPr/>
          </p:nvSpPr>
          <p:spPr bwMode="auto">
            <a:xfrm>
              <a:off x="3098" y="3390"/>
              <a:ext cx="6480" cy="0"/>
            </a:xfrm>
            <a:prstGeom prst="line">
              <a:avLst/>
            </a:prstGeom>
            <a:noFill/>
            <a:ln w="9525">
              <a:solidFill>
                <a:srgbClr val="FF6600"/>
              </a:solidFill>
              <a:round/>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3" name="Line 5"/>
            <p:cNvSpPr>
              <a:spLocks noChangeShapeType="1"/>
            </p:cNvSpPr>
            <p:nvPr/>
          </p:nvSpPr>
          <p:spPr bwMode="auto">
            <a:xfrm>
              <a:off x="3882" y="3863"/>
              <a:ext cx="4920" cy="0"/>
            </a:xfrm>
            <a:prstGeom prst="line">
              <a:avLst/>
            </a:prstGeom>
            <a:noFill/>
            <a:ln w="9525">
              <a:solidFill>
                <a:srgbClr val="FF6600"/>
              </a:solidFill>
              <a:round/>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4" name="Freeform 6"/>
            <p:cNvSpPr>
              <a:spLocks/>
            </p:cNvSpPr>
            <p:nvPr/>
          </p:nvSpPr>
          <p:spPr bwMode="auto">
            <a:xfrm>
              <a:off x="5259" y="2920"/>
              <a:ext cx="1" cy="472"/>
            </a:xfrm>
            <a:custGeom>
              <a:avLst/>
              <a:gdLst/>
              <a:ahLst/>
              <a:cxnLst>
                <a:cxn ang="0">
                  <a:pos x="0" y="0"/>
                </a:cxn>
                <a:cxn ang="0">
                  <a:pos x="0" y="472"/>
                </a:cxn>
              </a:cxnLst>
              <a:rect l="0" t="0" r="r" b="b"/>
              <a:pathLst>
                <a:path w="1" h="472">
                  <a:moveTo>
                    <a:pt x="0" y="0"/>
                  </a:moveTo>
                  <a:lnTo>
                    <a:pt x="0" y="472"/>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grpSp>
          <p:nvGrpSpPr>
            <p:cNvPr id="3" name="Group 7"/>
            <p:cNvGrpSpPr>
              <a:grpSpLocks/>
            </p:cNvGrpSpPr>
            <p:nvPr/>
          </p:nvGrpSpPr>
          <p:grpSpPr bwMode="auto">
            <a:xfrm>
              <a:off x="3458" y="2925"/>
              <a:ext cx="5790" cy="1994"/>
              <a:chOff x="3458" y="2925"/>
              <a:chExt cx="5790" cy="1994"/>
            </a:xfrm>
          </p:grpSpPr>
          <p:grpSp>
            <p:nvGrpSpPr>
              <p:cNvPr id="4" name="Group 8"/>
              <p:cNvGrpSpPr>
                <a:grpSpLocks/>
              </p:cNvGrpSpPr>
              <p:nvPr/>
            </p:nvGrpSpPr>
            <p:grpSpPr bwMode="auto">
              <a:xfrm>
                <a:off x="3458" y="2925"/>
                <a:ext cx="5790" cy="496"/>
                <a:chOff x="3458" y="2925"/>
                <a:chExt cx="5790" cy="496"/>
              </a:xfrm>
            </p:grpSpPr>
            <p:sp>
              <p:nvSpPr>
                <p:cNvPr id="63497" name="Text Box 9"/>
                <p:cNvSpPr txBox="1">
                  <a:spLocks noChangeArrowheads="1"/>
                </p:cNvSpPr>
                <p:nvPr/>
              </p:nvSpPr>
              <p:spPr bwMode="auto">
                <a:xfrm>
                  <a:off x="7808" y="2972"/>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498" name="Text Box 10"/>
                <p:cNvSpPr txBox="1">
                  <a:spLocks noChangeArrowheads="1"/>
                </p:cNvSpPr>
                <p:nvPr/>
              </p:nvSpPr>
              <p:spPr bwMode="auto">
                <a:xfrm>
                  <a:off x="5618" y="2946"/>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r>
                    <a:rPr kumimoji="0" lang="fr-FR"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499" name="Text Box 11"/>
                <p:cNvSpPr txBox="1">
                  <a:spLocks noChangeArrowheads="1"/>
                </p:cNvSpPr>
                <p:nvPr/>
              </p:nvSpPr>
              <p:spPr bwMode="auto">
                <a:xfrm>
                  <a:off x="3458" y="2925"/>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63500" name="Text Box 12"/>
              <p:cNvSpPr txBox="1">
                <a:spLocks noChangeArrowheads="1"/>
              </p:cNvSpPr>
              <p:nvPr/>
            </p:nvSpPr>
            <p:spPr bwMode="auto">
              <a:xfrm>
                <a:off x="5314" y="3446"/>
                <a:ext cx="192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01" name="Text Box 13"/>
              <p:cNvSpPr txBox="1">
                <a:spLocks noChangeArrowheads="1"/>
              </p:cNvSpPr>
              <p:nvPr/>
            </p:nvSpPr>
            <p:spPr bwMode="auto">
              <a:xfrm>
                <a:off x="5438" y="3971"/>
                <a:ext cx="1800" cy="948"/>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الأهداف</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التسويقي</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63502" name="Freeform 14"/>
            <p:cNvSpPr>
              <a:spLocks/>
            </p:cNvSpPr>
            <p:nvPr/>
          </p:nvSpPr>
          <p:spPr bwMode="auto">
            <a:xfrm>
              <a:off x="7417" y="2914"/>
              <a:ext cx="1" cy="472"/>
            </a:xfrm>
            <a:custGeom>
              <a:avLst/>
              <a:gdLst/>
              <a:ahLst/>
              <a:cxnLst>
                <a:cxn ang="0">
                  <a:pos x="0" y="0"/>
                </a:cxn>
                <a:cxn ang="0">
                  <a:pos x="0" y="472"/>
                </a:cxn>
              </a:cxnLst>
              <a:rect l="0" t="0" r="r" b="b"/>
              <a:pathLst>
                <a:path w="1" h="472">
                  <a:moveTo>
                    <a:pt x="0" y="0"/>
                  </a:moveTo>
                  <a:lnTo>
                    <a:pt x="0" y="472"/>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grpSp>
      <p:sp>
        <p:nvSpPr>
          <p:cNvPr id="22" name="Rectangle 21"/>
          <p:cNvSpPr/>
          <p:nvPr/>
        </p:nvSpPr>
        <p:spPr>
          <a:xfrm>
            <a:off x="6650707" y="3707740"/>
            <a:ext cx="1899879" cy="369332"/>
          </a:xfrm>
          <a:prstGeom prst="rect">
            <a:avLst/>
          </a:prstGeom>
        </p:spPr>
        <p:txBody>
          <a:bodyPr wrap="none">
            <a:spAutoFit/>
          </a:bodyPr>
          <a:lstStyle/>
          <a:p>
            <a:pPr algn="r" rtl="1">
              <a:buFont typeface="Arial" pitchFamily="34" charset="0"/>
              <a:buChar char="•"/>
            </a:pPr>
            <a:r>
              <a:rPr lang="ar-SA" dirty="0" smtClean="0">
                <a:solidFill>
                  <a:srgbClr val="000000"/>
                </a:solidFill>
              </a:rPr>
              <a:t> الإستراتجية التمييزية</a:t>
            </a:r>
            <a:endParaRPr lang="fr-FR" dirty="0">
              <a:solidFill>
                <a:srgbClr val="000000"/>
              </a:solidFill>
            </a:endParaRPr>
          </a:p>
        </p:txBody>
      </p:sp>
      <p:grpSp>
        <p:nvGrpSpPr>
          <p:cNvPr id="5" name="Group 15"/>
          <p:cNvGrpSpPr>
            <a:grpSpLocks/>
          </p:cNvGrpSpPr>
          <p:nvPr/>
        </p:nvGrpSpPr>
        <p:grpSpPr bwMode="auto">
          <a:xfrm>
            <a:off x="3330302" y="4456340"/>
            <a:ext cx="1752600" cy="1564946"/>
            <a:chOff x="3218" y="6011"/>
            <a:chExt cx="2760" cy="2464"/>
          </a:xfrm>
        </p:grpSpPr>
        <p:sp>
          <p:nvSpPr>
            <p:cNvPr id="63504" name="AutoShape 16"/>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05" name="Line 17"/>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06" name="Freeform 18"/>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6" name="Group 19"/>
            <p:cNvGrpSpPr>
              <a:grpSpLocks/>
            </p:cNvGrpSpPr>
            <p:nvPr/>
          </p:nvGrpSpPr>
          <p:grpSpPr bwMode="auto">
            <a:xfrm>
              <a:off x="3674" y="6011"/>
              <a:ext cx="1920" cy="2098"/>
              <a:chOff x="3674" y="6011"/>
              <a:chExt cx="1920" cy="2098"/>
            </a:xfrm>
          </p:grpSpPr>
          <p:sp>
            <p:nvSpPr>
              <p:cNvPr id="63508" name="Text Box 20"/>
              <p:cNvSpPr txBox="1">
                <a:spLocks noChangeArrowheads="1"/>
              </p:cNvSpPr>
              <p:nvPr/>
            </p:nvSpPr>
            <p:spPr bwMode="auto">
              <a:xfrm>
                <a:off x="4135" y="6011"/>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09" name="Text Box 21"/>
              <p:cNvSpPr txBox="1">
                <a:spLocks noChangeArrowheads="1"/>
              </p:cNvSpPr>
              <p:nvPr/>
            </p:nvSpPr>
            <p:spPr bwMode="auto">
              <a:xfrm>
                <a:off x="3674" y="6468"/>
                <a:ext cx="192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0" name="Text Box 22"/>
              <p:cNvSpPr txBox="1">
                <a:spLocks noChangeArrowheads="1"/>
              </p:cNvSpPr>
              <p:nvPr/>
            </p:nvSpPr>
            <p:spPr bwMode="auto">
              <a:xfrm>
                <a:off x="3716" y="7035"/>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9" name="Group 23"/>
          <p:cNvGrpSpPr>
            <a:grpSpLocks/>
          </p:cNvGrpSpPr>
          <p:nvPr/>
        </p:nvGrpSpPr>
        <p:grpSpPr bwMode="auto">
          <a:xfrm>
            <a:off x="5325790" y="4458881"/>
            <a:ext cx="1752600" cy="1562406"/>
            <a:chOff x="3218" y="6015"/>
            <a:chExt cx="2760" cy="2460"/>
          </a:xfrm>
        </p:grpSpPr>
        <p:sp>
          <p:nvSpPr>
            <p:cNvPr id="63512" name="AutoShape 24"/>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13" name="Line 25"/>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14" name="Freeform 26"/>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10" name="Group 27"/>
            <p:cNvGrpSpPr>
              <a:grpSpLocks/>
            </p:cNvGrpSpPr>
            <p:nvPr/>
          </p:nvGrpSpPr>
          <p:grpSpPr bwMode="auto">
            <a:xfrm>
              <a:off x="3659" y="6039"/>
              <a:ext cx="1920" cy="2070"/>
              <a:chOff x="3659" y="6039"/>
              <a:chExt cx="1920" cy="2070"/>
            </a:xfrm>
          </p:grpSpPr>
          <p:sp>
            <p:nvSpPr>
              <p:cNvPr id="63516" name="Text Box 28"/>
              <p:cNvSpPr txBox="1">
                <a:spLocks noChangeArrowheads="1"/>
              </p:cNvSpPr>
              <p:nvPr/>
            </p:nvSpPr>
            <p:spPr bwMode="auto">
              <a:xfrm>
                <a:off x="4084" y="6039"/>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7" name="Text Box 29"/>
              <p:cNvSpPr txBox="1">
                <a:spLocks noChangeArrowheads="1"/>
              </p:cNvSpPr>
              <p:nvPr/>
            </p:nvSpPr>
            <p:spPr bwMode="auto">
              <a:xfrm>
                <a:off x="3659" y="6492"/>
                <a:ext cx="192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8" name="Text Box 30"/>
              <p:cNvSpPr txBox="1">
                <a:spLocks noChangeArrowheads="1"/>
              </p:cNvSpPr>
              <p:nvPr/>
            </p:nvSpPr>
            <p:spPr bwMode="auto">
              <a:xfrm>
                <a:off x="3724" y="7035"/>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الهدف</a:t>
                </a:r>
                <a:r>
                  <a:rPr kumimoji="0" lang="ar-SA" sz="11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1</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11" name="Group 31"/>
          <p:cNvGrpSpPr>
            <a:grpSpLocks/>
          </p:cNvGrpSpPr>
          <p:nvPr/>
        </p:nvGrpSpPr>
        <p:grpSpPr bwMode="auto">
          <a:xfrm>
            <a:off x="1331640" y="4455071"/>
            <a:ext cx="1752600" cy="1566217"/>
            <a:chOff x="3218" y="6009"/>
            <a:chExt cx="2760" cy="2466"/>
          </a:xfrm>
        </p:grpSpPr>
        <p:sp>
          <p:nvSpPr>
            <p:cNvPr id="63520" name="AutoShape 32"/>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21" name="Line 33"/>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22" name="Freeform 34"/>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12" name="Group 35"/>
            <p:cNvGrpSpPr>
              <a:grpSpLocks/>
            </p:cNvGrpSpPr>
            <p:nvPr/>
          </p:nvGrpSpPr>
          <p:grpSpPr bwMode="auto">
            <a:xfrm>
              <a:off x="3659" y="6009"/>
              <a:ext cx="1920" cy="2085"/>
              <a:chOff x="3659" y="6009"/>
              <a:chExt cx="1920" cy="2085"/>
            </a:xfrm>
          </p:grpSpPr>
          <p:sp>
            <p:nvSpPr>
              <p:cNvPr id="63524" name="Text Box 36"/>
              <p:cNvSpPr txBox="1">
                <a:spLocks noChangeArrowheads="1"/>
              </p:cNvSpPr>
              <p:nvPr/>
            </p:nvSpPr>
            <p:spPr bwMode="auto">
              <a:xfrm>
                <a:off x="4133" y="6009"/>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25" name="Text Box 37"/>
              <p:cNvSpPr txBox="1">
                <a:spLocks noChangeArrowheads="1"/>
              </p:cNvSpPr>
              <p:nvPr/>
            </p:nvSpPr>
            <p:spPr bwMode="auto">
              <a:xfrm>
                <a:off x="3659" y="6453"/>
                <a:ext cx="1920" cy="872"/>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26" name="Text Box 38"/>
              <p:cNvSpPr txBox="1">
                <a:spLocks noChangeArrowheads="1"/>
              </p:cNvSpPr>
              <p:nvPr/>
            </p:nvSpPr>
            <p:spPr bwMode="auto">
              <a:xfrm>
                <a:off x="3701" y="7020"/>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ن</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72200" y="1484784"/>
            <a:ext cx="2076209" cy="369332"/>
          </a:xfrm>
          <a:prstGeom prst="rect">
            <a:avLst/>
          </a:prstGeom>
        </p:spPr>
        <p:txBody>
          <a:bodyPr wrap="none">
            <a:spAutoFit/>
          </a:bodyPr>
          <a:lstStyle/>
          <a:p>
            <a:pPr algn="r" rtl="1">
              <a:buFont typeface="Arial" pitchFamily="34" charset="0"/>
              <a:buChar char="•"/>
            </a:pPr>
            <a:r>
              <a:rPr lang="ar-SA" dirty="0" smtClean="0">
                <a:solidFill>
                  <a:srgbClr val="000000"/>
                </a:solidFill>
              </a:rPr>
              <a:t>   الاستراتيجية التركيزية</a:t>
            </a:r>
            <a:endParaRPr lang="fr-FR" dirty="0">
              <a:solidFill>
                <a:srgbClr val="000000"/>
              </a:solidFill>
            </a:endParaRPr>
          </a:p>
        </p:txBody>
      </p:sp>
      <p:grpSp>
        <p:nvGrpSpPr>
          <p:cNvPr id="2" name="Group 2"/>
          <p:cNvGrpSpPr>
            <a:grpSpLocks/>
          </p:cNvGrpSpPr>
          <p:nvPr/>
        </p:nvGrpSpPr>
        <p:grpSpPr bwMode="auto">
          <a:xfrm>
            <a:off x="3242270" y="2410487"/>
            <a:ext cx="2667000" cy="1738333"/>
            <a:chOff x="3218" y="6015"/>
            <a:chExt cx="2760" cy="2737"/>
          </a:xfrm>
        </p:grpSpPr>
        <p:sp>
          <p:nvSpPr>
            <p:cNvPr id="64515" name="AutoShape 3"/>
            <p:cNvSpPr>
              <a:spLocks noChangeArrowheads="1"/>
            </p:cNvSpPr>
            <p:nvPr/>
          </p:nvSpPr>
          <p:spPr bwMode="auto">
            <a:xfrm rot="5400000">
              <a:off x="3229" y="6004"/>
              <a:ext cx="2737"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4516" name="Line 4"/>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4517" name="Freeform 5"/>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nvGrpSpPr>
            <p:cNvPr id="3" name="Group 6"/>
            <p:cNvGrpSpPr>
              <a:grpSpLocks/>
            </p:cNvGrpSpPr>
            <p:nvPr/>
          </p:nvGrpSpPr>
          <p:grpSpPr bwMode="auto">
            <a:xfrm>
              <a:off x="3659" y="6038"/>
              <a:ext cx="1920" cy="2004"/>
              <a:chOff x="3659" y="6038"/>
              <a:chExt cx="1920" cy="2004"/>
            </a:xfrm>
          </p:grpSpPr>
          <p:sp>
            <p:nvSpPr>
              <p:cNvPr id="64519" name="Text Box 7"/>
              <p:cNvSpPr txBox="1">
                <a:spLocks noChangeArrowheads="1"/>
              </p:cNvSpPr>
              <p:nvPr/>
            </p:nvSpPr>
            <p:spPr bwMode="auto">
              <a:xfrm>
                <a:off x="3878" y="6038"/>
                <a:ext cx="144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4520" name="Text Box 8"/>
              <p:cNvSpPr txBox="1">
                <a:spLocks noChangeArrowheads="1"/>
              </p:cNvSpPr>
              <p:nvPr/>
            </p:nvSpPr>
            <p:spPr bwMode="auto">
              <a:xfrm>
                <a:off x="3659" y="6468"/>
                <a:ext cx="192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4521" name="Text Box 9"/>
              <p:cNvSpPr txBox="1">
                <a:spLocks noChangeArrowheads="1"/>
              </p:cNvSpPr>
              <p:nvPr/>
            </p:nvSpPr>
            <p:spPr bwMode="auto">
              <a:xfrm>
                <a:off x="3743" y="7170"/>
                <a:ext cx="1800" cy="8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التسويقي</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
        <p:nvSpPr>
          <p:cNvPr id="64522" name="Text Box 10"/>
          <p:cNvSpPr txBox="1">
            <a:spLocks noChangeArrowheads="1"/>
          </p:cNvSpPr>
          <p:nvPr/>
        </p:nvSpPr>
        <p:spPr bwMode="auto">
          <a:xfrm>
            <a:off x="6537920" y="2417142"/>
            <a:ext cx="914400" cy="301625"/>
          </a:xfrm>
          <a:prstGeom prst="rect">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1</a:t>
            </a:r>
            <a:endParaRPr kumimoji="0" lang="en-US"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4523" name="Text Box 11"/>
          <p:cNvSpPr txBox="1">
            <a:spLocks noChangeArrowheads="1"/>
          </p:cNvSpPr>
          <p:nvPr/>
        </p:nvSpPr>
        <p:spPr bwMode="auto">
          <a:xfrm>
            <a:off x="1705570" y="2417142"/>
            <a:ext cx="914400" cy="301625"/>
          </a:xfrm>
          <a:prstGeom prst="rect">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en-US"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4524" name="Rectangle 12"/>
          <p:cNvSpPr>
            <a:spLocks noChangeArrowheads="1"/>
          </p:cNvSpPr>
          <p:nvPr/>
        </p:nvSpPr>
        <p:spPr bwMode="auto">
          <a:xfrm>
            <a:off x="1763688" y="4420707"/>
            <a:ext cx="5616624"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الشكـل</a:t>
            </a:r>
            <a:r>
              <a:rPr lang="ar-SA" altLang="zh-CN" sz="1600" b="1" u="sng" dirty="0" smtClean="0">
                <a:solidFill>
                  <a:srgbClr val="000000"/>
                </a:solidFill>
                <a:latin typeface="Traditional Arabic" pitchFamily="18" charset="-78"/>
                <a:ea typeface="SimSun" pitchFamily="2" charset="-122"/>
                <a:cs typeface="Traditional Arabic" pitchFamily="18" charset="-78"/>
              </a:rPr>
              <a:t>: </a:t>
            </a: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استراتيجيات استهداف السوق</a:t>
            </a:r>
            <a:endParaRPr kumimoji="0" lang="en-US"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المصـدر     </a:t>
            </a:r>
            <a:r>
              <a:rPr kumimoji="0" lang="fr-FR" altLang="zh-CN" sz="17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Y.Chirouse</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Le marketing, Op.cit, p : 108</a:t>
            </a:r>
            <a:r>
              <a:rPr kumimoji="0" lang="fr-FR" altLang="zh-CN" sz="800" b="0" i="0" u="none" strike="noStrike" cap="none" normalizeH="0" baseline="0" dirty="0" smtClean="0">
                <a:ln>
                  <a:noFill/>
                </a:ln>
                <a:solidFill>
                  <a:srgbClr val="000000"/>
                </a:solidFill>
                <a:effectLst/>
                <a:latin typeface="Arial" pitchFamily="34" charset="0"/>
                <a:cs typeface="Arial" pitchFamily="34" charset="0"/>
              </a:rPr>
              <a:t> </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64088" y="1379478"/>
            <a:ext cx="3240360" cy="2913618"/>
          </a:xfrm>
          <a:prstGeom prst="rect">
            <a:avLst/>
          </a:prstGeom>
        </p:spPr>
        <p:txBody>
          <a:bodyPr wrap="square">
            <a:spAutoFit/>
          </a:bodyPr>
          <a:lstStyle/>
          <a:p>
            <a:pPr algn="just" rtl="1">
              <a:lnSpc>
                <a:spcPts val="2000"/>
              </a:lnSpc>
            </a:pPr>
            <a:r>
              <a:rPr lang="ar-SA" sz="1600" b="1" dirty="0" smtClean="0">
                <a:solidFill>
                  <a:srgbClr val="000000"/>
                </a:solidFill>
              </a:rPr>
              <a:t>1</a:t>
            </a:r>
            <a:r>
              <a:rPr lang="fr-FR" sz="1600" b="1" dirty="0" smtClean="0">
                <a:solidFill>
                  <a:srgbClr val="000000"/>
                </a:solidFill>
                <a:sym typeface="Symbol"/>
              </a:rPr>
              <a:t></a:t>
            </a:r>
            <a:r>
              <a:rPr lang="ar-SA" sz="1600" b="1" dirty="0" smtClean="0">
                <a:solidFill>
                  <a:srgbClr val="000000"/>
                </a:solidFill>
              </a:rPr>
              <a:t> استراتيجية عدم التمييز:</a:t>
            </a:r>
            <a:r>
              <a:rPr lang="ar-SA" sz="1600" dirty="0" smtClean="0">
                <a:solidFill>
                  <a:srgbClr val="000000"/>
                </a:solidFill>
              </a:rPr>
              <a:t> وكما يوضح الشكل فإن هذه الإستراتيجية يمكن أن تلاءم سوقا تمثله الحالة الأولى أساسا لأن المجتمع متماثل فيما يخص الفوائد التي يريدها في عرض المؤسسة، وعلى العكس فإن الحالة الثانية تمثل أربع مجموعات تمّ تحديدها في المجتمع الكلي على أساس تباينها واختلاف استجابتها في مواجهة خدمات وبرامج تسويق المؤسسة، إن قرار توجيه مزيج تسويقي موحد إلى هذه المجموعات قد لا يكون قرارا ملائما وسليما</a:t>
            </a:r>
            <a:endParaRPr lang="fr-FR" sz="1600" dirty="0">
              <a:solidFill>
                <a:srgbClr val="000000"/>
              </a:solidFill>
            </a:endParaRPr>
          </a:p>
        </p:txBody>
      </p:sp>
      <p:pic>
        <p:nvPicPr>
          <p:cNvPr id="65538" name="Picture 2"/>
          <p:cNvPicPr>
            <a:picLocks noChangeAspect="1" noChangeArrowheads="1"/>
          </p:cNvPicPr>
          <p:nvPr/>
        </p:nvPicPr>
        <p:blipFill>
          <a:blip r:embed="rId2" cstate="print"/>
          <a:srcRect/>
          <a:stretch>
            <a:fillRect/>
          </a:stretch>
        </p:blipFill>
        <p:spPr bwMode="auto">
          <a:xfrm>
            <a:off x="683568" y="1615876"/>
            <a:ext cx="4198938" cy="2389188"/>
          </a:xfrm>
          <a:prstGeom prst="rect">
            <a:avLst/>
          </a:prstGeom>
          <a:noFill/>
          <a:ln w="9525">
            <a:noFill/>
            <a:miter lim="800000"/>
            <a:headEnd/>
            <a:tailEnd/>
          </a:ln>
        </p:spPr>
      </p:pic>
      <p:sp>
        <p:nvSpPr>
          <p:cNvPr id="6" name="Rectangle 5"/>
          <p:cNvSpPr/>
          <p:nvPr/>
        </p:nvSpPr>
        <p:spPr>
          <a:xfrm>
            <a:off x="1547664" y="4602614"/>
            <a:ext cx="7056784" cy="338554"/>
          </a:xfrm>
          <a:prstGeom prst="rect">
            <a:avLst/>
          </a:prstGeom>
        </p:spPr>
        <p:txBody>
          <a:bodyPr wrap="square">
            <a:spAutoFit/>
          </a:bodyPr>
          <a:lstStyle/>
          <a:p>
            <a:pPr algn="r" rtl="1"/>
            <a:r>
              <a:rPr lang="ar-SA" sz="1600" dirty="0" smtClean="0">
                <a:solidFill>
                  <a:srgbClr val="000000"/>
                </a:solidFill>
              </a:rPr>
              <a:t> إن الاستراتيجية التسويقية الموحدة قد تجد مبررات انتهاجها في حالات متعددة يمكن أن نذكر منها ما يلي:</a:t>
            </a:r>
            <a:endParaRPr lang="fr-FR" sz="1600" dirty="0">
              <a:solidFill>
                <a:srgbClr val="000000"/>
              </a:solidFill>
            </a:endParaRPr>
          </a:p>
        </p:txBody>
      </p:sp>
      <p:sp>
        <p:nvSpPr>
          <p:cNvPr id="7" name="ZoneTexte 6"/>
          <p:cNvSpPr txBox="1"/>
          <p:nvPr/>
        </p:nvSpPr>
        <p:spPr>
          <a:xfrm>
            <a:off x="3131840" y="5013176"/>
            <a:ext cx="4464496" cy="1196994"/>
          </a:xfrm>
          <a:prstGeom prst="rect">
            <a:avLst/>
          </a:prstGeom>
        </p:spPr>
        <p:txBody>
          <a:bodyPr wrap="square">
            <a:spAutoFit/>
          </a:bodyPr>
          <a:lstStyle/>
          <a:p>
            <a:pPr algn="r" rtl="1">
              <a:lnSpc>
                <a:spcPts val="2200"/>
              </a:lnSpc>
              <a:buFont typeface="Arial" pitchFamily="34" charset="0"/>
              <a:buChar char="•"/>
            </a:pPr>
            <a:r>
              <a:rPr lang="ar-SA" sz="1600" dirty="0" smtClean="0">
                <a:solidFill>
                  <a:srgbClr val="000000"/>
                </a:solidFill>
              </a:rPr>
              <a:t>  حالة ضعف ضغط المنافسة</a:t>
            </a:r>
          </a:p>
          <a:p>
            <a:pPr algn="r" rtl="1">
              <a:lnSpc>
                <a:spcPts val="2200"/>
              </a:lnSpc>
              <a:buFont typeface="Arial" pitchFamily="34" charset="0"/>
              <a:buChar char="•"/>
            </a:pPr>
            <a:r>
              <a:rPr lang="ar-SA" sz="1600" dirty="0" smtClean="0">
                <a:solidFill>
                  <a:srgbClr val="000000"/>
                </a:solidFill>
              </a:rPr>
              <a:t>  تسويق المنتجات العادية</a:t>
            </a:r>
          </a:p>
          <a:p>
            <a:pPr algn="r" rtl="1">
              <a:lnSpc>
                <a:spcPts val="2200"/>
              </a:lnSpc>
              <a:buFont typeface="Arial" pitchFamily="34" charset="0"/>
              <a:buChar char="•"/>
            </a:pPr>
            <a:r>
              <a:rPr lang="ar-SA" sz="1600" dirty="0" smtClean="0">
                <a:solidFill>
                  <a:srgbClr val="000000"/>
                </a:solidFill>
              </a:rPr>
              <a:t>  التسويق الموحد وهيكل التكلفة التنافسي</a:t>
            </a:r>
          </a:p>
          <a:p>
            <a:pPr algn="r" rtl="1">
              <a:lnSpc>
                <a:spcPts val="2200"/>
              </a:lnSpc>
              <a:buFont typeface="Arial" pitchFamily="34" charset="0"/>
              <a:buChar char="•"/>
            </a:pPr>
            <a:endParaRPr lang="fr-FR" sz="1600" dirty="0" smtClean="0">
              <a:solidFill>
                <a:srgbClr val="000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1331640" y="1620083"/>
            <a:ext cx="643141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400"/>
              </a:lnSpc>
              <a:spcBef>
                <a:spcPct val="0"/>
              </a:spcBef>
              <a:spcAft>
                <a:spcPts val="400"/>
              </a:spcAft>
              <a:buClrTx/>
              <a:buSzTx/>
              <a:buFontTx/>
              <a:buNone/>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 أن نجمل بعض مزايا وعيوب التسويق غير التمييزي فيما يلي:</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4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التوافـق مع الحاجـات الأساسية للمستهلك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الملح، السكـر،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الدقيق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تحقيق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اقتصادات</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الوفرة من خـلال تخفيضـات مهمة في الإنتاج والتخزيـن و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النقل...؛</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تخفيض وقت وتكاليف دراسـة السوق وبحـوث التسويق؛</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وجود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منتوج</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وسوق واحد يخفض من جهد ونفقات التخطيط التسويقي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والإشهار…</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ts val="600"/>
              </a:spcBef>
              <a:spcAft>
                <a:spcPts val="400"/>
              </a:spcAft>
              <a:buClrTx/>
              <a:buSzTx/>
              <a:buFontTx/>
              <a:buNone/>
              <a:tabLst>
                <a:tab pos="239713" algn="l"/>
              </a:tabLst>
            </a:pPr>
            <a:r>
              <a:rPr kumimoji="0" lang="ar-SA" altLang="zh-CN" sz="17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ب- العيوب:</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النجاح الذي لاقـاه نموذج التسويق التمييزي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مثلا في سوق السيارات،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اللباس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إن مفهـوم المستهلك الوسطي هو مفهوم إحصائي مجـرد قد لا يمثل شيئا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حقيقيا</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في الواقع؛</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مشكلة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المردوديـة</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ألاَ تكون استراتيجية الهامش الربحي المرتفع</a:t>
            </a:r>
            <a:r>
              <a:rPr kumimoji="0" lang="ar-SA"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بمبيعات قليلة</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أكثر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مردودية</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من استراتيجية الحجـم الكبير بهامش ربح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أقـل؟؛</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تهديد مواجـهة منافسة كثيفة وخاصة في حالة نجـاح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المؤسسة…</a:t>
            </a:r>
            <a:endParaRPr kumimoji="0" lang="ar-SA"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1416000"/>
            <a:ext cx="7776864" cy="610295"/>
          </a:xfrm>
          <a:prstGeom prst="rect">
            <a:avLst/>
          </a:prstGeom>
          <a:noFill/>
        </p:spPr>
        <p:txBody>
          <a:bodyPr wrap="square" rtlCol="0">
            <a:spAutoFit/>
          </a:bodyPr>
          <a:lstStyle/>
          <a:p>
            <a:pPr algn="just" rtl="1">
              <a:lnSpc>
                <a:spcPts val="2100"/>
              </a:lnSpc>
            </a:pPr>
            <a:r>
              <a:rPr lang="ar-SA" sz="1600" b="1" dirty="0" smtClean="0">
                <a:solidFill>
                  <a:srgbClr val="000000"/>
                </a:solidFill>
              </a:rPr>
              <a:t>2</a:t>
            </a:r>
            <a:r>
              <a:rPr lang="fr-FR" sz="1600" b="1" dirty="0" smtClean="0">
                <a:solidFill>
                  <a:srgbClr val="000000"/>
                </a:solidFill>
                <a:sym typeface="Symbol"/>
              </a:rPr>
              <a:t></a:t>
            </a:r>
            <a:r>
              <a:rPr lang="ar-SA" sz="1600" b="1" dirty="0" smtClean="0">
                <a:solidFill>
                  <a:srgbClr val="000000"/>
                </a:solidFill>
              </a:rPr>
              <a:t> استراتيجية التمييز: </a:t>
            </a:r>
            <a:r>
              <a:rPr lang="ar-SA" sz="1600" dirty="0" smtClean="0">
                <a:solidFill>
                  <a:srgbClr val="000000"/>
                </a:solidFill>
              </a:rPr>
              <a:t>تعرف هذه الاستراتيجية بأنها اختيار قطاعين أو أكثر من قطاعات السوق الكلية وتكييف منتجات المؤسسة وخدماتها مع رغبات وظروف كل مجموعة مختارة من </a:t>
            </a:r>
            <a:r>
              <a:rPr lang="ar-SA" sz="1600" dirty="0" err="1" smtClean="0">
                <a:solidFill>
                  <a:srgbClr val="000000"/>
                </a:solidFill>
              </a:rPr>
              <a:t>المستهلكين.</a:t>
            </a:r>
            <a:r>
              <a:rPr lang="ar-SA" sz="1600" dirty="0" smtClean="0"/>
              <a:t> </a:t>
            </a:r>
          </a:p>
        </p:txBody>
      </p:sp>
      <p:sp>
        <p:nvSpPr>
          <p:cNvPr id="5" name="ZoneTexte 4"/>
          <p:cNvSpPr txBox="1"/>
          <p:nvPr/>
        </p:nvSpPr>
        <p:spPr>
          <a:xfrm>
            <a:off x="683568" y="2270482"/>
            <a:ext cx="7776864" cy="610295"/>
          </a:xfrm>
          <a:prstGeom prst="rect">
            <a:avLst/>
          </a:prstGeom>
          <a:noFill/>
        </p:spPr>
        <p:txBody>
          <a:bodyPr wrap="square" rtlCol="0">
            <a:spAutoFit/>
          </a:bodyPr>
          <a:lstStyle/>
          <a:p>
            <a:pPr algn="just" rtl="1">
              <a:lnSpc>
                <a:spcPts val="2100"/>
              </a:lnSpc>
            </a:pPr>
            <a:r>
              <a:rPr lang="ar-SA" sz="1600" dirty="0" smtClean="0">
                <a:solidFill>
                  <a:srgbClr val="000000"/>
                </a:solidFill>
              </a:rPr>
              <a:t>ويمكننا أن نميز بين نوعين من استراتيجية التسويق التمييزي والتي تهدف إما إلى تغطية مجموع القطاعات كلها أو إلى استهداف بعضها </a:t>
            </a:r>
            <a:r>
              <a:rPr lang="ar-SA" sz="1600" dirty="0" err="1" smtClean="0">
                <a:solidFill>
                  <a:srgbClr val="000000"/>
                </a:solidFill>
              </a:rPr>
              <a:t>فقط:</a:t>
            </a:r>
            <a:endParaRPr lang="ar-SA" sz="1600" dirty="0" smtClean="0">
              <a:solidFill>
                <a:srgbClr val="000000"/>
              </a:solidFill>
            </a:endParaRPr>
          </a:p>
        </p:txBody>
      </p:sp>
      <p:graphicFrame>
        <p:nvGraphicFramePr>
          <p:cNvPr id="6" name="Table 3"/>
          <p:cNvGraphicFramePr>
            <a:graphicFrameLocks noGrp="1"/>
          </p:cNvGraphicFramePr>
          <p:nvPr/>
        </p:nvGraphicFramePr>
        <p:xfrm>
          <a:off x="755576" y="4622264"/>
          <a:ext cx="7704856" cy="822960"/>
        </p:xfrm>
        <a:graphic>
          <a:graphicData uri="http://schemas.openxmlformats.org/drawingml/2006/table">
            <a:tbl>
              <a:tblPr firstRow="1" bandRow="1">
                <a:tableStyleId>{5C22544A-7EE6-4342-B048-85BDC9FD1C3A}</a:tableStyleId>
              </a:tblPr>
              <a:tblGrid>
                <a:gridCol w="6099995"/>
                <a:gridCol w="1604861"/>
              </a:tblGrid>
              <a:tr h="722009">
                <a:tc>
                  <a:txBody>
                    <a:bodyPr/>
                    <a:lstStyle/>
                    <a:p>
                      <a:pPr lvl="0" algn="just" rtl="1"/>
                      <a:r>
                        <a:rPr lang="ar-SA" sz="1800" b="1" kern="1200" dirty="0" smtClean="0">
                          <a:solidFill>
                            <a:srgbClr val="000000"/>
                          </a:solidFill>
                          <a:latin typeface="+mn-lt"/>
                          <a:ea typeface="+mn-ea"/>
                          <a:cs typeface="+mn-cs"/>
                        </a:rPr>
                        <a:t>إ</a:t>
                      </a:r>
                      <a:r>
                        <a:rPr lang="ar-SA" sz="1500" b="0" kern="1200" baseline="0" dirty="0" smtClean="0">
                          <a:solidFill>
                            <a:srgbClr val="000000"/>
                          </a:solidFill>
                          <a:latin typeface="Arial" pitchFamily="34" charset="0"/>
                          <a:ea typeface="+mn-ea"/>
                          <a:cs typeface="Arial" pitchFamily="34" charset="0"/>
                        </a:rPr>
                        <a:t>ن التسويق التمييزي قد يتمثل أيضا في اختيار قطاعات معينة ذلك أن المؤسسة كبيرة الحجم في بعض الأحيان قد تركز جهودها على القطاعات الأكثر أهمية ونموا وتترك القطاعات الأقل جاذبية للمؤسسات الأصغر حجما.</a:t>
                      </a:r>
                      <a:endParaRPr lang="fr-FR" sz="1500" b="0" kern="1200" baseline="0" dirty="0">
                        <a:solidFill>
                          <a:srgbClr val="000000"/>
                        </a:solidFill>
                        <a:latin typeface="Arial" pitchFamily="34" charset="0"/>
                        <a:ea typeface="+mn-ea"/>
                        <a:cs typeface="Arial" pitchFamily="34" charset="0"/>
                      </a:endParaRPr>
                    </a:p>
                  </a:txBody>
                  <a:tcPr anchor="ctr">
                    <a:solidFill>
                      <a:srgbClr val="8AEF25">
                        <a:alpha val="40000"/>
                      </a:srgbClr>
                    </a:solidFill>
                  </a:tcPr>
                </a:tc>
                <a:tc>
                  <a:txBody>
                    <a:bodyPr/>
                    <a:lstStyle/>
                    <a:p>
                      <a:pPr algn="ctr"/>
                      <a:r>
                        <a:rPr lang="ar-SA" sz="1500" b="0" kern="1200" dirty="0" smtClean="0">
                          <a:solidFill>
                            <a:srgbClr val="000000"/>
                          </a:solidFill>
                          <a:latin typeface="Arial" pitchFamily="34" charset="0"/>
                          <a:ea typeface="+mn-ea"/>
                          <a:cs typeface="Arial" pitchFamily="34" charset="0"/>
                        </a:rPr>
                        <a:t>استهداف قطاعات محددة</a:t>
                      </a:r>
                      <a:endParaRPr lang="en-IE" sz="1500" b="0" kern="1200" dirty="0">
                        <a:solidFill>
                          <a:srgbClr val="000000"/>
                        </a:solidFill>
                        <a:latin typeface="Arial" pitchFamily="34" charset="0"/>
                        <a:ea typeface="+mn-ea"/>
                        <a:cs typeface="Arial" pitchFamily="34" charset="0"/>
                      </a:endParaRPr>
                    </a:p>
                  </a:txBody>
                  <a:tcPr anchor="ctr">
                    <a:solidFill>
                      <a:srgbClr val="8AEF25">
                        <a:alpha val="40000"/>
                      </a:srgbClr>
                    </a:solidFill>
                  </a:tcPr>
                </a:tc>
              </a:tr>
            </a:tbl>
          </a:graphicData>
        </a:graphic>
      </p:graphicFrame>
      <p:graphicFrame>
        <p:nvGraphicFramePr>
          <p:cNvPr id="7" name="Table 3"/>
          <p:cNvGraphicFramePr>
            <a:graphicFrameLocks noGrp="1"/>
          </p:cNvGraphicFramePr>
          <p:nvPr/>
        </p:nvGraphicFramePr>
        <p:xfrm>
          <a:off x="755576" y="3202672"/>
          <a:ext cx="7704856" cy="1234440"/>
        </p:xfrm>
        <a:graphic>
          <a:graphicData uri="http://schemas.openxmlformats.org/drawingml/2006/table">
            <a:tbl>
              <a:tblPr firstRow="1" bandRow="1">
                <a:tableStyleId>{5C22544A-7EE6-4342-B048-85BDC9FD1C3A}</a:tableStyleId>
              </a:tblPr>
              <a:tblGrid>
                <a:gridCol w="6099995"/>
                <a:gridCol w="1604861"/>
              </a:tblGrid>
              <a:tr h="722009">
                <a:tc>
                  <a:txBody>
                    <a:bodyPr/>
                    <a:lstStyle/>
                    <a:p>
                      <a:pPr lvl="0" algn="just" rtl="1"/>
                      <a:r>
                        <a:rPr lang="ar-SA" sz="1500" b="0" kern="1200" baseline="0" dirty="0" smtClean="0">
                          <a:solidFill>
                            <a:srgbClr val="000000"/>
                          </a:solidFill>
                          <a:latin typeface="Arial" pitchFamily="34" charset="0"/>
                          <a:ea typeface="+mn-ea"/>
                          <a:cs typeface="Arial" pitchFamily="34" charset="0"/>
                        </a:rPr>
                        <a:t> </a:t>
                      </a:r>
                      <a:r>
                        <a:rPr lang="ar-SA" sz="1500" b="0" kern="1200" dirty="0" smtClean="0">
                          <a:solidFill>
                            <a:srgbClr val="000000"/>
                          </a:solidFill>
                          <a:latin typeface="Arial" pitchFamily="34" charset="0"/>
                          <a:ea typeface="+mn-ea"/>
                          <a:cs typeface="Arial" pitchFamily="34" charset="0"/>
                        </a:rPr>
                        <a:t>ويعتمد هذا النوعَ كثيرٌ من المؤسسات الضخمة ذات الموارد الكبيرة والقادرة على إدارة مجموعة كبيرة من المنتجات والأسواق مثل: شركة </a:t>
                      </a:r>
                      <a:r>
                        <a:rPr lang="fr-FR" sz="1300" b="0" i="1" kern="1200" dirty="0" smtClean="0">
                          <a:solidFill>
                            <a:srgbClr val="000000"/>
                          </a:solidFill>
                          <a:latin typeface="Arial" pitchFamily="34" charset="0"/>
                          <a:ea typeface="+mn-ea"/>
                          <a:cs typeface="Arial" pitchFamily="34" charset="0"/>
                        </a:rPr>
                        <a:t>L’Oréal</a:t>
                      </a:r>
                      <a:r>
                        <a:rPr lang="ar-SA" sz="1500" b="0" kern="1200" dirty="0" smtClean="0">
                          <a:solidFill>
                            <a:srgbClr val="000000"/>
                          </a:solidFill>
                          <a:latin typeface="Arial" pitchFamily="34" charset="0"/>
                          <a:ea typeface="+mn-ea"/>
                          <a:cs typeface="Arial" pitchFamily="34" charset="0"/>
                        </a:rPr>
                        <a:t> في منتجات مواد </a:t>
                      </a:r>
                      <a:r>
                        <a:rPr lang="ar-SA" sz="1500" b="0" kern="1200" dirty="0" err="1" smtClean="0">
                          <a:solidFill>
                            <a:srgbClr val="000000"/>
                          </a:solidFill>
                          <a:latin typeface="Arial" pitchFamily="34" charset="0"/>
                          <a:ea typeface="+mn-ea"/>
                          <a:cs typeface="Arial" pitchFamily="34" charset="0"/>
                        </a:rPr>
                        <a:t>التجميل،</a:t>
                      </a:r>
                      <a:r>
                        <a:rPr lang="ar-SA" sz="1500" b="0" kern="1200" dirty="0" smtClean="0">
                          <a:solidFill>
                            <a:srgbClr val="000000"/>
                          </a:solidFill>
                          <a:latin typeface="Arial" pitchFamily="34" charset="0"/>
                          <a:ea typeface="+mn-ea"/>
                          <a:cs typeface="Arial" pitchFamily="34" charset="0"/>
                        </a:rPr>
                        <a:t> </a:t>
                      </a:r>
                      <a:r>
                        <a:rPr lang="fr-FR" sz="1300" b="0" i="1" kern="1200" dirty="0" smtClean="0">
                          <a:solidFill>
                            <a:srgbClr val="000000"/>
                          </a:solidFill>
                          <a:latin typeface="Arial" pitchFamily="34" charset="0"/>
                          <a:ea typeface="+mn-ea"/>
                          <a:cs typeface="Arial" pitchFamily="34" charset="0"/>
                        </a:rPr>
                        <a:t>Colgate</a:t>
                      </a:r>
                      <a:r>
                        <a:rPr lang="ar-SA" sz="1500" b="0" kern="1200" dirty="0" smtClean="0">
                          <a:solidFill>
                            <a:srgbClr val="000000"/>
                          </a:solidFill>
                          <a:latin typeface="Arial" pitchFamily="34" charset="0"/>
                          <a:ea typeface="+mn-ea"/>
                          <a:cs typeface="Arial" pitchFamily="34" charset="0"/>
                        </a:rPr>
                        <a:t> في مواد التنظيف، و</a:t>
                      </a:r>
                      <a:r>
                        <a:rPr lang="ar-SA" sz="1500" b="0" i="1" kern="1200" dirty="0" smtClean="0">
                          <a:solidFill>
                            <a:srgbClr val="000000"/>
                          </a:solidFill>
                          <a:latin typeface="Arial" pitchFamily="34" charset="0"/>
                          <a:ea typeface="+mn-ea"/>
                          <a:cs typeface="Arial" pitchFamily="34" charset="0"/>
                        </a:rPr>
                        <a:t> </a:t>
                      </a:r>
                      <a:r>
                        <a:rPr lang="fr-FR" sz="1300" b="0" i="1" kern="1200" dirty="0" smtClean="0">
                          <a:solidFill>
                            <a:srgbClr val="000000"/>
                          </a:solidFill>
                          <a:latin typeface="Arial" pitchFamily="34" charset="0"/>
                          <a:ea typeface="+mn-ea"/>
                          <a:cs typeface="Arial" pitchFamily="34" charset="0"/>
                        </a:rPr>
                        <a:t>Volkswagen</a:t>
                      </a:r>
                      <a:r>
                        <a:rPr lang="ar-SA" sz="1500" b="0" kern="1200" dirty="0" smtClean="0">
                          <a:solidFill>
                            <a:srgbClr val="000000"/>
                          </a:solidFill>
                          <a:latin typeface="Arial" pitchFamily="34" charset="0"/>
                          <a:ea typeface="+mn-ea"/>
                          <a:cs typeface="Arial" pitchFamily="34" charset="0"/>
                        </a:rPr>
                        <a:t> في إنتاج السيارات...، إن هذه السياسة قد تقود المؤسسة إما إلى تنويع علاماتها حسب تشكيلات منتجاتها المختلفة، وإما إلى الاحتفاظ بعلامة واحدة وتمديدها على كامل تشكيلة المنتجات.</a:t>
                      </a:r>
                      <a:endParaRPr lang="fr-FR" sz="1500" b="0" kern="1200" dirty="0">
                        <a:solidFill>
                          <a:srgbClr val="000000"/>
                        </a:solidFill>
                        <a:latin typeface="Arial" pitchFamily="34" charset="0"/>
                        <a:ea typeface="+mn-ea"/>
                        <a:cs typeface="Arial" pitchFamily="34" charset="0"/>
                      </a:endParaRPr>
                    </a:p>
                  </a:txBody>
                  <a:tcPr anchor="ctr">
                    <a:solidFill>
                      <a:srgbClr val="8AEF25">
                        <a:alpha val="40000"/>
                      </a:srgbClr>
                    </a:solidFill>
                  </a:tcPr>
                </a:tc>
                <a:tc>
                  <a:txBody>
                    <a:bodyPr/>
                    <a:lstStyle/>
                    <a:p>
                      <a:pPr algn="ctr"/>
                      <a:r>
                        <a:rPr lang="ar-SA" sz="1500" b="0" kern="1200" dirty="0" smtClean="0">
                          <a:solidFill>
                            <a:srgbClr val="000000"/>
                          </a:solidFill>
                          <a:latin typeface="Arial" pitchFamily="34" charset="0"/>
                          <a:ea typeface="+mn-ea"/>
                          <a:cs typeface="Arial" pitchFamily="34" charset="0"/>
                        </a:rPr>
                        <a:t>استهداف مجموع القطاعات بسياسة</a:t>
                      </a:r>
                      <a:r>
                        <a:rPr lang="ar-SA" sz="1500" b="0" kern="1200" baseline="0" dirty="0" smtClean="0">
                          <a:solidFill>
                            <a:srgbClr val="000000"/>
                          </a:solidFill>
                          <a:latin typeface="Arial" pitchFamily="34" charset="0"/>
                          <a:ea typeface="+mn-ea"/>
                          <a:cs typeface="Arial" pitchFamily="34" charset="0"/>
                        </a:rPr>
                        <a:t> </a:t>
                      </a:r>
                      <a:r>
                        <a:rPr lang="ar-SA" sz="1500" b="0" kern="1200" dirty="0" smtClean="0">
                          <a:solidFill>
                            <a:srgbClr val="000000"/>
                          </a:solidFill>
                          <a:latin typeface="Arial" pitchFamily="34" charset="0"/>
                          <a:ea typeface="+mn-ea"/>
                          <a:cs typeface="Arial" pitchFamily="34" charset="0"/>
                        </a:rPr>
                        <a:t>تسويقية مكيّفة</a:t>
                      </a:r>
                      <a:endParaRPr lang="en-IE" sz="1500" b="0" dirty="0">
                        <a:solidFill>
                          <a:srgbClr val="000000"/>
                        </a:solidFill>
                        <a:latin typeface="Arial" pitchFamily="34" charset="0"/>
                        <a:cs typeface="Arial" pitchFamily="34" charset="0"/>
                      </a:endParaRPr>
                    </a:p>
                  </a:txBody>
                  <a:tcPr anchor="ctr">
                    <a:solidFill>
                      <a:srgbClr val="8AEF25">
                        <a:alpha val="40000"/>
                      </a:srgbClr>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686780"/>
            <a:ext cx="6966520" cy="950132"/>
          </a:xfrm>
          <a:prstGeom prst="rect">
            <a:avLst/>
          </a:prstGeom>
        </p:spPr>
        <p:txBody>
          <a:bodyPr wrap="square">
            <a:spAutoFit/>
          </a:bodyPr>
          <a:lstStyle/>
          <a:p>
            <a:pPr algn="just" rtl="1">
              <a:lnSpc>
                <a:spcPts val="2300"/>
              </a:lnSpc>
            </a:pPr>
            <a:r>
              <a:rPr lang="ar-SA" sz="1600" dirty="0" smtClean="0">
                <a:solidFill>
                  <a:srgbClr val="000000"/>
                </a:solidFill>
              </a:rPr>
              <a:t>ومن الواضح إذن أن استراتيجية التسويق التمييزي تعتبر الأكثر </a:t>
            </a:r>
            <a:r>
              <a:rPr lang="ar-SA" sz="1600" dirty="0" err="1" smtClean="0">
                <a:solidFill>
                  <a:srgbClr val="000000"/>
                </a:solidFill>
              </a:rPr>
              <a:t>مردودية</a:t>
            </a:r>
            <a:r>
              <a:rPr lang="ar-SA" sz="1600" dirty="0" smtClean="0">
                <a:solidFill>
                  <a:srgbClr val="000000"/>
                </a:solidFill>
              </a:rPr>
              <a:t> وفعالية بالنسبة للمؤسسة، إلا أنها لا تخلو كذلك من النقائص التي يجب الانتباه لها، ففي مقابل الأرباح التي يمكن أن تدرها هذه السياسة فإنها أيضا تسهم في ارتفاع التكاليف وخاصة من خلال ما </a:t>
            </a:r>
            <a:r>
              <a:rPr lang="ar-SA" sz="1600" dirty="0" err="1" smtClean="0">
                <a:solidFill>
                  <a:srgbClr val="000000"/>
                </a:solidFill>
              </a:rPr>
              <a:t>يلي:</a:t>
            </a:r>
            <a:endParaRPr lang="ar-SA" sz="1600" dirty="0" smtClean="0">
              <a:solidFill>
                <a:srgbClr val="000000"/>
              </a:solidFill>
            </a:endParaRPr>
          </a:p>
        </p:txBody>
      </p:sp>
      <p:sp>
        <p:nvSpPr>
          <p:cNvPr id="5" name="Rectangle 4"/>
          <p:cNvSpPr/>
          <p:nvPr/>
        </p:nvSpPr>
        <p:spPr>
          <a:xfrm>
            <a:off x="1292399" y="4538570"/>
            <a:ext cx="6840760" cy="1194686"/>
          </a:xfrm>
          <a:prstGeom prst="rect">
            <a:avLst/>
          </a:prstGeom>
        </p:spPr>
        <p:txBody>
          <a:bodyPr wrap="square">
            <a:spAutoFit/>
          </a:bodyPr>
          <a:lstStyle/>
          <a:p>
            <a:pPr algn="just" rtl="1">
              <a:lnSpc>
                <a:spcPts val="2200"/>
              </a:lnSpc>
            </a:pPr>
            <a:r>
              <a:rPr lang="ar-SA" sz="1500" dirty="0" smtClean="0">
                <a:solidFill>
                  <a:srgbClr val="000000"/>
                </a:solidFill>
              </a:rPr>
              <a:t> وإضافة إلى خطر التكاليف المرتفعة التي تتطلبها هذه الاستراتيجية فإن المؤسسة تواجـه خطرا آخر في حالة ما إذا كانت الحـدود بين القطاعات المختلفة غير واضحة نتيجة قصور في عملية تجزئة السوق أو نتيجة لضعف ولاء المستهلكين ووفائهم للمنتجات، فإن المؤسسة يمكن لهـا أن تنافس نفسها بنفسها في إطار ما يسمى </a:t>
            </a:r>
            <a:r>
              <a:rPr lang="ar-SA" sz="1500" dirty="0" err="1" smtClean="0">
                <a:solidFill>
                  <a:srgbClr val="000000"/>
                </a:solidFill>
              </a:rPr>
              <a:t>بعملية </a:t>
            </a:r>
            <a:r>
              <a:rPr lang="ar-SA" sz="1500" dirty="0" smtClean="0">
                <a:solidFill>
                  <a:srgbClr val="000000"/>
                </a:solidFill>
              </a:rPr>
              <a:t>”التآكل </a:t>
            </a:r>
            <a:r>
              <a:rPr lang="ar-SA" sz="1500" dirty="0" err="1" smtClean="0">
                <a:solidFill>
                  <a:srgbClr val="000000"/>
                </a:solidFill>
              </a:rPr>
              <a:t>الذاتي“</a:t>
            </a:r>
            <a:r>
              <a:rPr lang="ar-SA" sz="1500" dirty="0" smtClean="0">
                <a:solidFill>
                  <a:srgbClr val="000000"/>
                </a:solidFill>
              </a:rPr>
              <a:t> </a:t>
            </a:r>
            <a:r>
              <a:rPr lang="fr-FR" sz="1500" i="1" dirty="0" smtClean="0">
                <a:solidFill>
                  <a:srgbClr val="000000"/>
                </a:solidFill>
                <a:sym typeface="Symbol"/>
              </a:rPr>
              <a:t></a:t>
            </a:r>
            <a:r>
              <a:rPr lang="fr-FR" sz="1500" i="1" dirty="0" smtClean="0">
                <a:solidFill>
                  <a:srgbClr val="000000"/>
                </a:solidFill>
                <a:latin typeface="Times New Roman" pitchFamily="18" charset="0"/>
                <a:cs typeface="Times New Roman" pitchFamily="18" charset="0"/>
              </a:rPr>
              <a:t>cannibalisme</a:t>
            </a:r>
            <a:r>
              <a:rPr lang="fr-FR" sz="1500" i="1" dirty="0" smtClean="0">
                <a:solidFill>
                  <a:srgbClr val="000000"/>
                </a:solidFill>
                <a:sym typeface="Symbol"/>
              </a:rPr>
              <a:t></a:t>
            </a:r>
            <a:r>
              <a:rPr lang="fr-FR" sz="1500" dirty="0" smtClean="0">
                <a:solidFill>
                  <a:srgbClr val="000000"/>
                </a:solidFill>
              </a:rPr>
              <a:t> </a:t>
            </a:r>
            <a:endParaRPr lang="fr-FR" sz="1500" dirty="0">
              <a:solidFill>
                <a:srgbClr val="000000"/>
              </a:solidFill>
            </a:endParaRPr>
          </a:p>
        </p:txBody>
      </p:sp>
      <p:sp>
        <p:nvSpPr>
          <p:cNvPr id="6" name="ZoneTexte 5"/>
          <p:cNvSpPr txBox="1"/>
          <p:nvPr/>
        </p:nvSpPr>
        <p:spPr>
          <a:xfrm>
            <a:off x="3347864" y="2791088"/>
            <a:ext cx="3456384" cy="1862048"/>
          </a:xfrm>
          <a:prstGeom prst="rect">
            <a:avLst/>
          </a:prstGeom>
          <a:noFill/>
        </p:spPr>
        <p:txBody>
          <a:bodyPr wrap="square" rtlCol="0">
            <a:spAutoFit/>
          </a:bodyPr>
          <a:lstStyle/>
          <a:p>
            <a:pPr algn="just" rtl="1">
              <a:spcAft>
                <a:spcPts val="600"/>
              </a:spcAft>
              <a:buFont typeface="Wingdings" pitchFamily="2" charset="2"/>
              <a:buChar char="ü"/>
            </a:pPr>
            <a:r>
              <a:rPr lang="ar-SA" sz="1500" dirty="0" smtClean="0">
                <a:solidFill>
                  <a:srgbClr val="000000"/>
                </a:solidFill>
              </a:rPr>
              <a:t> تكاليف تعديل </a:t>
            </a:r>
            <a:r>
              <a:rPr lang="ar-SA" sz="1500" dirty="0" err="1" smtClean="0">
                <a:solidFill>
                  <a:srgbClr val="000000"/>
                </a:solidFill>
              </a:rPr>
              <a:t>المنتوج</a:t>
            </a:r>
            <a:endParaRPr lang="ar-SA" sz="1500" dirty="0" smtClean="0">
              <a:solidFill>
                <a:srgbClr val="000000"/>
              </a:solidFill>
            </a:endParaRPr>
          </a:p>
          <a:p>
            <a:pPr algn="just" rtl="1">
              <a:spcAft>
                <a:spcPts val="600"/>
              </a:spcAft>
              <a:buFont typeface="Wingdings" pitchFamily="2" charset="2"/>
              <a:buChar char="ü"/>
            </a:pPr>
            <a:r>
              <a:rPr lang="ar-SA" sz="1500" dirty="0" smtClean="0">
                <a:solidFill>
                  <a:srgbClr val="000000"/>
                </a:solidFill>
              </a:rPr>
              <a:t> تكاليف الانتاج</a:t>
            </a:r>
          </a:p>
          <a:p>
            <a:pPr algn="just" rtl="1">
              <a:spcAft>
                <a:spcPts val="600"/>
              </a:spcAft>
              <a:buFont typeface="Wingdings" pitchFamily="2" charset="2"/>
              <a:buChar char="ü"/>
            </a:pPr>
            <a:r>
              <a:rPr lang="ar-SA" sz="1500" dirty="0" smtClean="0">
                <a:solidFill>
                  <a:srgbClr val="000000"/>
                </a:solidFill>
              </a:rPr>
              <a:t>التكاليف الإدارية</a:t>
            </a:r>
          </a:p>
          <a:p>
            <a:pPr algn="just" rtl="1">
              <a:spcAft>
                <a:spcPts val="600"/>
              </a:spcAft>
              <a:buFont typeface="Wingdings" pitchFamily="2" charset="2"/>
              <a:buChar char="ü"/>
            </a:pPr>
            <a:r>
              <a:rPr lang="ar-SA" sz="1500" dirty="0" smtClean="0">
                <a:solidFill>
                  <a:srgbClr val="000000"/>
                </a:solidFill>
              </a:rPr>
              <a:t>تكاليف التخزين</a:t>
            </a:r>
          </a:p>
          <a:p>
            <a:pPr algn="just" rtl="1">
              <a:spcAft>
                <a:spcPts val="600"/>
              </a:spcAft>
              <a:buFont typeface="Wingdings" pitchFamily="2" charset="2"/>
              <a:buChar char="ü"/>
            </a:pPr>
            <a:r>
              <a:rPr lang="ar-SA" sz="1500" dirty="0" smtClean="0">
                <a:solidFill>
                  <a:srgbClr val="000000"/>
                </a:solidFill>
              </a:rPr>
              <a:t>تكاليف الاتصال والترويج</a:t>
            </a:r>
            <a:endParaRPr lang="fr-FR" sz="1500" dirty="0" smtClean="0">
              <a:solidFill>
                <a:srgbClr val="000000"/>
              </a:solidFill>
            </a:endParaRPr>
          </a:p>
          <a:p>
            <a:pPr algn="just" rtl="1"/>
            <a:endParaRPr lang="fr-FR" sz="15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331640" y="1461259"/>
            <a:ext cx="6840760"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ts val="800"/>
              </a:spcAft>
              <a:buClrTx/>
              <a:buSzTx/>
              <a:buFontTx/>
              <a:buNone/>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ويمكننا مما سبق أن نستشف أهم المزايا والعيوب التي تتعلق بهذه الاستراتيجية فيما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800"/>
              </a:spcAft>
              <a:buClrTx/>
              <a:buSzTx/>
              <a:buFontTx/>
              <a:buNone/>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تسمح باعتبار خصوصيات المستهلكين من خلال التوجه برغباتهم وحاجاتهم </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المفهوم التسويقي</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مكيّفة مع التسويق الصناعي أين يتم التعامل مع عدد قليل من الزبائن لهم حاجات خاصة؛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استراتيجية الهامش المرتفع على المدى البعيد أفضل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مردودية</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من استراتيجية الحجم الكبير؛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التغطية الجيدة لمجموع السوق مما يسهم في رفع المبيعات الإجمالية للمؤسسة؛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80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استهداف عدة قطاعات يجعل المؤسسة في منأى عن خطر التقلبات التي قد تحدث في قطاع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800"/>
              </a:spcAft>
              <a:buClrTx/>
              <a:buSzTx/>
              <a:buFontTx/>
              <a:buNone/>
              <a:tabLst>
                <a:tab pos="192088" algn="l"/>
              </a:tabLst>
            </a:pP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ب- العيوب:</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لا يوجد هناك تكييف تام مع الرغبات فيما يخص السعر، التوزيع،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المنتوج..</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لكل مستهلك؛</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هذه السياسة أكبر تكلفة لأنها تتضمن نفقات إضافية يتطلبها تكييف المنتجات مع عدة قطاعات؛</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الاتصال بالمستهلكين في ظل هذه الاستراتيجية أكثر صعوبة من الاتصال الشامل لأنه يستلزم </a:t>
            </a:r>
          </a:p>
          <a:p>
            <a:pPr marL="0" marR="0" lvl="0" indent="0" algn="just" defTabSz="914400" rtl="1" eaLnBrk="0" fontAlgn="base" latinLnBrk="0" hangingPunct="0">
              <a:lnSpc>
                <a:spcPts val="2300"/>
              </a:lnSpc>
              <a:spcBef>
                <a:spcPct val="0"/>
              </a:spcBef>
              <a:spcAft>
                <a:spcPts val="0"/>
              </a:spcAft>
              <a:buClrTx/>
              <a:buSzTx/>
              <a:tabLst>
                <a:tab pos="192088" algn="l"/>
              </a:tabLst>
            </a:pPr>
            <a:r>
              <a:rPr lang="ar-SA" altLang="zh-CN" sz="1600" dirty="0" smtClean="0">
                <a:solidFill>
                  <a:srgbClr val="000000"/>
                </a:solidFill>
                <a:latin typeface="Arial" pitchFamily="34" charset="0"/>
                <a:ea typeface="SimSun" pitchFamily="2" charset="-122"/>
                <a:cs typeface="Arial" pitchFamily="34" charset="0"/>
                <a:sym typeface="Symbol" pitchFamily="18" charset="2"/>
              </a:rPr>
              <a:t>     </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وسائل خاصة وقريبة من المشترين المحتملين في كل قطاع من قطاعات السوق الكلي؛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التكلفة الكبيرة التي تحتاجها المؤسسة من أجل دراسة السوق وبحوث التسويق؛</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تتطلب هذه السياسة كفاءات تكنولوجية ومهارات بشرية من أجل التنويع في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العرض...</a:t>
            </a:r>
            <a:endPar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1913</Words>
  <Application>Microsoft Office PowerPoint</Application>
  <PresentationFormat>Affichage à l'écran (4:3)</PresentationFormat>
  <Paragraphs>186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1</cp:revision>
  <dcterms:created xsi:type="dcterms:W3CDTF">2018-02-12T07:49:58Z</dcterms:created>
  <dcterms:modified xsi:type="dcterms:W3CDTF">2018-02-12T07:51:26Z</dcterms:modified>
</cp:coreProperties>
</file>