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r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65F8-74EB-4258-A41F-5F4102B600D1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49ED407-9848-4C60-9796-B7E11D0271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65F8-74EB-4258-A41F-5F4102B600D1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D407-9848-4C60-9796-B7E11D0271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65F8-74EB-4258-A41F-5F4102B600D1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D407-9848-4C60-9796-B7E11D0271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65F8-74EB-4258-A41F-5F4102B600D1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49ED407-9848-4C60-9796-B7E11D0271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65F8-74EB-4258-A41F-5F4102B600D1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D407-9848-4C60-9796-B7E11D0271B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65F8-74EB-4258-A41F-5F4102B600D1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D407-9848-4C60-9796-B7E11D0271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65F8-74EB-4258-A41F-5F4102B600D1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49ED407-9848-4C60-9796-B7E11D0271B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65F8-74EB-4258-A41F-5F4102B600D1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D407-9848-4C60-9796-B7E11D0271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65F8-74EB-4258-A41F-5F4102B600D1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D407-9848-4C60-9796-B7E11D0271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65F8-74EB-4258-A41F-5F4102B600D1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D407-9848-4C60-9796-B7E11D0271B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665F8-74EB-4258-A41F-5F4102B600D1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ED407-9848-4C60-9796-B7E11D0271B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02665F8-74EB-4258-A41F-5F4102B600D1}" type="datetimeFigureOut">
              <a:rPr lang="fr-FR" smtClean="0"/>
              <a:pPr/>
              <a:t>29/04/2020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49ED407-9848-4C60-9796-B7E11D0271B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071569"/>
          </a:xfrm>
        </p:spPr>
        <p:txBody>
          <a:bodyPr>
            <a:normAutofit fontScale="90000"/>
          </a:bodyPr>
          <a:lstStyle/>
          <a:p>
            <a:pPr algn="ctr" rtl="1"/>
            <a:r>
              <a:rPr lang="ar-DZ" sz="4400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المحاضرة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sz="4400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السابعة</a:t>
            </a:r>
            <a:br>
              <a:rPr lang="ar-DZ" sz="4400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DZ" sz="4400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مدرسة العلاقات الإنسانية</a:t>
            </a:r>
            <a:endParaRPr lang="fr-FR" sz="4400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81000" y="1785926"/>
            <a:ext cx="8458200" cy="5072074"/>
          </a:xfrm>
        </p:spPr>
        <p:txBody>
          <a:bodyPr>
            <a:normAutofit fontScale="92500" lnSpcReduction="10000"/>
          </a:bodyPr>
          <a:lstStyle/>
          <a:p>
            <a:pPr algn="r" rtl="1">
              <a:lnSpc>
                <a:spcPct val="150000"/>
              </a:lnSpc>
            </a:pPr>
            <a:r>
              <a:rPr lang="ar-DZ" dirty="0" smtClean="0"/>
              <a:t>1</a:t>
            </a:r>
            <a:r>
              <a:rPr lang="ar-DZ" sz="4300" dirty="0" smtClean="0">
                <a:latin typeface="Simplified Arabic" pitchFamily="18" charset="-78"/>
                <a:cs typeface="Simplified Arabic" pitchFamily="18" charset="-78"/>
              </a:rPr>
              <a:t>- تعريفها</a:t>
            </a:r>
          </a:p>
          <a:p>
            <a:pPr algn="r" rtl="1">
              <a:lnSpc>
                <a:spcPct val="150000"/>
              </a:lnSpc>
            </a:pPr>
            <a:r>
              <a:rPr lang="ar-DZ" sz="4300" dirty="0" smtClean="0">
                <a:latin typeface="Simplified Arabic" pitchFamily="18" charset="-78"/>
                <a:cs typeface="Simplified Arabic" pitchFamily="18" charset="-78"/>
              </a:rPr>
              <a:t>2- أسباب ظهورها</a:t>
            </a:r>
          </a:p>
          <a:p>
            <a:pPr algn="r" rtl="1">
              <a:lnSpc>
                <a:spcPct val="150000"/>
              </a:lnSpc>
            </a:pPr>
            <a:r>
              <a:rPr lang="ar-DZ" sz="4300" dirty="0" smtClean="0">
                <a:latin typeface="Simplified Arabic" pitchFamily="18" charset="-78"/>
                <a:cs typeface="Simplified Arabic" pitchFamily="18" charset="-78"/>
              </a:rPr>
              <a:t>3- مجالات اهتمامها</a:t>
            </a:r>
          </a:p>
          <a:p>
            <a:pPr algn="r" rtl="1">
              <a:lnSpc>
                <a:spcPct val="150000"/>
              </a:lnSpc>
            </a:pPr>
            <a:r>
              <a:rPr lang="ar-DZ" sz="4300" dirty="0" smtClean="0">
                <a:latin typeface="Simplified Arabic" pitchFamily="18" charset="-78"/>
                <a:cs typeface="Simplified Arabic" pitchFamily="18" charset="-78"/>
              </a:rPr>
              <a:t>4- أهم نظريات </a:t>
            </a:r>
            <a:r>
              <a:rPr lang="ar-DZ" sz="43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DZ" sz="4300" dirty="0" smtClean="0">
                <a:latin typeface="Simplified Arabic" pitchFamily="18" charset="-78"/>
                <a:cs typeface="Simplified Arabic" pitchFamily="18" charset="-78"/>
              </a:rPr>
              <a:t> علماء المدرسة</a:t>
            </a:r>
          </a:p>
          <a:p>
            <a:pPr algn="r" rtl="1">
              <a:lnSpc>
                <a:spcPct val="150000"/>
              </a:lnSpc>
            </a:pPr>
            <a:r>
              <a:rPr lang="ar-DZ" sz="4300" dirty="0" smtClean="0">
                <a:latin typeface="Simplified Arabic" pitchFamily="18" charset="-78"/>
                <a:cs typeface="Simplified Arabic" pitchFamily="18" charset="-78"/>
              </a:rPr>
              <a:t>5- </a:t>
            </a:r>
            <a:r>
              <a:rPr lang="ar-DZ" sz="4300" dirty="0" err="1" smtClean="0">
                <a:latin typeface="Simplified Arabic" pitchFamily="18" charset="-78"/>
                <a:cs typeface="Simplified Arabic" pitchFamily="18" charset="-78"/>
              </a:rPr>
              <a:t>ألتون</a:t>
            </a:r>
            <a:r>
              <a:rPr lang="ar-DZ" sz="4300" dirty="0" smtClean="0">
                <a:latin typeface="Simplified Arabic" pitchFamily="18" charset="-78"/>
                <a:cs typeface="Simplified Arabic" pitchFamily="18" charset="-78"/>
              </a:rPr>
              <a:t> مايو</a:t>
            </a:r>
            <a:endParaRPr lang="fr-FR" sz="43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71470"/>
          </a:xfrm>
        </p:spPr>
        <p:txBody>
          <a:bodyPr>
            <a:normAutofit fontScale="90000"/>
          </a:bodyPr>
          <a:lstStyle/>
          <a:p>
            <a:pPr algn="r" rtl="1"/>
            <a:r>
              <a:rPr lang="ar-DZ" sz="4400" dirty="0" smtClean="0">
                <a:solidFill>
                  <a:srgbClr val="FF0000"/>
                </a:solidFill>
              </a:rPr>
              <a:t>1</a:t>
            </a:r>
            <a:r>
              <a:rPr lang="ar-DZ" sz="4400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- تعريفها</a:t>
            </a:r>
            <a:endParaRPr lang="fr-FR" sz="4400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rtl="1">
              <a:lnSpc>
                <a:spcPct val="150000"/>
              </a:lnSpc>
            </a:pPr>
            <a:r>
              <a:rPr lang="ar-DZ" sz="4000" dirty="0" smtClean="0">
                <a:latin typeface="Simplified Arabic" pitchFamily="18" charset="-78"/>
                <a:cs typeface="Simplified Arabic" pitchFamily="18" charset="-78"/>
              </a:rPr>
              <a:t>يقصد  بالعلاقات </a:t>
            </a:r>
            <a:r>
              <a:rPr lang="ar-DZ" sz="4000" dirty="0" err="1" smtClean="0">
                <a:latin typeface="Simplified Arabic" pitchFamily="18" charset="-78"/>
                <a:cs typeface="Simplified Arabic" pitchFamily="18" charset="-78"/>
              </a:rPr>
              <a:t>الغنسانية</a:t>
            </a:r>
            <a:r>
              <a:rPr lang="ar-DZ" sz="4000" dirty="0" smtClean="0">
                <a:latin typeface="Simplified Arabic" pitchFamily="18" charset="-78"/>
                <a:cs typeface="Simplified Arabic" pitchFamily="18" charset="-78"/>
              </a:rPr>
              <a:t> كيفية التنسيق بين جهود الأفراد المختلفين من خلال أيجاد جو عمل يحفز على الأداء الجيد </a:t>
            </a:r>
            <a:r>
              <a:rPr lang="ar-DZ" sz="40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DZ" sz="4000" dirty="0" smtClean="0">
                <a:latin typeface="Simplified Arabic" pitchFamily="18" charset="-78"/>
                <a:cs typeface="Simplified Arabic" pitchFamily="18" charset="-78"/>
              </a:rPr>
              <a:t> التعاون بين الأفراد بهدف الوصول إلى نتائج أفضل بما يصمن </a:t>
            </a:r>
            <a:r>
              <a:rPr lang="ar-DZ" sz="4000" dirty="0" err="1" smtClean="0">
                <a:latin typeface="Simplified Arabic" pitchFamily="18" charset="-78"/>
                <a:cs typeface="Simplified Arabic" pitchFamily="18" charset="-78"/>
              </a:rPr>
              <a:t>أشباع</a:t>
            </a:r>
            <a:r>
              <a:rPr lang="ar-DZ" sz="4000" dirty="0" smtClean="0">
                <a:latin typeface="Simplified Arabic" pitchFamily="18" charset="-78"/>
                <a:cs typeface="Simplified Arabic" pitchFamily="18" charset="-78"/>
              </a:rPr>
              <a:t> رغبات الأفراد </a:t>
            </a:r>
            <a:r>
              <a:rPr lang="ar-DZ" sz="4000" dirty="0" err="1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DZ" sz="40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DZ" sz="4000" dirty="0" err="1" smtClean="0">
                <a:latin typeface="Simplified Arabic" pitchFamily="18" charset="-78"/>
                <a:cs typeface="Simplified Arabic" pitchFamily="18" charset="-78"/>
              </a:rPr>
              <a:t>الإقتصادية</a:t>
            </a:r>
            <a:r>
              <a:rPr lang="ar-DZ" sz="4000" dirty="0" smtClean="0">
                <a:latin typeface="Simplified Arabic" pitchFamily="18" charset="-78"/>
                <a:cs typeface="Simplified Arabic" pitchFamily="18" charset="-78"/>
              </a:rPr>
              <a:t> والنفسية </a:t>
            </a:r>
            <a:r>
              <a:rPr lang="ar-DZ" sz="4000" dirty="0" err="1" smtClean="0">
                <a:latin typeface="Simplified Arabic" pitchFamily="18" charset="-78"/>
                <a:cs typeface="Simplified Arabic" pitchFamily="18" charset="-78"/>
              </a:rPr>
              <a:t>والإجتماعية</a:t>
            </a:r>
            <a:endParaRPr lang="fr-FR" sz="40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42908"/>
          </a:xfrm>
        </p:spPr>
        <p:txBody>
          <a:bodyPr>
            <a:noAutofit/>
          </a:bodyPr>
          <a:lstStyle/>
          <a:p>
            <a:pPr algn="r" rtl="1"/>
            <a:r>
              <a:rPr lang="ar-DZ" sz="4000" dirty="0" smtClean="0">
                <a:solidFill>
                  <a:srgbClr val="FF0000"/>
                </a:solidFill>
              </a:rPr>
              <a:t>2</a:t>
            </a:r>
            <a:r>
              <a:rPr lang="ar-DZ" sz="4000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- أسباب ظهورها</a:t>
            </a:r>
            <a:endParaRPr lang="fr-FR" sz="4000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50000"/>
              </a:lnSpc>
            </a:pP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- جاءت كرد فعل للمدرسة الكلاسيكية التي تتجاهل العامل الإنساني ، مركزة على زيادة الإنتاج </a:t>
            </a:r>
            <a:r>
              <a:rPr lang="ar-DZ" dirty="0" err="1" smtClean="0">
                <a:latin typeface="Simplified Arabic" pitchFamily="18" charset="-78"/>
                <a:cs typeface="Simplified Arabic" pitchFamily="18" charset="-78"/>
              </a:rPr>
              <a:t>وفاعليتهباتباع</a:t>
            </a: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 مفهوم التهديد والترهيب والحوافز المادية حيث أوضح </a:t>
            </a:r>
            <a:r>
              <a:rPr lang="ar-DZ" dirty="0" err="1" smtClean="0">
                <a:latin typeface="Simplified Arabic" pitchFamily="18" charset="-78"/>
                <a:cs typeface="Simplified Arabic" pitchFamily="18" charset="-78"/>
              </a:rPr>
              <a:t>روز</a:t>
            </a: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 بالرغم من زيادة ساعات العمل واستخدام </a:t>
            </a:r>
            <a:r>
              <a:rPr lang="ar-DZ" dirty="0" err="1" smtClean="0">
                <a:latin typeface="Simplified Arabic" pitchFamily="18" charset="-78"/>
                <a:cs typeface="Simplified Arabic" pitchFamily="18" charset="-78"/>
              </a:rPr>
              <a:t>الألات</a:t>
            </a: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 في صناعة </a:t>
            </a:r>
            <a:r>
              <a:rPr lang="ar-DZ" dirty="0" err="1" smtClean="0">
                <a:latin typeface="Simplified Arabic" pitchFamily="18" charset="-78"/>
                <a:cs typeface="Simplified Arabic" pitchFamily="18" charset="-78"/>
              </a:rPr>
              <a:t>الدخائر</a:t>
            </a: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 و الأسلحة إلا أن دلك لم يرفع من قيمة الإنتاج ونسبته</a:t>
            </a:r>
            <a:endParaRPr lang="fr-FR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714356"/>
            <a:ext cx="8686800" cy="642942"/>
          </a:xfrm>
        </p:spPr>
        <p:txBody>
          <a:bodyPr>
            <a:normAutofit fontScale="90000"/>
          </a:bodyPr>
          <a:lstStyle/>
          <a:p>
            <a:pPr algn="r" rtl="1"/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- تم اكتشاف أهمية العلاقات النفسية </a:t>
            </a:r>
            <a:r>
              <a:rPr lang="ar-DZ" dirty="0" err="1" smtClean="0">
                <a:latin typeface="Simplified Arabic" pitchFamily="18" charset="-78"/>
                <a:cs typeface="Simplified Arabic" pitchFamily="18" charset="-78"/>
              </a:rPr>
              <a:t>والإجتماعية</a:t>
            </a:r>
            <a:r>
              <a:rPr lang="ar-DZ" dirty="0" smtClean="0">
                <a:latin typeface="Simplified Arabic" pitchFamily="18" charset="-78"/>
                <a:cs typeface="Simplified Arabic" pitchFamily="18" charset="-78"/>
              </a:rPr>
              <a:t> والغير رسمية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smtClean="0"/>
              <a:t> </a:t>
            </a:r>
            <a:br>
              <a:rPr lang="ar-DZ" dirty="0" smtClean="0"/>
            </a:b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857224" y="1500174"/>
            <a:ext cx="79296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4000" dirty="0" smtClean="0">
                <a:solidFill>
                  <a:srgbClr val="FF0000"/>
                </a:solidFill>
              </a:rPr>
              <a:t>3</a:t>
            </a:r>
            <a:r>
              <a:rPr lang="ar-DZ" sz="4000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- مجالات اهتمام العلاقات الإنسانية</a:t>
            </a:r>
            <a:endParaRPr lang="fr-FR" sz="4000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14316" y="2500306"/>
            <a:ext cx="7858212" cy="40719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 algn="r" rtl="1"/>
            <a:r>
              <a:rPr lang="ar-DZ" sz="36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ظهور الحركة النقابية</a:t>
            </a:r>
          </a:p>
          <a:p>
            <a:pPr algn="r" rtl="1">
              <a:buFontTx/>
              <a:buChar char="-"/>
            </a:pPr>
            <a:r>
              <a:rPr lang="ar-DZ" sz="36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DZ" sz="36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زيادة ثقافة العامل </a:t>
            </a:r>
          </a:p>
          <a:p>
            <a:pPr algn="r" rtl="1">
              <a:buFontTx/>
              <a:buChar char="-"/>
            </a:pPr>
            <a:r>
              <a:rPr lang="ar-DZ" sz="36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تقدم البحوث الإنسانية والتطبيقية</a:t>
            </a:r>
          </a:p>
          <a:p>
            <a:pPr algn="r" rtl="1">
              <a:buFontTx/>
              <a:buChar char="-"/>
            </a:pPr>
            <a:r>
              <a:rPr lang="ar-DZ" sz="36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DZ" sz="36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كبر حجم المنظمات</a:t>
            </a:r>
          </a:p>
          <a:p>
            <a:pPr algn="r" rtl="1">
              <a:buFontTx/>
              <a:buChar char="-"/>
            </a:pPr>
            <a:r>
              <a:rPr lang="ar-DZ" sz="36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DZ" sz="36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التخصص وتقسيم العمل</a:t>
            </a:r>
          </a:p>
          <a:p>
            <a:pPr algn="r" rtl="1">
              <a:buFontTx/>
              <a:buChar char="-"/>
            </a:pPr>
            <a:r>
              <a:rPr lang="ar-DZ" sz="36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DZ" sz="36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زيادة تكلفة العمل والإنتاج</a:t>
            </a:r>
          </a:p>
          <a:p>
            <a:pPr algn="r" rtl="1">
              <a:buFontTx/>
              <a:buChar char="-"/>
            </a:pPr>
            <a:r>
              <a:rPr lang="ar-DZ" sz="36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DZ" sz="36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ارتفاع المستوى المعيشي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4000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4-أهم نظريات </a:t>
            </a:r>
            <a:r>
              <a:rPr lang="ar-DZ" sz="4000" dirty="0" err="1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DZ" sz="4000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 علماء المدرسة </a:t>
            </a:r>
            <a:endParaRPr lang="fr-FR" sz="4000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ar-DZ" sz="3600" dirty="0" err="1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ألتون</a:t>
            </a:r>
            <a:r>
              <a:rPr lang="ar-DZ" sz="3600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 مايو</a:t>
            </a:r>
          </a:p>
          <a:p>
            <a:pPr algn="just" rtl="1"/>
            <a:r>
              <a:rPr lang="ar-DZ" sz="36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- 1880-1949</a:t>
            </a:r>
          </a:p>
          <a:p>
            <a:pPr algn="just" rtl="1"/>
            <a:r>
              <a:rPr lang="ar-DZ" sz="36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- قام بتجارب على العمال في شيكاغو في مصانع </a:t>
            </a:r>
            <a:r>
              <a:rPr lang="ar-DZ" sz="3600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هاثورن</a:t>
            </a:r>
            <a:r>
              <a:rPr lang="ar-DZ" sz="36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DZ" sz="3600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لمعرفةأثر</a:t>
            </a:r>
            <a:r>
              <a:rPr lang="ar-DZ" sz="36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البيئة المحيطة </a:t>
            </a:r>
            <a:r>
              <a:rPr lang="ar-DZ" sz="3600" dirty="0" err="1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بالعما</a:t>
            </a:r>
            <a:r>
              <a:rPr lang="ar-DZ" sz="3600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 على الإنتاجية (الإضاءة،التهوية،اتساع المكان)</a:t>
            </a:r>
            <a:endParaRPr lang="fr-FR" sz="36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642918"/>
            <a:ext cx="8686800" cy="5437207"/>
          </a:xfrm>
        </p:spPr>
        <p:txBody>
          <a:bodyPr>
            <a:noAutofit/>
          </a:bodyPr>
          <a:lstStyle/>
          <a:p>
            <a:pPr algn="just" rtl="1"/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</a:t>
            </a:r>
            <a:r>
              <a:rPr lang="ar-DZ" sz="3600" dirty="0" err="1" smtClean="0">
                <a:latin typeface="Simplified Arabic" pitchFamily="18" charset="-78"/>
                <a:cs typeface="Simplified Arabic" pitchFamily="18" charset="-78"/>
              </a:rPr>
              <a:t>فام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بتجربة أخرى أجريت بإحداث تغييرات أخرى في فترات الراحة والترفيه، وطول يوم العمل فلاحظ زيادة الإنتاج</a:t>
            </a:r>
          </a:p>
          <a:p>
            <a:pPr algn="just" rtl="1"/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ثم دراسة أثر </a:t>
            </a:r>
            <a:r>
              <a:rPr lang="ar-DZ" sz="3600" dirty="0" err="1" smtClean="0">
                <a:latin typeface="Simplified Arabic" pitchFamily="18" charset="-78"/>
                <a:cs typeface="Simplified Arabic" pitchFamily="18" charset="-78"/>
              </a:rPr>
              <a:t>الرزح</a:t>
            </a:r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 المعنوية على الإنتاج وتأثير نمط الإشراف على الإنتاجية </a:t>
            </a:r>
          </a:p>
          <a:p>
            <a:pPr algn="just" rtl="1"/>
            <a:r>
              <a:rPr lang="ar-DZ" sz="3600" dirty="0" smtClean="0">
                <a:latin typeface="Simplified Arabic" pitchFamily="18" charset="-78"/>
                <a:cs typeface="Simplified Arabic" pitchFamily="18" charset="-78"/>
              </a:rPr>
              <a:t>- درس أسباب ارتفاع نسبة الغياب بين العمال في 3 مصانع متشابهة فلاحظ أن القسم الثالث تسوده الروح الجماعية في العمل لذلك يرفضون تماما فكرة الغياب عن العمل</a:t>
            </a:r>
            <a:endParaRPr lang="fr-FR" sz="3600" dirty="0">
              <a:latin typeface="Simplified Arabic" pitchFamily="18" charset="-78"/>
              <a:cs typeface="Simplified Arabic" pitchFamily="18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5722959"/>
          </a:xfrm>
        </p:spPr>
        <p:txBody>
          <a:bodyPr>
            <a:normAutofit fontScale="92500"/>
          </a:bodyPr>
          <a:lstStyle/>
          <a:p>
            <a:pPr algn="r" rtl="1"/>
            <a:r>
              <a:rPr lang="ar-DZ" dirty="0" err="1" smtClean="0"/>
              <a:t>فام</a:t>
            </a:r>
            <a:r>
              <a:rPr lang="ar-DZ" dirty="0" smtClean="0"/>
              <a:t> بدراسة في مصانع الطائرات بكاليفورنيا عام 1944من أجل بحث أسباب ارتفاع معدلات تغيير العمال وتفضيل عماله </a:t>
            </a:r>
            <a:r>
              <a:rPr lang="ar-DZ" dirty="0" err="1" smtClean="0"/>
              <a:t>الإنتقال</a:t>
            </a:r>
            <a:r>
              <a:rPr lang="ar-DZ" dirty="0" smtClean="0"/>
              <a:t> إلى أماكن </a:t>
            </a:r>
            <a:r>
              <a:rPr lang="ar-DZ" dirty="0" err="1" smtClean="0"/>
              <a:t>أخرىفتوصل</a:t>
            </a:r>
            <a:r>
              <a:rPr lang="ar-DZ" dirty="0" smtClean="0"/>
              <a:t> إلى أن السبب الرئيسي في هذا </a:t>
            </a:r>
            <a:r>
              <a:rPr lang="ar-DZ" dirty="0" err="1" smtClean="0"/>
              <a:t>هوعدم</a:t>
            </a:r>
            <a:r>
              <a:rPr lang="ar-DZ" dirty="0" smtClean="0"/>
              <a:t> شعورهم بالولاء للجماعة.</a:t>
            </a:r>
          </a:p>
          <a:p>
            <a:pPr algn="r" rtl="1"/>
            <a:r>
              <a:rPr lang="ar-DZ" dirty="0" smtClean="0"/>
              <a:t>نتائج التجارب:</a:t>
            </a:r>
          </a:p>
          <a:p>
            <a:pPr algn="r" rtl="1">
              <a:buNone/>
            </a:pPr>
            <a:r>
              <a:rPr lang="ar-DZ" dirty="0" smtClean="0"/>
              <a:t>-العامل ليس أداة في يد الإدارة</a:t>
            </a:r>
          </a:p>
          <a:p>
            <a:pPr algn="r" rtl="1">
              <a:buNone/>
            </a:pPr>
            <a:r>
              <a:rPr lang="ar-DZ" dirty="0" smtClean="0"/>
              <a:t>-تؤثر الجماعة التي ينتمي إليها الشخص على سلوكه</a:t>
            </a:r>
          </a:p>
          <a:p>
            <a:pPr algn="r" rtl="1">
              <a:buNone/>
            </a:pPr>
            <a:r>
              <a:rPr lang="ar-DZ" dirty="0" smtClean="0"/>
              <a:t>-علاقة العامل بالمنظمة ليست </a:t>
            </a:r>
            <a:r>
              <a:rPr lang="ar-DZ" dirty="0" err="1" smtClean="0"/>
              <a:t>إقتصادية</a:t>
            </a:r>
            <a:r>
              <a:rPr lang="ar-DZ" dirty="0" smtClean="0"/>
              <a:t> فقط </a:t>
            </a:r>
            <a:r>
              <a:rPr lang="ar-DZ" dirty="0" err="1" smtClean="0"/>
              <a:t>با</a:t>
            </a:r>
            <a:r>
              <a:rPr lang="ar-DZ" dirty="0" smtClean="0"/>
              <a:t> معنوياته مهمة أيضا</a:t>
            </a:r>
          </a:p>
          <a:p>
            <a:pPr algn="r" rtl="1">
              <a:buNone/>
            </a:pPr>
            <a:r>
              <a:rPr lang="ar-DZ" dirty="0" smtClean="0"/>
              <a:t>-إن إشراك العاملين في اتخاذ القرارات له فعالية كبيرة.</a:t>
            </a: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59</TotalTime>
  <Words>310</Words>
  <Application>Microsoft Office PowerPoint</Application>
  <PresentationFormat>Affichage à l'écran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Promenade</vt:lpstr>
      <vt:lpstr>المحاضرة السابعة مدرسة العلاقات الإنسانية</vt:lpstr>
      <vt:lpstr>1- تعريفها</vt:lpstr>
      <vt:lpstr>2- أسباب ظهورها</vt:lpstr>
      <vt:lpstr>- تم اكتشاف أهمية العلاقات النفسية والإجتماعية والغير رسمية   </vt:lpstr>
      <vt:lpstr>4-أهم نظريات و علماء المدرسة 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السابعة مدرسة العلاقات الإنسانية</dc:title>
  <dc:creator>madi</dc:creator>
  <cp:lastModifiedBy>707</cp:lastModifiedBy>
  <cp:revision>7</cp:revision>
  <dcterms:created xsi:type="dcterms:W3CDTF">2018-03-11T09:06:02Z</dcterms:created>
  <dcterms:modified xsi:type="dcterms:W3CDTF">2020-04-29T09:25:43Z</dcterms:modified>
</cp:coreProperties>
</file>