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16/11/2022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721342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16/11/2022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13102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16/11/2022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630430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16/11/2022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11811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BE4DB72-D393-4295-A515-3833886F2A21}" type="datetimeFigureOut">
              <a:rPr lang="fr-FR" smtClean="0"/>
              <a:t>16/11/2022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852557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BE4DB72-D393-4295-A515-3833886F2A21}" type="datetimeFigureOut">
              <a:rPr lang="fr-FR" smtClean="0"/>
              <a:t>16/11/2022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453526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BE4DB72-D393-4295-A515-3833886F2A21}" type="datetimeFigureOut">
              <a:rPr lang="fr-FR" smtClean="0"/>
              <a:t>16/11/2022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141148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BE4DB72-D393-4295-A515-3833886F2A21}" type="datetimeFigureOut">
              <a:rPr lang="fr-FR" smtClean="0"/>
              <a:t>16/11/2022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630482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BE4DB72-D393-4295-A515-3833886F2A21}" type="datetimeFigureOut">
              <a:rPr lang="fr-FR" smtClean="0"/>
              <a:t>16/11/2022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391162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E4DB72-D393-4295-A515-3833886F2A21}" type="datetimeFigureOut">
              <a:rPr lang="fr-FR" smtClean="0"/>
              <a:t>16/11/2022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56429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E4DB72-D393-4295-A515-3833886F2A21}" type="datetimeFigureOut">
              <a:rPr lang="fr-FR" smtClean="0"/>
              <a:t>16/11/2022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4109999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4DB72-D393-4295-A515-3833886F2A21}" type="datetimeFigureOut">
              <a:rPr lang="fr-FR" smtClean="0"/>
              <a:t>16/11/2022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A842A9-A155-4261-B47C-A0DE78AF62BE}" type="slidenum">
              <a:rPr lang="fr-FR" smtClean="0"/>
              <a:t>‹N°›</a:t>
            </a:fld>
            <a:endParaRPr lang="fr-FR"/>
          </a:p>
        </p:txBody>
      </p:sp>
    </p:spTree>
    <p:extLst>
      <p:ext uri="{BB962C8B-B14F-4D97-AF65-F5344CB8AC3E}">
        <p14:creationId xmlns:p14="http://schemas.microsoft.com/office/powerpoint/2010/main" val="3639840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8856984" cy="6624736"/>
          </a:xfrm>
        </p:spPr>
        <p:txBody>
          <a:bodyPr>
            <a:normAutofit/>
          </a:bodyPr>
          <a:lstStyle/>
          <a:p>
            <a:pPr algn="r" rtl="1">
              <a:lnSpc>
                <a:spcPct val="115000"/>
              </a:lnSpc>
              <a:spcAft>
                <a:spcPts val="0"/>
              </a:spcAft>
            </a:pPr>
            <a:r>
              <a:rPr lang="ar-DZ" sz="2800" b="1" u="sng" dirty="0" smtClean="0">
                <a:latin typeface="Sakkal Majalla" pitchFamily="2" charset="-78"/>
                <a:ea typeface="Calibri"/>
                <a:cs typeface="Sakkal Majalla" pitchFamily="2" charset="-78"/>
              </a:rPr>
              <a:t>المحاضرة التاسعة</a:t>
            </a:r>
            <a:endParaRPr lang="fr-FR" sz="2000" dirty="0">
              <a:latin typeface="Sakkal Majalla" pitchFamily="2" charset="-78"/>
              <a:ea typeface="Calibri"/>
              <a:cs typeface="Sakkal Majalla" pitchFamily="2" charset="-78"/>
            </a:endParaRPr>
          </a:p>
          <a:p>
            <a:pPr lvl="0" algn="just" rtl="1">
              <a:lnSpc>
                <a:spcPct val="115000"/>
              </a:lnSpc>
              <a:buFont typeface="Wingdings" pitchFamily="2" charset="2"/>
              <a:buChar char="q"/>
            </a:pPr>
            <a:r>
              <a:rPr lang="ar-SA" sz="2400" b="1" dirty="0" smtClean="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مساهمة </a:t>
            </a:r>
            <a:r>
              <a:rPr lang="ar-SA" sz="2400" b="1" dirty="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الإدارة الالكترونية في تطوير نظام </a:t>
            </a:r>
            <a:r>
              <a:rPr lang="ar-SA" sz="2400" b="1" dirty="0" smtClean="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الت</a:t>
            </a:r>
            <a:r>
              <a:rPr lang="ar-DZ" sz="2400" b="1" dirty="0" smtClean="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نظيم</a:t>
            </a:r>
            <a:r>
              <a:rPr lang="ar-SA" sz="2400" b="1" dirty="0" smtClean="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     </a:t>
            </a:r>
            <a:endParaRPr lang="ar-DZ" sz="2400" b="1" dirty="0" smtClean="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endParaRPr>
          </a:p>
          <a:p>
            <a:pPr algn="r" rtl="1">
              <a:lnSpc>
                <a:spcPct val="115000"/>
              </a:lnSpc>
              <a:spcAft>
                <a:spcPts val="0"/>
              </a:spcAft>
              <a:buFont typeface="Wingdings" pitchFamily="2" charset="2"/>
              <a:buChar char="ü"/>
            </a:pPr>
            <a:r>
              <a:rPr lang="ar-SA" sz="2400" dirty="0">
                <a:latin typeface="Sakkal Majalla" pitchFamily="2" charset="-78"/>
                <a:ea typeface="Calibri"/>
                <a:cs typeface="Sakkal Majalla" pitchFamily="2" charset="-78"/>
              </a:rPr>
              <a:t>التنظيم الالكتروني هو تنظيم مرن يسمح بالاتصال والتعاون بين مختلف الأفراد</a:t>
            </a:r>
            <a:r>
              <a:rPr lang="fr-FR" sz="2400" dirty="0" smtClean="0">
                <a:latin typeface="Sakkal Majalla" pitchFamily="2" charset="-78"/>
                <a:ea typeface="Calibri"/>
                <a:cs typeface="Sakkal Majalla" pitchFamily="2" charset="-78"/>
              </a:rPr>
              <a:t>.</a:t>
            </a:r>
            <a:endParaRPr lang="ar-DZ" sz="2400" dirty="0" smtClean="0">
              <a:latin typeface="Sakkal Majalla" pitchFamily="2" charset="-78"/>
              <a:ea typeface="Calibri"/>
              <a:cs typeface="Sakkal Majalla" pitchFamily="2" charset="-78"/>
            </a:endParaRPr>
          </a:p>
          <a:p>
            <a:pPr algn="r" rtl="1">
              <a:lnSpc>
                <a:spcPct val="115000"/>
              </a:lnSpc>
              <a:spcAft>
                <a:spcPts val="0"/>
              </a:spcAft>
              <a:buFont typeface="Wingdings" pitchFamily="2" charset="2"/>
              <a:buChar char="ü"/>
            </a:pPr>
            <a:r>
              <a:rPr lang="ar-DZ" sz="2400" dirty="0" smtClean="0">
                <a:latin typeface="Sakkal Majalla" pitchFamily="2" charset="-78"/>
                <a:ea typeface="Calibri"/>
                <a:cs typeface="Sakkal Majalla" pitchFamily="2" charset="-78"/>
              </a:rPr>
              <a:t>ا</a:t>
            </a:r>
            <a:r>
              <a:rPr lang="ar-SA" sz="2400" dirty="0" smtClean="0">
                <a:latin typeface="Sakkal Majalla" pitchFamily="2" charset="-78"/>
                <a:ea typeface="Calibri"/>
                <a:cs typeface="Sakkal Majalla" pitchFamily="2" charset="-78"/>
              </a:rPr>
              <a:t>لتشبيك </a:t>
            </a:r>
            <a:r>
              <a:rPr lang="ar-SA" sz="2400" dirty="0">
                <a:latin typeface="Sakkal Majalla" pitchFamily="2" charset="-78"/>
                <a:ea typeface="Calibri"/>
                <a:cs typeface="Sakkal Majalla" pitchFamily="2" charset="-78"/>
              </a:rPr>
              <a:t>الواسع بين جميع العاملين عن طريق الشبكة الداخلية</a:t>
            </a:r>
            <a:r>
              <a:rPr lang="fr-FR" sz="2400" dirty="0">
                <a:latin typeface="Sakkal Majalla" pitchFamily="2" charset="-78"/>
                <a:ea typeface="Calibri"/>
                <a:cs typeface="Sakkal Majalla" pitchFamily="2" charset="-78"/>
              </a:rPr>
              <a:t> (Intranet) </a:t>
            </a:r>
            <a:r>
              <a:rPr lang="ar-SA" sz="2400" dirty="0">
                <a:latin typeface="Sakkal Majalla" pitchFamily="2" charset="-78"/>
                <a:ea typeface="Calibri"/>
                <a:cs typeface="Sakkal Majalla" pitchFamily="2" charset="-78"/>
              </a:rPr>
              <a:t>وهذا ما يحقق الصلات القائمة في الوقت الحقيقي وفي كل مكان في المؤسسة. ولا شك أن هذه الصلات القائمة على الإنترانت ستؤدي إلى تجاوز هرمية الاتصالات الموجودة في أشكال التنظيم التقليدي</a:t>
            </a:r>
            <a:r>
              <a:rPr lang="fr-FR" sz="2400" dirty="0">
                <a:latin typeface="Sakkal Majalla" pitchFamily="2" charset="-78"/>
                <a:ea typeface="Calibri"/>
                <a:cs typeface="Sakkal Majalla" pitchFamily="2" charset="-78"/>
              </a:rPr>
              <a:t>.</a:t>
            </a:r>
          </a:p>
          <a:p>
            <a:pPr algn="r" rtl="1">
              <a:lnSpc>
                <a:spcPct val="115000"/>
              </a:lnSpc>
              <a:spcAft>
                <a:spcPts val="0"/>
              </a:spcAft>
              <a:buFont typeface="Wingdings" pitchFamily="2" charset="2"/>
              <a:buChar char="ü"/>
            </a:pPr>
            <a:r>
              <a:rPr lang="ar-SA" sz="2400" dirty="0" smtClean="0">
                <a:latin typeface="Sakkal Majalla" pitchFamily="2" charset="-78"/>
                <a:ea typeface="Calibri"/>
                <a:cs typeface="Sakkal Majalla" pitchFamily="2" charset="-78"/>
              </a:rPr>
              <a:t>تحقيق </a:t>
            </a:r>
            <a:r>
              <a:rPr lang="ar-SA" sz="2400" dirty="0">
                <a:latin typeface="Sakkal Majalla" pitchFamily="2" charset="-78"/>
                <a:ea typeface="Calibri"/>
                <a:cs typeface="Sakkal Majalla" pitchFamily="2" charset="-78"/>
              </a:rPr>
              <a:t>تغيرات مهمة في قوة العمل مما ينعكس بشكل كبير على المؤسسة. وهذه التغيرات نجدها على الأقل في جانبين هما: استخدام عمال ذوي تخصصات ومهارات عالية من </a:t>
            </a:r>
            <a:r>
              <a:rPr lang="ar-SA" sz="2400" dirty="0" err="1">
                <a:latin typeface="Sakkal Majalla" pitchFamily="2" charset="-78"/>
                <a:ea typeface="Calibri"/>
                <a:cs typeface="Sakkal Majalla" pitchFamily="2" charset="-78"/>
              </a:rPr>
              <a:t>مهنيي</a:t>
            </a:r>
            <a:r>
              <a:rPr lang="ar-SA" sz="2400" dirty="0">
                <a:latin typeface="Sakkal Majalla" pitchFamily="2" charset="-78"/>
                <a:ea typeface="Calibri"/>
                <a:cs typeface="Sakkal Majalla" pitchFamily="2" charset="-78"/>
              </a:rPr>
              <a:t> وعمال المعرفة الذين لا يمكن التعامل معهم أو استغلال قدراتهم من خلال أنماط التنظيم التقليدية. واستخدام العاملين عن بعد على أساس الحاسوب</a:t>
            </a:r>
            <a:r>
              <a:rPr lang="fr-FR" sz="2400" dirty="0">
                <a:latin typeface="Sakkal Majalla" pitchFamily="2" charset="-78"/>
                <a:ea typeface="Calibri"/>
                <a:cs typeface="Sakkal Majalla" pitchFamily="2" charset="-78"/>
              </a:rPr>
              <a:t>.</a:t>
            </a:r>
          </a:p>
          <a:p>
            <a:pPr algn="r" rtl="1">
              <a:lnSpc>
                <a:spcPct val="115000"/>
              </a:lnSpc>
              <a:spcAft>
                <a:spcPts val="0"/>
              </a:spcAft>
              <a:buFont typeface="Wingdings" pitchFamily="2" charset="2"/>
              <a:buChar char="ü"/>
            </a:pPr>
            <a:r>
              <a:rPr lang="ar-SA" sz="2400" dirty="0" smtClean="0">
                <a:latin typeface="Sakkal Majalla" pitchFamily="2" charset="-78"/>
                <a:ea typeface="Calibri"/>
                <a:cs typeface="Sakkal Majalla" pitchFamily="2" charset="-78"/>
              </a:rPr>
              <a:t>تحويل </a:t>
            </a:r>
            <a:r>
              <a:rPr lang="ar-SA" sz="2400" dirty="0">
                <a:latin typeface="Sakkal Majalla" pitchFamily="2" charset="-78"/>
                <a:ea typeface="Calibri"/>
                <a:cs typeface="Sakkal Majalla" pitchFamily="2" charset="-78"/>
              </a:rPr>
              <a:t>الزبائن من متلقين سلبيين إلى مشاركين فعاليين وذلك من خلال مشاركتهم في تصميم المنتجات التي يطلبونها واختيار الخصائص وتوليفاتها التي يحددونها عبر الحاسوب فتقوم المؤسسة بإنتاجها</a:t>
            </a:r>
            <a:r>
              <a:rPr lang="fr-FR" sz="2400" dirty="0">
                <a:latin typeface="Sakkal Majalla" pitchFamily="2" charset="-78"/>
                <a:ea typeface="Calibri"/>
                <a:cs typeface="Sakkal Majalla" pitchFamily="2" charset="-78"/>
              </a:rPr>
              <a:t>.</a:t>
            </a:r>
          </a:p>
          <a:p>
            <a:pPr marL="0" lvl="0" indent="0" algn="just" rtl="1">
              <a:lnSpc>
                <a:spcPct val="115000"/>
              </a:lnSpc>
              <a:buNone/>
            </a:pPr>
            <a:endParaRPr lang="ar-DZ" sz="2400" b="1" dirty="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endParaRPr>
          </a:p>
          <a:p>
            <a:pPr marL="0" indent="0" algn="r" rtl="1">
              <a:spcBef>
                <a:spcPts val="0"/>
              </a:spcBef>
              <a:buNone/>
            </a:pPr>
            <a:endParaRPr lang="ar-DZ" sz="2400" dirty="0">
              <a:solidFill>
                <a:prstClr val="black"/>
              </a:solidFill>
              <a:latin typeface="Sakkal Majalla" pitchFamily="2" charset="-78"/>
              <a:cs typeface="Sakkal Majalla" pitchFamily="2" charset="-78"/>
            </a:endParaRPr>
          </a:p>
          <a:p>
            <a:pPr algn="r" rtl="1">
              <a:buFont typeface="Wingdings" pitchFamily="2" charset="2"/>
              <a:buChar char="ü"/>
            </a:pPr>
            <a:endParaRPr lang="ar-DZ" sz="2400" dirty="0" smtClean="0">
              <a:latin typeface="Sakkal Majalla" pitchFamily="2" charset="-78"/>
              <a:cs typeface="Sakkal Majalla" pitchFamily="2" charset="-78"/>
            </a:endParaRPr>
          </a:p>
        </p:txBody>
      </p:sp>
    </p:spTree>
    <p:extLst>
      <p:ext uri="{BB962C8B-B14F-4D97-AF65-F5344CB8AC3E}">
        <p14:creationId xmlns:p14="http://schemas.microsoft.com/office/powerpoint/2010/main" val="2247116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260648"/>
            <a:ext cx="8784976" cy="6597352"/>
          </a:xfrm>
        </p:spPr>
        <p:txBody>
          <a:bodyPr>
            <a:normAutofit/>
          </a:bodyPr>
          <a:lstStyle/>
          <a:p>
            <a:pPr lvl="0" algn="just" rtl="1">
              <a:lnSpc>
                <a:spcPct val="115000"/>
              </a:lnSpc>
              <a:buFont typeface="Wingdings" pitchFamily="2" charset="2"/>
              <a:buChar char="q"/>
            </a:pPr>
            <a:r>
              <a:rPr lang="ar-DZ" sz="2400" dirty="0">
                <a:ea typeface="Calibri"/>
                <a:cs typeface="Simplified Arabic"/>
              </a:rPr>
              <a:t> </a:t>
            </a:r>
            <a:r>
              <a:rPr lang="ar-SA" sz="2400" b="1" dirty="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مساهمة الإدارة الالكترونية في تطوير نظام الت</a:t>
            </a:r>
            <a:r>
              <a:rPr lang="ar-DZ" sz="2400" b="1" dirty="0" smtClean="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نشيط</a:t>
            </a:r>
            <a:r>
              <a:rPr lang="ar-SA" sz="2400" b="1" dirty="0" smtClean="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     </a:t>
            </a:r>
            <a:endParaRPr lang="ar-DZ" sz="2400" b="1" dirty="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endParaRPr>
          </a:p>
          <a:p>
            <a:pPr algn="r" rtl="1">
              <a:lnSpc>
                <a:spcPct val="115000"/>
              </a:lnSpc>
              <a:spcAft>
                <a:spcPts val="0"/>
              </a:spcAft>
              <a:buFont typeface="Wingdings" pitchFamily="2" charset="2"/>
              <a:buChar char="ü"/>
            </a:pPr>
            <a:r>
              <a:rPr lang="ar-SA" sz="2400" dirty="0" smtClean="0">
                <a:latin typeface="Sakkal Majalla" pitchFamily="2" charset="-78"/>
                <a:ea typeface="Calibri"/>
                <a:cs typeface="Sakkal Majalla" pitchFamily="2" charset="-78"/>
              </a:rPr>
              <a:t>توفير </a:t>
            </a:r>
            <a:r>
              <a:rPr lang="ar-SA" sz="2400" dirty="0">
                <a:latin typeface="Sakkal Majalla" pitchFamily="2" charset="-78"/>
                <a:ea typeface="Calibri"/>
                <a:cs typeface="Sakkal Majalla" pitchFamily="2" charset="-78"/>
              </a:rPr>
              <a:t>كم هائل من المعلومات يوميا في كل وقت وذلك لتوجيه جهود العاملين وأنشطتهم</a:t>
            </a:r>
            <a:r>
              <a:rPr lang="fr-FR" sz="2400" dirty="0">
                <a:latin typeface="Sakkal Majalla" pitchFamily="2" charset="-78"/>
                <a:ea typeface="Calibri"/>
                <a:cs typeface="Sakkal Majalla" pitchFamily="2" charset="-78"/>
              </a:rPr>
              <a:t>.</a:t>
            </a:r>
          </a:p>
          <a:p>
            <a:pPr algn="r" rtl="1">
              <a:lnSpc>
                <a:spcPct val="115000"/>
              </a:lnSpc>
              <a:spcAft>
                <a:spcPts val="0"/>
              </a:spcAft>
              <a:buFont typeface="Wingdings" pitchFamily="2" charset="2"/>
              <a:buChar char="ü"/>
            </a:pPr>
            <a:r>
              <a:rPr lang="ar-SA" sz="2400" dirty="0" smtClean="0">
                <a:latin typeface="Sakkal Majalla" pitchFamily="2" charset="-78"/>
                <a:ea typeface="Calibri"/>
                <a:cs typeface="Sakkal Majalla" pitchFamily="2" charset="-78"/>
              </a:rPr>
              <a:t>توفير </a:t>
            </a:r>
            <a:r>
              <a:rPr lang="ar-SA" sz="2400" dirty="0">
                <a:latin typeface="Sakkal Majalla" pitchFamily="2" charset="-78"/>
                <a:ea typeface="Calibri"/>
                <a:cs typeface="Sakkal Majalla" pitchFamily="2" charset="-78"/>
              </a:rPr>
              <a:t>الاتصال المستمر بين القادة والمرؤوسين من خلال الشبكة الداخلية</a:t>
            </a:r>
            <a:r>
              <a:rPr lang="fr-FR" sz="2400" dirty="0">
                <a:latin typeface="Sakkal Majalla" pitchFamily="2" charset="-78"/>
                <a:ea typeface="Calibri"/>
                <a:cs typeface="Sakkal Majalla" pitchFamily="2" charset="-78"/>
              </a:rPr>
              <a:t>.</a:t>
            </a:r>
          </a:p>
          <a:p>
            <a:pPr algn="r" rtl="1">
              <a:lnSpc>
                <a:spcPct val="115000"/>
              </a:lnSpc>
              <a:spcAft>
                <a:spcPts val="0"/>
              </a:spcAft>
              <a:buFont typeface="Wingdings" pitchFamily="2" charset="2"/>
              <a:buChar char="ü"/>
            </a:pPr>
            <a:r>
              <a:rPr lang="ar-SA" sz="2400" dirty="0" smtClean="0">
                <a:latin typeface="Sakkal Majalla" pitchFamily="2" charset="-78"/>
                <a:ea typeface="Calibri"/>
                <a:cs typeface="Sakkal Majalla" pitchFamily="2" charset="-78"/>
              </a:rPr>
              <a:t>توفير </a:t>
            </a:r>
            <a:r>
              <a:rPr lang="ar-SA" sz="2400" dirty="0">
                <a:latin typeface="Sakkal Majalla" pitchFamily="2" charset="-78"/>
                <a:ea typeface="Calibri"/>
                <a:cs typeface="Sakkal Majalla" pitchFamily="2" charset="-78"/>
              </a:rPr>
              <a:t>الاتصال المستمر بين القادة والموردين والشركاء الآخرين عبر شبكة الاكسترانت</a:t>
            </a:r>
            <a:r>
              <a:rPr lang="fr-FR" sz="2400" dirty="0">
                <a:latin typeface="Sakkal Majalla" pitchFamily="2" charset="-78"/>
                <a:ea typeface="Calibri"/>
                <a:cs typeface="Sakkal Majalla" pitchFamily="2" charset="-78"/>
              </a:rPr>
              <a:t>.</a:t>
            </a:r>
          </a:p>
          <a:p>
            <a:pPr algn="r" rtl="1">
              <a:lnSpc>
                <a:spcPct val="115000"/>
              </a:lnSpc>
              <a:spcAft>
                <a:spcPts val="0"/>
              </a:spcAft>
              <a:buFont typeface="Wingdings" pitchFamily="2" charset="2"/>
              <a:buChar char="ü"/>
            </a:pPr>
            <a:r>
              <a:rPr lang="ar-SA" sz="2400" dirty="0" smtClean="0">
                <a:latin typeface="Sakkal Majalla" pitchFamily="2" charset="-78"/>
                <a:ea typeface="Calibri"/>
                <a:cs typeface="Sakkal Majalla" pitchFamily="2" charset="-78"/>
              </a:rPr>
              <a:t>زيادة </a:t>
            </a:r>
            <a:r>
              <a:rPr lang="ar-SA" sz="2400" dirty="0">
                <a:latin typeface="Sakkal Majalla" pitchFamily="2" charset="-78"/>
                <a:ea typeface="Calibri"/>
                <a:cs typeface="Sakkal Majalla" pitchFamily="2" charset="-78"/>
              </a:rPr>
              <a:t>القدرة على الابتكار؛ كالإتيان بخدمات وأساليب ومنتجات جديدة</a:t>
            </a:r>
            <a:r>
              <a:rPr lang="fr-FR" sz="2400" dirty="0">
                <a:latin typeface="Sakkal Majalla" pitchFamily="2" charset="-78"/>
                <a:ea typeface="Calibri"/>
                <a:cs typeface="Sakkal Majalla" pitchFamily="2" charset="-78"/>
              </a:rPr>
              <a:t>.</a:t>
            </a:r>
          </a:p>
          <a:p>
            <a:pPr algn="r" rtl="1">
              <a:lnSpc>
                <a:spcPct val="115000"/>
              </a:lnSpc>
              <a:spcAft>
                <a:spcPts val="0"/>
              </a:spcAft>
              <a:buFont typeface="Wingdings" pitchFamily="2" charset="2"/>
              <a:buChar char="ü"/>
            </a:pPr>
            <a:r>
              <a:rPr lang="ar-SA" sz="2400" dirty="0" smtClean="0">
                <a:latin typeface="Sakkal Majalla" pitchFamily="2" charset="-78"/>
                <a:ea typeface="Calibri"/>
                <a:cs typeface="Sakkal Majalla" pitchFamily="2" charset="-78"/>
              </a:rPr>
              <a:t>زيادة </a:t>
            </a:r>
            <a:r>
              <a:rPr lang="ar-SA" sz="2400" dirty="0">
                <a:latin typeface="Sakkal Majalla" pitchFamily="2" charset="-78"/>
                <a:ea typeface="Calibri"/>
                <a:cs typeface="Sakkal Majalla" pitchFamily="2" charset="-78"/>
              </a:rPr>
              <a:t>القدرة على التحفيز وانجاز المهام</a:t>
            </a:r>
            <a:r>
              <a:rPr lang="fr-FR" sz="2400" dirty="0">
                <a:latin typeface="Sakkal Majalla" pitchFamily="2" charset="-78"/>
                <a:ea typeface="Calibri"/>
                <a:cs typeface="Sakkal Majalla" pitchFamily="2" charset="-78"/>
              </a:rPr>
              <a:t>.</a:t>
            </a:r>
          </a:p>
          <a:p>
            <a:pPr algn="r" rtl="1">
              <a:lnSpc>
                <a:spcPct val="115000"/>
              </a:lnSpc>
              <a:spcAft>
                <a:spcPts val="0"/>
              </a:spcAft>
              <a:buFont typeface="Wingdings" pitchFamily="2" charset="2"/>
              <a:buChar char="ü"/>
            </a:pPr>
            <a:r>
              <a:rPr lang="ar-SA" sz="2400" dirty="0" smtClean="0">
                <a:latin typeface="Sakkal Majalla" pitchFamily="2" charset="-78"/>
                <a:ea typeface="Calibri"/>
                <a:cs typeface="Sakkal Majalla" pitchFamily="2" charset="-78"/>
              </a:rPr>
              <a:t>زيادة </a:t>
            </a:r>
            <a:r>
              <a:rPr lang="ar-SA" sz="2400" dirty="0">
                <a:latin typeface="Sakkal Majalla" pitchFamily="2" charset="-78"/>
                <a:ea typeface="Calibri"/>
                <a:cs typeface="Sakkal Majalla" pitchFamily="2" charset="-78"/>
              </a:rPr>
              <a:t>الرغبة في المبادرة من أجل حل المشكلات</a:t>
            </a:r>
            <a:r>
              <a:rPr lang="fr-FR" sz="2400" dirty="0">
                <a:latin typeface="Sakkal Majalla" pitchFamily="2" charset="-78"/>
                <a:ea typeface="Calibri"/>
                <a:cs typeface="Sakkal Majalla" pitchFamily="2" charset="-78"/>
              </a:rPr>
              <a:t>.</a:t>
            </a:r>
          </a:p>
          <a:p>
            <a:pPr algn="r" rtl="1">
              <a:lnSpc>
                <a:spcPct val="115000"/>
              </a:lnSpc>
              <a:spcAft>
                <a:spcPts val="0"/>
              </a:spcAft>
              <a:buFont typeface="Wingdings" pitchFamily="2" charset="2"/>
              <a:buChar char="ü"/>
            </a:pPr>
            <a:r>
              <a:rPr lang="ar-SA" sz="2400" dirty="0" smtClean="0">
                <a:latin typeface="Sakkal Majalla" pitchFamily="2" charset="-78"/>
                <a:ea typeface="Calibri"/>
                <a:cs typeface="Sakkal Majalla" pitchFamily="2" charset="-78"/>
              </a:rPr>
              <a:t>زيادة </a:t>
            </a:r>
            <a:r>
              <a:rPr lang="ar-SA" sz="2400" dirty="0">
                <a:latin typeface="Sakkal Majalla" pitchFamily="2" charset="-78"/>
                <a:ea typeface="Calibri"/>
                <a:cs typeface="Sakkal Majalla" pitchFamily="2" charset="-78"/>
              </a:rPr>
              <a:t>المهام والمرونة في التكيف مع البيئة المتغيرة</a:t>
            </a:r>
            <a:r>
              <a:rPr lang="fr-FR" sz="2400" dirty="0">
                <a:latin typeface="Sakkal Majalla" pitchFamily="2" charset="-78"/>
                <a:ea typeface="Calibri"/>
                <a:cs typeface="Sakkal Majalla" pitchFamily="2" charset="-78"/>
              </a:rPr>
              <a:t>.</a:t>
            </a:r>
          </a:p>
          <a:p>
            <a:pPr algn="r" rtl="1">
              <a:buFont typeface="Wingdings" pitchFamily="2" charset="2"/>
              <a:buChar char="ü"/>
            </a:pPr>
            <a:r>
              <a:rPr lang="ar-SA" sz="2400" dirty="0" smtClean="0">
                <a:latin typeface="Sakkal Majalla" pitchFamily="2" charset="-78"/>
                <a:ea typeface="Calibri"/>
                <a:cs typeface="Sakkal Majalla" pitchFamily="2" charset="-78"/>
              </a:rPr>
              <a:t>زيادة </a:t>
            </a:r>
            <a:r>
              <a:rPr lang="ar-SA" sz="2400" dirty="0">
                <a:latin typeface="Sakkal Majalla" pitchFamily="2" charset="-78"/>
                <a:ea typeface="Calibri"/>
                <a:cs typeface="Sakkal Majalla" pitchFamily="2" charset="-78"/>
              </a:rPr>
              <a:t>خدمة العاملين والموردين والزبائن بشكل </a:t>
            </a:r>
            <a:r>
              <a:rPr lang="ar-SA" sz="2400" dirty="0" smtClean="0">
                <a:latin typeface="Sakkal Majalla" pitchFamily="2" charset="-78"/>
                <a:ea typeface="Calibri"/>
                <a:cs typeface="Sakkal Majalla" pitchFamily="2" charset="-78"/>
              </a:rPr>
              <a:t>أفضل</a:t>
            </a:r>
            <a:r>
              <a:rPr lang="ar-DZ" sz="2400" dirty="0" smtClean="0">
                <a:latin typeface="Sakkal Majalla" pitchFamily="2" charset="-78"/>
                <a:ea typeface="Calibri"/>
                <a:cs typeface="Sakkal Majalla" pitchFamily="2" charset="-78"/>
              </a:rPr>
              <a:t>.</a:t>
            </a:r>
            <a:endParaRPr lang="fr-FR" sz="2400" dirty="0">
              <a:latin typeface="Sakkal Majalla" pitchFamily="2" charset="-78"/>
              <a:ea typeface="Calibri"/>
              <a:cs typeface="Sakkal Majalla" pitchFamily="2" charset="-78"/>
            </a:endParaRPr>
          </a:p>
          <a:p>
            <a:pPr marL="0" indent="0" algn="r" rtl="1">
              <a:lnSpc>
                <a:spcPct val="115000"/>
              </a:lnSpc>
              <a:buNone/>
            </a:pPr>
            <a:endParaRPr lang="fr-FR" sz="1800" dirty="0">
              <a:ea typeface="Calibri"/>
              <a:cs typeface="Arial"/>
            </a:endParaRPr>
          </a:p>
          <a:p>
            <a:pPr marL="0" indent="0" algn="r" rtl="1">
              <a:spcBef>
                <a:spcPts val="0"/>
              </a:spcBef>
              <a:buNone/>
            </a:pPr>
            <a:endParaRPr lang="ar-DZ" sz="2400" dirty="0" smtClean="0">
              <a:solidFill>
                <a:prstClr val="black"/>
              </a:solidFill>
              <a:latin typeface="Sakkal Majalla" pitchFamily="2" charset="-78"/>
              <a:ea typeface="Calibri"/>
              <a:cs typeface="Sakkal Majalla" pitchFamily="2" charset="-78"/>
            </a:endParaRPr>
          </a:p>
          <a:p>
            <a:pPr marL="0" lvl="0" indent="0" algn="r" rtl="1">
              <a:lnSpc>
                <a:spcPct val="115000"/>
              </a:lnSpc>
              <a:buNone/>
            </a:pPr>
            <a:endParaRPr lang="fr-FR" sz="2400" b="1" dirty="0">
              <a:solidFill>
                <a:prstClr val="black"/>
              </a:solidFill>
              <a:latin typeface="Sakkal Majalla" pitchFamily="2" charset="-78"/>
              <a:ea typeface="Calibri"/>
              <a:cs typeface="Sakkal Majalla" pitchFamily="2" charset="-78"/>
            </a:endParaRPr>
          </a:p>
          <a:p>
            <a:pPr marL="0" indent="0" algn="r" rtl="1">
              <a:buNone/>
            </a:pP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3236890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784976" cy="6656876"/>
          </a:xfrm>
        </p:spPr>
        <p:txBody>
          <a:bodyPr>
            <a:normAutofit/>
          </a:bodyPr>
          <a:lstStyle/>
          <a:p>
            <a:pPr algn="r" rtl="1">
              <a:buFont typeface="Wingdings" pitchFamily="2" charset="2"/>
              <a:buChar char="q"/>
            </a:pPr>
            <a:r>
              <a:rPr lang="ar-DZ" sz="2200" dirty="0" smtClean="0">
                <a:latin typeface="Sakkal Majalla" pitchFamily="2" charset="-78"/>
                <a:ea typeface="Calibri"/>
                <a:cs typeface="Sakkal Majalla" pitchFamily="2" charset="-78"/>
              </a:rPr>
              <a:t> </a:t>
            </a:r>
            <a:r>
              <a:rPr lang="ar-SA" sz="2400" b="1" dirty="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مساهمة الإدارة الالكترونية في تطوير نظام </a:t>
            </a:r>
            <a:r>
              <a:rPr lang="ar-SA" sz="2400" b="1" dirty="0" smtClean="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ال</a:t>
            </a:r>
            <a:r>
              <a:rPr lang="ar-DZ" sz="2400" b="1" dirty="0" smtClean="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رقابة</a:t>
            </a:r>
            <a:r>
              <a:rPr lang="ar-SA" sz="2400" b="1" dirty="0" smtClean="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rPr>
              <a:t>:</a:t>
            </a:r>
            <a:endParaRPr lang="ar-DZ" sz="2400" b="1" dirty="0" smtClean="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endParaRPr>
          </a:p>
          <a:p>
            <a:pPr algn="r" rtl="1">
              <a:lnSpc>
                <a:spcPct val="115000"/>
              </a:lnSpc>
              <a:spcAft>
                <a:spcPts val="0"/>
              </a:spcAft>
              <a:buFont typeface="Wingdings" pitchFamily="2" charset="2"/>
              <a:buChar char="ü"/>
            </a:pPr>
            <a:r>
              <a:rPr lang="ar-SA" sz="2400" dirty="0">
                <a:latin typeface="Sakkal Majalla" pitchFamily="2" charset="-78"/>
                <a:ea typeface="Calibri"/>
                <a:cs typeface="Sakkal Majalla" pitchFamily="2" charset="-78"/>
              </a:rPr>
              <a:t>تحقيق الرقابة بالوقت الحقيقي وفي الآن بدلا من الرقابة القائمة على الماضي، فهي تحقق الرقابة بالنقرات بدلا من الرقابة بالتقارير</a:t>
            </a:r>
            <a:r>
              <a:rPr lang="fr-FR" sz="2400" dirty="0">
                <a:latin typeface="Sakkal Majalla" pitchFamily="2" charset="-78"/>
                <a:ea typeface="Calibri"/>
                <a:cs typeface="Sakkal Majalla" pitchFamily="2" charset="-78"/>
              </a:rPr>
              <a:t>.</a:t>
            </a:r>
          </a:p>
          <a:p>
            <a:pPr algn="r" rtl="1">
              <a:lnSpc>
                <a:spcPct val="115000"/>
              </a:lnSpc>
              <a:spcAft>
                <a:spcPts val="0"/>
              </a:spcAft>
              <a:buFont typeface="Wingdings" pitchFamily="2" charset="2"/>
              <a:buChar char="ü"/>
            </a:pPr>
            <a:r>
              <a:rPr lang="ar-SA" sz="2400" dirty="0" smtClean="0">
                <a:latin typeface="Sakkal Majalla" pitchFamily="2" charset="-78"/>
                <a:ea typeface="Calibri"/>
                <a:cs typeface="Sakkal Majalla" pitchFamily="2" charset="-78"/>
              </a:rPr>
              <a:t>أنها </a:t>
            </a:r>
            <a:r>
              <a:rPr lang="ar-SA" sz="2400" dirty="0">
                <a:latin typeface="Sakkal Majalla" pitchFamily="2" charset="-78"/>
                <a:ea typeface="Calibri"/>
                <a:cs typeface="Sakkal Majalla" pitchFamily="2" charset="-78"/>
              </a:rPr>
              <a:t>تحقق الرقابة المستمرة بدلا من الرقابة الدورية بما يولد تدفقا مستمرا للمعلومات الرقابية في كل وقت بدلا من الرقابة المتقطعة لإجرائها في أوقات متباعدة وبشكل دوري</a:t>
            </a:r>
            <a:r>
              <a:rPr lang="fr-FR" sz="2400" dirty="0">
                <a:latin typeface="Sakkal Majalla" pitchFamily="2" charset="-78"/>
                <a:ea typeface="Calibri"/>
                <a:cs typeface="Sakkal Majalla" pitchFamily="2" charset="-78"/>
              </a:rPr>
              <a:t>.</a:t>
            </a:r>
          </a:p>
          <a:p>
            <a:pPr algn="r" rtl="1">
              <a:lnSpc>
                <a:spcPct val="115000"/>
              </a:lnSpc>
              <a:spcAft>
                <a:spcPts val="0"/>
              </a:spcAft>
              <a:buFont typeface="Wingdings" pitchFamily="2" charset="2"/>
              <a:buChar char="ü"/>
            </a:pPr>
            <a:r>
              <a:rPr lang="ar-SA" sz="2400" dirty="0" smtClean="0">
                <a:latin typeface="Sakkal Majalla" pitchFamily="2" charset="-78"/>
                <a:ea typeface="Calibri"/>
                <a:cs typeface="Sakkal Majalla" pitchFamily="2" charset="-78"/>
              </a:rPr>
              <a:t>إن </a:t>
            </a:r>
            <a:r>
              <a:rPr lang="ar-SA" sz="2400" dirty="0">
                <a:latin typeface="Sakkal Majalla" pitchFamily="2" charset="-78"/>
                <a:ea typeface="Calibri"/>
                <a:cs typeface="Sakkal Majalla" pitchFamily="2" charset="-78"/>
              </a:rPr>
              <a:t>الرقابة الإلكترونية تحفز العلاقات القائمة على الثقة وهذا ما يقلل الجهد الإداري المطلوب في الرقابة</a:t>
            </a:r>
            <a:r>
              <a:rPr lang="fr-FR" sz="2400" dirty="0">
                <a:latin typeface="Sakkal Majalla" pitchFamily="2" charset="-78"/>
                <a:ea typeface="Calibri"/>
                <a:cs typeface="Sakkal Majalla" pitchFamily="2" charset="-78"/>
              </a:rPr>
              <a:t>.</a:t>
            </a:r>
          </a:p>
          <a:p>
            <a:pPr algn="r" rtl="1">
              <a:lnSpc>
                <a:spcPct val="115000"/>
              </a:lnSpc>
              <a:spcAft>
                <a:spcPts val="0"/>
              </a:spcAft>
              <a:buFont typeface="Wingdings" pitchFamily="2" charset="2"/>
              <a:buChar char="ü"/>
            </a:pPr>
            <a:r>
              <a:rPr lang="ar-SA" sz="2400" dirty="0" smtClean="0">
                <a:latin typeface="Sakkal Majalla" pitchFamily="2" charset="-78"/>
                <a:ea typeface="Calibri"/>
                <a:cs typeface="Sakkal Majalla" pitchFamily="2" charset="-78"/>
              </a:rPr>
              <a:t>تساعد </a:t>
            </a:r>
            <a:r>
              <a:rPr lang="ar-SA" sz="2400" dirty="0">
                <a:latin typeface="Sakkal Majalla" pitchFamily="2" charset="-78"/>
                <a:ea typeface="Calibri"/>
                <a:cs typeface="Sakkal Majalla" pitchFamily="2" charset="-78"/>
              </a:rPr>
              <a:t>على انخراط الجميع في معرفة ماذا يوجد في المؤسسة إلى حد كبير من أجل تحقيق مستلزمات الرقابة والحد من المفاجآت والأزمات في أعمال المؤسسة</a:t>
            </a:r>
            <a:r>
              <a:rPr lang="fr-FR" sz="2400" dirty="0">
                <a:latin typeface="Sakkal Majalla" pitchFamily="2" charset="-78"/>
                <a:ea typeface="Calibri"/>
                <a:cs typeface="Sakkal Majalla" pitchFamily="2" charset="-78"/>
              </a:rPr>
              <a:t>.</a:t>
            </a:r>
          </a:p>
          <a:p>
            <a:pPr algn="r" rtl="1">
              <a:lnSpc>
                <a:spcPct val="115000"/>
              </a:lnSpc>
              <a:spcAft>
                <a:spcPts val="0"/>
              </a:spcAft>
              <a:buFont typeface="Wingdings" pitchFamily="2" charset="2"/>
              <a:buChar char="ü"/>
            </a:pPr>
            <a:r>
              <a:rPr lang="ar-SA" sz="2400" dirty="0" smtClean="0">
                <a:latin typeface="Sakkal Majalla" pitchFamily="2" charset="-78"/>
                <a:ea typeface="Calibri"/>
                <a:cs typeface="Sakkal Majalla" pitchFamily="2" charset="-78"/>
              </a:rPr>
              <a:t>توسيع </a:t>
            </a:r>
            <a:r>
              <a:rPr lang="ar-SA" sz="2400" dirty="0">
                <a:latin typeface="Sakkal Majalla" pitchFamily="2" charset="-78"/>
                <a:ea typeface="Calibri"/>
                <a:cs typeface="Sakkal Majalla" pitchFamily="2" charset="-78"/>
              </a:rPr>
              <a:t>الرقابة إلى عملية الشراء، الموردون، المؤسسات المشتركة في شبكة الأعمال الخارجية، الزبائن وبالتأكيد إلى العاملين عن بعد وهذا ما لم يكن ممكنا في السابق</a:t>
            </a:r>
            <a:r>
              <a:rPr lang="fr-FR" sz="2400" dirty="0">
                <a:latin typeface="Sakkal Majalla" pitchFamily="2" charset="-78"/>
                <a:ea typeface="Calibri"/>
                <a:cs typeface="Sakkal Majalla" pitchFamily="2" charset="-78"/>
              </a:rPr>
              <a:t>.</a:t>
            </a:r>
          </a:p>
          <a:p>
            <a:pPr marL="0" indent="0" algn="r" rtl="1">
              <a:buNone/>
            </a:pPr>
            <a:endParaRPr lang="ar-DZ" sz="2400" b="1" dirty="0">
              <a:solidFill>
                <a:srgbClr val="4BACC6"/>
              </a:solidFill>
              <a:effectLst>
                <a:outerShdw blurRad="38100" dist="38100" dir="2700000" algn="tl">
                  <a:srgbClr val="000000">
                    <a:alpha val="43137"/>
                  </a:srgbClr>
                </a:outerShdw>
              </a:effectLst>
              <a:latin typeface="Sakkal Majalla" pitchFamily="2" charset="-78"/>
              <a:cs typeface="Sakkal Majalla" pitchFamily="2" charset="-78"/>
            </a:endParaRPr>
          </a:p>
        </p:txBody>
      </p:sp>
    </p:spTree>
    <p:extLst>
      <p:ext uri="{BB962C8B-B14F-4D97-AF65-F5344CB8AC3E}">
        <p14:creationId xmlns:p14="http://schemas.microsoft.com/office/powerpoint/2010/main" val="3490631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260648"/>
            <a:ext cx="8784976" cy="6408712"/>
          </a:xfrm>
        </p:spPr>
        <p:txBody>
          <a:bodyPr>
            <a:normAutofit/>
          </a:bodyPr>
          <a:lstStyle/>
          <a:p>
            <a:pPr marL="0" indent="0" algn="ctr" rtl="1">
              <a:lnSpc>
                <a:spcPct val="115000"/>
              </a:lnSpc>
              <a:spcAft>
                <a:spcPts val="0"/>
              </a:spcAft>
              <a:buNone/>
            </a:pPr>
            <a:r>
              <a:rPr lang="ar-DZ" sz="2800" b="1" dirty="0" smtClean="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2. الادارة المدمجة (المتكاملة)</a:t>
            </a:r>
          </a:p>
          <a:p>
            <a:pPr algn="r" rtl="1">
              <a:lnSpc>
                <a:spcPct val="115000"/>
              </a:lnSpc>
              <a:spcAft>
                <a:spcPts val="0"/>
              </a:spcAft>
              <a:buFont typeface="Wingdings" pitchFamily="2" charset="2"/>
              <a:buChar char="ü"/>
            </a:pPr>
            <a:r>
              <a:rPr lang="ar-DZ" sz="2400" dirty="0" smtClean="0">
                <a:latin typeface="Sakkal Majalla" pitchFamily="2" charset="-78"/>
                <a:ea typeface="Calibri"/>
                <a:cs typeface="Sakkal Majalla" pitchFamily="2" charset="-78"/>
              </a:rPr>
              <a:t>      </a:t>
            </a:r>
            <a:r>
              <a:rPr lang="ar-SA" sz="2400" dirty="0" smtClean="0">
                <a:latin typeface="Sakkal Majalla" pitchFamily="2" charset="-78"/>
                <a:ea typeface="Calibri"/>
                <a:cs typeface="Sakkal Majalla" pitchFamily="2" charset="-78"/>
              </a:rPr>
              <a:t>إن </a:t>
            </a:r>
            <a:r>
              <a:rPr lang="ar-SA" sz="2400" dirty="0">
                <a:latin typeface="Sakkal Majalla" pitchFamily="2" charset="-78"/>
                <a:ea typeface="Calibri"/>
                <a:cs typeface="Sakkal Majalla" pitchFamily="2" charset="-78"/>
              </a:rPr>
              <a:t>اختلاف وتنوع متطلبـات الأطـراف ذات المصـلحة ومحاولـة المؤسسـة </a:t>
            </a:r>
            <a:r>
              <a:rPr lang="ar-SA" sz="2400" dirty="0" err="1">
                <a:latin typeface="Sakkal Majalla" pitchFamily="2" charset="-78"/>
                <a:ea typeface="Calibri"/>
                <a:cs typeface="Sakkal Majalla" pitchFamily="2" charset="-78"/>
              </a:rPr>
              <a:t>تلبیتهـا</a:t>
            </a:r>
            <a:r>
              <a:rPr lang="ar-SA" sz="2400" dirty="0">
                <a:latin typeface="Sakkal Majalla" pitchFamily="2" charset="-78"/>
                <a:ea typeface="Calibri"/>
                <a:cs typeface="Sakkal Majalla" pitchFamily="2" charset="-78"/>
              </a:rPr>
              <a:t>، فـرض علـى هـذه </a:t>
            </a:r>
            <a:r>
              <a:rPr lang="ar-SA" sz="2400" dirty="0" err="1">
                <a:latin typeface="Sakkal Majalla" pitchFamily="2" charset="-78"/>
                <a:ea typeface="Calibri"/>
                <a:cs typeface="Sakkal Majalla" pitchFamily="2" charset="-78"/>
              </a:rPr>
              <a:t>الأخیـرة</a:t>
            </a:r>
            <a:r>
              <a:rPr lang="ar-SA" sz="2400" dirty="0">
                <a:latin typeface="Sakkal Majalla" pitchFamily="2" charset="-78"/>
                <a:ea typeface="Calibri"/>
                <a:cs typeface="Sakkal Majalla" pitchFamily="2" charset="-78"/>
              </a:rPr>
              <a:t> وضـع مجموعـة مـن الأنظمـة </a:t>
            </a:r>
            <a:r>
              <a:rPr lang="ar-SA" sz="2400" dirty="0" err="1">
                <a:latin typeface="Sakkal Majalla" pitchFamily="2" charset="-78"/>
                <a:ea typeface="Calibri"/>
                <a:cs typeface="Sakkal Majalla" pitchFamily="2" charset="-78"/>
              </a:rPr>
              <a:t>الإداریـة</a:t>
            </a:r>
            <a:r>
              <a:rPr lang="ar-SA" sz="2400" dirty="0">
                <a:latin typeface="Sakkal Majalla" pitchFamily="2" charset="-78"/>
                <a:ea typeface="Calibri"/>
                <a:cs typeface="Sakkal Majalla" pitchFamily="2" charset="-78"/>
              </a:rPr>
              <a:t> </a:t>
            </a:r>
            <a:r>
              <a:rPr lang="ar-SA" sz="2400" dirty="0" err="1">
                <a:latin typeface="Sakkal Majalla" pitchFamily="2" charset="-78"/>
                <a:ea typeface="Calibri"/>
                <a:cs typeface="Sakkal Majalla" pitchFamily="2" charset="-78"/>
              </a:rPr>
              <a:t>لاسـتوفاء</a:t>
            </a:r>
            <a:r>
              <a:rPr lang="ar-SA" sz="2400" dirty="0">
                <a:latin typeface="Sakkal Majalla" pitchFamily="2" charset="-78"/>
                <a:ea typeface="Calibri"/>
                <a:cs typeface="Sakkal Majalla" pitchFamily="2" charset="-78"/>
              </a:rPr>
              <a:t> هـذه المتطلبـات، فكانـت هنـاك أنظمـة لإدارة الجـودة لمحاولـة </a:t>
            </a:r>
            <a:r>
              <a:rPr lang="ar-SA" sz="2400" dirty="0" err="1">
                <a:latin typeface="Sakkal Majalla" pitchFamily="2" charset="-78"/>
                <a:ea typeface="Calibri"/>
                <a:cs typeface="Sakkal Majalla" pitchFamily="2" charset="-78"/>
              </a:rPr>
              <a:t>تلبیـة</a:t>
            </a:r>
            <a:r>
              <a:rPr lang="ar-SA" sz="2400" dirty="0">
                <a:latin typeface="Sakkal Majalla" pitchFamily="2" charset="-78"/>
                <a:ea typeface="Calibri"/>
                <a:cs typeface="Sakkal Majalla" pitchFamily="2" charset="-78"/>
              </a:rPr>
              <a:t> حاجــات العمــلاء وكــذلك </a:t>
            </a:r>
            <a:r>
              <a:rPr lang="ar-SA" sz="2400" dirty="0" err="1">
                <a:latin typeface="Sakkal Majalla" pitchFamily="2" charset="-78"/>
                <a:ea typeface="Calibri"/>
                <a:cs typeface="Sakkal Majalla" pitchFamily="2" charset="-78"/>
              </a:rPr>
              <a:t>المســاهمین</a:t>
            </a:r>
            <a:r>
              <a:rPr lang="ar-SA" sz="2400" dirty="0">
                <a:latin typeface="Sakkal Majalla" pitchFamily="2" charset="-78"/>
                <a:ea typeface="Calibri"/>
                <a:cs typeface="Sakkal Majalla" pitchFamily="2" charset="-78"/>
              </a:rPr>
              <a:t>، وأنظمــة لــلإدارة </a:t>
            </a:r>
            <a:r>
              <a:rPr lang="ar-SA" sz="2400" dirty="0" err="1">
                <a:latin typeface="Sakkal Majalla" pitchFamily="2" charset="-78"/>
                <a:ea typeface="Calibri"/>
                <a:cs typeface="Sakkal Majalla" pitchFamily="2" charset="-78"/>
              </a:rPr>
              <a:t>البیئیــة</a:t>
            </a:r>
            <a:r>
              <a:rPr lang="ar-SA" sz="2400" dirty="0">
                <a:latin typeface="Sakkal Majalla" pitchFamily="2" charset="-78"/>
                <a:ea typeface="Calibri"/>
                <a:cs typeface="Sakkal Majalla" pitchFamily="2" charset="-78"/>
              </a:rPr>
              <a:t> </a:t>
            </a:r>
            <a:r>
              <a:rPr lang="ar-SA" sz="2400" dirty="0" err="1">
                <a:latin typeface="Sakkal Majalla" pitchFamily="2" charset="-78"/>
                <a:ea typeface="Calibri"/>
                <a:cs typeface="Sakkal Majalla" pitchFamily="2" charset="-78"/>
              </a:rPr>
              <a:t>لتلبیــة</a:t>
            </a:r>
            <a:r>
              <a:rPr lang="ar-SA" sz="2400" dirty="0">
                <a:latin typeface="Sakkal Majalla" pitchFamily="2" charset="-78"/>
                <a:ea typeface="Calibri"/>
                <a:cs typeface="Sakkal Majalla" pitchFamily="2" charset="-78"/>
              </a:rPr>
              <a:t> الحاجــات </a:t>
            </a:r>
            <a:r>
              <a:rPr lang="ar-SA" sz="2400" dirty="0" err="1">
                <a:latin typeface="Sakkal Majalla" pitchFamily="2" charset="-78"/>
                <a:ea typeface="Calibri"/>
                <a:cs typeface="Sakkal Majalla" pitchFamily="2" charset="-78"/>
              </a:rPr>
              <a:t>البیئیــة</a:t>
            </a:r>
            <a:r>
              <a:rPr lang="ar-SA" sz="2400" dirty="0">
                <a:latin typeface="Sakkal Majalla" pitchFamily="2" charset="-78"/>
                <a:ea typeface="Calibri"/>
                <a:cs typeface="Sakkal Majalla" pitchFamily="2" charset="-78"/>
              </a:rPr>
              <a:t> والمجتمــع المــدني، وأنظمــة للأمـن والسـلامة للحفـاظ علـى سـلامة العمـال </a:t>
            </a:r>
            <a:r>
              <a:rPr lang="ar-SA" sz="2400" dirty="0" err="1">
                <a:latin typeface="Sakkal Majalla" pitchFamily="2" charset="-78"/>
                <a:ea typeface="Calibri"/>
                <a:cs typeface="Sakkal Majalla" pitchFamily="2" charset="-78"/>
              </a:rPr>
              <a:t>والوقایـة</a:t>
            </a:r>
            <a:r>
              <a:rPr lang="ar-SA" sz="2400" dirty="0">
                <a:latin typeface="Sakkal Majalla" pitchFamily="2" charset="-78"/>
                <a:ea typeface="Calibri"/>
                <a:cs typeface="Sakkal Majalla" pitchFamily="2" charset="-78"/>
              </a:rPr>
              <a:t> مـن الحـوادث، و أنظمـة لإدارة الطاقـة بهـدف </a:t>
            </a:r>
            <a:r>
              <a:rPr lang="ar-SA" sz="2400" dirty="0" err="1">
                <a:latin typeface="Sakkal Majalla" pitchFamily="2" charset="-78"/>
                <a:ea typeface="Calibri"/>
                <a:cs typeface="Sakkal Majalla" pitchFamily="2" charset="-78"/>
              </a:rPr>
              <a:t>التخفـیض</a:t>
            </a:r>
            <a:r>
              <a:rPr lang="ar-SA" sz="2400" dirty="0">
                <a:latin typeface="Sakkal Majalla" pitchFamily="2" charset="-78"/>
                <a:ea typeface="Calibri"/>
                <a:cs typeface="Sakkal Majalla" pitchFamily="2" charset="-78"/>
              </a:rPr>
              <a:t> مـن الاسـتهلاك للطاقــة واسـتعمال للمــوارد المتجــددة، وأنظمـة لإدارة المخــاطر التـي </a:t>
            </a:r>
            <a:r>
              <a:rPr lang="ar-SA" sz="2400" dirty="0" err="1">
                <a:latin typeface="Sakkal Majalla" pitchFamily="2" charset="-78"/>
                <a:ea typeface="Calibri"/>
                <a:cs typeface="Sakkal Majalla" pitchFamily="2" charset="-78"/>
              </a:rPr>
              <a:t>یمكــن</a:t>
            </a:r>
            <a:r>
              <a:rPr lang="ar-SA" sz="2400" dirty="0">
                <a:latin typeface="Sakkal Majalla" pitchFamily="2" charset="-78"/>
                <a:ea typeface="Calibri"/>
                <a:cs typeface="Sakkal Majalla" pitchFamily="2" charset="-78"/>
              </a:rPr>
              <a:t> أن تقــع للمؤسسـة فــي شــتى المجـالات. </a:t>
            </a:r>
            <a:endParaRPr lang="fr-FR" sz="2400" dirty="0">
              <a:latin typeface="Sakkal Majalla" pitchFamily="2" charset="-78"/>
              <a:ea typeface="Calibri"/>
              <a:cs typeface="Sakkal Majalla" pitchFamily="2" charset="-78"/>
            </a:endParaRPr>
          </a:p>
          <a:p>
            <a:pPr algn="r" rtl="1">
              <a:lnSpc>
                <a:spcPct val="115000"/>
              </a:lnSpc>
              <a:spcAft>
                <a:spcPts val="0"/>
              </a:spcAft>
              <a:buFont typeface="Wingdings" pitchFamily="2" charset="2"/>
              <a:buChar char="ü"/>
            </a:pPr>
            <a:r>
              <a:rPr lang="ar-SA" sz="2400" dirty="0" smtClean="0">
                <a:latin typeface="Sakkal Majalla" pitchFamily="2" charset="-78"/>
                <a:ea typeface="Calibri"/>
                <a:cs typeface="Sakkal Majalla" pitchFamily="2" charset="-78"/>
              </a:rPr>
              <a:t> </a:t>
            </a:r>
            <a:r>
              <a:rPr lang="ar-SA" sz="2400" dirty="0" err="1">
                <a:latin typeface="Sakkal Majalla" pitchFamily="2" charset="-78"/>
                <a:ea typeface="Calibri"/>
                <a:cs typeface="Sakkal Majalla" pitchFamily="2" charset="-78"/>
              </a:rPr>
              <a:t>نتیجة</a:t>
            </a:r>
            <a:r>
              <a:rPr lang="ar-SA" sz="2400" dirty="0">
                <a:latin typeface="Sakkal Majalla" pitchFamily="2" charset="-78"/>
                <a:ea typeface="Calibri"/>
                <a:cs typeface="Sakkal Majalla" pitchFamily="2" charset="-78"/>
              </a:rPr>
              <a:t> لتعدد هذه الأنظمة وحاجة المؤسسة </a:t>
            </a:r>
            <a:r>
              <a:rPr lang="ar-SA" sz="2400" dirty="0" err="1">
                <a:latin typeface="Sakkal Majalla" pitchFamily="2" charset="-78"/>
                <a:ea typeface="Calibri"/>
                <a:cs typeface="Sakkal Majalla" pitchFamily="2" charset="-78"/>
              </a:rPr>
              <a:t>إلیهـا</a:t>
            </a:r>
            <a:r>
              <a:rPr lang="ar-SA" sz="2400" dirty="0">
                <a:latin typeface="Sakkal Majalla" pitchFamily="2" charset="-78"/>
                <a:ea typeface="Calibri"/>
                <a:cs typeface="Sakkal Majalla" pitchFamily="2" charset="-78"/>
              </a:rPr>
              <a:t> سـواء بعضـها أو معظمهـا، صـار فـي </a:t>
            </a:r>
            <a:r>
              <a:rPr lang="ar-SA" sz="2400" dirty="0" err="1">
                <a:latin typeface="Sakkal Majalla" pitchFamily="2" charset="-78"/>
                <a:ea typeface="Calibri"/>
                <a:cs typeface="Sakkal Majalla" pitchFamily="2" charset="-78"/>
              </a:rPr>
              <a:t>تطبیقهـا</a:t>
            </a:r>
            <a:r>
              <a:rPr lang="ar-SA" sz="2400" dirty="0">
                <a:latin typeface="Sakkal Majalla" pitchFamily="2" charset="-78"/>
                <a:ea typeface="Calibri"/>
                <a:cs typeface="Sakkal Majalla" pitchFamily="2" charset="-78"/>
              </a:rPr>
              <a:t> </a:t>
            </a:r>
            <a:r>
              <a:rPr lang="ar-SA" sz="2400" dirty="0" err="1">
                <a:latin typeface="Sakkal Majalla" pitchFamily="2" charset="-78"/>
                <a:ea typeface="Calibri"/>
                <a:cs typeface="Sakkal Majalla" pitchFamily="2" charset="-78"/>
              </a:rPr>
              <a:t>الكثیـر</a:t>
            </a:r>
            <a:r>
              <a:rPr lang="ar-SA" sz="2400" dirty="0">
                <a:latin typeface="Sakkal Majalla" pitchFamily="2" charset="-78"/>
                <a:ea typeface="Calibri"/>
                <a:cs typeface="Sakkal Majalla" pitchFamily="2" charset="-78"/>
              </a:rPr>
              <a:t> مـن التشعبات </a:t>
            </a:r>
            <a:r>
              <a:rPr lang="ar-SA" sz="2400" dirty="0" err="1">
                <a:latin typeface="Sakkal Majalla" pitchFamily="2" charset="-78"/>
                <a:ea typeface="Calibri"/>
                <a:cs typeface="Sakkal Majalla" pitchFamily="2" charset="-78"/>
              </a:rPr>
              <a:t>والتعقیـدات</a:t>
            </a:r>
            <a:r>
              <a:rPr lang="ar-SA" sz="2400" dirty="0">
                <a:latin typeface="Sakkal Majalla" pitchFamily="2" charset="-78"/>
                <a:ea typeface="Calibri"/>
                <a:cs typeface="Sakkal Majalla" pitchFamily="2" charset="-78"/>
              </a:rPr>
              <a:t>، مـا أدى إلـى ظهـور </a:t>
            </a:r>
            <a:r>
              <a:rPr lang="ar-SA" sz="2400" b="1" dirty="0">
                <a:latin typeface="Sakkal Majalla" pitchFamily="2" charset="-78"/>
                <a:ea typeface="Calibri"/>
                <a:cs typeface="Sakkal Majalla" pitchFamily="2" charset="-78"/>
              </a:rPr>
              <a:t>الإدارة المدمجـة </a:t>
            </a:r>
            <a:r>
              <a:rPr lang="ar-SA" sz="2400" dirty="0">
                <a:latin typeface="Sakkal Majalla" pitchFamily="2" charset="-78"/>
                <a:ea typeface="Calibri"/>
                <a:cs typeface="Sakkal Majalla" pitchFamily="2" charset="-78"/>
              </a:rPr>
              <a:t>التـي تـدمج مختلـف هـذه الأنظمـة فـي نظـام واحـد سـلس </a:t>
            </a:r>
            <a:r>
              <a:rPr lang="ar-SA" sz="2400" dirty="0" err="1">
                <a:latin typeface="Sakkal Majalla" pitchFamily="2" charset="-78"/>
                <a:ea typeface="Calibri"/>
                <a:cs typeface="Sakkal Majalla" pitchFamily="2" charset="-78"/>
              </a:rPr>
              <a:t>وبسیط</a:t>
            </a:r>
            <a:r>
              <a:rPr lang="ar-SA" sz="2400" dirty="0">
                <a:latin typeface="Sakkal Majalla" pitchFamily="2" charset="-78"/>
                <a:ea typeface="Calibri"/>
                <a:cs typeface="Sakkal Majalla" pitchFamily="2" charset="-78"/>
              </a:rPr>
              <a:t> </a:t>
            </a:r>
            <a:r>
              <a:rPr lang="ar-SA" sz="2400" dirty="0" err="1">
                <a:latin typeface="Sakkal Majalla" pitchFamily="2" charset="-78"/>
                <a:ea typeface="Calibri"/>
                <a:cs typeface="Sakkal Majalla" pitchFamily="2" charset="-78"/>
              </a:rPr>
              <a:t>یحقق</a:t>
            </a:r>
            <a:r>
              <a:rPr lang="ar-SA" sz="2400" dirty="0">
                <a:latin typeface="Sakkal Majalla" pitchFamily="2" charset="-78"/>
                <a:ea typeface="Calibri"/>
                <a:cs typeface="Sakkal Majalla" pitchFamily="2" charset="-78"/>
              </a:rPr>
              <a:t> الأهداف المرجوة من هذه الأنظمة كلها </a:t>
            </a:r>
            <a:r>
              <a:rPr lang="ar-SA" sz="2400" dirty="0" err="1">
                <a:latin typeface="Sakkal Majalla" pitchFamily="2" charset="-78"/>
                <a:ea typeface="Calibri"/>
                <a:cs typeface="Sakkal Majalla" pitchFamily="2" charset="-78"/>
              </a:rPr>
              <a:t>ویحافظ</a:t>
            </a:r>
            <a:r>
              <a:rPr lang="ar-SA" sz="2400" dirty="0">
                <a:latin typeface="Sakkal Majalla" pitchFamily="2" charset="-78"/>
                <a:ea typeface="Calibri"/>
                <a:cs typeface="Sakkal Majalla" pitchFamily="2" charset="-78"/>
              </a:rPr>
              <a:t> على السهولة والبساطة في </a:t>
            </a:r>
            <a:r>
              <a:rPr lang="ar-SA" sz="2400" dirty="0" err="1">
                <a:latin typeface="Sakkal Majalla" pitchFamily="2" charset="-78"/>
                <a:ea typeface="Calibri"/>
                <a:cs typeface="Sakkal Majalla" pitchFamily="2" charset="-78"/>
              </a:rPr>
              <a:t>تنفیذها</a:t>
            </a:r>
            <a:r>
              <a:rPr lang="ar-SA" sz="2400" dirty="0">
                <a:latin typeface="Sakkal Majalla" pitchFamily="2" charset="-78"/>
                <a:ea typeface="Calibri"/>
                <a:cs typeface="Sakkal Majalla" pitchFamily="2" charset="-78"/>
              </a:rPr>
              <a:t>.                            </a:t>
            </a:r>
            <a:endParaRPr lang="fr-FR" sz="2400" dirty="0">
              <a:latin typeface="Sakkal Majalla" pitchFamily="2" charset="-78"/>
              <a:ea typeface="Calibri"/>
              <a:cs typeface="Sakkal Majalla" pitchFamily="2" charset="-78"/>
            </a:endParaRPr>
          </a:p>
          <a:p>
            <a:pPr marL="0" indent="0" algn="r" rtl="1">
              <a:lnSpc>
                <a:spcPct val="115000"/>
              </a:lnSpc>
              <a:spcAft>
                <a:spcPts val="0"/>
              </a:spcAft>
              <a:buNone/>
            </a:pPr>
            <a:endParaRPr lang="fr-FR" sz="2800" b="1" dirty="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endParaRPr>
          </a:p>
        </p:txBody>
      </p:sp>
    </p:spTree>
    <p:extLst>
      <p:ext uri="{BB962C8B-B14F-4D97-AF65-F5344CB8AC3E}">
        <p14:creationId xmlns:p14="http://schemas.microsoft.com/office/powerpoint/2010/main" val="151758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1750</TotalTime>
  <Words>423</Words>
  <Application>Microsoft Office PowerPoint</Application>
  <PresentationFormat>Affichage à l'écran (4:3)</PresentationFormat>
  <Paragraphs>27</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40</cp:revision>
  <dcterms:created xsi:type="dcterms:W3CDTF">2022-11-11T16:07:32Z</dcterms:created>
  <dcterms:modified xsi:type="dcterms:W3CDTF">2022-11-16T20:17:10Z</dcterms:modified>
</cp:coreProperties>
</file>