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905000" y="497058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وسائل الدّفع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Arrondir un rectangle avec un coin diagonal 16"/>
          <p:cNvSpPr/>
          <p:nvPr/>
        </p:nvSpPr>
        <p:spPr>
          <a:xfrm>
            <a:off x="7282278" y="1588476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السند لأمر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7255412" y="3352800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/>
              <a:t>الكمبيالة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7271825" y="5167952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سند الرهن (التخزين) 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109855" y="1295400"/>
            <a:ext cx="7173990" cy="1055076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صك يتعهد فيه المدين بأن يدفع مبلغ معينا، مسجلا في السند في تاريخ معين </a:t>
            </a:r>
            <a:endParaRPr lang="ar-DZ" sz="2400" b="1" dirty="0" smtClean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–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لا يزيد هذا الأجل عادة على ثلاثة </a:t>
            </a: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أشهر- 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لشخص آخر هو الدائن أو لحامل السند </a:t>
            </a:r>
            <a:endParaRPr lang="ar-DZ" sz="2400" b="1" dirty="0" smtClean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بصفة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قانونية</a:t>
            </a: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109855" y="3200400"/>
            <a:ext cx="7145557" cy="1066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عبارة عن أمر مكتوب من شخص يسمى الساحب إلى شخص </a:t>
            </a: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المسحوب عليه، </a:t>
            </a: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يأمره يدفع مبلغ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معين في ميعاد معين لإذنه أو لأمر شخص ثالث </a:t>
            </a: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يسمى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المستفيد</a:t>
            </a: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152398" y="4724400"/>
            <a:ext cx="7055247" cy="1371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هو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سند يسلم للشخص الذي أودع سلعة في أحد المخازن العامة وهو ذو </a:t>
            </a:r>
            <a:endParaRPr lang="ar-DZ" sz="2400" b="1" dirty="0" smtClean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قسمين، 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قسم يثبت ملكية الشخص لهذه السلع وقسم يمكن أن يصبح وثيقة </a:t>
            </a:r>
            <a:endParaRPr lang="ar-DZ" sz="2400" b="1" dirty="0" smtClean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رهن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أو بيع بمجرد تظهيره </a:t>
            </a:r>
          </a:p>
        </p:txBody>
      </p:sp>
      <p:sp>
        <p:nvSpPr>
          <p:cNvPr id="14" name="Arrondir un rectangle avec un coin diagonal 16"/>
          <p:cNvSpPr/>
          <p:nvPr/>
        </p:nvSpPr>
        <p:spPr>
          <a:xfrm>
            <a:off x="2172850" y="2343652"/>
            <a:ext cx="3048000" cy="381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يمكن تداوله عن طريق تظهيره</a:t>
            </a:r>
            <a:endParaRPr lang="fr-FR" sz="24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6109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7010400" y="533400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سند الصندق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955343" y="504574"/>
            <a:ext cx="5791200" cy="667252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صادر عن المؤسسات أو عن البنوك </a:t>
            </a:r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التي بحاجة </a:t>
            </a:r>
            <a:r>
              <a:rPr lang="ar-DZ" sz="24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إلى موارد لأجل </a:t>
            </a:r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قريب ليكتتب </a:t>
            </a:r>
            <a:r>
              <a:rPr lang="ar-DZ" sz="24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به الأفراد</a:t>
            </a:r>
          </a:p>
        </p:txBody>
      </p:sp>
      <p:sp>
        <p:nvSpPr>
          <p:cNvPr id="15" name="Arrondir un rectangle avec un coin diagonal 16"/>
          <p:cNvSpPr/>
          <p:nvPr/>
        </p:nvSpPr>
        <p:spPr>
          <a:xfrm>
            <a:off x="6629400" y="1463563"/>
            <a:ext cx="21007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سندات الخزينة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Arrondir un rectangle avec un coin diagonal 16"/>
          <p:cNvSpPr/>
          <p:nvPr/>
        </p:nvSpPr>
        <p:spPr>
          <a:xfrm>
            <a:off x="588471" y="1476626"/>
            <a:ext cx="5791200" cy="667252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لا تختلف عن سندات الصندوق الخاصة إلا باعتبار أن مصدرها هو الخزينة العامة</a:t>
            </a:r>
          </a:p>
        </p:txBody>
      </p:sp>
      <p:sp>
        <p:nvSpPr>
          <p:cNvPr id="18" name="Rectangle à coins arrondis 14"/>
          <p:cNvSpPr>
            <a:spLocks noChangeArrowheads="1"/>
          </p:cNvSpPr>
          <p:nvPr/>
        </p:nvSpPr>
        <p:spPr bwMode="auto">
          <a:xfrm>
            <a:off x="553647" y="2597917"/>
            <a:ext cx="1873645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مضمونة 100</a:t>
            </a:r>
            <a:r>
              <a:rPr lang="fr-FR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%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Rectangle à coins arrondis 14"/>
          <p:cNvSpPr>
            <a:spLocks noChangeArrowheads="1"/>
          </p:cNvSpPr>
          <p:nvPr/>
        </p:nvSpPr>
        <p:spPr bwMode="auto">
          <a:xfrm>
            <a:off x="381000" y="3106828"/>
            <a:ext cx="1873645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سدّ عجز الميزانية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" name="Right Brace 19"/>
          <p:cNvSpPr/>
          <p:nvPr/>
        </p:nvSpPr>
        <p:spPr>
          <a:xfrm>
            <a:off x="2844437" y="2704228"/>
            <a:ext cx="838200" cy="1639652"/>
          </a:xfrm>
          <a:prstGeom prst="rightBrace">
            <a:avLst>
              <a:gd name="adj1" fmla="val 35000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1" name="Rectangle à coins arrondis 14"/>
          <p:cNvSpPr>
            <a:spLocks noChangeArrowheads="1"/>
          </p:cNvSpPr>
          <p:nvPr/>
        </p:nvSpPr>
        <p:spPr bwMode="auto">
          <a:xfrm>
            <a:off x="228600" y="3617125"/>
            <a:ext cx="1873645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التحكّم في السيولة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2" name="Rectangle à coins arrondis 14"/>
          <p:cNvSpPr>
            <a:spLocks noChangeArrowheads="1"/>
          </p:cNvSpPr>
          <p:nvPr/>
        </p:nvSpPr>
        <p:spPr bwMode="auto">
          <a:xfrm>
            <a:off x="75978" y="4084560"/>
            <a:ext cx="1873645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مراقبة البنوك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Arrondir un rectangle avec un coin diagonal 16"/>
          <p:cNvSpPr/>
          <p:nvPr/>
        </p:nvSpPr>
        <p:spPr>
          <a:xfrm>
            <a:off x="5334000" y="2311665"/>
            <a:ext cx="3642310" cy="667252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ما الفائدة منها؟؟</a:t>
            </a:r>
            <a:endParaRPr lang="ar-DZ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5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87333" y="2788417"/>
            <a:ext cx="1246667" cy="129614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Arrondir un rectangle avec un coin diagonal 16"/>
          <p:cNvSpPr/>
          <p:nvPr/>
        </p:nvSpPr>
        <p:spPr>
          <a:xfrm>
            <a:off x="6613048" y="4905626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الشيك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6" name="Arrondir un rectangle avec un coin diagonal 16"/>
          <p:cNvSpPr/>
          <p:nvPr/>
        </p:nvSpPr>
        <p:spPr>
          <a:xfrm>
            <a:off x="557991" y="4876800"/>
            <a:ext cx="5791200" cy="10668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هو أساس نقود الودائع(يسمح بتويل الاموال دون سحبها)، وهو سند لأمر بدون أجل وقد يمثّل كمبيالة في وجود ساحب غير صاحب الحساب.</a:t>
            </a:r>
            <a:endParaRPr lang="ar-DZ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783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3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870033" y="0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النقود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362877" y="3129417"/>
            <a:ext cx="3995331" cy="832982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32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نقود الودائع</a:t>
            </a:r>
            <a:endParaRPr lang="ar-DZ" sz="28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4831437" y="3132394"/>
            <a:ext cx="4080196" cy="830005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8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النقود القانونية</a:t>
            </a:r>
            <a:endParaRPr lang="ar-DZ" sz="28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1" name="Picture 10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8253335" flipH="1">
            <a:off x="2678218" y="2095519"/>
            <a:ext cx="988556" cy="73461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loud Callout 2"/>
          <p:cNvSpPr/>
          <p:nvPr/>
        </p:nvSpPr>
        <p:spPr>
          <a:xfrm>
            <a:off x="1546128" y="806340"/>
            <a:ext cx="6019800" cy="1114685"/>
          </a:xfrm>
          <a:prstGeom prst="cloudCallout">
            <a:avLst>
              <a:gd name="adj1" fmla="val -49585"/>
              <a:gd name="adj2" fmla="val -629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DZ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هي وسيلة الدّفع تامة السيولة</a:t>
            </a:r>
            <a:endParaRPr lang="ar-DZ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" name="Picture 9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992048" flipH="1" flipV="1">
            <a:off x="5309913" y="2150225"/>
            <a:ext cx="988556" cy="625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11132" y="4114800"/>
            <a:ext cx="1246667" cy="129614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Rectangle à coins arrondis 14"/>
          <p:cNvSpPr>
            <a:spLocks noChangeArrowheads="1"/>
          </p:cNvSpPr>
          <p:nvPr/>
        </p:nvSpPr>
        <p:spPr bwMode="auto">
          <a:xfrm>
            <a:off x="2590799" y="5638800"/>
            <a:ext cx="4080196" cy="6858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8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كيف يتمّ إنشاؤها</a:t>
            </a:r>
            <a:endParaRPr lang="ar-DZ" sz="28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723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75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250"/>
                            </p:stCondLst>
                            <p:childTnLst>
                              <p:par>
                                <p:cTn id="4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25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3" grpId="0" build="p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870033" y="0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انشاء النقود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2462453" y="814553"/>
            <a:ext cx="4080196" cy="830005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8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النقود القانونية</a:t>
            </a:r>
            <a:endParaRPr lang="ar-DZ" sz="28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" name="Picture 9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992048" flipH="1" flipV="1">
            <a:off x="5910482" y="1912872"/>
            <a:ext cx="988556" cy="625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 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5104" y="4712028"/>
            <a:ext cx="1246667" cy="129614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ounded Rectangular Callout 13"/>
          <p:cNvSpPr/>
          <p:nvPr/>
        </p:nvSpPr>
        <p:spPr>
          <a:xfrm>
            <a:off x="6946330" y="2819400"/>
            <a:ext cx="1684166" cy="822960"/>
          </a:xfrm>
          <a:prstGeom prst="wedgeRoundRectCallout">
            <a:avLst>
              <a:gd name="adj1" fmla="val -53175"/>
              <a:gd name="adj2" fmla="val -89309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الذهب النقدي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457200" y="2819400"/>
            <a:ext cx="1684166" cy="822960"/>
          </a:xfrm>
          <a:prstGeom prst="wedgeRoundRectCallout">
            <a:avLst>
              <a:gd name="adj1" fmla="val 47656"/>
              <a:gd name="adj2" fmla="val -90897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الاقتراض الوطني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2568084" y="2808514"/>
            <a:ext cx="1684166" cy="822960"/>
          </a:xfrm>
          <a:prstGeom prst="wedgeRoundRectCallout">
            <a:avLst>
              <a:gd name="adj1" fmla="val -6637"/>
              <a:gd name="adj2" fmla="val -92484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الاقتراض العام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4753251" y="2808514"/>
            <a:ext cx="1684166" cy="822960"/>
          </a:xfrm>
          <a:prstGeom prst="wedgeRoundRectCallout">
            <a:avLst>
              <a:gd name="adj1" fmla="val 3446"/>
              <a:gd name="adj2" fmla="val -90897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العملات الأجنبية</a:t>
            </a:r>
            <a:endParaRPr lang="fr-FR" sz="2400" b="1" dirty="0">
              <a:cs typeface="AGA Dimnah Regular" pitchFamily="2" charset="-78"/>
            </a:endParaRPr>
          </a:p>
        </p:txBody>
      </p:sp>
      <p:pic>
        <p:nvPicPr>
          <p:cNvPr id="20" name="Picture 19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992048" flipH="1" flipV="1">
            <a:off x="4683009" y="1905812"/>
            <a:ext cx="988556" cy="625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8279122" flipH="1">
            <a:off x="3252093" y="1871201"/>
            <a:ext cx="988556" cy="636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7952092" flipH="1">
            <a:off x="2096521" y="1905659"/>
            <a:ext cx="988556" cy="66531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Rectangle à coins arrondis 14"/>
          <p:cNvSpPr>
            <a:spLocks noChangeArrowheads="1"/>
          </p:cNvSpPr>
          <p:nvPr/>
        </p:nvSpPr>
        <p:spPr bwMode="auto">
          <a:xfrm>
            <a:off x="116603" y="886654"/>
            <a:ext cx="1942668" cy="1018345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8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البنك المركزي</a:t>
            </a:r>
            <a:endParaRPr lang="ar-DZ" sz="28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7156663" y="1665853"/>
            <a:ext cx="1684166" cy="822960"/>
          </a:xfrm>
          <a:prstGeom prst="wedgeRoundRectCallout">
            <a:avLst>
              <a:gd name="adj1" fmla="val -73341"/>
              <a:gd name="adj2" fmla="val -2008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تغيير أو تبديل النقود</a:t>
            </a:r>
          </a:p>
        </p:txBody>
      </p:sp>
      <p:sp>
        <p:nvSpPr>
          <p:cNvPr id="26" name="Rectangle à coins arrondis 14"/>
          <p:cNvSpPr>
            <a:spLocks noChangeArrowheads="1"/>
          </p:cNvSpPr>
          <p:nvPr/>
        </p:nvSpPr>
        <p:spPr bwMode="auto">
          <a:xfrm>
            <a:off x="457200" y="3810000"/>
            <a:ext cx="8173296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سقف الإصدار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7156663" y="5185211"/>
            <a:ext cx="1684166" cy="822960"/>
          </a:xfrm>
          <a:prstGeom prst="wedgeRoundRectCallout">
            <a:avLst>
              <a:gd name="adj1" fmla="val -8964"/>
              <a:gd name="adj2" fmla="val -16549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زيادة احتياطي الذهب النقدي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5177287" y="5153988"/>
            <a:ext cx="1684166" cy="822960"/>
          </a:xfrm>
          <a:prstGeom prst="wedgeRoundRectCallout">
            <a:avLst>
              <a:gd name="adj1" fmla="val -8964"/>
              <a:gd name="adj2" fmla="val -16549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فائض العملات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2712272" y="5153988"/>
            <a:ext cx="2164527" cy="822960"/>
          </a:xfrm>
          <a:prstGeom prst="wedgeRoundRectCallout">
            <a:avLst>
              <a:gd name="adj1" fmla="val -8964"/>
              <a:gd name="adj2" fmla="val -16549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>
                <a:cs typeface="AGA Dimnah Regular" pitchFamily="2" charset="-78"/>
              </a:rPr>
              <a:t>20</a:t>
            </a:r>
            <a:r>
              <a:rPr lang="fr-FR" b="1" dirty="0" smtClean="0">
                <a:cs typeface="AGA Dimnah Regular" pitchFamily="2" charset="-78"/>
              </a:rPr>
              <a:t>%</a:t>
            </a:r>
            <a:r>
              <a:rPr lang="ar-DZ" b="1" dirty="0" smtClean="0">
                <a:cs typeface="AGA Dimnah Regular" pitchFamily="2" charset="-78"/>
              </a:rPr>
              <a:t>  </a:t>
            </a:r>
            <a:r>
              <a:rPr lang="ar-DZ" sz="2400" b="1" dirty="0" smtClean="0">
                <a:cs typeface="AGA Dimnah Regular" pitchFamily="2" charset="-78"/>
              </a:rPr>
              <a:t>من الإيرادات العادية للسنة الماضية</a:t>
            </a:r>
            <a:endParaRPr lang="fr-FR" sz="2400" b="1" dirty="0">
              <a:cs typeface="AGA Dimnah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2659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1870033" y="0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انشاء النقود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2462453" y="814553"/>
            <a:ext cx="4080196" cy="830005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8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نقود الودائع</a:t>
            </a:r>
            <a:endParaRPr lang="ar-DZ" sz="28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" name="Picture 9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992048" flipH="1" flipV="1">
            <a:off x="5690596" y="1836883"/>
            <a:ext cx="988556" cy="625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 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596691"/>
            <a:ext cx="1246667" cy="129614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ounded Rectangular Callout 13"/>
          <p:cNvSpPr/>
          <p:nvPr/>
        </p:nvSpPr>
        <p:spPr>
          <a:xfrm>
            <a:off x="6542649" y="2819399"/>
            <a:ext cx="2087847" cy="1726077"/>
          </a:xfrm>
          <a:prstGeom prst="wedgeRoundRectCallout">
            <a:avLst>
              <a:gd name="adj1" fmla="val -43790"/>
              <a:gd name="adj2" fmla="val -72660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البنوك التجارية تخلق نقود بقدر ما يخلق بنك واحد في الاقتصاد الوطني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015330" y="2936368"/>
            <a:ext cx="2087882" cy="1609108"/>
          </a:xfrm>
          <a:prstGeom prst="wedgeRoundRectCallout">
            <a:avLst>
              <a:gd name="adj1" fmla="val -381"/>
              <a:gd name="adj2" fmla="val -78543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وجود تسرّب</a:t>
            </a:r>
          </a:p>
          <a:p>
            <a:pPr algn="ctr"/>
            <a:r>
              <a:rPr lang="fr-FR" sz="2400" b="1" dirty="0" smtClean="0">
                <a:cs typeface="AGA Dimnah Regular" pitchFamily="2" charset="-78"/>
              </a:rPr>
              <a:t>M=D.1/</a:t>
            </a:r>
            <a:r>
              <a:rPr lang="fr-FR" sz="2400" b="1" dirty="0" err="1" smtClean="0">
                <a:cs typeface="AGA Dimnah Regular" pitchFamily="2" charset="-78"/>
              </a:rPr>
              <a:t>r+f-rf</a:t>
            </a:r>
            <a:endParaRPr lang="fr-FR" sz="2400" b="1" dirty="0" smtClean="0">
              <a:cs typeface="AGA Dimnah Regular" pitchFamily="2" charset="-78"/>
            </a:endParaRPr>
          </a:p>
          <a:p>
            <a:pPr algn="ctr"/>
            <a:r>
              <a:rPr lang="fr-FR" sz="2400" b="1" dirty="0" smtClean="0">
                <a:cs typeface="AGA Dimnah Regular" pitchFamily="2" charset="-78"/>
              </a:rPr>
              <a:t>Ms=M-D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3831960" y="2963782"/>
            <a:ext cx="2187410" cy="1581694"/>
          </a:xfrm>
          <a:prstGeom prst="wedgeRoundRectCallout">
            <a:avLst>
              <a:gd name="adj1" fmla="val 1119"/>
              <a:gd name="adj2" fmla="val -74116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عدم وجود تسرّب</a:t>
            </a:r>
            <a:endParaRPr lang="fr-FR" sz="2400" b="1" dirty="0" smtClean="0">
              <a:cs typeface="AGA Dimnah Regular" pitchFamily="2" charset="-78"/>
            </a:endParaRPr>
          </a:p>
          <a:p>
            <a:pPr algn="ctr"/>
            <a:r>
              <a:rPr lang="fr-FR" sz="2400" b="1" dirty="0" smtClean="0">
                <a:cs typeface="AGA Dimnah Regular" pitchFamily="2" charset="-78"/>
              </a:rPr>
              <a:t>M= D. 1/r</a:t>
            </a:r>
          </a:p>
          <a:p>
            <a:pPr algn="ctr"/>
            <a:r>
              <a:rPr lang="fr-FR" sz="2400" b="1" dirty="0" smtClean="0">
                <a:cs typeface="AGA Dimnah Regular" pitchFamily="2" charset="-78"/>
              </a:rPr>
              <a:t>Ms= M-D</a:t>
            </a:r>
            <a:endParaRPr lang="fr-FR" sz="2400" b="1" dirty="0">
              <a:cs typeface="AGA Dimnah Regular" pitchFamily="2" charset="-78"/>
            </a:endParaRPr>
          </a:p>
        </p:txBody>
      </p:sp>
      <p:pic>
        <p:nvPicPr>
          <p:cNvPr id="20" name="Picture 19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4008272" y="1906696"/>
            <a:ext cx="988556" cy="625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 descr="C:\Users\HAMZA\Pictures\prezi\clipart-pointing-hand-512x512-241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8279122" flipH="1">
            <a:off x="2217994" y="1902609"/>
            <a:ext cx="988556" cy="63662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Rectangle à coins arrondis 14"/>
          <p:cNvSpPr>
            <a:spLocks noChangeArrowheads="1"/>
          </p:cNvSpPr>
          <p:nvPr/>
        </p:nvSpPr>
        <p:spPr bwMode="auto">
          <a:xfrm>
            <a:off x="116603" y="886654"/>
            <a:ext cx="1942668" cy="1018345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8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البنك التجارية</a:t>
            </a:r>
            <a:endParaRPr lang="ar-DZ" sz="28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6" name="Rectangle à coins arrondis 14"/>
          <p:cNvSpPr>
            <a:spLocks noChangeArrowheads="1"/>
          </p:cNvSpPr>
          <p:nvPr/>
        </p:nvSpPr>
        <p:spPr bwMode="auto">
          <a:xfrm>
            <a:off x="544247" y="4800548"/>
            <a:ext cx="8173296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سقف خلق النّقود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2066283" y="5715000"/>
            <a:ext cx="5526820" cy="822960"/>
          </a:xfrm>
          <a:prstGeom prst="wedgeRoundRectCallout">
            <a:avLst>
              <a:gd name="adj1" fmla="val -6637"/>
              <a:gd name="adj2" fmla="val -54388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cs typeface="AGA Dimnah Regular" pitchFamily="2" charset="-78"/>
              </a:rPr>
              <a:t>مضاعف خلق النقود</a:t>
            </a:r>
            <a:r>
              <a:rPr lang="fr-FR" sz="2400" b="1" dirty="0" smtClean="0">
                <a:cs typeface="AGA Dimnah Regular" pitchFamily="2" charset="-78"/>
              </a:rPr>
              <a:t>1/r</a:t>
            </a:r>
            <a:r>
              <a:rPr lang="ar-DZ" sz="2400" b="1" dirty="0" smtClean="0">
                <a:cs typeface="AGA Dimnah Regular" pitchFamily="2" charset="-78"/>
              </a:rPr>
              <a:t>(تساوي الوديعة الاوّلية مع مجموع الاحتياطي)</a:t>
            </a:r>
            <a:endParaRPr lang="fr-FR" sz="2400" b="1" dirty="0">
              <a:cs typeface="AGA Dimnah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6882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4" grpId="0" animBg="1"/>
      <p:bldP spid="18" grpId="0" animBg="1"/>
      <p:bldP spid="19" grpId="0" animBg="1"/>
      <p:bldP spid="23" grpId="0" animBg="1"/>
      <p:bldP spid="26" grpId="0" animBg="1"/>
      <p:bldP spid="28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PresentationFormat>Affichage à l'écran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Thème Office</vt:lpstr>
      <vt:lpstr>NewsPrint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1</cp:revision>
  <dcterms:created xsi:type="dcterms:W3CDTF">2018-02-12T09:53:20Z</dcterms:created>
  <dcterms:modified xsi:type="dcterms:W3CDTF">2018-02-12T09:53:42Z</dcterms:modified>
</cp:coreProperties>
</file>