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89" r:id="rId2"/>
    <p:sldId id="386"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CC0000"/>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86924" autoAdjust="0"/>
  </p:normalViewPr>
  <p:slideViewPr>
    <p:cSldViewPr snapToGrid="0" showGuides="1">
      <p:cViewPr varScale="1">
        <p:scale>
          <a:sx n="63" d="100"/>
          <a:sy n="63" d="100"/>
        </p:scale>
        <p:origin x="1056" y="66"/>
      </p:cViewPr>
      <p:guideLst>
        <p:guide orient="horz" pos="2205"/>
        <p:guide pos="377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10/05/2022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2</a:t>
            </a:fld>
            <a:endParaRPr lang="fr-FR"/>
          </a:p>
        </p:txBody>
      </p:sp>
    </p:spTree>
    <p:extLst>
      <p:ext uri="{BB962C8B-B14F-4D97-AF65-F5344CB8AC3E}">
        <p14:creationId xmlns:p14="http://schemas.microsoft.com/office/powerpoint/2010/main" val="1837041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3</a:t>
            </a:fld>
            <a:endParaRPr lang="fr-FR"/>
          </a:p>
        </p:txBody>
      </p:sp>
    </p:spTree>
    <p:extLst>
      <p:ext uri="{BB962C8B-B14F-4D97-AF65-F5344CB8AC3E}">
        <p14:creationId xmlns:p14="http://schemas.microsoft.com/office/powerpoint/2010/main" val="235395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0000"/>
                </a:solidFill>
                <a:latin typeface="Verdana" panose="020B0604030504040204" pitchFamily="34" charset="0"/>
                <a:ea typeface="Verdana" panose="020B0604030504040204" pitchFamily="34" charset="0"/>
              </a:rPr>
              <a:t>- Par la commande "Contour » (alias « CN »): cette commande permet de créer automatiquement une </a:t>
            </a:r>
            <a:r>
              <a:rPr lang="fr-FR" sz="1200" dirty="0" err="1">
                <a:solidFill>
                  <a:srgbClr val="000000"/>
                </a:solidFill>
                <a:latin typeface="Verdana" panose="020B0604030504040204" pitchFamily="34" charset="0"/>
                <a:ea typeface="Verdana" panose="020B0604030504040204" pitchFamily="34" charset="0"/>
              </a:rPr>
              <a:t>polyline</a:t>
            </a:r>
            <a:r>
              <a:rPr lang="fr-FR" sz="1200" dirty="0">
                <a:solidFill>
                  <a:srgbClr val="000000"/>
                </a:solidFill>
                <a:latin typeface="Verdana" panose="020B0604030504040204" pitchFamily="34" charset="0"/>
                <a:ea typeface="Verdana" panose="020B0604030504040204" pitchFamily="34" charset="0"/>
              </a:rPr>
              <a:t> fermée. Elle s'applique dans le cas où des lignes et arcs ne seraient pas continus (il serait laborieux de reconstituer le contour). Elle s'utilise selon le même principe que les hachures </a:t>
            </a:r>
            <a:endParaRPr lang="fr-FR" sz="1200" dirty="0">
              <a:latin typeface="Verdana" panose="020B0604030504040204" pitchFamily="34" charset="0"/>
              <a:ea typeface="Verdana" panose="020B0604030504040204" pitchFamily="34" charset="0"/>
            </a:endParaRPr>
          </a:p>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5</a:t>
            </a:fld>
            <a:endParaRPr lang="fr-FR"/>
          </a:p>
        </p:txBody>
      </p:sp>
    </p:spTree>
    <p:extLst>
      <p:ext uri="{BB962C8B-B14F-4D97-AF65-F5344CB8AC3E}">
        <p14:creationId xmlns:p14="http://schemas.microsoft.com/office/powerpoint/2010/main" val="2466715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10</a:t>
            </a:fld>
            <a:endParaRPr lang="fr-FR"/>
          </a:p>
        </p:txBody>
      </p:sp>
    </p:spTree>
    <p:extLst>
      <p:ext uri="{BB962C8B-B14F-4D97-AF65-F5344CB8AC3E}">
        <p14:creationId xmlns:p14="http://schemas.microsoft.com/office/powerpoint/2010/main" val="3722643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olidFill>
                  <a:schemeClr val="bg1"/>
                </a:solidFill>
              </a:rPr>
              <a:t>Il vous demandera si vous voulez garder l'objet ou non d'origine après la définition de la ligne de miroir. tapez "y" pour oui ou «n» pour non.</a:t>
            </a:r>
          </a:p>
          <a:p>
            <a:r>
              <a:rPr lang="fr-FR" dirty="0"/>
              <a:t>.</a:t>
            </a:r>
            <a:endParaRPr lang="fr-FR" dirty="0">
              <a:solidFill>
                <a:schemeClr val="bg1"/>
              </a:solidFill>
            </a:endParaRPr>
          </a:p>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12</a:t>
            </a:fld>
            <a:endParaRPr lang="fr-FR"/>
          </a:p>
        </p:txBody>
      </p:sp>
    </p:spTree>
    <p:extLst>
      <p:ext uri="{BB962C8B-B14F-4D97-AF65-F5344CB8AC3E}">
        <p14:creationId xmlns:p14="http://schemas.microsoft.com/office/powerpoint/2010/main" val="349360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dirty="0">
                <a:solidFill>
                  <a:schemeClr val="bg1"/>
                </a:solidFill>
                <a:latin typeface="Times New Roman" panose="02020603050405020304" pitchFamily="18" charset="0"/>
                <a:cs typeface="Times New Roman" panose="02020603050405020304" pitchFamily="18" charset="0"/>
              </a:rPr>
              <a:t>Il vous demandera la distance pour compenser des objets de première. vous pouvez le spécifier en tapant la distance dans ou en cliquant deux points sur l'écran.</a:t>
            </a:r>
          </a:p>
          <a:p>
            <a:r>
              <a:rPr lang="fr-FR" sz="1200" dirty="0">
                <a:solidFill>
                  <a:schemeClr val="bg1"/>
                </a:solidFill>
                <a:latin typeface="Times New Roman" panose="02020603050405020304" pitchFamily="18" charset="0"/>
                <a:cs typeface="Times New Roman" panose="02020603050405020304" pitchFamily="18" charset="0"/>
              </a:rPr>
              <a:t>-Après être entré la distance, saisir un objet pour compenser et cliquez sur le côté que vous souhaitez à décaler,</a:t>
            </a:r>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13</a:t>
            </a:fld>
            <a:endParaRPr lang="fr-FR"/>
          </a:p>
        </p:txBody>
      </p:sp>
    </p:spTree>
    <p:extLst>
      <p:ext uri="{BB962C8B-B14F-4D97-AF65-F5344CB8AC3E}">
        <p14:creationId xmlns:p14="http://schemas.microsoft.com/office/powerpoint/2010/main" val="1891469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17</a:t>
            </a:fld>
            <a:endParaRPr lang="fr-FR"/>
          </a:p>
        </p:txBody>
      </p:sp>
    </p:spTree>
    <p:extLst>
      <p:ext uri="{BB962C8B-B14F-4D97-AF65-F5344CB8AC3E}">
        <p14:creationId xmlns:p14="http://schemas.microsoft.com/office/powerpoint/2010/main" val="3953783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10/05/2022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10/05/2022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10/05/2022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10/05/2022</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1.emf"/></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14.emf"/><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emf"/></Relationships>
</file>

<file path=ppt/slides/_rels/slide21.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image" Target="../media/image31.emf"/><Relationship Id="rId7" Type="http://schemas.openxmlformats.org/officeDocument/2006/relationships/image" Target="../media/image35.emf"/><Relationship Id="rId2" Type="http://schemas.openxmlformats.org/officeDocument/2006/relationships/image" Target="../media/image14.emf"/><Relationship Id="rId1" Type="http://schemas.openxmlformats.org/officeDocument/2006/relationships/slideLayout" Target="../slideLayouts/slideLayout2.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s/_rels/slide2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41726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LES OUTILS D’AUTOCAD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23000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477DB69-F471-47ED-A2CD-055F85DFF114}"/>
              </a:ext>
            </a:extLst>
          </p:cNvPr>
          <p:cNvPicPr>
            <a:picLocks noChangeAspect="1"/>
          </p:cNvPicPr>
          <p:nvPr/>
        </p:nvPicPr>
        <p:blipFill>
          <a:blip r:embed="rId3"/>
          <a:stretch>
            <a:fillRect/>
          </a:stretch>
        </p:blipFill>
        <p:spPr>
          <a:xfrm>
            <a:off x="808771" y="1019949"/>
            <a:ext cx="9627423" cy="484768"/>
          </a:xfrm>
          <a:prstGeom prst="rect">
            <a:avLst/>
          </a:prstGeom>
        </p:spPr>
      </p:pic>
      <p:sp>
        <p:nvSpPr>
          <p:cNvPr id="7" name="Rectangle 6">
            <a:extLst>
              <a:ext uri="{FF2B5EF4-FFF2-40B4-BE49-F238E27FC236}">
                <a16:creationId xmlns:a16="http://schemas.microsoft.com/office/drawing/2014/main" id="{407C995C-526A-4F34-88B5-DFA86E64D600}"/>
              </a:ext>
            </a:extLst>
          </p:cNvPr>
          <p:cNvSpPr/>
          <p:nvPr/>
        </p:nvSpPr>
        <p:spPr>
          <a:xfrm>
            <a:off x="67711" y="1654589"/>
            <a:ext cx="8649569" cy="163121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L’ANNEAU: </a:t>
            </a:r>
            <a:r>
              <a:rPr lang="fr-FR" sz="2000" dirty="0">
                <a:latin typeface="Verdana" panose="020B0604030504040204" pitchFamily="34" charset="0"/>
                <a:ea typeface="Verdana" panose="020B0604030504040204" pitchFamily="34" charset="0"/>
                <a:cs typeface="Verdana" panose="020B0604030504040204" pitchFamily="34" charset="0"/>
              </a:rPr>
              <a:t>trace deux cercles concentriques de rayons différents, vous </a:t>
            </a:r>
            <a:r>
              <a:rPr lang="fr-FR" sz="2000" dirty="0">
                <a:solidFill>
                  <a:srgbClr val="000000"/>
                </a:solidFill>
                <a:latin typeface="Arial" panose="020B0604020202020204" pitchFamily="34" charset="0"/>
              </a:rPr>
              <a:t>devez définir les diamètres interne et externe, ainsi que le centre</a:t>
            </a:r>
            <a:r>
              <a:rPr lang="fr-FR" sz="2000" dirty="0">
                <a:latin typeface="Verdana" panose="020B0604030504040204" pitchFamily="34" charset="0"/>
                <a:ea typeface="Verdana" panose="020B0604030504040204" pitchFamily="34" charset="0"/>
                <a:cs typeface="Verdana" panose="020B0604030504040204" pitchFamily="34" charset="0"/>
              </a:rPr>
              <a:t> et rempli la surface périmétrique entre les deux cercles pour former un anneau.</a:t>
            </a:r>
          </a:p>
          <a:p>
            <a:pPr algn="just" defTabSz="457200"/>
            <a:r>
              <a:rPr lang="fr-FR" sz="2000" dirty="0">
                <a:solidFill>
                  <a:srgbClr val="000000"/>
                </a:solidFill>
                <a:latin typeface="Arial" panose="020B0604020202020204" pitchFamily="34" charset="0"/>
              </a:rPr>
              <a:t>Pour obtenir un disque, il suffit de spécifier un diamètre interne de 0.</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pic>
        <p:nvPicPr>
          <p:cNvPr id="8" name="Image 7">
            <a:extLst>
              <a:ext uri="{FF2B5EF4-FFF2-40B4-BE49-F238E27FC236}">
                <a16:creationId xmlns:a16="http://schemas.microsoft.com/office/drawing/2014/main" id="{D4616559-1311-4222-A0BA-4B15AD234157}"/>
              </a:ext>
            </a:extLst>
          </p:cNvPr>
          <p:cNvPicPr>
            <a:picLocks noChangeAspect="1"/>
          </p:cNvPicPr>
          <p:nvPr/>
        </p:nvPicPr>
        <p:blipFill>
          <a:blip r:embed="rId4"/>
          <a:stretch>
            <a:fillRect/>
          </a:stretch>
        </p:blipFill>
        <p:spPr>
          <a:xfrm>
            <a:off x="9695285" y="1559717"/>
            <a:ext cx="2429004" cy="1585946"/>
          </a:xfrm>
          <a:prstGeom prst="rect">
            <a:avLst/>
          </a:prstGeom>
        </p:spPr>
      </p:pic>
      <p:pic>
        <p:nvPicPr>
          <p:cNvPr id="11" name="Image 10">
            <a:extLst>
              <a:ext uri="{FF2B5EF4-FFF2-40B4-BE49-F238E27FC236}">
                <a16:creationId xmlns:a16="http://schemas.microsoft.com/office/drawing/2014/main" id="{AC76F745-8CBE-4284-95FE-5BD136001AD5}"/>
              </a:ext>
            </a:extLst>
          </p:cNvPr>
          <p:cNvPicPr>
            <a:picLocks noChangeAspect="1"/>
          </p:cNvPicPr>
          <p:nvPr/>
        </p:nvPicPr>
        <p:blipFill>
          <a:blip r:embed="rId3"/>
          <a:stretch>
            <a:fillRect/>
          </a:stretch>
        </p:blipFill>
        <p:spPr>
          <a:xfrm>
            <a:off x="694227" y="3346111"/>
            <a:ext cx="9627423" cy="484768"/>
          </a:xfrm>
          <a:prstGeom prst="rect">
            <a:avLst/>
          </a:prstGeom>
        </p:spPr>
      </p:pic>
      <p:sp>
        <p:nvSpPr>
          <p:cNvPr id="12" name="Rectangle 11">
            <a:extLst>
              <a:ext uri="{FF2B5EF4-FFF2-40B4-BE49-F238E27FC236}">
                <a16:creationId xmlns:a16="http://schemas.microsoft.com/office/drawing/2014/main" id="{7A148672-195D-4586-B14C-81CB03C71F94}"/>
              </a:ext>
            </a:extLst>
          </p:cNvPr>
          <p:cNvSpPr/>
          <p:nvPr/>
        </p:nvSpPr>
        <p:spPr>
          <a:xfrm>
            <a:off x="7726521" y="3291111"/>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3" name="Rectangle 12">
            <a:extLst>
              <a:ext uri="{FF2B5EF4-FFF2-40B4-BE49-F238E27FC236}">
                <a16:creationId xmlns:a16="http://schemas.microsoft.com/office/drawing/2014/main" id="{371596A2-9A77-4970-B1AE-8848E956D681}"/>
              </a:ext>
            </a:extLst>
          </p:cNvPr>
          <p:cNvSpPr/>
          <p:nvPr/>
        </p:nvSpPr>
        <p:spPr>
          <a:xfrm>
            <a:off x="0" y="4011558"/>
            <a:ext cx="8649569" cy="70788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UN HACHURE : </a:t>
            </a:r>
            <a:r>
              <a:rPr lang="fr-FR" sz="2000" dirty="0">
                <a:latin typeface="Verdana" panose="020B0604030504040204" pitchFamily="34" charset="0"/>
                <a:ea typeface="Verdana" panose="020B0604030504040204" pitchFamily="34" charset="0"/>
                <a:cs typeface="Verdana" panose="020B0604030504040204" pitchFamily="34" charset="0"/>
              </a:rPr>
              <a:t>permet de créer des hachures en fonction d’un motifs ou d’une zone prédéfinie. </a:t>
            </a:r>
          </a:p>
        </p:txBody>
      </p:sp>
      <p:sp>
        <p:nvSpPr>
          <p:cNvPr id="14" name="Rectangle 13">
            <a:extLst>
              <a:ext uri="{FF2B5EF4-FFF2-40B4-BE49-F238E27FC236}">
                <a16:creationId xmlns:a16="http://schemas.microsoft.com/office/drawing/2014/main" id="{FE1689CA-9107-469F-A0AD-5D943EABE5E4}"/>
              </a:ext>
            </a:extLst>
          </p:cNvPr>
          <p:cNvSpPr/>
          <p:nvPr/>
        </p:nvSpPr>
        <p:spPr>
          <a:xfrm>
            <a:off x="67711" y="4812542"/>
            <a:ext cx="6592169"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UN GRADIENT : </a:t>
            </a:r>
            <a:r>
              <a:rPr lang="fr-FR" sz="2000" dirty="0">
                <a:latin typeface="Verdana" panose="020B0604030504040204" pitchFamily="34" charset="0"/>
                <a:ea typeface="Verdana" panose="020B0604030504040204" pitchFamily="34" charset="0"/>
                <a:cs typeface="Verdana" panose="020B0604030504040204" pitchFamily="34" charset="0"/>
              </a:rPr>
              <a:t>remplit</a:t>
            </a:r>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fr-FR" sz="2000" dirty="0">
                <a:latin typeface="Verdana" panose="020B0604030504040204" pitchFamily="34" charset="0"/>
                <a:ea typeface="Verdana" panose="020B0604030504040204" pitchFamily="34" charset="0"/>
                <a:cs typeface="Verdana" panose="020B0604030504040204" pitchFamily="34" charset="0"/>
              </a:rPr>
              <a:t>une zone prédéfinie avec un dégradé de couleur ou une couleur unique. </a:t>
            </a:r>
          </a:p>
        </p:txBody>
      </p:sp>
      <p:pic>
        <p:nvPicPr>
          <p:cNvPr id="16" name="Picture 5" descr="Image utilisateur">
            <a:extLst>
              <a:ext uri="{FF2B5EF4-FFF2-40B4-BE49-F238E27FC236}">
                <a16:creationId xmlns:a16="http://schemas.microsoft.com/office/drawing/2014/main" id="{D6B341EE-FA50-42CB-BF2F-1F5275EA00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21650" y="3874294"/>
            <a:ext cx="1711324" cy="140037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descr="Image utilisateur">
            <a:extLst>
              <a:ext uri="{FF2B5EF4-FFF2-40B4-BE49-F238E27FC236}">
                <a16:creationId xmlns:a16="http://schemas.microsoft.com/office/drawing/2014/main" id="{8F8244E3-9B30-447F-8D84-60E13607F50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79441" y="4969657"/>
            <a:ext cx="1711324" cy="140037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F8290BF5-0E26-4727-8385-7D21265D5A14}"/>
              </a:ext>
            </a:extLst>
          </p:cNvPr>
          <p:cNvSpPr/>
          <p:nvPr/>
        </p:nvSpPr>
        <p:spPr>
          <a:xfrm>
            <a:off x="8324180" y="3300535"/>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pic>
        <p:nvPicPr>
          <p:cNvPr id="15" name="Image 14">
            <a:extLst>
              <a:ext uri="{FF2B5EF4-FFF2-40B4-BE49-F238E27FC236}">
                <a16:creationId xmlns:a16="http://schemas.microsoft.com/office/drawing/2014/main" id="{40854688-3EEF-4149-8770-C6A9D55E14F1}"/>
              </a:ext>
            </a:extLst>
          </p:cNvPr>
          <p:cNvPicPr>
            <a:picLocks noChangeAspect="1"/>
          </p:cNvPicPr>
          <p:nvPr/>
        </p:nvPicPr>
        <p:blipFill rotWithShape="1">
          <a:blip r:embed="rId7"/>
          <a:srcRect l="1" r="94157" b="85100"/>
          <a:stretch/>
        </p:blipFill>
        <p:spPr>
          <a:xfrm>
            <a:off x="5837526" y="1031997"/>
            <a:ext cx="558784" cy="372379"/>
          </a:xfrm>
          <a:prstGeom prst="rect">
            <a:avLst/>
          </a:prstGeom>
        </p:spPr>
      </p:pic>
      <p:sp>
        <p:nvSpPr>
          <p:cNvPr id="6" name="Rectangle 5">
            <a:extLst>
              <a:ext uri="{FF2B5EF4-FFF2-40B4-BE49-F238E27FC236}">
                <a16:creationId xmlns:a16="http://schemas.microsoft.com/office/drawing/2014/main" id="{BAF7915B-A4F6-4134-9560-A048AADB1C1D}"/>
              </a:ext>
            </a:extLst>
          </p:cNvPr>
          <p:cNvSpPr/>
          <p:nvPr/>
        </p:nvSpPr>
        <p:spPr>
          <a:xfrm>
            <a:off x="5868006" y="952991"/>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8" name="AutoShape 5">
            <a:extLst>
              <a:ext uri="{FF2B5EF4-FFF2-40B4-BE49-F238E27FC236}">
                <a16:creationId xmlns:a16="http://schemas.microsoft.com/office/drawing/2014/main" id="{89F2DF53-0B9D-48DE-9517-1A7FDDE3637F}"/>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24804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1000"/>
                                        <p:tgtEl>
                                          <p:spTgt spid="16"/>
                                        </p:tgtEl>
                                      </p:cBhvr>
                                    </p:animEffect>
                                    <p:anim calcmode="lin" valueType="num">
                                      <p:cBhvr>
                                        <p:cTn id="54" dur="1000" fill="hold"/>
                                        <p:tgtEl>
                                          <p:spTgt spid="16"/>
                                        </p:tgtEl>
                                        <p:attrNameLst>
                                          <p:attrName>ppt_x</p:attrName>
                                        </p:attrNameLst>
                                      </p:cBhvr>
                                      <p:tavLst>
                                        <p:tav tm="0">
                                          <p:val>
                                            <p:strVal val="#ppt_x"/>
                                          </p:val>
                                        </p:tav>
                                        <p:tav tm="100000">
                                          <p:val>
                                            <p:strVal val="#ppt_x"/>
                                          </p:val>
                                        </p:tav>
                                      </p:tavLst>
                                    </p:anim>
                                    <p:anim calcmode="lin" valueType="num">
                                      <p:cBhvr>
                                        <p:cTn id="5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fade">
                                      <p:cBhvr>
                                        <p:cTn id="60" dur="1000"/>
                                        <p:tgtEl>
                                          <p:spTgt spid="19"/>
                                        </p:tgtEl>
                                      </p:cBhvr>
                                    </p:animEffect>
                                    <p:anim calcmode="lin" valueType="num">
                                      <p:cBhvr>
                                        <p:cTn id="61" dur="1000" fill="hold"/>
                                        <p:tgtEl>
                                          <p:spTgt spid="19"/>
                                        </p:tgtEl>
                                        <p:attrNameLst>
                                          <p:attrName>ppt_x</p:attrName>
                                        </p:attrNameLst>
                                      </p:cBhvr>
                                      <p:tavLst>
                                        <p:tav tm="0">
                                          <p:val>
                                            <p:strVal val="#ppt_x"/>
                                          </p:val>
                                        </p:tav>
                                        <p:tav tm="100000">
                                          <p:val>
                                            <p:strVal val="#ppt_x"/>
                                          </p:val>
                                        </p:tav>
                                      </p:tavLst>
                                    </p:anim>
                                    <p:anim calcmode="lin" valueType="num">
                                      <p:cBhvr>
                                        <p:cTn id="62" dur="1000" fill="hold"/>
                                        <p:tgtEl>
                                          <p:spTgt spid="1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1000"/>
                                        <p:tgtEl>
                                          <p:spTgt spid="14"/>
                                        </p:tgtEl>
                                      </p:cBhvr>
                                    </p:animEffect>
                                    <p:anim calcmode="lin" valueType="num">
                                      <p:cBhvr>
                                        <p:cTn id="66" dur="1000" fill="hold"/>
                                        <p:tgtEl>
                                          <p:spTgt spid="14"/>
                                        </p:tgtEl>
                                        <p:attrNameLst>
                                          <p:attrName>ppt_x</p:attrName>
                                        </p:attrNameLst>
                                      </p:cBhvr>
                                      <p:tavLst>
                                        <p:tav tm="0">
                                          <p:val>
                                            <p:strVal val="#ppt_x"/>
                                          </p:val>
                                        </p:tav>
                                        <p:tav tm="100000">
                                          <p:val>
                                            <p:strVal val="#ppt_x"/>
                                          </p:val>
                                        </p:tav>
                                      </p:tavLst>
                                    </p:anim>
                                    <p:anim calcmode="lin" valueType="num">
                                      <p:cBhvr>
                                        <p:cTn id="6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1000"/>
                                        <p:tgtEl>
                                          <p:spTgt spid="17"/>
                                        </p:tgtEl>
                                      </p:cBhvr>
                                    </p:animEffect>
                                    <p:anim calcmode="lin" valueType="num">
                                      <p:cBhvr>
                                        <p:cTn id="73" dur="1000" fill="hold"/>
                                        <p:tgtEl>
                                          <p:spTgt spid="17"/>
                                        </p:tgtEl>
                                        <p:attrNameLst>
                                          <p:attrName>ppt_x</p:attrName>
                                        </p:attrNameLst>
                                      </p:cBhvr>
                                      <p:tavLst>
                                        <p:tav tm="0">
                                          <p:val>
                                            <p:strVal val="#ppt_x"/>
                                          </p:val>
                                        </p:tav>
                                        <p:tav tm="100000">
                                          <p:val>
                                            <p:strVal val="#ppt_x"/>
                                          </p:val>
                                        </p:tav>
                                      </p:tavLst>
                                    </p:anim>
                                    <p:anim calcmode="lin" valueType="num">
                                      <p:cBhvr>
                                        <p:cTn id="7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p:bldP spid="14" grpId="0"/>
      <p:bldP spid="19"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a16="http://schemas.microsoft.com/office/drawing/2014/main" id="{19E1FF2F-14DE-4390-8CB8-E900F8423CC5}"/>
              </a:ext>
            </a:extLst>
          </p:cNvPr>
          <p:cNvSpPr txBox="1">
            <a:spLocks noChangeArrowheads="1"/>
          </p:cNvSpPr>
          <p:nvPr/>
        </p:nvSpPr>
        <p:spPr bwMode="auto">
          <a:xfrm>
            <a:off x="119270" y="731032"/>
            <a:ext cx="11247668"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3.2. Outils de manipulation (les objet les plus courants)</a:t>
            </a:r>
          </a:p>
        </p:txBody>
      </p:sp>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a16="http://schemas.microsoft.com/office/drawing/2014/main" id="{3AE9462F-8761-4F0C-A1D2-3E4DB11894B3}"/>
              </a:ext>
            </a:extLst>
          </p:cNvPr>
          <p:cNvPicPr>
            <a:picLocks noChangeAspect="1"/>
          </p:cNvPicPr>
          <p:nvPr/>
        </p:nvPicPr>
        <p:blipFill>
          <a:blip r:embed="rId2"/>
          <a:stretch>
            <a:fillRect/>
          </a:stretch>
        </p:blipFill>
        <p:spPr>
          <a:xfrm>
            <a:off x="994867" y="3056459"/>
            <a:ext cx="10694214" cy="571702"/>
          </a:xfrm>
          <a:prstGeom prst="rect">
            <a:avLst/>
          </a:prstGeom>
        </p:spPr>
      </p:pic>
      <p:sp>
        <p:nvSpPr>
          <p:cNvPr id="7" name="Rectangle 6">
            <a:extLst>
              <a:ext uri="{FF2B5EF4-FFF2-40B4-BE49-F238E27FC236}">
                <a16:creationId xmlns:a16="http://schemas.microsoft.com/office/drawing/2014/main" id="{BCAACCE1-3570-4310-9C21-127AD9EB292E}"/>
              </a:ext>
            </a:extLst>
          </p:cNvPr>
          <p:cNvSpPr/>
          <p:nvPr/>
        </p:nvSpPr>
        <p:spPr>
          <a:xfrm>
            <a:off x="119270" y="1510163"/>
            <a:ext cx="11913704" cy="1415067"/>
          </a:xfrm>
          <a:prstGeom prst="rect">
            <a:avLst/>
          </a:prstGeom>
        </p:spPr>
        <p:txBody>
          <a:bodyPr wrap="square">
            <a:spAutoFit/>
          </a:bodyPr>
          <a:lstStyle/>
          <a:p>
            <a:pPr algn="just" defTabSz="457200">
              <a:lnSpc>
                <a:spcPct val="150000"/>
              </a:lnSpc>
              <a:defRPr sz="1800" b="0" i="0" u="none" strike="noStrike" kern="0" cap="none" spc="0" baseline="0">
                <a:solidFill>
                  <a:srgbClr val="000000"/>
                </a:solidFill>
                <a:uFillTx/>
              </a:defRPr>
            </a:pPr>
            <a:r>
              <a:rPr lang="fr-FR" sz="2000" dirty="0">
                <a:latin typeface="Verdana" panose="020B0604030504040204" pitchFamily="34" charset="0"/>
                <a:ea typeface="Verdana" panose="020B0604030504040204" pitchFamily="34" charset="0"/>
              </a:rPr>
              <a:t>Les principales commandes d'éditions se situent dans la barre d’outils de modification (et dans le menu « Modification »). On retrouve quasiment les mêmes outils lorsque l’on travaille avec des solides 3D</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Rectangle 7">
            <a:extLst>
              <a:ext uri="{FF2B5EF4-FFF2-40B4-BE49-F238E27FC236}">
                <a16:creationId xmlns:a16="http://schemas.microsoft.com/office/drawing/2014/main" id="{57422BA1-7BC6-4F50-9A5D-C18E21C3781E}"/>
              </a:ext>
            </a:extLst>
          </p:cNvPr>
          <p:cNvSpPr/>
          <p:nvPr/>
        </p:nvSpPr>
        <p:spPr>
          <a:xfrm>
            <a:off x="139148" y="3704361"/>
            <a:ext cx="11913704" cy="953403"/>
          </a:xfrm>
          <a:prstGeom prst="rect">
            <a:avLst/>
          </a:prstGeom>
        </p:spPr>
        <p:txBody>
          <a:bodyPr wrap="square">
            <a:spAutoFit/>
          </a:bodyPr>
          <a:lstStyle/>
          <a:p>
            <a:pPr algn="just" defTabSz="457200">
              <a:lnSpc>
                <a:spcPct val="150000"/>
              </a:lnSpc>
              <a:defRPr sz="1800" b="0" i="0" u="none" strike="noStrike" kern="0" cap="none" spc="0" baseline="0">
                <a:solidFill>
                  <a:srgbClr val="000000"/>
                </a:solidFill>
                <a:uFillTx/>
              </a:defRPr>
            </a:pPr>
            <a:r>
              <a:rPr lang="fr-FR" altLang="fr-FR" sz="2000" kern="0" dirty="0">
                <a:solidFill>
                  <a:srgbClr val="000000"/>
                </a:solidFill>
                <a:latin typeface="Verdana" panose="020B0604030504040204" pitchFamily="34" charset="0"/>
                <a:ea typeface="Verdana" panose="020B0604030504040204" pitchFamily="34" charset="0"/>
              </a:rPr>
              <a:t>Pour chaque commande, la question « choix des objets » est posée…il convient donc de choisir avec soin les objets et les paramètres souhaités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35B10708-F3BD-4C77-BA2E-F230A1F5C996}"/>
              </a:ext>
            </a:extLst>
          </p:cNvPr>
          <p:cNvSpPr/>
          <p:nvPr/>
        </p:nvSpPr>
        <p:spPr>
          <a:xfrm>
            <a:off x="119270" y="4711390"/>
            <a:ext cx="7216912" cy="400110"/>
          </a:xfrm>
          <a:prstGeom prst="rect">
            <a:avLst/>
          </a:prstGeom>
        </p:spPr>
        <p:txBody>
          <a:bodyPr wrap="none">
            <a:spAutoFit/>
          </a:bodyPr>
          <a:lstStyle/>
          <a:p>
            <a:r>
              <a:rPr lang="fr-FR" sz="2000" dirty="0">
                <a:solidFill>
                  <a:srgbClr val="000000"/>
                </a:solidFill>
                <a:latin typeface="Verdana" panose="020B0604030504040204" pitchFamily="34" charset="0"/>
                <a:ea typeface="Verdana" panose="020B0604030504040204" pitchFamily="34" charset="0"/>
              </a:rPr>
              <a:t>On y retrouve entre-autre les commandes suivantes : </a:t>
            </a:r>
            <a:endParaRPr lang="fr-FR" sz="2000" dirty="0">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1105F66D-5867-47F1-9156-6D2FD03A3437}"/>
              </a:ext>
            </a:extLst>
          </p:cNvPr>
          <p:cNvSpPr/>
          <p:nvPr/>
        </p:nvSpPr>
        <p:spPr>
          <a:xfrm>
            <a:off x="119270" y="5348878"/>
            <a:ext cx="11913704" cy="707886"/>
          </a:xfrm>
          <a:prstGeom prst="rect">
            <a:avLst/>
          </a:prstGeom>
        </p:spPr>
        <p:txBody>
          <a:bodyPr wrap="square">
            <a:spAutoFit/>
          </a:bodyPr>
          <a:lstStyle/>
          <a:p>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EFFACER</a:t>
            </a:r>
            <a:r>
              <a:rPr lang="fr-FR" sz="2000" b="1" dirty="0">
                <a:solidFill>
                  <a:srgbClr val="FF0000"/>
                </a:solidFill>
                <a:latin typeface="Verdana" panose="020B0604030504040204" pitchFamily="34" charset="0"/>
                <a:ea typeface="Verdana" panose="020B0604030504040204" pitchFamily="34" charset="0"/>
                <a:cs typeface="Verdana" panose="020B0604030504040204" pitchFamily="34" charset="0"/>
              </a:rPr>
              <a:t> : </a:t>
            </a:r>
            <a:r>
              <a:rPr lang="fr-FR" sz="2000" dirty="0">
                <a:latin typeface="Verdana" panose="020B0604030504040204" pitchFamily="34" charset="0"/>
                <a:ea typeface="Verdana" panose="020B0604030504040204" pitchFamily="34" charset="0"/>
              </a:rPr>
              <a:t>efface les objets sélectionnés. Vous pouvez obtenir le même effet en sélectionnant  des objets et en appuyant sur la touche Suppr</a:t>
            </a:r>
            <a:endParaRPr lang="fr-FR" dirty="0">
              <a:latin typeface="Verdana" panose="020B0604030504040204" pitchFamily="34" charset="0"/>
              <a:ea typeface="Verdana" panose="020B0604030504040204" pitchFamily="34" charset="0"/>
            </a:endParaRPr>
          </a:p>
        </p:txBody>
      </p:sp>
      <p:sp>
        <p:nvSpPr>
          <p:cNvPr id="9" name="Rectangle 8">
            <a:extLst>
              <a:ext uri="{FF2B5EF4-FFF2-40B4-BE49-F238E27FC236}">
                <a16:creationId xmlns:a16="http://schemas.microsoft.com/office/drawing/2014/main" id="{D361E354-FA89-4A8D-B5DF-6E2E8454F348}"/>
              </a:ext>
            </a:extLst>
          </p:cNvPr>
          <p:cNvSpPr/>
          <p:nvPr/>
        </p:nvSpPr>
        <p:spPr>
          <a:xfrm>
            <a:off x="1014870" y="301324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Tree>
    <p:extLst>
      <p:ext uri="{BB962C8B-B14F-4D97-AF65-F5344CB8AC3E}">
        <p14:creationId xmlns:p14="http://schemas.microsoft.com/office/powerpoint/2010/main" val="390678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1000"/>
                                        <p:tgtEl>
                                          <p:spTgt spid="3"/>
                                        </p:tgtEl>
                                      </p:cBhvr>
                                    </p:animEffect>
                                    <p:anim calcmode="lin" valueType="num">
                                      <p:cBhvr>
                                        <p:cTn id="34" dur="1000" fill="hold"/>
                                        <p:tgtEl>
                                          <p:spTgt spid="3"/>
                                        </p:tgtEl>
                                        <p:attrNameLst>
                                          <p:attrName>ppt_x</p:attrName>
                                        </p:attrNameLst>
                                      </p:cBhvr>
                                      <p:tavLst>
                                        <p:tav tm="0">
                                          <p:val>
                                            <p:strVal val="#ppt_x"/>
                                          </p:val>
                                        </p:tav>
                                        <p:tav tm="100000">
                                          <p:val>
                                            <p:strVal val="#ppt_x"/>
                                          </p:val>
                                        </p:tav>
                                      </p:tavLst>
                                    </p:anim>
                                    <p:anim calcmode="lin" valueType="num">
                                      <p:cBhvr>
                                        <p:cTn id="3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3" grpId="0"/>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365E63DD-6C84-4302-ACB0-AA5B717ABB00}"/>
              </a:ext>
            </a:extLst>
          </p:cNvPr>
          <p:cNvPicPr>
            <a:picLocks noChangeAspect="1"/>
          </p:cNvPicPr>
          <p:nvPr/>
        </p:nvPicPr>
        <p:blipFill>
          <a:blip r:embed="rId3"/>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A24C7FE8-B3C8-42F6-87CF-0B8A8F09DAE1}"/>
              </a:ext>
            </a:extLst>
          </p:cNvPr>
          <p:cNvSpPr/>
          <p:nvPr/>
        </p:nvSpPr>
        <p:spPr>
          <a:xfrm>
            <a:off x="140897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A1BD2307-3A5B-4986-9EE0-A00B480934DE}"/>
              </a:ext>
            </a:extLst>
          </p:cNvPr>
          <p:cNvSpPr/>
          <p:nvPr/>
        </p:nvSpPr>
        <p:spPr>
          <a:xfrm>
            <a:off x="119270" y="1923265"/>
            <a:ext cx="11913704" cy="1692771"/>
          </a:xfrm>
          <a:prstGeom prst="rect">
            <a:avLst/>
          </a:prstGeom>
        </p:spPr>
        <p:txBody>
          <a:bodyPr wrap="square">
            <a:spAutoFit/>
          </a:bodyPr>
          <a:lstStyle/>
          <a:p>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COPIER: </a:t>
            </a:r>
            <a:r>
              <a:rPr lang="fr-FR" sz="2000" dirty="0">
                <a:latin typeface="Verdana" panose="020B0604030504040204" pitchFamily="34" charset="0"/>
                <a:ea typeface="Verdana" panose="020B0604030504040204" pitchFamily="34" charset="0"/>
              </a:rPr>
              <a:t>copie les objets sélectionnés d'un endroit à un autre. Sélectionner les objets, cliquez / tapez le point de base et le deuxième point que vous souhaitez copier des objets à. </a:t>
            </a:r>
            <a:r>
              <a:rPr lang="fr-FR" sz="2000" dirty="0">
                <a:latin typeface="Verdana" panose="020B0604030504040204" pitchFamily="34" charset="0"/>
                <a:ea typeface="Verdana" panose="020B0604030504040204" pitchFamily="34" charset="0"/>
                <a:cs typeface="Verdana" panose="020B0604030504040204" pitchFamily="34" charset="0"/>
              </a:rPr>
              <a:t>Elle permet de dupliquer </a:t>
            </a:r>
            <a:r>
              <a:rPr lang="fr-FR" sz="2000" dirty="0">
                <a:latin typeface="Verdana" panose="020B0604030504040204" pitchFamily="34" charset="0"/>
                <a:ea typeface="Verdana" panose="020B0604030504040204" pitchFamily="34" charset="0"/>
              </a:rPr>
              <a:t>rapidement un objet à un emplacement bien précis et de répéter l'action plusieurs fois. Il est bien sûr possible de dupliquer de nombreux éléments en même temps.</a:t>
            </a:r>
          </a:p>
        </p:txBody>
      </p:sp>
      <p:pic>
        <p:nvPicPr>
          <p:cNvPr id="7" name="Image 6">
            <a:extLst>
              <a:ext uri="{FF2B5EF4-FFF2-40B4-BE49-F238E27FC236}">
                <a16:creationId xmlns:a16="http://schemas.microsoft.com/office/drawing/2014/main" id="{4F8FF7E4-E315-457D-8D08-750F21C2A707}"/>
              </a:ext>
            </a:extLst>
          </p:cNvPr>
          <p:cNvPicPr>
            <a:picLocks noChangeAspect="1"/>
          </p:cNvPicPr>
          <p:nvPr/>
        </p:nvPicPr>
        <p:blipFill>
          <a:blip r:embed="rId3"/>
          <a:stretch>
            <a:fillRect/>
          </a:stretch>
        </p:blipFill>
        <p:spPr>
          <a:xfrm>
            <a:off x="729015" y="3615379"/>
            <a:ext cx="10694214" cy="571702"/>
          </a:xfrm>
          <a:prstGeom prst="rect">
            <a:avLst/>
          </a:prstGeom>
        </p:spPr>
      </p:pic>
      <p:sp>
        <p:nvSpPr>
          <p:cNvPr id="8" name="Rectangle 7">
            <a:extLst>
              <a:ext uri="{FF2B5EF4-FFF2-40B4-BE49-F238E27FC236}">
                <a16:creationId xmlns:a16="http://schemas.microsoft.com/office/drawing/2014/main" id="{C26BC495-2A8E-4024-9849-80C417745564}"/>
              </a:ext>
            </a:extLst>
          </p:cNvPr>
          <p:cNvSpPr/>
          <p:nvPr/>
        </p:nvSpPr>
        <p:spPr>
          <a:xfrm>
            <a:off x="2033816" y="3597459"/>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9" name="Rectangle 8">
            <a:extLst>
              <a:ext uri="{FF2B5EF4-FFF2-40B4-BE49-F238E27FC236}">
                <a16:creationId xmlns:a16="http://schemas.microsoft.com/office/drawing/2014/main" id="{F247E5C6-F143-4616-A1C9-715AAE80B2F1}"/>
              </a:ext>
            </a:extLst>
          </p:cNvPr>
          <p:cNvSpPr/>
          <p:nvPr/>
        </p:nvSpPr>
        <p:spPr>
          <a:xfrm>
            <a:off x="139148" y="4474542"/>
            <a:ext cx="8258092" cy="1631216"/>
          </a:xfrm>
          <a:prstGeom prst="rect">
            <a:avLst/>
          </a:prstGeom>
        </p:spPr>
        <p:txBody>
          <a:bodyPr wrap="square">
            <a:spAutoFit/>
          </a:bodyPr>
          <a:lstStyle/>
          <a:p>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MIRROIR: </a:t>
            </a:r>
            <a:r>
              <a:rPr lang="fr-FR" sz="2000" dirty="0">
                <a:latin typeface="Verdana" panose="020B0604030504040204" pitchFamily="34" charset="0"/>
                <a:ea typeface="Verdana" panose="020B0604030504040204" pitchFamily="34" charset="0"/>
              </a:rPr>
              <a:t>permet de basculer un objet selon un axe symétrique. Le clone de l’entité de référence se retrouve inversé de l’autre coté de l'axe ( symétrie orthogonale).on peut choisir l’orientation de cet axe, de même qu’on peut décidé d'effacer l’objet original ou de le conserver.</a:t>
            </a:r>
          </a:p>
        </p:txBody>
      </p:sp>
      <p:pic>
        <p:nvPicPr>
          <p:cNvPr id="2" name="Image 1">
            <a:extLst>
              <a:ext uri="{FF2B5EF4-FFF2-40B4-BE49-F238E27FC236}">
                <a16:creationId xmlns:a16="http://schemas.microsoft.com/office/drawing/2014/main" id="{88A0F066-BA2D-4245-A278-D0BE498670A0}"/>
              </a:ext>
            </a:extLst>
          </p:cNvPr>
          <p:cNvPicPr>
            <a:picLocks noChangeAspect="1"/>
          </p:cNvPicPr>
          <p:nvPr/>
        </p:nvPicPr>
        <p:blipFill>
          <a:blip r:embed="rId4"/>
          <a:stretch>
            <a:fillRect/>
          </a:stretch>
        </p:blipFill>
        <p:spPr>
          <a:xfrm>
            <a:off x="8753362" y="4332539"/>
            <a:ext cx="2554718" cy="2525461"/>
          </a:xfrm>
          <a:prstGeom prst="rect">
            <a:avLst/>
          </a:prstGeom>
        </p:spPr>
      </p:pic>
    </p:spTree>
    <p:extLst>
      <p:ext uri="{BB962C8B-B14F-4D97-AF65-F5344CB8AC3E}">
        <p14:creationId xmlns:p14="http://schemas.microsoft.com/office/powerpoint/2010/main" val="117043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fade">
                                      <p:cBhvr>
                                        <p:cTn id="41" dur="1000"/>
                                        <p:tgtEl>
                                          <p:spTgt spid="2"/>
                                        </p:tgtEl>
                                      </p:cBhvr>
                                    </p:animEffect>
                                    <p:anim calcmode="lin" valueType="num">
                                      <p:cBhvr>
                                        <p:cTn id="42" dur="1000" fill="hold"/>
                                        <p:tgtEl>
                                          <p:spTgt spid="2"/>
                                        </p:tgtEl>
                                        <p:attrNameLst>
                                          <p:attrName>ppt_x</p:attrName>
                                        </p:attrNameLst>
                                      </p:cBhvr>
                                      <p:tavLst>
                                        <p:tav tm="0">
                                          <p:val>
                                            <p:strVal val="#ppt_x"/>
                                          </p:val>
                                        </p:tav>
                                        <p:tav tm="100000">
                                          <p:val>
                                            <p:strVal val="#ppt_x"/>
                                          </p:val>
                                        </p:tav>
                                      </p:tavLst>
                                    </p:anim>
                                    <p:anim calcmode="lin" valueType="num">
                                      <p:cBhvr>
                                        <p:cTn id="4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animBg="1"/>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958C3382-69C3-4BDF-B4DC-CD0892AC99E3}"/>
              </a:ext>
            </a:extLst>
          </p:cNvPr>
          <p:cNvPicPr>
            <a:picLocks noChangeAspect="1"/>
          </p:cNvPicPr>
          <p:nvPr/>
        </p:nvPicPr>
        <p:blipFill>
          <a:blip r:embed="rId3"/>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A1609AB0-E796-4744-8880-64135C4572D5}"/>
              </a:ext>
            </a:extLst>
          </p:cNvPr>
          <p:cNvSpPr/>
          <p:nvPr/>
        </p:nvSpPr>
        <p:spPr>
          <a:xfrm>
            <a:off x="265865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C43CFAE2-D22A-4CCE-9138-A589A83F1588}"/>
              </a:ext>
            </a:extLst>
          </p:cNvPr>
          <p:cNvSpPr/>
          <p:nvPr/>
        </p:nvSpPr>
        <p:spPr>
          <a:xfrm>
            <a:off x="119270" y="1923265"/>
            <a:ext cx="11913704" cy="1323439"/>
          </a:xfrm>
          <a:prstGeom prst="rect">
            <a:avLst/>
          </a:prstGeom>
        </p:spPr>
        <p:txBody>
          <a:bodyPr wrap="square">
            <a:spAutoFit/>
          </a:bodyPr>
          <a:lstStyle/>
          <a:p>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DECALER : </a:t>
            </a:r>
            <a:r>
              <a:rPr lang="fr-FR" sz="2000" dirty="0">
                <a:latin typeface="Verdana" panose="020B0604030504040204" pitchFamily="34" charset="0"/>
                <a:ea typeface="Verdana" panose="020B0604030504040204" pitchFamily="34" charset="0"/>
                <a:cs typeface="Verdana" panose="020B0604030504040204" pitchFamily="34" charset="0"/>
              </a:rPr>
              <a:t>cette commande permet de d’obtenir une nouvelle entité similaire à l’originale. On peut décaler le clone en donnant une distance, ou en indiquant par quel point faire passé le décalage.</a:t>
            </a:r>
            <a:r>
              <a:rPr lang="fr-FR" sz="2000" dirty="0">
                <a:latin typeface="Verdana" panose="020B0604030504040204" pitchFamily="34" charset="0"/>
                <a:ea typeface="Verdana" panose="020B0604030504040204" pitchFamily="34" charset="0"/>
                <a:cs typeface="Times New Roman" panose="02020603050405020304" pitchFamily="18" charset="0"/>
              </a:rPr>
              <a:t> Vous pouvez décaler un objet plusieurs fois dans la même distance en répétant clic.</a:t>
            </a:r>
            <a:endParaRPr lang="fr-FR" sz="2000" dirty="0">
              <a:latin typeface="Verdana" panose="020B0604030504040204" pitchFamily="34" charset="0"/>
              <a:ea typeface="Verdana" panose="020B0604030504040204" pitchFamily="34" charset="0"/>
            </a:endParaRPr>
          </a:p>
        </p:txBody>
      </p:sp>
      <p:pic>
        <p:nvPicPr>
          <p:cNvPr id="7" name="Image 6">
            <a:extLst>
              <a:ext uri="{FF2B5EF4-FFF2-40B4-BE49-F238E27FC236}">
                <a16:creationId xmlns:a16="http://schemas.microsoft.com/office/drawing/2014/main" id="{08D044CF-BD56-49A3-A1E9-1D774D5BD8EA}"/>
              </a:ext>
            </a:extLst>
          </p:cNvPr>
          <p:cNvPicPr>
            <a:picLocks noChangeAspect="1"/>
          </p:cNvPicPr>
          <p:nvPr/>
        </p:nvPicPr>
        <p:blipFill>
          <a:blip r:embed="rId3"/>
          <a:stretch>
            <a:fillRect/>
          </a:stretch>
        </p:blipFill>
        <p:spPr>
          <a:xfrm>
            <a:off x="729015" y="4045660"/>
            <a:ext cx="10694214" cy="571702"/>
          </a:xfrm>
          <a:prstGeom prst="rect">
            <a:avLst/>
          </a:prstGeom>
        </p:spPr>
      </p:pic>
      <p:sp>
        <p:nvSpPr>
          <p:cNvPr id="8" name="Rectangle 7">
            <a:extLst>
              <a:ext uri="{FF2B5EF4-FFF2-40B4-BE49-F238E27FC236}">
                <a16:creationId xmlns:a16="http://schemas.microsoft.com/office/drawing/2014/main" id="{3D2247BE-3B20-4BC8-8AD4-AD26F947BBFA}"/>
              </a:ext>
            </a:extLst>
          </p:cNvPr>
          <p:cNvSpPr/>
          <p:nvPr/>
        </p:nvSpPr>
        <p:spPr>
          <a:xfrm>
            <a:off x="3283496" y="4008939"/>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9" name="Rectangle 8">
            <a:extLst>
              <a:ext uri="{FF2B5EF4-FFF2-40B4-BE49-F238E27FC236}">
                <a16:creationId xmlns:a16="http://schemas.microsoft.com/office/drawing/2014/main" id="{D802279F-A765-4E93-AF4D-D765CE7D7763}"/>
              </a:ext>
            </a:extLst>
          </p:cNvPr>
          <p:cNvSpPr/>
          <p:nvPr/>
        </p:nvSpPr>
        <p:spPr>
          <a:xfrm>
            <a:off x="139148" y="4718382"/>
            <a:ext cx="11913704" cy="1631216"/>
          </a:xfrm>
          <a:prstGeom prst="rect">
            <a:avLst/>
          </a:prstGeom>
        </p:spPr>
        <p:txBody>
          <a:bodyPr wrap="square">
            <a:spAutoFit/>
          </a:bodyPr>
          <a:lstStyle/>
          <a:p>
            <a:pPr marR="0"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RESEAU: </a:t>
            </a:r>
            <a:r>
              <a:rPr lang="fr-FR" sz="2000" dirty="0">
                <a:solidFill>
                  <a:srgbClr val="000000"/>
                </a:solidFill>
                <a:latin typeface="Arial" panose="020B0604020202020204" pitchFamily="34" charset="0"/>
              </a:rPr>
              <a:t>Cette commande ouvre une fenêtre de dialogue... Il est alors possible de définir plusieurs paramètres n choisit le "Réseau  (nombre de copies, intervalles des décalages, angle, etc.) suivant que l’on choisit le " réseau rectangulaire " (en quadrillage) ou le "Réseau polaire" (en cercle). Pour sélectionner les objets à reproduire, cliquez sur le bouton (indiqué ici par la flèche) et confirmez. </a:t>
            </a:r>
            <a:endParaRPr lang="fr-FR" sz="2000" dirty="0"/>
          </a:p>
          <a:p>
            <a:endParaRPr lang="fr-FR" sz="2000" dirty="0">
              <a:latin typeface="Verdana" panose="020B0604030504040204" pitchFamily="34" charset="0"/>
              <a:ea typeface="Verdana" panose="020B0604030504040204" pitchFamily="34" charset="0"/>
            </a:endParaRPr>
          </a:p>
        </p:txBody>
      </p:sp>
      <p:pic>
        <p:nvPicPr>
          <p:cNvPr id="2" name="Image 1">
            <a:extLst>
              <a:ext uri="{FF2B5EF4-FFF2-40B4-BE49-F238E27FC236}">
                <a16:creationId xmlns:a16="http://schemas.microsoft.com/office/drawing/2014/main" id="{4FE91482-590E-4312-908F-6A49572A9042}"/>
              </a:ext>
            </a:extLst>
          </p:cNvPr>
          <p:cNvPicPr>
            <a:picLocks noChangeAspect="1"/>
          </p:cNvPicPr>
          <p:nvPr/>
        </p:nvPicPr>
        <p:blipFill>
          <a:blip r:embed="rId4"/>
          <a:stretch>
            <a:fillRect/>
          </a:stretch>
        </p:blipFill>
        <p:spPr>
          <a:xfrm>
            <a:off x="4300954" y="2954643"/>
            <a:ext cx="3590091" cy="1040391"/>
          </a:xfrm>
          <a:prstGeom prst="rect">
            <a:avLst/>
          </a:prstGeom>
        </p:spPr>
      </p:pic>
    </p:spTree>
    <p:extLst>
      <p:ext uri="{BB962C8B-B14F-4D97-AF65-F5344CB8AC3E}">
        <p14:creationId xmlns:p14="http://schemas.microsoft.com/office/powerpoint/2010/main" val="53344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animBg="1"/>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a16="http://schemas.microsoft.com/office/drawing/2014/main" id="{90AD5B96-DBF0-478E-8AED-B4102AFD18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7174" y="897254"/>
            <a:ext cx="6681751" cy="5550449"/>
          </a:xfrm>
          <a:prstGeom prst="rect">
            <a:avLst/>
          </a:prstGeom>
        </p:spPr>
      </p:pic>
    </p:spTree>
    <p:extLst>
      <p:ext uri="{BB962C8B-B14F-4D97-AF65-F5344CB8AC3E}">
        <p14:creationId xmlns:p14="http://schemas.microsoft.com/office/powerpoint/2010/main" val="624468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EC2E2F7C-BC38-4629-B399-05AB230CB948}"/>
              </a:ext>
            </a:extLst>
          </p:cNvPr>
          <p:cNvPicPr>
            <a:picLocks noChangeAspect="1"/>
          </p:cNvPicPr>
          <p:nvPr/>
        </p:nvPicPr>
        <p:blipFill>
          <a:blip r:embed="rId2"/>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AA4CE340-B128-4C34-B2A2-AFB52F07F62E}"/>
              </a:ext>
            </a:extLst>
          </p:cNvPr>
          <p:cNvSpPr/>
          <p:nvPr/>
        </p:nvSpPr>
        <p:spPr>
          <a:xfrm>
            <a:off x="392357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D2E1DCC5-EE30-48E2-B0F6-A47AC30B8EF9}"/>
              </a:ext>
            </a:extLst>
          </p:cNvPr>
          <p:cNvSpPr/>
          <p:nvPr/>
        </p:nvSpPr>
        <p:spPr>
          <a:xfrm>
            <a:off x="119270" y="1923265"/>
            <a:ext cx="11913704" cy="769441"/>
          </a:xfrm>
          <a:prstGeom prst="rect">
            <a:avLst/>
          </a:prstGeom>
        </p:spPr>
        <p:txBody>
          <a:bodyPr wrap="square">
            <a:spAutoFit/>
          </a:bodyPr>
          <a:lstStyle/>
          <a:p>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DÉPLACER: </a:t>
            </a:r>
            <a:r>
              <a:rPr lang="fr-FR" sz="2000" dirty="0">
                <a:latin typeface="Verdana" panose="020B0604030504040204" pitchFamily="34" charset="0"/>
                <a:ea typeface="Verdana" panose="020B0604030504040204" pitchFamily="34" charset="0"/>
              </a:rPr>
              <a:t>il s'agit de la commande pour déplacer des objets selon une distance et une direction spécifiées (translation). </a:t>
            </a: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 </a:t>
            </a:r>
            <a:endParaRPr lang="fr-FR" sz="2000" dirty="0">
              <a:latin typeface="Verdana" panose="020B0604030504040204" pitchFamily="34" charset="0"/>
              <a:ea typeface="Verdana" panose="020B0604030504040204" pitchFamily="34" charset="0"/>
            </a:endParaRPr>
          </a:p>
        </p:txBody>
      </p:sp>
      <p:pic>
        <p:nvPicPr>
          <p:cNvPr id="7" name="Image 6">
            <a:extLst>
              <a:ext uri="{FF2B5EF4-FFF2-40B4-BE49-F238E27FC236}">
                <a16:creationId xmlns:a16="http://schemas.microsoft.com/office/drawing/2014/main" id="{63CF3FA1-735F-49B6-AC54-C4C22532E6C2}"/>
              </a:ext>
            </a:extLst>
          </p:cNvPr>
          <p:cNvPicPr>
            <a:picLocks noChangeAspect="1"/>
          </p:cNvPicPr>
          <p:nvPr/>
        </p:nvPicPr>
        <p:blipFill>
          <a:blip r:embed="rId2"/>
          <a:stretch>
            <a:fillRect/>
          </a:stretch>
        </p:blipFill>
        <p:spPr>
          <a:xfrm>
            <a:off x="640943" y="2781466"/>
            <a:ext cx="10694214" cy="571702"/>
          </a:xfrm>
          <a:prstGeom prst="rect">
            <a:avLst/>
          </a:prstGeom>
        </p:spPr>
      </p:pic>
      <p:sp>
        <p:nvSpPr>
          <p:cNvPr id="8" name="Rectangle 7">
            <a:extLst>
              <a:ext uri="{FF2B5EF4-FFF2-40B4-BE49-F238E27FC236}">
                <a16:creationId xmlns:a16="http://schemas.microsoft.com/office/drawing/2014/main" id="{2F8F4128-DC6C-4C0C-8C61-6E92AC6016D7}"/>
              </a:ext>
            </a:extLst>
          </p:cNvPr>
          <p:cNvSpPr/>
          <p:nvPr/>
        </p:nvSpPr>
        <p:spPr>
          <a:xfrm>
            <a:off x="4441736" y="2789739"/>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9" name="Rectangle 8">
            <a:extLst>
              <a:ext uri="{FF2B5EF4-FFF2-40B4-BE49-F238E27FC236}">
                <a16:creationId xmlns:a16="http://schemas.microsoft.com/office/drawing/2014/main" id="{D3D6CAC5-4E8E-4213-863C-14D8C51FBC9A}"/>
              </a:ext>
            </a:extLst>
          </p:cNvPr>
          <p:cNvSpPr/>
          <p:nvPr/>
        </p:nvSpPr>
        <p:spPr>
          <a:xfrm>
            <a:off x="119270" y="3530996"/>
            <a:ext cx="11913704" cy="707886"/>
          </a:xfrm>
          <a:prstGeom prst="rect">
            <a:avLst/>
          </a:prstGeom>
        </p:spPr>
        <p:txBody>
          <a:bodyPr wrap="square">
            <a:spAutoFit/>
          </a:bodyPr>
          <a:lstStyle/>
          <a:p>
            <a:pPr marR="0"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ROTATION: </a:t>
            </a:r>
            <a:r>
              <a:rPr lang="fr-FR" sz="2000" dirty="0">
                <a:latin typeface="Verdana" panose="020B0604030504040204" pitchFamily="34" charset="0"/>
                <a:ea typeface="Verdana" panose="020B0604030504040204" pitchFamily="34" charset="0"/>
              </a:rPr>
              <a:t>Cette commande permet d'incliner des objets suivant un angle bien précis ou de les faire pivoter autour d'un point de pivot (symétrie centrale). </a:t>
            </a:r>
          </a:p>
        </p:txBody>
      </p:sp>
      <p:pic>
        <p:nvPicPr>
          <p:cNvPr id="10" name="Image 9">
            <a:extLst>
              <a:ext uri="{FF2B5EF4-FFF2-40B4-BE49-F238E27FC236}">
                <a16:creationId xmlns:a16="http://schemas.microsoft.com/office/drawing/2014/main" id="{D5FEF6C5-57ED-44E2-9BB5-6FBC13E29F49}"/>
              </a:ext>
            </a:extLst>
          </p:cNvPr>
          <p:cNvPicPr>
            <a:picLocks noChangeAspect="1"/>
          </p:cNvPicPr>
          <p:nvPr/>
        </p:nvPicPr>
        <p:blipFill>
          <a:blip r:embed="rId2"/>
          <a:stretch>
            <a:fillRect/>
          </a:stretch>
        </p:blipFill>
        <p:spPr>
          <a:xfrm>
            <a:off x="640943" y="4327642"/>
            <a:ext cx="10694214" cy="571702"/>
          </a:xfrm>
          <a:prstGeom prst="rect">
            <a:avLst/>
          </a:prstGeom>
        </p:spPr>
      </p:pic>
      <p:sp>
        <p:nvSpPr>
          <p:cNvPr id="11" name="Rectangle 10">
            <a:extLst>
              <a:ext uri="{FF2B5EF4-FFF2-40B4-BE49-F238E27FC236}">
                <a16:creationId xmlns:a16="http://schemas.microsoft.com/office/drawing/2014/main" id="{735D83CA-CBB0-4B40-9FE0-84DDBAB064CF}"/>
              </a:ext>
            </a:extLst>
          </p:cNvPr>
          <p:cNvSpPr/>
          <p:nvPr/>
        </p:nvSpPr>
        <p:spPr>
          <a:xfrm>
            <a:off x="5066576" y="4305435"/>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2" name="Rectangle 11">
            <a:extLst>
              <a:ext uri="{FF2B5EF4-FFF2-40B4-BE49-F238E27FC236}">
                <a16:creationId xmlns:a16="http://schemas.microsoft.com/office/drawing/2014/main" id="{E2A1F58B-AFD3-4895-B3C7-04CEF3C3339F}"/>
              </a:ext>
            </a:extLst>
          </p:cNvPr>
          <p:cNvSpPr/>
          <p:nvPr/>
        </p:nvSpPr>
        <p:spPr>
          <a:xfrm>
            <a:off x="119270" y="5077172"/>
            <a:ext cx="11913704" cy="1631216"/>
          </a:xfrm>
          <a:prstGeom prst="rect">
            <a:avLst/>
          </a:prstGeom>
        </p:spPr>
        <p:txBody>
          <a:bodyPr wrap="square">
            <a:spAutoFit/>
          </a:bodyPr>
          <a:lstStyle/>
          <a:p>
            <a:pPr marR="0"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ECHELLE: </a:t>
            </a:r>
            <a:r>
              <a:rPr lang="fr-FR" sz="2000" dirty="0">
                <a:latin typeface="Verdana" panose="020B0604030504040204" pitchFamily="34" charset="0"/>
                <a:ea typeface="Verdana" panose="020B0604030504040204" pitchFamily="34" charset="0"/>
              </a:rPr>
              <a:t>Cette commande permet de modifier la taille d’un objet en conservant ses proportions. </a:t>
            </a:r>
          </a:p>
          <a:p>
            <a:pPr algn="just"/>
            <a:r>
              <a:rPr lang="fr-FR" sz="2000" dirty="0">
                <a:latin typeface="Verdana" panose="020B0604030504040204" pitchFamily="34" charset="0"/>
                <a:ea typeface="Verdana" panose="020B0604030504040204" pitchFamily="34" charset="0"/>
                <a:cs typeface="Times New Roman" panose="02020603050405020304" pitchFamily="18" charset="0"/>
              </a:rPr>
              <a:t>sélectionner des objets, cliquez / tapez un point de base et cliquez / tapez l'échelle numérique. vous pouvez également l'échelle des objets par les distances relatives en utilisant des points "Référence".</a:t>
            </a:r>
          </a:p>
        </p:txBody>
      </p:sp>
    </p:spTree>
    <p:extLst>
      <p:ext uri="{BB962C8B-B14F-4D97-AF65-F5344CB8AC3E}">
        <p14:creationId xmlns:p14="http://schemas.microsoft.com/office/powerpoint/2010/main" val="4017660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1000"/>
                                        <p:tgtEl>
                                          <p:spTgt spid="12"/>
                                        </p:tgtEl>
                                      </p:cBhvr>
                                    </p:animEffect>
                                    <p:anim calcmode="lin" valueType="num">
                                      <p:cBhvr>
                                        <p:cTn id="52" dur="1000" fill="hold"/>
                                        <p:tgtEl>
                                          <p:spTgt spid="12"/>
                                        </p:tgtEl>
                                        <p:attrNameLst>
                                          <p:attrName>ppt_x</p:attrName>
                                        </p:attrNameLst>
                                      </p:cBhvr>
                                      <p:tavLst>
                                        <p:tav tm="0">
                                          <p:val>
                                            <p:strVal val="#ppt_x"/>
                                          </p:val>
                                        </p:tav>
                                        <p:tav tm="100000">
                                          <p:val>
                                            <p:strVal val="#ppt_x"/>
                                          </p:val>
                                        </p:tav>
                                      </p:tavLst>
                                    </p:anim>
                                    <p:anim calcmode="lin" valueType="num">
                                      <p:cBhvr>
                                        <p:cTn id="5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animBg="1"/>
      <p:bldP spid="9" grpId="0"/>
      <p:bldP spid="11" grpId="0" animBg="1"/>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F13545F1-2409-43CD-9294-DCA02DE96F4D}"/>
              </a:ext>
            </a:extLst>
          </p:cNvPr>
          <p:cNvSpPr/>
          <p:nvPr/>
        </p:nvSpPr>
        <p:spPr>
          <a:xfrm>
            <a:off x="119270" y="848142"/>
            <a:ext cx="11913704" cy="2246769"/>
          </a:xfrm>
          <a:prstGeom prst="rect">
            <a:avLst/>
          </a:prstGeom>
        </p:spPr>
        <p:txBody>
          <a:bodyPr wrap="square">
            <a:spAutoFit/>
          </a:bodyPr>
          <a:lstStyle/>
          <a:p>
            <a:pPr marL="342900" indent="-342900" algn="just">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Sélectionner des objets, cliquez / tapez un point de base, puis tapez "r" pour référence.</a:t>
            </a:r>
          </a:p>
          <a:p>
            <a:pPr marL="342900" indent="-342900" algn="just">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Cliquez sur le point de base à nouveau, puis cliquez sur le deuxième point pour définir la distance d'origine. cliquez sur le troisième point à l'endroit où vous souhaitez le point précédent à être après l'échelle des objets.</a:t>
            </a:r>
          </a:p>
          <a:p>
            <a:pPr algn="just"/>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De cette manière, il met à l'échelle les objets par le rapport de la distance du point de base au deuxième point: le point au troisième point de base. Position du point de base doit être constante.</a:t>
            </a:r>
          </a:p>
        </p:txBody>
      </p:sp>
      <p:pic>
        <p:nvPicPr>
          <p:cNvPr id="4" name="Image 3">
            <a:extLst>
              <a:ext uri="{FF2B5EF4-FFF2-40B4-BE49-F238E27FC236}">
                <a16:creationId xmlns:a16="http://schemas.microsoft.com/office/drawing/2014/main" id="{BD7392D7-F500-4E3D-9FD5-111DB3CDBEA2}"/>
              </a:ext>
            </a:extLst>
          </p:cNvPr>
          <p:cNvPicPr>
            <a:picLocks noChangeAspect="1"/>
          </p:cNvPicPr>
          <p:nvPr/>
        </p:nvPicPr>
        <p:blipFill>
          <a:blip r:embed="rId2"/>
          <a:stretch>
            <a:fillRect/>
          </a:stretch>
        </p:blipFill>
        <p:spPr>
          <a:xfrm>
            <a:off x="640943" y="3077962"/>
            <a:ext cx="10694214" cy="571702"/>
          </a:xfrm>
          <a:prstGeom prst="rect">
            <a:avLst/>
          </a:prstGeom>
        </p:spPr>
      </p:pic>
      <p:sp>
        <p:nvSpPr>
          <p:cNvPr id="6" name="Rectangle 5">
            <a:extLst>
              <a:ext uri="{FF2B5EF4-FFF2-40B4-BE49-F238E27FC236}">
                <a16:creationId xmlns:a16="http://schemas.microsoft.com/office/drawing/2014/main" id="{2D97FB84-8367-4E6D-B142-EA5079711B06}"/>
              </a:ext>
            </a:extLst>
          </p:cNvPr>
          <p:cNvSpPr/>
          <p:nvPr/>
        </p:nvSpPr>
        <p:spPr>
          <a:xfrm>
            <a:off x="5691416" y="3055755"/>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014D9E1B-F3AB-498D-8444-D08D187F6F2B}"/>
              </a:ext>
            </a:extLst>
          </p:cNvPr>
          <p:cNvSpPr/>
          <p:nvPr/>
        </p:nvSpPr>
        <p:spPr>
          <a:xfrm>
            <a:off x="119270" y="3801661"/>
            <a:ext cx="7571546" cy="2554545"/>
          </a:xfrm>
          <a:prstGeom prst="rect">
            <a:avLst/>
          </a:prstGeom>
        </p:spPr>
        <p:txBody>
          <a:bodyPr wrap="square">
            <a:spAutoFit/>
          </a:bodyPr>
          <a:lstStyle/>
          <a:p>
            <a:pPr marR="0"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ÉTIRER: </a:t>
            </a:r>
            <a:r>
              <a:rPr lang="fr-FR" sz="2000" dirty="0">
                <a:latin typeface="Verdana" panose="020B0604030504040204" pitchFamily="34" charset="0"/>
                <a:ea typeface="Verdana" panose="020B0604030504040204" pitchFamily="34" charset="0"/>
                <a:cs typeface="Verdana" panose="020B0604030504040204" pitchFamily="34" charset="0"/>
              </a:rPr>
              <a:t>vous pouvez modifier la taille des objets pour qu’ils soient plus longs ou plus courts dans une seule direction ou pour qu’il soit proportionnellement plus grand ou plus petit.</a:t>
            </a:r>
          </a:p>
          <a:p>
            <a:pPr marR="0" algn="just"/>
            <a:r>
              <a:rPr lang="fr-FR" sz="2000" dirty="0">
                <a:latin typeface="Verdana" panose="020B0604030504040204" pitchFamily="34" charset="0"/>
                <a:ea typeface="Verdana" panose="020B0604030504040204" pitchFamily="34" charset="0"/>
                <a:cs typeface="Times New Roman" panose="02020603050405020304" pitchFamily="18" charset="0"/>
              </a:rPr>
              <a:t>	Pour étirer un objet, il suffit de designer le point de base, puis un point de déplacement. Vous pouvez également étirer certains objets en déplaçant une extrémité, un sommet ou un point de contrôle.</a:t>
            </a:r>
          </a:p>
        </p:txBody>
      </p:sp>
      <p:pic>
        <p:nvPicPr>
          <p:cNvPr id="8" name="Image 7">
            <a:extLst>
              <a:ext uri="{FF2B5EF4-FFF2-40B4-BE49-F238E27FC236}">
                <a16:creationId xmlns:a16="http://schemas.microsoft.com/office/drawing/2014/main" id="{78183C26-FDAE-4EAE-B1B8-16ED3AA70583}"/>
              </a:ext>
            </a:extLst>
          </p:cNvPr>
          <p:cNvPicPr>
            <a:picLocks noChangeAspect="1"/>
          </p:cNvPicPr>
          <p:nvPr/>
        </p:nvPicPr>
        <p:blipFill>
          <a:blip r:embed="rId3"/>
          <a:stretch>
            <a:fillRect/>
          </a:stretch>
        </p:blipFill>
        <p:spPr>
          <a:xfrm>
            <a:off x="7690816" y="3806959"/>
            <a:ext cx="4342158" cy="2246768"/>
          </a:xfrm>
          <a:prstGeom prst="rect">
            <a:avLst/>
          </a:prstGeom>
        </p:spPr>
      </p:pic>
    </p:spTree>
    <p:extLst>
      <p:ext uri="{BB962C8B-B14F-4D97-AF65-F5344CB8AC3E}">
        <p14:creationId xmlns:p14="http://schemas.microsoft.com/office/powerpoint/2010/main" val="391823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Image 3">
            <a:extLst>
              <a:ext uri="{FF2B5EF4-FFF2-40B4-BE49-F238E27FC236}">
                <a16:creationId xmlns:a16="http://schemas.microsoft.com/office/drawing/2014/main" id="{C12D4115-F795-4B78-A1F2-07D225D4DCD4}"/>
              </a:ext>
            </a:extLst>
          </p:cNvPr>
          <p:cNvPicPr>
            <a:picLocks noChangeAspect="1"/>
          </p:cNvPicPr>
          <p:nvPr/>
        </p:nvPicPr>
        <p:blipFill>
          <a:blip r:embed="rId3"/>
          <a:stretch>
            <a:fillRect/>
          </a:stretch>
        </p:blipFill>
        <p:spPr>
          <a:xfrm>
            <a:off x="748893" y="1700099"/>
            <a:ext cx="10694214" cy="571702"/>
          </a:xfrm>
          <a:prstGeom prst="rect">
            <a:avLst/>
          </a:prstGeom>
        </p:spPr>
      </p:pic>
      <p:sp>
        <p:nvSpPr>
          <p:cNvPr id="6" name="Rectangle 5">
            <a:extLst>
              <a:ext uri="{FF2B5EF4-FFF2-40B4-BE49-F238E27FC236}">
                <a16:creationId xmlns:a16="http://schemas.microsoft.com/office/drawing/2014/main" id="{6EA7D419-FB04-4EAE-A3BA-31E68291ACD6}"/>
              </a:ext>
            </a:extLst>
          </p:cNvPr>
          <p:cNvSpPr/>
          <p:nvPr/>
        </p:nvSpPr>
        <p:spPr>
          <a:xfrm>
            <a:off x="6407696" y="165688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8E651C0B-454A-45AE-AF6D-21ED8DD20A3B}"/>
              </a:ext>
            </a:extLst>
          </p:cNvPr>
          <p:cNvSpPr/>
          <p:nvPr/>
        </p:nvSpPr>
        <p:spPr>
          <a:xfrm>
            <a:off x="119270" y="2563345"/>
            <a:ext cx="11913704" cy="2246769"/>
          </a:xfrm>
          <a:prstGeom prst="rect">
            <a:avLst/>
          </a:prstGeom>
        </p:spPr>
        <p:txBody>
          <a:bodyPr wrap="square">
            <a:spAutoFit/>
          </a:bodyPr>
          <a:lstStyle/>
          <a:p>
            <a:pPr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AJUSTER /PROLONGER (TRIM/EXTEND ): </a:t>
            </a:r>
            <a:r>
              <a:rPr lang="fr-FR" sz="2000" dirty="0">
                <a:latin typeface="Verdana" panose="020B0604030504040204" pitchFamily="34" charset="0"/>
                <a:ea typeface="Verdana" panose="020B0604030504040204" pitchFamily="34" charset="0"/>
                <a:cs typeface="Verdana" panose="020B0604030504040204" pitchFamily="34" charset="0"/>
              </a:rPr>
              <a:t>ces deux commandes sœurs permettent de rallonger ou de raccourcir des entités par rapport à d'autres ( le seuil ou la limite). Elle fonctionnent toute les deux de la même manière: tout d'abord il faut indiquer le seuil, puis ensuite cliquer sur l’objet à raccourcir ou a rallonger .</a:t>
            </a:r>
          </a:p>
          <a:p>
            <a:pPr algn="just"/>
            <a:r>
              <a:rPr lang="fr-FR" sz="2000" dirty="0">
                <a:latin typeface="Verdana" panose="020B0604030504040204" pitchFamily="34" charset="0"/>
                <a:ea typeface="Verdana" panose="020B0604030504040204" pitchFamily="34" charset="0"/>
              </a:rPr>
              <a:t>On peut commencer cette commande par une validation directe (sans préciser le seuil). Dans ce cas, tous les objets cliqués seront automatiquement raccourcis (« prolonger » permet de faire exactement l’inverse).</a:t>
            </a:r>
          </a:p>
        </p:txBody>
      </p:sp>
      <p:sp>
        <p:nvSpPr>
          <p:cNvPr id="11" name="Rectangle 10">
            <a:extLst>
              <a:ext uri="{FF2B5EF4-FFF2-40B4-BE49-F238E27FC236}">
                <a16:creationId xmlns:a16="http://schemas.microsoft.com/office/drawing/2014/main" id="{669F7960-5678-4B81-8605-7E043B3FDD06}"/>
              </a:ext>
            </a:extLst>
          </p:cNvPr>
          <p:cNvSpPr/>
          <p:nvPr/>
        </p:nvSpPr>
        <p:spPr>
          <a:xfrm>
            <a:off x="7063016" y="165688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2" name="Text Box 5">
            <a:extLst>
              <a:ext uri="{FF2B5EF4-FFF2-40B4-BE49-F238E27FC236}">
                <a16:creationId xmlns:a16="http://schemas.microsoft.com/office/drawing/2014/main" id="{EAFCC671-5E4C-4F6D-BC31-66920A9A4F11}"/>
              </a:ext>
            </a:extLst>
          </p:cNvPr>
          <p:cNvSpPr txBox="1">
            <a:spLocks noChangeArrowheads="1"/>
          </p:cNvSpPr>
          <p:nvPr/>
        </p:nvSpPr>
        <p:spPr bwMode="auto">
          <a:xfrm>
            <a:off x="119270" y="731032"/>
            <a:ext cx="5976730"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3.3. Outils de transformation</a:t>
            </a:r>
          </a:p>
        </p:txBody>
      </p:sp>
    </p:spTree>
    <p:extLst>
      <p:ext uri="{BB962C8B-B14F-4D97-AF65-F5344CB8AC3E}">
        <p14:creationId xmlns:p14="http://schemas.microsoft.com/office/powerpoint/2010/main" val="1903774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anim calcmode="lin" valueType="num">
                                      <p:cBhvr>
                                        <p:cTn id="32" dur="1000" fill="hold"/>
                                        <p:tgtEl>
                                          <p:spTgt spid="11"/>
                                        </p:tgtEl>
                                        <p:attrNameLst>
                                          <p:attrName>ppt_x</p:attrName>
                                        </p:attrNameLst>
                                      </p:cBhvr>
                                      <p:tavLst>
                                        <p:tav tm="0">
                                          <p:val>
                                            <p:strVal val="#ppt_x"/>
                                          </p:val>
                                        </p:tav>
                                        <p:tav tm="100000">
                                          <p:val>
                                            <p:strVal val="#ppt_x"/>
                                          </p:val>
                                        </p:tav>
                                      </p:tavLst>
                                    </p:anim>
                                    <p:anim calcmode="lin" valueType="num">
                                      <p:cBhvr>
                                        <p:cTn id="3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120853BE-9B0A-4D23-B615-3AD59206AEB4}"/>
              </a:ext>
            </a:extLst>
          </p:cNvPr>
          <p:cNvPicPr>
            <a:picLocks noChangeAspect="1"/>
          </p:cNvPicPr>
          <p:nvPr/>
        </p:nvPicPr>
        <p:blipFill>
          <a:blip r:embed="rId2"/>
          <a:stretch>
            <a:fillRect/>
          </a:stretch>
        </p:blipFill>
        <p:spPr>
          <a:xfrm>
            <a:off x="8004915" y="995744"/>
            <a:ext cx="1849441" cy="1628438"/>
          </a:xfrm>
          <a:prstGeom prst="rect">
            <a:avLst/>
          </a:prstGeom>
        </p:spPr>
      </p:pic>
      <p:pic>
        <p:nvPicPr>
          <p:cNvPr id="4" name="Image 3">
            <a:extLst>
              <a:ext uri="{FF2B5EF4-FFF2-40B4-BE49-F238E27FC236}">
                <a16:creationId xmlns:a16="http://schemas.microsoft.com/office/drawing/2014/main" id="{2816FCEA-54EC-41B7-9ABD-7F253A1B4E12}"/>
              </a:ext>
            </a:extLst>
          </p:cNvPr>
          <p:cNvPicPr>
            <a:picLocks noChangeAspect="1"/>
          </p:cNvPicPr>
          <p:nvPr/>
        </p:nvPicPr>
        <p:blipFill>
          <a:blip r:embed="rId3"/>
          <a:stretch>
            <a:fillRect/>
          </a:stretch>
        </p:blipFill>
        <p:spPr>
          <a:xfrm>
            <a:off x="10199093" y="995744"/>
            <a:ext cx="1849441" cy="1628438"/>
          </a:xfrm>
          <a:prstGeom prst="rect">
            <a:avLst/>
          </a:prstGeom>
        </p:spPr>
      </p:pic>
      <p:pic>
        <p:nvPicPr>
          <p:cNvPr id="6" name="Image 5">
            <a:extLst>
              <a:ext uri="{FF2B5EF4-FFF2-40B4-BE49-F238E27FC236}">
                <a16:creationId xmlns:a16="http://schemas.microsoft.com/office/drawing/2014/main" id="{D026D156-2571-4CD0-ACC3-CF7E580B9440}"/>
              </a:ext>
            </a:extLst>
          </p:cNvPr>
          <p:cNvPicPr>
            <a:picLocks noChangeAspect="1"/>
          </p:cNvPicPr>
          <p:nvPr/>
        </p:nvPicPr>
        <p:blipFill>
          <a:blip r:embed="rId4"/>
          <a:stretch>
            <a:fillRect/>
          </a:stretch>
        </p:blipFill>
        <p:spPr>
          <a:xfrm>
            <a:off x="10199092" y="2729773"/>
            <a:ext cx="1849441" cy="1628438"/>
          </a:xfrm>
          <a:prstGeom prst="rect">
            <a:avLst/>
          </a:prstGeom>
        </p:spPr>
      </p:pic>
      <p:pic>
        <p:nvPicPr>
          <p:cNvPr id="7" name="Image 6">
            <a:extLst>
              <a:ext uri="{FF2B5EF4-FFF2-40B4-BE49-F238E27FC236}">
                <a16:creationId xmlns:a16="http://schemas.microsoft.com/office/drawing/2014/main" id="{F32CA467-2B3F-404D-B1EB-7D1BFE9AB04F}"/>
              </a:ext>
            </a:extLst>
          </p:cNvPr>
          <p:cNvPicPr>
            <a:picLocks noChangeAspect="1"/>
          </p:cNvPicPr>
          <p:nvPr/>
        </p:nvPicPr>
        <p:blipFill>
          <a:blip r:embed="rId5"/>
          <a:stretch>
            <a:fillRect/>
          </a:stretch>
        </p:blipFill>
        <p:spPr>
          <a:xfrm>
            <a:off x="8004915" y="2729773"/>
            <a:ext cx="1849441" cy="1628438"/>
          </a:xfrm>
          <a:prstGeom prst="rect">
            <a:avLst/>
          </a:prstGeom>
        </p:spPr>
      </p:pic>
      <p:pic>
        <p:nvPicPr>
          <p:cNvPr id="8" name="Image 7">
            <a:extLst>
              <a:ext uri="{FF2B5EF4-FFF2-40B4-BE49-F238E27FC236}">
                <a16:creationId xmlns:a16="http://schemas.microsoft.com/office/drawing/2014/main" id="{1AA45C0E-316A-488D-A2A2-B900943107B5}"/>
              </a:ext>
            </a:extLst>
          </p:cNvPr>
          <p:cNvPicPr>
            <a:picLocks noChangeAspect="1"/>
          </p:cNvPicPr>
          <p:nvPr/>
        </p:nvPicPr>
        <p:blipFill>
          <a:blip r:embed="rId4"/>
          <a:stretch>
            <a:fillRect/>
          </a:stretch>
        </p:blipFill>
        <p:spPr>
          <a:xfrm>
            <a:off x="10199091" y="4463802"/>
            <a:ext cx="1849441" cy="1628438"/>
          </a:xfrm>
          <a:prstGeom prst="rect">
            <a:avLst/>
          </a:prstGeom>
        </p:spPr>
      </p:pic>
      <p:pic>
        <p:nvPicPr>
          <p:cNvPr id="9" name="Image 8">
            <a:extLst>
              <a:ext uri="{FF2B5EF4-FFF2-40B4-BE49-F238E27FC236}">
                <a16:creationId xmlns:a16="http://schemas.microsoft.com/office/drawing/2014/main" id="{0D2419A5-A4C6-4199-9DF5-D325F32585E6}"/>
              </a:ext>
            </a:extLst>
          </p:cNvPr>
          <p:cNvPicPr>
            <a:picLocks noChangeAspect="1"/>
          </p:cNvPicPr>
          <p:nvPr/>
        </p:nvPicPr>
        <p:blipFill>
          <a:blip r:embed="rId6"/>
          <a:stretch>
            <a:fillRect/>
          </a:stretch>
        </p:blipFill>
        <p:spPr>
          <a:xfrm>
            <a:off x="8004915" y="4476139"/>
            <a:ext cx="1849441" cy="1628438"/>
          </a:xfrm>
          <a:prstGeom prst="rect">
            <a:avLst/>
          </a:prstGeom>
        </p:spPr>
      </p:pic>
      <p:sp>
        <p:nvSpPr>
          <p:cNvPr id="10" name="Rectangle 9">
            <a:extLst>
              <a:ext uri="{FF2B5EF4-FFF2-40B4-BE49-F238E27FC236}">
                <a16:creationId xmlns:a16="http://schemas.microsoft.com/office/drawing/2014/main" id="{D3283A54-8C1A-4707-85B4-0E68B97EE964}"/>
              </a:ext>
            </a:extLst>
          </p:cNvPr>
          <p:cNvSpPr/>
          <p:nvPr/>
        </p:nvSpPr>
        <p:spPr>
          <a:xfrm>
            <a:off x="143466" y="1150867"/>
            <a:ext cx="7785652" cy="4401205"/>
          </a:xfrm>
          <a:prstGeom prst="rect">
            <a:avLst/>
          </a:prstGeom>
        </p:spPr>
        <p:txBody>
          <a:bodyPr wrap="square">
            <a:spAutoFit/>
          </a:bodyPr>
          <a:lstStyle/>
          <a:p>
            <a:r>
              <a:rPr lang="fr-FR" sz="2000" b="1" dirty="0">
                <a:solidFill>
                  <a:srgbClr val="0000CC"/>
                </a:solidFill>
                <a:latin typeface="Verdana" panose="020B0604030504040204" pitchFamily="34" charset="0"/>
                <a:ea typeface="Verdana" panose="020B0604030504040204" pitchFamily="34" charset="0"/>
              </a:rPr>
              <a:t>TRIM (à): </a:t>
            </a: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couper des objets le long des objets spécifiés.</a:t>
            </a:r>
          </a:p>
          <a:p>
            <a:pPr algn="just"/>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Créer des objets que vous souhaitez utiliser comme bords de finition.</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Cliquez sur l'outil Trim, sélectionnez les arêtes de coupe et appuyez sur Entrée, cliquez sur les objets à couper sur le côté que vous voulez effacer.</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Vous pouvez couper plusieurs objets à la fois en utilisant la fenêtre de sélection ou d'un outil "de clôture".</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Pour utiliser la fenêtre de sélection, dessiner une fenêtre après avoir sélectionné bords de finition au lieu de cliquer directement sur les objets à découper.</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Pour utiliser clôture, de type "f" après avoir sélectionné garniture bords et tracer une ligne. Il va couper tout ce que la ligne traverse être après avoir sélectionné</a:t>
            </a:r>
            <a:endParaRPr lang="fr-FR" sz="2000" dirty="0">
              <a:solidFill>
                <a:srgbClr val="0000CC"/>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34436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1000"/>
                                        <p:tgtEl>
                                          <p:spTgt spid="10">
                                            <p:txEl>
                                              <p:pRg st="1" end="1"/>
                                            </p:txEl>
                                          </p:spTgt>
                                        </p:tgtEl>
                                      </p:cBhvr>
                                    </p:animEffect>
                                    <p:anim calcmode="lin" valueType="num">
                                      <p:cBhvr>
                                        <p:cTn id="13"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Effect transition="in" filter="fade">
                                      <p:cBhvr>
                                        <p:cTn id="19" dur="1000"/>
                                        <p:tgtEl>
                                          <p:spTgt spid="10">
                                            <p:txEl>
                                              <p:pRg st="2" end="2"/>
                                            </p:txEl>
                                          </p:spTgt>
                                        </p:tgtEl>
                                      </p:cBhvr>
                                    </p:animEffect>
                                    <p:anim calcmode="lin" valueType="num">
                                      <p:cBhvr>
                                        <p:cTn id="20"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animEffect transition="in" filter="fade">
                                      <p:cBhvr>
                                        <p:cTn id="26" dur="1000"/>
                                        <p:tgtEl>
                                          <p:spTgt spid="10">
                                            <p:txEl>
                                              <p:pRg st="3" end="3"/>
                                            </p:txEl>
                                          </p:spTgt>
                                        </p:tgtEl>
                                      </p:cBhvr>
                                    </p:animEffect>
                                    <p:anim calcmode="lin" valueType="num">
                                      <p:cBhvr>
                                        <p:cTn id="27"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0">
                                            <p:txEl>
                                              <p:pRg st="4" end="4"/>
                                            </p:txEl>
                                          </p:spTgt>
                                        </p:tgtEl>
                                        <p:attrNameLst>
                                          <p:attrName>style.visibility</p:attrName>
                                        </p:attrNameLst>
                                      </p:cBhvr>
                                      <p:to>
                                        <p:strVal val="visible"/>
                                      </p:to>
                                    </p:set>
                                    <p:animEffect transition="in" filter="fade">
                                      <p:cBhvr>
                                        <p:cTn id="33" dur="1000"/>
                                        <p:tgtEl>
                                          <p:spTgt spid="10">
                                            <p:txEl>
                                              <p:pRg st="4" end="4"/>
                                            </p:txEl>
                                          </p:spTgt>
                                        </p:tgtEl>
                                      </p:cBhvr>
                                    </p:animEffect>
                                    <p:anim calcmode="lin" valueType="num">
                                      <p:cBhvr>
                                        <p:cTn id="34"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0">
                                            <p:txEl>
                                              <p:pRg st="5" end="5"/>
                                            </p:txEl>
                                          </p:spTgt>
                                        </p:tgtEl>
                                        <p:attrNameLst>
                                          <p:attrName>style.visibility</p:attrName>
                                        </p:attrNameLst>
                                      </p:cBhvr>
                                      <p:to>
                                        <p:strVal val="visible"/>
                                      </p:to>
                                    </p:set>
                                    <p:animEffect transition="in" filter="fade">
                                      <p:cBhvr>
                                        <p:cTn id="40" dur="1000"/>
                                        <p:tgtEl>
                                          <p:spTgt spid="10">
                                            <p:txEl>
                                              <p:pRg st="5" end="5"/>
                                            </p:txEl>
                                          </p:spTgt>
                                        </p:tgtEl>
                                      </p:cBhvr>
                                    </p:animEffect>
                                    <p:anim calcmode="lin" valueType="num">
                                      <p:cBhvr>
                                        <p:cTn id="41"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fade">
                                      <p:cBhvr>
                                        <p:cTn id="47" dur="1000"/>
                                        <p:tgtEl>
                                          <p:spTgt spid="3"/>
                                        </p:tgtEl>
                                      </p:cBhvr>
                                    </p:animEffect>
                                    <p:anim calcmode="lin" valueType="num">
                                      <p:cBhvr>
                                        <p:cTn id="48" dur="1000" fill="hold"/>
                                        <p:tgtEl>
                                          <p:spTgt spid="3"/>
                                        </p:tgtEl>
                                        <p:attrNameLst>
                                          <p:attrName>ppt_x</p:attrName>
                                        </p:attrNameLst>
                                      </p:cBhvr>
                                      <p:tavLst>
                                        <p:tav tm="0">
                                          <p:val>
                                            <p:strVal val="#ppt_x"/>
                                          </p:val>
                                        </p:tav>
                                        <p:tav tm="100000">
                                          <p:val>
                                            <p:strVal val="#ppt_x"/>
                                          </p:val>
                                        </p:tav>
                                      </p:tavLst>
                                    </p:anim>
                                    <p:anim calcmode="lin" valueType="num">
                                      <p:cBhvr>
                                        <p:cTn id="49" dur="1000" fill="hold"/>
                                        <p:tgtEl>
                                          <p:spTgt spid="3"/>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1000"/>
                                        <p:tgtEl>
                                          <p:spTgt spid="4"/>
                                        </p:tgtEl>
                                      </p:cBhvr>
                                    </p:animEffect>
                                    <p:anim calcmode="lin" valueType="num">
                                      <p:cBhvr>
                                        <p:cTn id="53" dur="1000" fill="hold"/>
                                        <p:tgtEl>
                                          <p:spTgt spid="4"/>
                                        </p:tgtEl>
                                        <p:attrNameLst>
                                          <p:attrName>ppt_x</p:attrName>
                                        </p:attrNameLst>
                                      </p:cBhvr>
                                      <p:tavLst>
                                        <p:tav tm="0">
                                          <p:val>
                                            <p:strVal val="#ppt_x"/>
                                          </p:val>
                                        </p:tav>
                                        <p:tav tm="100000">
                                          <p:val>
                                            <p:strVal val="#ppt_x"/>
                                          </p:val>
                                        </p:tav>
                                      </p:tavLst>
                                    </p:anim>
                                    <p:anim calcmode="lin" valueType="num">
                                      <p:cBhvr>
                                        <p:cTn id="54" dur="1000" fill="hold"/>
                                        <p:tgtEl>
                                          <p:spTgt spid="4"/>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1000"/>
                                        <p:tgtEl>
                                          <p:spTgt spid="7"/>
                                        </p:tgtEl>
                                      </p:cBhvr>
                                    </p:animEffect>
                                    <p:anim calcmode="lin" valueType="num">
                                      <p:cBhvr>
                                        <p:cTn id="58" dur="1000" fill="hold"/>
                                        <p:tgtEl>
                                          <p:spTgt spid="7"/>
                                        </p:tgtEl>
                                        <p:attrNameLst>
                                          <p:attrName>ppt_x</p:attrName>
                                        </p:attrNameLst>
                                      </p:cBhvr>
                                      <p:tavLst>
                                        <p:tav tm="0">
                                          <p:val>
                                            <p:strVal val="#ppt_x"/>
                                          </p:val>
                                        </p:tav>
                                        <p:tav tm="100000">
                                          <p:val>
                                            <p:strVal val="#ppt_x"/>
                                          </p:val>
                                        </p:tav>
                                      </p:tavLst>
                                    </p:anim>
                                    <p:anim calcmode="lin" valueType="num">
                                      <p:cBhvr>
                                        <p:cTn id="59" dur="1000" fill="hold"/>
                                        <p:tgtEl>
                                          <p:spTgt spid="7"/>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fade">
                                      <p:cBhvr>
                                        <p:cTn id="62" dur="1000"/>
                                        <p:tgtEl>
                                          <p:spTgt spid="6"/>
                                        </p:tgtEl>
                                      </p:cBhvr>
                                    </p:animEffect>
                                    <p:anim calcmode="lin" valueType="num">
                                      <p:cBhvr>
                                        <p:cTn id="63" dur="1000" fill="hold"/>
                                        <p:tgtEl>
                                          <p:spTgt spid="6"/>
                                        </p:tgtEl>
                                        <p:attrNameLst>
                                          <p:attrName>ppt_x</p:attrName>
                                        </p:attrNameLst>
                                      </p:cBhvr>
                                      <p:tavLst>
                                        <p:tav tm="0">
                                          <p:val>
                                            <p:strVal val="#ppt_x"/>
                                          </p:val>
                                        </p:tav>
                                        <p:tav tm="100000">
                                          <p:val>
                                            <p:strVal val="#ppt_x"/>
                                          </p:val>
                                        </p:tav>
                                      </p:tavLst>
                                    </p:anim>
                                    <p:anim calcmode="lin" valueType="num">
                                      <p:cBhvr>
                                        <p:cTn id="64" dur="1000" fill="hold"/>
                                        <p:tgtEl>
                                          <p:spTgt spid="6"/>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1000" fill="hold"/>
                                        <p:tgtEl>
                                          <p:spTgt spid="9"/>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fade">
                                      <p:cBhvr>
                                        <p:cTn id="72" dur="1000"/>
                                        <p:tgtEl>
                                          <p:spTgt spid="8"/>
                                        </p:tgtEl>
                                      </p:cBhvr>
                                    </p:animEffect>
                                    <p:anim calcmode="lin" valueType="num">
                                      <p:cBhvr>
                                        <p:cTn id="73" dur="1000" fill="hold"/>
                                        <p:tgtEl>
                                          <p:spTgt spid="8"/>
                                        </p:tgtEl>
                                        <p:attrNameLst>
                                          <p:attrName>ppt_x</p:attrName>
                                        </p:attrNameLst>
                                      </p:cBhvr>
                                      <p:tavLst>
                                        <p:tav tm="0">
                                          <p:val>
                                            <p:strVal val="#ppt_x"/>
                                          </p:val>
                                        </p:tav>
                                        <p:tav tm="100000">
                                          <p:val>
                                            <p:strVal val="#ppt_x"/>
                                          </p:val>
                                        </p:tav>
                                      </p:tavLst>
                                    </p:anim>
                                    <p:anim calcmode="lin" valueType="num">
                                      <p:cBhvr>
                                        <p:cTn id="7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FD69E31B-0842-459B-A986-D2BD84AC6D10}"/>
              </a:ext>
            </a:extLst>
          </p:cNvPr>
          <p:cNvSpPr/>
          <p:nvPr/>
        </p:nvSpPr>
        <p:spPr>
          <a:xfrm>
            <a:off x="94634" y="1376713"/>
            <a:ext cx="7250805" cy="3478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EXTEND: </a:t>
            </a: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étendre des objets pour atteindre des objets spécifiés.</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Fonctionnement de base est similaire à "couper". Sélectionner les objets que vous souhaitez utiliser comme étendre bords et appuyez sur Entrée, cliquez sur les objets que vous souhaitez étendre.</a:t>
            </a:r>
          </a:p>
          <a:p>
            <a:pPr marL="342900" indent="-342900" algn="just">
              <a:buFontTx/>
              <a:buChar char="-"/>
            </a:pP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Vous pouvez également prolonger plusieurs objets à la fois en utilisant la fenêtre de sélection ou d'un outil "de clôture". Pour les directions, s'il vous plaît voir la section "</a:t>
            </a:r>
            <a:r>
              <a:rPr lang="fr-FR" sz="2000" dirty="0" err="1">
                <a:solidFill>
                  <a:srgbClr val="0000CC"/>
                </a:solidFill>
                <a:latin typeface="Verdana" panose="020B0604030504040204" pitchFamily="34" charset="0"/>
                <a:ea typeface="Verdana" panose="020B0604030504040204" pitchFamily="34" charset="0"/>
                <a:cs typeface="Times New Roman" panose="02020603050405020304" pitchFamily="18" charset="0"/>
              </a:rPr>
              <a:t>Trim</a:t>
            </a:r>
            <a:r>
              <a:rPr lang="fr-FR" sz="2000" dirty="0">
                <a:solidFill>
                  <a:srgbClr val="0000CC"/>
                </a:solidFill>
                <a:latin typeface="Verdana" panose="020B0604030504040204" pitchFamily="34" charset="0"/>
                <a:ea typeface="Verdana" panose="020B0604030504040204" pitchFamily="34" charset="0"/>
                <a:cs typeface="Times New Roman" panose="02020603050405020304" pitchFamily="18" charset="0"/>
              </a:rPr>
              <a:t>".</a:t>
            </a:r>
            <a:endParaRPr lang="fr-FR" dirty="0">
              <a:solidFill>
                <a:srgbClr val="0000CC"/>
              </a:solidFill>
              <a:latin typeface="Verdana" panose="020B0604030504040204" pitchFamily="34" charset="0"/>
              <a:ea typeface="Verdana" panose="020B060403050404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C263417D-179A-4DBF-BB9B-9511625CC40A}"/>
              </a:ext>
            </a:extLst>
          </p:cNvPr>
          <p:cNvPicPr>
            <a:picLocks noChangeAspect="1"/>
          </p:cNvPicPr>
          <p:nvPr/>
        </p:nvPicPr>
        <p:blipFill>
          <a:blip r:embed="rId2"/>
          <a:stretch>
            <a:fillRect/>
          </a:stretch>
        </p:blipFill>
        <p:spPr>
          <a:xfrm>
            <a:off x="7561717" y="1279672"/>
            <a:ext cx="2103286" cy="1836516"/>
          </a:xfrm>
          <a:prstGeom prst="rect">
            <a:avLst/>
          </a:prstGeom>
        </p:spPr>
      </p:pic>
      <p:pic>
        <p:nvPicPr>
          <p:cNvPr id="6" name="Image 5">
            <a:extLst>
              <a:ext uri="{FF2B5EF4-FFF2-40B4-BE49-F238E27FC236}">
                <a16:creationId xmlns:a16="http://schemas.microsoft.com/office/drawing/2014/main" id="{42F28A4F-4D15-43A8-82FD-6138F39BB29D}"/>
              </a:ext>
            </a:extLst>
          </p:cNvPr>
          <p:cNvPicPr>
            <a:picLocks noChangeAspect="1"/>
          </p:cNvPicPr>
          <p:nvPr/>
        </p:nvPicPr>
        <p:blipFill>
          <a:blip r:embed="rId3"/>
          <a:stretch>
            <a:fillRect/>
          </a:stretch>
        </p:blipFill>
        <p:spPr>
          <a:xfrm>
            <a:off x="9856645" y="1279672"/>
            <a:ext cx="2103286" cy="1836516"/>
          </a:xfrm>
          <a:prstGeom prst="rect">
            <a:avLst/>
          </a:prstGeom>
        </p:spPr>
      </p:pic>
      <p:pic>
        <p:nvPicPr>
          <p:cNvPr id="7" name="Image 6">
            <a:extLst>
              <a:ext uri="{FF2B5EF4-FFF2-40B4-BE49-F238E27FC236}">
                <a16:creationId xmlns:a16="http://schemas.microsoft.com/office/drawing/2014/main" id="{3041E6CC-F31A-4FE5-B6AA-7FCACA3303A3}"/>
              </a:ext>
            </a:extLst>
          </p:cNvPr>
          <p:cNvPicPr>
            <a:picLocks noChangeAspect="1"/>
          </p:cNvPicPr>
          <p:nvPr/>
        </p:nvPicPr>
        <p:blipFill>
          <a:blip r:embed="rId4"/>
          <a:stretch>
            <a:fillRect/>
          </a:stretch>
        </p:blipFill>
        <p:spPr>
          <a:xfrm>
            <a:off x="9881282" y="3326914"/>
            <a:ext cx="2103286" cy="1791281"/>
          </a:xfrm>
          <a:prstGeom prst="rect">
            <a:avLst/>
          </a:prstGeom>
        </p:spPr>
      </p:pic>
      <p:pic>
        <p:nvPicPr>
          <p:cNvPr id="8" name="Image 7">
            <a:extLst>
              <a:ext uri="{FF2B5EF4-FFF2-40B4-BE49-F238E27FC236}">
                <a16:creationId xmlns:a16="http://schemas.microsoft.com/office/drawing/2014/main" id="{E0E25C74-413B-48E1-8A62-FD06E2A2A8E5}"/>
              </a:ext>
            </a:extLst>
          </p:cNvPr>
          <p:cNvPicPr>
            <a:picLocks noChangeAspect="1"/>
          </p:cNvPicPr>
          <p:nvPr/>
        </p:nvPicPr>
        <p:blipFill>
          <a:blip r:embed="rId5"/>
          <a:stretch>
            <a:fillRect/>
          </a:stretch>
        </p:blipFill>
        <p:spPr>
          <a:xfrm>
            <a:off x="7561718" y="3326914"/>
            <a:ext cx="2103286" cy="1838179"/>
          </a:xfrm>
          <a:prstGeom prst="rect">
            <a:avLst/>
          </a:prstGeom>
        </p:spPr>
      </p:pic>
    </p:spTree>
    <p:extLst>
      <p:ext uri="{BB962C8B-B14F-4D97-AF65-F5344CB8AC3E}">
        <p14:creationId xmlns:p14="http://schemas.microsoft.com/office/powerpoint/2010/main" val="431220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1000"/>
                                        <p:tgtEl>
                                          <p:spTgt spid="8"/>
                                        </p:tgtEl>
                                      </p:cBhvr>
                                    </p:animEffect>
                                    <p:anim calcmode="lin" valueType="num">
                                      <p:cBhvr>
                                        <p:cTn id="39" dur="1000" fill="hold"/>
                                        <p:tgtEl>
                                          <p:spTgt spid="8"/>
                                        </p:tgtEl>
                                        <p:attrNameLst>
                                          <p:attrName>ppt_x</p:attrName>
                                        </p:attrNameLst>
                                      </p:cBhvr>
                                      <p:tavLst>
                                        <p:tav tm="0">
                                          <p:val>
                                            <p:strVal val="#ppt_x"/>
                                          </p:val>
                                        </p:tav>
                                        <p:tav tm="100000">
                                          <p:val>
                                            <p:strVal val="#ppt_x"/>
                                          </p:val>
                                        </p:tav>
                                      </p:tavLst>
                                    </p:anim>
                                    <p:anim calcmode="lin" valueType="num">
                                      <p:cBhvr>
                                        <p:cTn id="40" dur="1000" fill="hold"/>
                                        <p:tgtEl>
                                          <p:spTgt spid="8"/>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4758BC2-9E0E-4403-82E3-C777CF4A8F40}"/>
              </a:ext>
            </a:extLst>
          </p:cNvPr>
          <p:cNvSpPr/>
          <p:nvPr/>
        </p:nvSpPr>
        <p:spPr>
          <a:xfrm>
            <a:off x="139148" y="1120616"/>
            <a:ext cx="11913704" cy="2787623"/>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rPr>
              <a:t>Il existe 3 grandes catégories d'outils dans AutoCAD.</a:t>
            </a:r>
          </a:p>
          <a:p>
            <a:pPr algn="just">
              <a:lnSpc>
                <a:spcPct val="150000"/>
              </a:lnSpc>
            </a:pPr>
            <a:r>
              <a:rPr lang="fr-FR" sz="2400" dirty="0">
                <a:latin typeface="Verdana" panose="020B0604030504040204" pitchFamily="34" charset="0"/>
                <a:ea typeface="Verdana" panose="020B0604030504040204" pitchFamily="34" charset="0"/>
              </a:rPr>
              <a:t>Nous avons :</a:t>
            </a:r>
          </a:p>
          <a:p>
            <a:pPr marL="1257300" lvl="2" indent="-342900" algn="just">
              <a:lnSpc>
                <a:spcPct val="150000"/>
              </a:lnSpc>
              <a:buFont typeface="Wingdings" panose="05000000000000000000" pitchFamily="2" charset="2"/>
              <a:buChar char="§"/>
            </a:pPr>
            <a:r>
              <a:rPr lang="fr-FR" sz="2400" dirty="0">
                <a:latin typeface="Verdana" panose="020B0604030504040204" pitchFamily="34" charset="0"/>
                <a:ea typeface="Verdana" panose="020B0604030504040204" pitchFamily="34" charset="0"/>
              </a:rPr>
              <a:t>Les outils pour dessiner.</a:t>
            </a:r>
          </a:p>
          <a:p>
            <a:pPr marL="1257300" lvl="2" indent="-342900" algn="just">
              <a:lnSpc>
                <a:spcPct val="150000"/>
              </a:lnSpc>
              <a:buFont typeface="Wingdings" panose="05000000000000000000" pitchFamily="2" charset="2"/>
              <a:buChar char="§"/>
            </a:pPr>
            <a:r>
              <a:rPr lang="fr-FR" sz="2400" dirty="0">
                <a:latin typeface="Verdana" panose="020B0604030504040204" pitchFamily="34" charset="0"/>
                <a:ea typeface="Verdana" panose="020B0604030504040204" pitchFamily="34" charset="0"/>
              </a:rPr>
              <a:t>Les outils pour manipuler.</a:t>
            </a:r>
          </a:p>
          <a:p>
            <a:pPr marL="1257300" lvl="2" indent="-342900" algn="just">
              <a:lnSpc>
                <a:spcPct val="150000"/>
              </a:lnSpc>
              <a:buFont typeface="Wingdings" panose="05000000000000000000" pitchFamily="2" charset="2"/>
              <a:buChar char="§"/>
            </a:pPr>
            <a:r>
              <a:rPr lang="fr-FR" sz="2400" dirty="0">
                <a:latin typeface="Verdana" panose="020B0604030504040204" pitchFamily="34" charset="0"/>
                <a:ea typeface="Verdana" panose="020B0604030504040204" pitchFamily="34" charset="0"/>
              </a:rPr>
              <a:t>Les outils pour transformer</a:t>
            </a:r>
          </a:p>
        </p:txBody>
      </p:sp>
      <p:sp>
        <p:nvSpPr>
          <p:cNvPr id="4" name="AutoShape 5">
            <a:extLst>
              <a:ext uri="{FF2B5EF4-FFF2-40B4-BE49-F238E27FC236}">
                <a16:creationId xmlns:a16="http://schemas.microsoft.com/office/drawing/2014/main" id="{189B0ECC-0BF8-4DF1-BA05-6F00DE9DFE9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3403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fade">
                                      <p:cBhvr>
                                        <p:cTn id="26" dur="1000"/>
                                        <p:tgtEl>
                                          <p:spTgt spid="6">
                                            <p:txEl>
                                              <p:pRg st="3" end="3"/>
                                            </p:txEl>
                                          </p:spTgt>
                                        </p:tgtEl>
                                      </p:cBhvr>
                                    </p:animEffect>
                                    <p:anim calcmode="lin" valueType="num">
                                      <p:cBhvr>
                                        <p:cTn id="2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1000"/>
                                        <p:tgtEl>
                                          <p:spTgt spid="6">
                                            <p:txEl>
                                              <p:pRg st="4" end="4"/>
                                            </p:txEl>
                                          </p:spTgt>
                                        </p:tgtEl>
                                      </p:cBhvr>
                                    </p:animEffect>
                                    <p:anim calcmode="lin" valueType="num">
                                      <p:cBhvr>
                                        <p:cTn id="34"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2F96B8EA-1E0F-4BB6-BD20-692E7FDFDA6B}"/>
              </a:ext>
            </a:extLst>
          </p:cNvPr>
          <p:cNvPicPr>
            <a:picLocks noChangeAspect="1"/>
          </p:cNvPicPr>
          <p:nvPr/>
        </p:nvPicPr>
        <p:blipFill>
          <a:blip r:embed="rId2"/>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98537025-E577-4FCC-9656-CCB1C4204811}"/>
              </a:ext>
            </a:extLst>
          </p:cNvPr>
          <p:cNvSpPr/>
          <p:nvPr/>
        </p:nvSpPr>
        <p:spPr>
          <a:xfrm>
            <a:off x="895277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2097C42B-B97F-446A-A69F-3AB875D17857}"/>
              </a:ext>
            </a:extLst>
          </p:cNvPr>
          <p:cNvSpPr/>
          <p:nvPr/>
        </p:nvSpPr>
        <p:spPr>
          <a:xfrm>
            <a:off x="832793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08E3908C-292E-42C4-9CC4-BF041FF04DBE}"/>
              </a:ext>
            </a:extLst>
          </p:cNvPr>
          <p:cNvSpPr/>
          <p:nvPr/>
        </p:nvSpPr>
        <p:spPr>
          <a:xfrm>
            <a:off x="7665720" y="1011038"/>
            <a:ext cx="569564"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E8918208-57C1-4D28-93B2-F02743295FDC}"/>
              </a:ext>
            </a:extLst>
          </p:cNvPr>
          <p:cNvSpPr/>
          <p:nvPr/>
        </p:nvSpPr>
        <p:spPr>
          <a:xfrm>
            <a:off x="119270" y="1923265"/>
            <a:ext cx="11913704" cy="1015663"/>
          </a:xfrm>
          <a:prstGeom prst="rect">
            <a:avLst/>
          </a:prstGeom>
        </p:spPr>
        <p:txBody>
          <a:bodyPr wrap="square">
            <a:spAutoFit/>
          </a:bodyPr>
          <a:lstStyle/>
          <a:p>
            <a:pPr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COUPER/ JOINDRE: </a:t>
            </a:r>
            <a:r>
              <a:rPr lang="fr-FR" sz="2000" dirty="0">
                <a:latin typeface="Verdana" panose="020B0604030504040204" pitchFamily="34" charset="0"/>
                <a:ea typeface="Verdana" panose="020B0604030504040204" pitchFamily="34" charset="0"/>
              </a:rPr>
              <a:t>En coupant l'objet sélectionné, on le fractionne à partir d'un ou deux points. Inversement, il est possible de joindre deux points similaires entre eux pour ne former qu'un seul objet.</a:t>
            </a:r>
          </a:p>
        </p:txBody>
      </p:sp>
      <p:pic>
        <p:nvPicPr>
          <p:cNvPr id="12" name="Image 11">
            <a:extLst>
              <a:ext uri="{FF2B5EF4-FFF2-40B4-BE49-F238E27FC236}">
                <a16:creationId xmlns:a16="http://schemas.microsoft.com/office/drawing/2014/main" id="{A0F89278-6F55-4D60-8C4B-4F1C50FAE709}"/>
              </a:ext>
            </a:extLst>
          </p:cNvPr>
          <p:cNvPicPr>
            <a:picLocks noChangeAspect="1"/>
          </p:cNvPicPr>
          <p:nvPr/>
        </p:nvPicPr>
        <p:blipFill>
          <a:blip r:embed="rId3"/>
          <a:stretch>
            <a:fillRect/>
          </a:stretch>
        </p:blipFill>
        <p:spPr>
          <a:xfrm>
            <a:off x="8102612" y="2610533"/>
            <a:ext cx="2973611" cy="1908891"/>
          </a:xfrm>
          <a:prstGeom prst="rect">
            <a:avLst/>
          </a:prstGeom>
        </p:spPr>
      </p:pic>
      <p:pic>
        <p:nvPicPr>
          <p:cNvPr id="13" name="Image 12">
            <a:extLst>
              <a:ext uri="{FF2B5EF4-FFF2-40B4-BE49-F238E27FC236}">
                <a16:creationId xmlns:a16="http://schemas.microsoft.com/office/drawing/2014/main" id="{BECB9BD9-DFEE-417C-865C-79E97D18E424}"/>
              </a:ext>
            </a:extLst>
          </p:cNvPr>
          <p:cNvPicPr>
            <a:picLocks noChangeAspect="1"/>
          </p:cNvPicPr>
          <p:nvPr/>
        </p:nvPicPr>
        <p:blipFill>
          <a:blip r:embed="rId4"/>
          <a:stretch>
            <a:fillRect/>
          </a:stretch>
        </p:blipFill>
        <p:spPr>
          <a:xfrm>
            <a:off x="9469724" y="4826659"/>
            <a:ext cx="2610975" cy="1673672"/>
          </a:xfrm>
          <a:prstGeom prst="rect">
            <a:avLst/>
          </a:prstGeom>
        </p:spPr>
      </p:pic>
      <p:pic>
        <p:nvPicPr>
          <p:cNvPr id="14" name="Image 13">
            <a:extLst>
              <a:ext uri="{FF2B5EF4-FFF2-40B4-BE49-F238E27FC236}">
                <a16:creationId xmlns:a16="http://schemas.microsoft.com/office/drawing/2014/main" id="{1CCF9266-1DD0-453D-A21B-B2446E6C28A9}"/>
              </a:ext>
            </a:extLst>
          </p:cNvPr>
          <p:cNvPicPr>
            <a:picLocks noChangeAspect="1"/>
          </p:cNvPicPr>
          <p:nvPr/>
        </p:nvPicPr>
        <p:blipFill>
          <a:blip r:embed="rId5"/>
          <a:stretch>
            <a:fillRect/>
          </a:stretch>
        </p:blipFill>
        <p:spPr>
          <a:xfrm>
            <a:off x="6826084" y="4842750"/>
            <a:ext cx="2553056" cy="1657581"/>
          </a:xfrm>
          <a:prstGeom prst="rect">
            <a:avLst/>
          </a:prstGeom>
        </p:spPr>
      </p:pic>
      <p:sp>
        <p:nvSpPr>
          <p:cNvPr id="2" name="Rectangle 1">
            <a:extLst>
              <a:ext uri="{FF2B5EF4-FFF2-40B4-BE49-F238E27FC236}">
                <a16:creationId xmlns:a16="http://schemas.microsoft.com/office/drawing/2014/main" id="{2DC9515E-6A71-4477-B766-DBF9872DB616}"/>
              </a:ext>
            </a:extLst>
          </p:cNvPr>
          <p:cNvSpPr/>
          <p:nvPr/>
        </p:nvSpPr>
        <p:spPr>
          <a:xfrm>
            <a:off x="119270" y="2995467"/>
            <a:ext cx="6616230" cy="3477875"/>
          </a:xfrm>
          <a:prstGeom prst="rect">
            <a:avLst/>
          </a:prstGeom>
        </p:spPr>
        <p:txBody>
          <a:bodyPr wrap="square">
            <a:spAutoFit/>
          </a:bodyPr>
          <a:lstStyle/>
          <a:p>
            <a:pPr algn="just"/>
            <a:r>
              <a:rPr lang="fr-FR" sz="2000" dirty="0">
                <a:latin typeface="Verdana" panose="020B0604030504040204" pitchFamily="34" charset="0"/>
                <a:ea typeface="Verdana" panose="020B0604030504040204" pitchFamily="34" charset="0"/>
              </a:rPr>
              <a:t>On </a:t>
            </a:r>
            <a:r>
              <a:rPr lang="fr-FR" sz="2000" dirty="0">
                <a:latin typeface="Verdana" panose="020B0604030504040204" pitchFamily="34" charset="0"/>
                <a:ea typeface="Verdana" panose="020B0604030504040204" pitchFamily="34" charset="0"/>
                <a:cs typeface="Times New Roman" panose="02020603050405020304" pitchFamily="18" charset="0"/>
              </a:rPr>
              <a:t>peut faire une coupe en ligne continue.</a:t>
            </a:r>
          </a:p>
          <a:p>
            <a:pPr marL="342900" indent="-342900" algn="just">
              <a:buFont typeface="Wingdings" panose="05000000000000000000" pitchFamily="2" charset="2"/>
              <a:buChar char="v"/>
            </a:pPr>
            <a:r>
              <a:rPr lang="fr-FR" sz="2000" dirty="0">
                <a:latin typeface="Verdana" panose="020B0604030504040204" pitchFamily="34" charset="0"/>
                <a:ea typeface="Verdana" panose="020B0604030504040204" pitchFamily="34" charset="0"/>
                <a:cs typeface="Times New Roman" panose="02020603050405020304" pitchFamily="18" charset="0"/>
              </a:rPr>
              <a:t>Choix 1) sélectionner un objet en cliquant où vous voulez commencer la pause, spécifiez le deuxième point.</a:t>
            </a:r>
          </a:p>
          <a:p>
            <a:pPr marL="342900" indent="-342900" algn="just">
              <a:buFont typeface="Wingdings" panose="05000000000000000000" pitchFamily="2" charset="2"/>
              <a:buChar char="v"/>
            </a:pPr>
            <a:r>
              <a:rPr lang="fr-FR" sz="2000" dirty="0">
                <a:latin typeface="Verdana" panose="020B0604030504040204" pitchFamily="34" charset="0"/>
                <a:ea typeface="Verdana" panose="020B0604030504040204" pitchFamily="34" charset="0"/>
                <a:cs typeface="Times New Roman" panose="02020603050405020304" pitchFamily="18" charset="0"/>
              </a:rPr>
              <a:t>Choix 2) sélectionner un objet, (pour le premier point, puis cliquez sur le second point.</a:t>
            </a:r>
          </a:p>
          <a:p>
            <a:pPr algn="just"/>
            <a:r>
              <a:rPr lang="fr-FR" sz="2000" dirty="0">
                <a:latin typeface="Verdana" panose="020B0604030504040204" pitchFamily="34" charset="0"/>
                <a:ea typeface="Verdana" panose="020B0604030504040204" pitchFamily="34" charset="0"/>
                <a:cs typeface="Times New Roman" panose="02020603050405020304" pitchFamily="18" charset="0"/>
              </a:rPr>
              <a:t>- Lorsque la rupture d'une forme non fermée, la rupture se produit tout simplement entre deux points. Lors de la rupture d'une forme fermée, la rupture se produit entre deux points dans le sens antihoraire</a:t>
            </a:r>
            <a:r>
              <a:rPr lang="fr-FR" sz="2000" dirty="0">
                <a:latin typeface="Verdana" panose="020B0604030504040204" pitchFamily="34" charset="0"/>
                <a:ea typeface="Verdana" panose="020B0604030504040204" pitchFamily="34" charset="0"/>
              </a:rPr>
              <a:t>.</a:t>
            </a:r>
            <a:endParaRPr lang="fr-FR" sz="2000"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91569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0" end="0"/>
                                            </p:txEl>
                                          </p:spTgt>
                                        </p:tgtEl>
                                        <p:attrNameLst>
                                          <p:attrName>style.visibility</p:attrName>
                                        </p:attrNameLst>
                                      </p:cBhvr>
                                      <p:to>
                                        <p:strVal val="visible"/>
                                      </p:to>
                                    </p:set>
                                    <p:animEffect transition="in" filter="fade">
                                      <p:cBhvr>
                                        <p:cTn id="36" dur="1000"/>
                                        <p:tgtEl>
                                          <p:spTgt spid="2">
                                            <p:txEl>
                                              <p:pRg st="0" end="0"/>
                                            </p:txEl>
                                          </p:spTgt>
                                        </p:tgtEl>
                                      </p:cBhvr>
                                    </p:animEffect>
                                    <p:anim calcmode="lin" valueType="num">
                                      <p:cBhvr>
                                        <p:cTn id="3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1" end="1"/>
                                            </p:txEl>
                                          </p:spTgt>
                                        </p:tgtEl>
                                        <p:attrNameLst>
                                          <p:attrName>style.visibility</p:attrName>
                                        </p:attrNameLst>
                                      </p:cBhvr>
                                      <p:to>
                                        <p:strVal val="visible"/>
                                      </p:to>
                                    </p:set>
                                    <p:animEffect transition="in" filter="fade">
                                      <p:cBhvr>
                                        <p:cTn id="41" dur="1000"/>
                                        <p:tgtEl>
                                          <p:spTgt spid="2">
                                            <p:txEl>
                                              <p:pRg st="1" end="1"/>
                                            </p:txEl>
                                          </p:spTgt>
                                        </p:tgtEl>
                                      </p:cBhvr>
                                    </p:animEffect>
                                    <p:anim calcmode="lin" valueType="num">
                                      <p:cBhvr>
                                        <p:cTn id="4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2">
                                            <p:txEl>
                                              <p:pRg st="2" end="2"/>
                                            </p:txEl>
                                          </p:spTgt>
                                        </p:tgtEl>
                                        <p:attrNameLst>
                                          <p:attrName>style.visibility</p:attrName>
                                        </p:attrNameLst>
                                      </p:cBhvr>
                                      <p:to>
                                        <p:strVal val="visible"/>
                                      </p:to>
                                    </p:set>
                                    <p:animEffect transition="in" filter="fade">
                                      <p:cBhvr>
                                        <p:cTn id="48" dur="1000"/>
                                        <p:tgtEl>
                                          <p:spTgt spid="2">
                                            <p:txEl>
                                              <p:pRg st="2" end="2"/>
                                            </p:txEl>
                                          </p:spTgt>
                                        </p:tgtEl>
                                      </p:cBhvr>
                                    </p:animEffect>
                                    <p:anim calcmode="lin" valueType="num">
                                      <p:cBhvr>
                                        <p:cTn id="49"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50"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fade">
                                      <p:cBhvr>
                                        <p:cTn id="55" dur="1000"/>
                                        <p:tgtEl>
                                          <p:spTgt spid="2">
                                            <p:txEl>
                                              <p:pRg st="3" end="3"/>
                                            </p:txEl>
                                          </p:spTgt>
                                        </p:tgtEl>
                                      </p:cBhvr>
                                    </p:animEffect>
                                    <p:anim calcmode="lin" valueType="num">
                                      <p:cBhvr>
                                        <p:cTn id="5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5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1000"/>
                                        <p:tgtEl>
                                          <p:spTgt spid="12"/>
                                        </p:tgtEl>
                                      </p:cBhvr>
                                    </p:animEffect>
                                    <p:anim calcmode="lin" valueType="num">
                                      <p:cBhvr>
                                        <p:cTn id="63" dur="1000" fill="hold"/>
                                        <p:tgtEl>
                                          <p:spTgt spid="12"/>
                                        </p:tgtEl>
                                        <p:attrNameLst>
                                          <p:attrName>ppt_x</p:attrName>
                                        </p:attrNameLst>
                                      </p:cBhvr>
                                      <p:tavLst>
                                        <p:tav tm="0">
                                          <p:val>
                                            <p:strVal val="#ppt_x"/>
                                          </p:val>
                                        </p:tav>
                                        <p:tav tm="100000">
                                          <p:val>
                                            <p:strVal val="#ppt_x"/>
                                          </p:val>
                                        </p:tav>
                                      </p:tavLst>
                                    </p:anim>
                                    <p:anim calcmode="lin" valueType="num">
                                      <p:cBhvr>
                                        <p:cTn id="64" dur="1000" fill="hold"/>
                                        <p:tgtEl>
                                          <p:spTgt spid="12"/>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fade">
                                      <p:cBhvr>
                                        <p:cTn id="67" dur="1000"/>
                                        <p:tgtEl>
                                          <p:spTgt spid="14"/>
                                        </p:tgtEl>
                                      </p:cBhvr>
                                    </p:animEffect>
                                    <p:anim calcmode="lin" valueType="num">
                                      <p:cBhvr>
                                        <p:cTn id="68" dur="1000" fill="hold"/>
                                        <p:tgtEl>
                                          <p:spTgt spid="14"/>
                                        </p:tgtEl>
                                        <p:attrNameLst>
                                          <p:attrName>ppt_x</p:attrName>
                                        </p:attrNameLst>
                                      </p:cBhvr>
                                      <p:tavLst>
                                        <p:tav tm="0">
                                          <p:val>
                                            <p:strVal val="#ppt_x"/>
                                          </p:val>
                                        </p:tav>
                                        <p:tav tm="100000">
                                          <p:val>
                                            <p:strVal val="#ppt_x"/>
                                          </p:val>
                                        </p:tav>
                                      </p:tavLst>
                                    </p:anim>
                                    <p:anim calcmode="lin" valueType="num">
                                      <p:cBhvr>
                                        <p:cTn id="69" dur="1000" fill="hold"/>
                                        <p:tgtEl>
                                          <p:spTgt spid="14"/>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fade">
                                      <p:cBhvr>
                                        <p:cTn id="72" dur="1000"/>
                                        <p:tgtEl>
                                          <p:spTgt spid="13"/>
                                        </p:tgtEl>
                                      </p:cBhvr>
                                    </p:animEffect>
                                    <p:anim calcmode="lin" valueType="num">
                                      <p:cBhvr>
                                        <p:cTn id="73" dur="1000" fill="hold"/>
                                        <p:tgtEl>
                                          <p:spTgt spid="13"/>
                                        </p:tgtEl>
                                        <p:attrNameLst>
                                          <p:attrName>ppt_x</p:attrName>
                                        </p:attrNameLst>
                                      </p:cBhvr>
                                      <p:tavLst>
                                        <p:tav tm="0">
                                          <p:val>
                                            <p:strVal val="#ppt_x"/>
                                          </p:val>
                                        </p:tav>
                                        <p:tav tm="100000">
                                          <p:val>
                                            <p:strVal val="#ppt_x"/>
                                          </p:val>
                                        </p:tav>
                                      </p:tavLst>
                                    </p:anim>
                                    <p:anim calcmode="lin" valueType="num">
                                      <p:cBhvr>
                                        <p:cTn id="7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82A8C453-B340-444E-9E1B-CE8BECB53DE3}"/>
              </a:ext>
            </a:extLst>
          </p:cNvPr>
          <p:cNvPicPr>
            <a:picLocks noChangeAspect="1"/>
          </p:cNvPicPr>
          <p:nvPr/>
        </p:nvPicPr>
        <p:blipFill>
          <a:blip r:embed="rId2"/>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26BDE7D9-8C40-4CEB-86C6-24197D0E585E}"/>
              </a:ext>
            </a:extLst>
          </p:cNvPr>
          <p:cNvSpPr/>
          <p:nvPr/>
        </p:nvSpPr>
        <p:spPr>
          <a:xfrm>
            <a:off x="1023293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AC8C1343-06DD-454B-AE78-19D6BC6735E1}"/>
              </a:ext>
            </a:extLst>
          </p:cNvPr>
          <p:cNvSpPr/>
          <p:nvPr/>
        </p:nvSpPr>
        <p:spPr>
          <a:xfrm>
            <a:off x="9577616" y="10168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54C49C05-6389-4DA1-AEE7-A43F51F569A9}"/>
              </a:ext>
            </a:extLst>
          </p:cNvPr>
          <p:cNvSpPr/>
          <p:nvPr/>
        </p:nvSpPr>
        <p:spPr>
          <a:xfrm>
            <a:off x="119269" y="1702755"/>
            <a:ext cx="11913704" cy="2862322"/>
          </a:xfrm>
          <a:prstGeom prst="rect">
            <a:avLst/>
          </a:prstGeom>
        </p:spPr>
        <p:txBody>
          <a:bodyPr wrap="square">
            <a:spAutoFit/>
          </a:bodyPr>
          <a:lstStyle/>
          <a:p>
            <a:pPr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CHANFREIN/ RACCORD: </a:t>
            </a:r>
            <a:r>
              <a:rPr lang="fr-FR" sz="2000" dirty="0">
                <a:latin typeface="Verdana" panose="020B0604030504040204" pitchFamily="34" charset="0"/>
                <a:ea typeface="Verdana" panose="020B0604030504040204" pitchFamily="34" charset="0"/>
              </a:rPr>
              <a:t>les deux commandes permettent de créer des rayons de raccordement ou de chanfreins.</a:t>
            </a:r>
          </a:p>
          <a:p>
            <a:pPr algn="just"/>
            <a:r>
              <a:rPr lang="fr-FR" sz="2000" dirty="0">
                <a:latin typeface="Verdana" panose="020B0604030504040204" pitchFamily="34" charset="0"/>
                <a:ea typeface="Verdana" panose="020B0604030504040204" pitchFamily="34" charset="0"/>
              </a:rPr>
              <a:t>Dans le cas d'un raccord , on utilise l’option « Rayon » ( ou R) pour ensuite entrer le rayon de raccordement.</a:t>
            </a:r>
          </a:p>
          <a:p>
            <a:pPr algn="just"/>
            <a:r>
              <a:rPr lang="fr-FR" sz="2000" dirty="0">
                <a:latin typeface="Verdana" panose="020B0604030504040204" pitchFamily="34" charset="0"/>
                <a:ea typeface="Verdana" panose="020B0604030504040204" pitchFamily="34" charset="0"/>
              </a:rPr>
              <a:t>Pour un chanfrein, on utilise l’option  « ECART » ( ou « distance », selon la version) pour entrer des valeurs.</a:t>
            </a:r>
          </a:p>
          <a:p>
            <a:pPr algn="just"/>
            <a:r>
              <a:rPr lang="fr-FR" sz="2000" dirty="0">
                <a:latin typeface="Verdana" panose="020B0604030504040204" pitchFamily="34" charset="0"/>
                <a:ea typeface="Verdana" panose="020B0604030504040204" pitchFamily="34" charset="0"/>
              </a:rPr>
              <a:t>Autrement on choisit «  Angle » pour un chanfrein déterminé de 30° par exemple.</a:t>
            </a:r>
          </a:p>
          <a:p>
            <a:pPr algn="just"/>
            <a:r>
              <a:rPr lang="fr-FR" sz="2000" dirty="0">
                <a:latin typeface="Verdana" panose="020B0604030504040204" pitchFamily="34" charset="0"/>
                <a:ea typeface="Verdana" panose="020B0604030504040204" pitchFamily="34" charset="0"/>
              </a:rPr>
              <a:t>La commande Raccord avec un rayon de zéro est utilisé pour prolonger deux lignes non parallèles jusqu’à </a:t>
            </a:r>
            <a:r>
              <a:rPr lang="fr-FR" sz="2000" dirty="0" err="1">
                <a:latin typeface="Verdana" panose="020B0604030504040204" pitchFamily="34" charset="0"/>
                <a:ea typeface="Verdana" panose="020B0604030504040204" pitchFamily="34" charset="0"/>
              </a:rPr>
              <a:t>l’eur</a:t>
            </a:r>
            <a:r>
              <a:rPr lang="fr-FR" sz="2000" dirty="0">
                <a:latin typeface="Verdana" panose="020B0604030504040204" pitchFamily="34" charset="0"/>
                <a:ea typeface="Verdana" panose="020B0604030504040204" pitchFamily="34" charset="0"/>
              </a:rPr>
              <a:t> point d’intersection.</a:t>
            </a:r>
          </a:p>
        </p:txBody>
      </p:sp>
      <p:pic>
        <p:nvPicPr>
          <p:cNvPr id="8" name="Image 7">
            <a:extLst>
              <a:ext uri="{FF2B5EF4-FFF2-40B4-BE49-F238E27FC236}">
                <a16:creationId xmlns:a16="http://schemas.microsoft.com/office/drawing/2014/main" id="{0FC9F0F5-A318-40AA-9925-9100B3D5A988}"/>
              </a:ext>
            </a:extLst>
          </p:cNvPr>
          <p:cNvPicPr>
            <a:picLocks noChangeAspect="1"/>
          </p:cNvPicPr>
          <p:nvPr/>
        </p:nvPicPr>
        <p:blipFill>
          <a:blip r:embed="rId3"/>
          <a:stretch>
            <a:fillRect/>
          </a:stretch>
        </p:blipFill>
        <p:spPr>
          <a:xfrm>
            <a:off x="119270" y="5209934"/>
            <a:ext cx="2429658" cy="1547016"/>
          </a:xfrm>
          <a:prstGeom prst="rect">
            <a:avLst/>
          </a:prstGeom>
        </p:spPr>
      </p:pic>
      <p:pic>
        <p:nvPicPr>
          <p:cNvPr id="9" name="Image 8">
            <a:extLst>
              <a:ext uri="{FF2B5EF4-FFF2-40B4-BE49-F238E27FC236}">
                <a16:creationId xmlns:a16="http://schemas.microsoft.com/office/drawing/2014/main" id="{96272692-732E-4B40-9C47-C1AD3B1E68D2}"/>
              </a:ext>
            </a:extLst>
          </p:cNvPr>
          <p:cNvPicPr>
            <a:picLocks noChangeAspect="1"/>
          </p:cNvPicPr>
          <p:nvPr/>
        </p:nvPicPr>
        <p:blipFill>
          <a:blip r:embed="rId4"/>
          <a:stretch>
            <a:fillRect/>
          </a:stretch>
        </p:blipFill>
        <p:spPr>
          <a:xfrm>
            <a:off x="3021099" y="4822952"/>
            <a:ext cx="2393394" cy="886594"/>
          </a:xfrm>
          <a:prstGeom prst="rect">
            <a:avLst/>
          </a:prstGeom>
        </p:spPr>
      </p:pic>
      <p:pic>
        <p:nvPicPr>
          <p:cNvPr id="10" name="Image 9">
            <a:extLst>
              <a:ext uri="{FF2B5EF4-FFF2-40B4-BE49-F238E27FC236}">
                <a16:creationId xmlns:a16="http://schemas.microsoft.com/office/drawing/2014/main" id="{22CCD3C7-6A35-4DE2-B690-D30658D26CB0}"/>
              </a:ext>
            </a:extLst>
          </p:cNvPr>
          <p:cNvPicPr>
            <a:picLocks noChangeAspect="1"/>
          </p:cNvPicPr>
          <p:nvPr/>
        </p:nvPicPr>
        <p:blipFill>
          <a:blip r:embed="rId5"/>
          <a:stretch>
            <a:fillRect/>
          </a:stretch>
        </p:blipFill>
        <p:spPr>
          <a:xfrm>
            <a:off x="3021099" y="5797981"/>
            <a:ext cx="2393394" cy="958969"/>
          </a:xfrm>
          <a:prstGeom prst="rect">
            <a:avLst/>
          </a:prstGeom>
        </p:spPr>
      </p:pic>
      <p:pic>
        <p:nvPicPr>
          <p:cNvPr id="11" name="Image 10">
            <a:extLst>
              <a:ext uri="{FF2B5EF4-FFF2-40B4-BE49-F238E27FC236}">
                <a16:creationId xmlns:a16="http://schemas.microsoft.com/office/drawing/2014/main" id="{424BD407-5BBC-457B-B865-781E8DC14ABA}"/>
              </a:ext>
            </a:extLst>
          </p:cNvPr>
          <p:cNvPicPr>
            <a:picLocks noChangeAspect="1"/>
          </p:cNvPicPr>
          <p:nvPr/>
        </p:nvPicPr>
        <p:blipFill>
          <a:blip r:embed="rId6"/>
          <a:stretch>
            <a:fillRect/>
          </a:stretch>
        </p:blipFill>
        <p:spPr>
          <a:xfrm>
            <a:off x="9040868" y="5580856"/>
            <a:ext cx="2901084" cy="805172"/>
          </a:xfrm>
          <a:prstGeom prst="rect">
            <a:avLst/>
          </a:prstGeom>
        </p:spPr>
      </p:pic>
      <p:pic>
        <p:nvPicPr>
          <p:cNvPr id="12" name="Image 11">
            <a:extLst>
              <a:ext uri="{FF2B5EF4-FFF2-40B4-BE49-F238E27FC236}">
                <a16:creationId xmlns:a16="http://schemas.microsoft.com/office/drawing/2014/main" id="{99F79F8B-E74D-46DF-B313-6274D167E1D2}"/>
              </a:ext>
            </a:extLst>
          </p:cNvPr>
          <p:cNvPicPr>
            <a:picLocks noChangeAspect="1"/>
          </p:cNvPicPr>
          <p:nvPr/>
        </p:nvPicPr>
        <p:blipFill>
          <a:blip r:embed="rId7"/>
          <a:stretch>
            <a:fillRect/>
          </a:stretch>
        </p:blipFill>
        <p:spPr>
          <a:xfrm>
            <a:off x="5644766" y="5578913"/>
            <a:ext cx="2901085" cy="1178037"/>
          </a:xfrm>
          <a:prstGeom prst="rect">
            <a:avLst/>
          </a:prstGeom>
        </p:spPr>
      </p:pic>
      <p:pic>
        <p:nvPicPr>
          <p:cNvPr id="13" name="Image 12">
            <a:extLst>
              <a:ext uri="{FF2B5EF4-FFF2-40B4-BE49-F238E27FC236}">
                <a16:creationId xmlns:a16="http://schemas.microsoft.com/office/drawing/2014/main" id="{F3AABF3F-3612-472C-9A17-2AB5FEB15E05}"/>
              </a:ext>
            </a:extLst>
          </p:cNvPr>
          <p:cNvPicPr>
            <a:picLocks noChangeAspect="1"/>
          </p:cNvPicPr>
          <p:nvPr/>
        </p:nvPicPr>
        <p:blipFill>
          <a:blip r:embed="rId8"/>
          <a:stretch>
            <a:fillRect/>
          </a:stretch>
        </p:blipFill>
        <p:spPr>
          <a:xfrm>
            <a:off x="9040868" y="4376357"/>
            <a:ext cx="2901084" cy="1022297"/>
          </a:xfrm>
          <a:prstGeom prst="rect">
            <a:avLst/>
          </a:prstGeom>
        </p:spPr>
      </p:pic>
    </p:spTree>
    <p:extLst>
      <p:ext uri="{BB962C8B-B14F-4D97-AF65-F5344CB8AC3E}">
        <p14:creationId xmlns:p14="http://schemas.microsoft.com/office/powerpoint/2010/main" val="189828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1000"/>
                                        <p:tgtEl>
                                          <p:spTgt spid="13"/>
                                        </p:tgtEl>
                                      </p:cBhvr>
                                    </p:animEffect>
                                    <p:anim calcmode="lin" valueType="num">
                                      <p:cBhvr>
                                        <p:cTn id="30" dur="1000" fill="hold"/>
                                        <p:tgtEl>
                                          <p:spTgt spid="13"/>
                                        </p:tgtEl>
                                        <p:attrNameLst>
                                          <p:attrName>ppt_x</p:attrName>
                                        </p:attrNameLst>
                                      </p:cBhvr>
                                      <p:tavLst>
                                        <p:tav tm="0">
                                          <p:val>
                                            <p:strVal val="#ppt_x"/>
                                          </p:val>
                                        </p:tav>
                                        <p:tav tm="100000">
                                          <p:val>
                                            <p:strVal val="#ppt_x"/>
                                          </p:val>
                                        </p:tav>
                                      </p:tavLst>
                                    </p:anim>
                                    <p:anim calcmode="lin" valueType="num">
                                      <p:cBhvr>
                                        <p:cTn id="31" dur="1000" fill="hold"/>
                                        <p:tgtEl>
                                          <p:spTgt spid="13"/>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1000"/>
                                        <p:tgtEl>
                                          <p:spTgt spid="9"/>
                                        </p:tgtEl>
                                      </p:cBhvr>
                                    </p:animEffect>
                                    <p:anim calcmode="lin" valueType="num">
                                      <p:cBhvr>
                                        <p:cTn id="42" dur="1000" fill="hold"/>
                                        <p:tgtEl>
                                          <p:spTgt spid="9"/>
                                        </p:tgtEl>
                                        <p:attrNameLst>
                                          <p:attrName>ppt_x</p:attrName>
                                        </p:attrNameLst>
                                      </p:cBhvr>
                                      <p:tavLst>
                                        <p:tav tm="0">
                                          <p:val>
                                            <p:strVal val="#ppt_x"/>
                                          </p:val>
                                        </p:tav>
                                        <p:tav tm="100000">
                                          <p:val>
                                            <p:strVal val="#ppt_x"/>
                                          </p:val>
                                        </p:tav>
                                      </p:tavLst>
                                    </p:anim>
                                    <p:anim calcmode="lin" valueType="num">
                                      <p:cBhvr>
                                        <p:cTn id="43" dur="1000" fill="hold"/>
                                        <p:tgtEl>
                                          <p:spTgt spid="9"/>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1000"/>
                                        <p:tgtEl>
                                          <p:spTgt spid="12"/>
                                        </p:tgtEl>
                                      </p:cBhvr>
                                    </p:animEffect>
                                    <p:anim calcmode="lin" valueType="num">
                                      <p:cBhvr>
                                        <p:cTn id="47" dur="1000" fill="hold"/>
                                        <p:tgtEl>
                                          <p:spTgt spid="12"/>
                                        </p:tgtEl>
                                        <p:attrNameLst>
                                          <p:attrName>ppt_x</p:attrName>
                                        </p:attrNameLst>
                                      </p:cBhvr>
                                      <p:tavLst>
                                        <p:tav tm="0">
                                          <p:val>
                                            <p:strVal val="#ppt_x"/>
                                          </p:val>
                                        </p:tav>
                                        <p:tav tm="100000">
                                          <p:val>
                                            <p:strVal val="#ppt_x"/>
                                          </p:val>
                                        </p:tav>
                                      </p:tavLst>
                                    </p:anim>
                                    <p:anim calcmode="lin" valueType="num">
                                      <p:cBhvr>
                                        <p:cTn id="48" dur="1000" fill="hold"/>
                                        <p:tgtEl>
                                          <p:spTgt spid="12"/>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1000"/>
                                        <p:tgtEl>
                                          <p:spTgt spid="10"/>
                                        </p:tgtEl>
                                      </p:cBhvr>
                                    </p:animEffect>
                                    <p:anim calcmode="lin" valueType="num">
                                      <p:cBhvr>
                                        <p:cTn id="52" dur="1000" fill="hold"/>
                                        <p:tgtEl>
                                          <p:spTgt spid="10"/>
                                        </p:tgtEl>
                                        <p:attrNameLst>
                                          <p:attrName>ppt_x</p:attrName>
                                        </p:attrNameLst>
                                      </p:cBhvr>
                                      <p:tavLst>
                                        <p:tav tm="0">
                                          <p:val>
                                            <p:strVal val="#ppt_x"/>
                                          </p:val>
                                        </p:tav>
                                        <p:tav tm="100000">
                                          <p:val>
                                            <p:strVal val="#ppt_x"/>
                                          </p:val>
                                        </p:tav>
                                      </p:tavLst>
                                    </p:anim>
                                    <p:anim calcmode="lin" valueType="num">
                                      <p:cBhvr>
                                        <p:cTn id="53" dur="1000" fill="hold"/>
                                        <p:tgtEl>
                                          <p:spTgt spid="10"/>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002DD005-D5CA-4C60-9465-0E7CE43284F8}"/>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Image 2">
            <a:extLst>
              <a:ext uri="{FF2B5EF4-FFF2-40B4-BE49-F238E27FC236}">
                <a16:creationId xmlns:a16="http://schemas.microsoft.com/office/drawing/2014/main" id="{CF2F5F65-C172-4C54-901E-CB3C91BDCA5A}"/>
              </a:ext>
            </a:extLst>
          </p:cNvPr>
          <p:cNvPicPr>
            <a:picLocks noChangeAspect="1"/>
          </p:cNvPicPr>
          <p:nvPr/>
        </p:nvPicPr>
        <p:blipFill>
          <a:blip r:embed="rId2"/>
          <a:stretch>
            <a:fillRect/>
          </a:stretch>
        </p:blipFill>
        <p:spPr>
          <a:xfrm>
            <a:off x="748893" y="1060019"/>
            <a:ext cx="10694214" cy="571702"/>
          </a:xfrm>
          <a:prstGeom prst="rect">
            <a:avLst/>
          </a:prstGeom>
        </p:spPr>
      </p:pic>
      <p:sp>
        <p:nvSpPr>
          <p:cNvPr id="4" name="Rectangle 3">
            <a:extLst>
              <a:ext uri="{FF2B5EF4-FFF2-40B4-BE49-F238E27FC236}">
                <a16:creationId xmlns:a16="http://schemas.microsoft.com/office/drawing/2014/main" id="{496B3C3E-240E-4E8A-8C9C-7A76232A0ACF}"/>
              </a:ext>
            </a:extLst>
          </p:cNvPr>
          <p:cNvSpPr/>
          <p:nvPr/>
        </p:nvSpPr>
        <p:spPr>
          <a:xfrm>
            <a:off x="10774680" y="1011038"/>
            <a:ext cx="668427"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6" name="Rectangle 5">
            <a:extLst>
              <a:ext uri="{FF2B5EF4-FFF2-40B4-BE49-F238E27FC236}">
                <a16:creationId xmlns:a16="http://schemas.microsoft.com/office/drawing/2014/main" id="{6F729004-AC4A-4107-A01C-FD8ED7F35BCF}"/>
              </a:ext>
            </a:extLst>
          </p:cNvPr>
          <p:cNvSpPr/>
          <p:nvPr/>
        </p:nvSpPr>
        <p:spPr>
          <a:xfrm>
            <a:off x="119269" y="1702755"/>
            <a:ext cx="11913704" cy="707886"/>
          </a:xfrm>
          <a:prstGeom prst="rect">
            <a:avLst/>
          </a:prstGeom>
        </p:spPr>
        <p:txBody>
          <a:bodyPr wrap="square">
            <a:spAutoFit/>
          </a:bodyPr>
          <a:lstStyle/>
          <a:p>
            <a:pPr algn="just"/>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DECOMPOSER: </a:t>
            </a:r>
            <a:r>
              <a:rPr lang="fr-FR" sz="2000" dirty="0">
                <a:latin typeface="Verdana" panose="020B0604030504040204" pitchFamily="34" charset="0"/>
                <a:ea typeface="Verdana" panose="020B0604030504040204" pitchFamily="34" charset="0"/>
                <a:cs typeface="Verdana" panose="020B0604030504040204" pitchFamily="34" charset="0"/>
              </a:rPr>
              <a:t>décompose un objet complexe a ses composants </a:t>
            </a:r>
            <a:r>
              <a:rPr lang="fr-FR" sz="2000" dirty="0">
                <a:latin typeface="Verdana" panose="020B0604030504040204" pitchFamily="34" charset="0"/>
                <a:ea typeface="Verdana" panose="020B0604030504040204" pitchFamily="34" charset="0"/>
                <a:cs typeface="Times New Roman" panose="02020603050405020304" pitchFamily="18" charset="0"/>
              </a:rPr>
              <a:t>tels que des blocs et des </a:t>
            </a:r>
            <a:r>
              <a:rPr lang="fr-FR" sz="2000" dirty="0" err="1">
                <a:latin typeface="Verdana" panose="020B0604030504040204" pitchFamily="34" charset="0"/>
                <a:ea typeface="Verdana" panose="020B0604030504040204" pitchFamily="34" charset="0"/>
                <a:cs typeface="Times New Roman" panose="02020603050405020304" pitchFamily="18" charset="0"/>
              </a:rPr>
              <a:t>polylignes</a:t>
            </a:r>
            <a:r>
              <a:rPr lang="fr-FR" sz="2000" dirty="0">
                <a:latin typeface="Verdana" panose="020B0604030504040204" pitchFamily="34" charset="0"/>
                <a:ea typeface="Verdana" panose="020B0604030504040204" pitchFamily="34" charset="0"/>
                <a:cs typeface="Times New Roman" panose="02020603050405020304" pitchFamily="18" charset="0"/>
              </a:rPr>
              <a:t> vers les lignes et les arcs.. </a:t>
            </a:r>
            <a:r>
              <a:rPr lang="fr-FR" sz="2000" dirty="0">
                <a:latin typeface="Verdana" panose="020B0604030504040204" pitchFamily="34" charset="0"/>
                <a:ea typeface="Verdana" panose="020B0604030504040204" pitchFamily="34" charset="0"/>
                <a:cs typeface="Verdana" panose="020B0604030504040204" pitchFamily="34" charset="0"/>
              </a:rPr>
              <a:t>pour pouvoir les modifier.  </a:t>
            </a:r>
            <a:endParaRPr lang="fr-FR" sz="2000" dirty="0">
              <a:latin typeface="Verdana" panose="020B0604030504040204" pitchFamily="34" charset="0"/>
              <a:ea typeface="Verdana" panose="020B0604030504040204" pitchFamily="34" charset="0"/>
            </a:endParaRPr>
          </a:p>
        </p:txBody>
      </p:sp>
      <p:pic>
        <p:nvPicPr>
          <p:cNvPr id="2" name="Image 1">
            <a:extLst>
              <a:ext uri="{FF2B5EF4-FFF2-40B4-BE49-F238E27FC236}">
                <a16:creationId xmlns:a16="http://schemas.microsoft.com/office/drawing/2014/main" id="{4B1812B1-A170-4DD5-9B12-06D0CA87144B}"/>
              </a:ext>
            </a:extLst>
          </p:cNvPr>
          <p:cNvPicPr>
            <a:picLocks noChangeAspect="1"/>
          </p:cNvPicPr>
          <p:nvPr/>
        </p:nvPicPr>
        <p:blipFill>
          <a:blip r:embed="rId3"/>
          <a:stretch>
            <a:fillRect/>
          </a:stretch>
        </p:blipFill>
        <p:spPr>
          <a:xfrm>
            <a:off x="3977641" y="2771084"/>
            <a:ext cx="3334518" cy="2516975"/>
          </a:xfrm>
          <a:prstGeom prst="rect">
            <a:avLst/>
          </a:prstGeom>
        </p:spPr>
      </p:pic>
    </p:spTree>
    <p:extLst>
      <p:ext uri="{BB962C8B-B14F-4D97-AF65-F5344CB8AC3E}">
        <p14:creationId xmlns:p14="http://schemas.microsoft.com/office/powerpoint/2010/main" val="2165973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119270" y="1431930"/>
            <a:ext cx="11913704" cy="1421351"/>
          </a:xfrm>
          <a:prstGeom prst="rect">
            <a:avLst/>
          </a:prstGeom>
        </p:spPr>
        <p:txBody>
          <a:bodyPr wrap="square">
            <a:spAutoFit/>
          </a:bodyPr>
          <a:lstStyle/>
          <a:p>
            <a:pPr algn="just" defTabSz="457200">
              <a:lnSpc>
                <a:spcPct val="150000"/>
              </a:lnSpc>
              <a:defRPr sz="1800" b="0" i="0" u="none" strike="noStrike" kern="0" cap="none" spc="0" baseline="0">
                <a:solidFill>
                  <a:srgbClr val="000000"/>
                </a:solidFill>
                <a:uFillTx/>
              </a:defRPr>
            </a:pPr>
            <a:r>
              <a:rPr lang="fr-FR" sz="2000" dirty="0">
                <a:latin typeface="Verdana" panose="020B0604030504040204" pitchFamily="34" charset="0"/>
                <a:ea typeface="Verdana" panose="020B0604030504040204" pitchFamily="34" charset="0"/>
              </a:rPr>
              <a:t>Les outils de dessin les plus couramment utilisés sont repris dans </a:t>
            </a:r>
            <a:r>
              <a:rPr lang="fr-FR" sz="2000" b="1" dirty="0">
                <a:latin typeface="Verdana" panose="020B0604030504040204" pitchFamily="34" charset="0"/>
                <a:ea typeface="Verdana" panose="020B0604030504040204" pitchFamily="34" charset="0"/>
              </a:rPr>
              <a:t>la boîte d'outils</a:t>
            </a:r>
            <a:r>
              <a:rPr lang="fr-FR" sz="2000" dirty="0">
                <a:latin typeface="Verdana" panose="020B0604030504040204" pitchFamily="34" charset="0"/>
                <a:ea typeface="Verdana" panose="020B0604030504040204" pitchFamily="34" charset="0"/>
              </a:rPr>
              <a:t>. Comme pour la plupart des fonctions dans AutoCAD, la fenêtre de commandes vous aidera à utiliser efficacement ces outils</a:t>
            </a:r>
            <a:r>
              <a:rPr lang="fr-FR" dirty="0"/>
              <a:t>...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a16="http://schemas.microsoft.com/office/drawing/2014/main" id="{C4D7595F-99A6-4DB4-982A-021B631ECB9B}"/>
              </a:ext>
            </a:extLst>
          </p:cNvPr>
          <p:cNvSpPr txBox="1">
            <a:spLocks noChangeArrowheads="1"/>
          </p:cNvSpPr>
          <p:nvPr/>
        </p:nvSpPr>
        <p:spPr bwMode="auto">
          <a:xfrm>
            <a:off x="119270" y="731032"/>
            <a:ext cx="11247668"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3.1. Outils de dessin (les objet les plus courants)</a:t>
            </a:r>
          </a:p>
        </p:txBody>
      </p:sp>
      <p:pic>
        <p:nvPicPr>
          <p:cNvPr id="2" name="Image 1">
            <a:extLst>
              <a:ext uri="{FF2B5EF4-FFF2-40B4-BE49-F238E27FC236}">
                <a16:creationId xmlns:a16="http://schemas.microsoft.com/office/drawing/2014/main" id="{312496F7-C4F5-4147-9237-FB5815015D7E}"/>
              </a:ext>
            </a:extLst>
          </p:cNvPr>
          <p:cNvPicPr>
            <a:picLocks noChangeAspect="1"/>
          </p:cNvPicPr>
          <p:nvPr/>
        </p:nvPicPr>
        <p:blipFill>
          <a:blip r:embed="rId3"/>
          <a:stretch>
            <a:fillRect/>
          </a:stretch>
        </p:blipFill>
        <p:spPr>
          <a:xfrm>
            <a:off x="1210851" y="2993211"/>
            <a:ext cx="9627423" cy="484768"/>
          </a:xfrm>
          <a:prstGeom prst="rect">
            <a:avLst/>
          </a:prstGeom>
        </p:spPr>
      </p:pic>
      <p:sp>
        <p:nvSpPr>
          <p:cNvPr id="7" name="Rectangle 6">
            <a:extLst>
              <a:ext uri="{FF2B5EF4-FFF2-40B4-BE49-F238E27FC236}">
                <a16:creationId xmlns:a16="http://schemas.microsoft.com/office/drawing/2014/main" id="{13E26011-CB7E-4823-BA86-C9ABB893E0EC}"/>
              </a:ext>
            </a:extLst>
          </p:cNvPr>
          <p:cNvSpPr/>
          <p:nvPr/>
        </p:nvSpPr>
        <p:spPr>
          <a:xfrm>
            <a:off x="119270" y="3694109"/>
            <a:ext cx="11913704" cy="2554545"/>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LIGNE : </a:t>
            </a:r>
            <a:r>
              <a:rPr lang="fr-FR" sz="2000" dirty="0">
                <a:latin typeface="Verdana" panose="020B0604030504040204" pitchFamily="34" charset="0"/>
                <a:ea typeface="Verdana" panose="020B0604030504040204" pitchFamily="34" charset="0"/>
                <a:cs typeface="Verdana" panose="020B0604030504040204" pitchFamily="34" charset="0"/>
              </a:rPr>
              <a:t>du point, au point. Sert à tracer des linges des une à la suite des autres. chaque ligne et un objet unique. Il est nécessaire de spécifier les points de départ et d'arriver de l'entité ligne, soit en précisant un mode d'accrochage ou en indiquant une cote. Par exemple « @50,20 » ( 50 correspond à X et 20 à Y) ou «  @30‹45 » ( 30 correspond à la longueur et 45 à l’angle d’inclinaison).</a:t>
            </a:r>
          </a:p>
          <a:p>
            <a:pPr algn="just" defTabSz="457200"/>
            <a:r>
              <a:rPr lang="fr-FR" sz="20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 défaut, la ligne crée des segments chainés. Pour arrêter la création , il faut donc valider ou faire « ESC ». Plusieurs type de ligne sont accessible ( trait continu, pointillé, alterné, </a:t>
            </a:r>
            <a:r>
              <a:rPr lang="fr-FR" sz="2000" dirty="0" err="1">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etc</a:t>
            </a:r>
            <a:r>
              <a:rPr lang="fr-FR" sz="20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p:txBody>
      </p:sp>
      <p:sp>
        <p:nvSpPr>
          <p:cNvPr id="8" name="Rectangle 7">
            <a:extLst>
              <a:ext uri="{FF2B5EF4-FFF2-40B4-BE49-F238E27FC236}">
                <a16:creationId xmlns:a16="http://schemas.microsoft.com/office/drawing/2014/main" id="{511694DD-6A70-4C49-956E-1D2C662DFF4A}"/>
              </a:ext>
            </a:extLst>
          </p:cNvPr>
          <p:cNvSpPr/>
          <p:nvPr/>
        </p:nvSpPr>
        <p:spPr>
          <a:xfrm>
            <a:off x="1149892" y="2933496"/>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9" name="AutoShape 5">
            <a:extLst>
              <a:ext uri="{FF2B5EF4-FFF2-40B4-BE49-F238E27FC236}">
                <a16:creationId xmlns:a16="http://schemas.microsoft.com/office/drawing/2014/main" id="{321485AB-D795-4DB7-AAE9-E85BEC0ED35F}"/>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03416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D0492F6-8C13-4205-9F13-92DBA0014244}"/>
              </a:ext>
            </a:extLst>
          </p:cNvPr>
          <p:cNvSpPr/>
          <p:nvPr/>
        </p:nvSpPr>
        <p:spPr>
          <a:xfrm>
            <a:off x="119270" y="1709868"/>
            <a:ext cx="11913704"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DROITE : </a:t>
            </a:r>
            <a:r>
              <a:rPr lang="fr-FR" sz="2000" dirty="0">
                <a:latin typeface="Verdana" panose="020B0604030504040204" pitchFamily="34" charset="0"/>
                <a:ea typeface="Verdana" panose="020B0604030504040204" pitchFamily="34" charset="0"/>
                <a:cs typeface="Verdana" panose="020B0604030504040204" pitchFamily="34" charset="0"/>
              </a:rPr>
              <a:t>est une entité permettant de donner un direction, intéressante pour débuter un projet. Une droite ajustée ( ou coupée) donne un demi droite. Celle-ci ajustée donne une ligne.</a:t>
            </a:r>
          </a:p>
        </p:txBody>
      </p:sp>
      <p:pic>
        <p:nvPicPr>
          <p:cNvPr id="6" name="Image 5">
            <a:extLst>
              <a:ext uri="{FF2B5EF4-FFF2-40B4-BE49-F238E27FC236}">
                <a16:creationId xmlns:a16="http://schemas.microsoft.com/office/drawing/2014/main" id="{A0860326-93F2-4160-8948-E2DF745A5F89}"/>
              </a:ext>
            </a:extLst>
          </p:cNvPr>
          <p:cNvPicPr>
            <a:picLocks noChangeAspect="1"/>
          </p:cNvPicPr>
          <p:nvPr/>
        </p:nvPicPr>
        <p:blipFill>
          <a:blip r:embed="rId2"/>
          <a:stretch>
            <a:fillRect/>
          </a:stretch>
        </p:blipFill>
        <p:spPr>
          <a:xfrm>
            <a:off x="1012731" y="1043985"/>
            <a:ext cx="9627423" cy="484768"/>
          </a:xfrm>
          <a:prstGeom prst="rect">
            <a:avLst/>
          </a:prstGeom>
        </p:spPr>
      </p:pic>
      <p:sp>
        <p:nvSpPr>
          <p:cNvPr id="7" name="Rectangle 6">
            <a:extLst>
              <a:ext uri="{FF2B5EF4-FFF2-40B4-BE49-F238E27FC236}">
                <a16:creationId xmlns:a16="http://schemas.microsoft.com/office/drawing/2014/main" id="{BFED8C0B-EC90-49D0-9A19-5931069F961C}"/>
              </a:ext>
            </a:extLst>
          </p:cNvPr>
          <p:cNvSpPr/>
          <p:nvPr/>
        </p:nvSpPr>
        <p:spPr>
          <a:xfrm>
            <a:off x="1469932" y="1006507"/>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7684D7D3-8D12-466E-B28B-5FA5A8A265B5}"/>
              </a:ext>
            </a:extLst>
          </p:cNvPr>
          <p:cNvSpPr/>
          <p:nvPr/>
        </p:nvSpPr>
        <p:spPr>
          <a:xfrm>
            <a:off x="119270" y="3946613"/>
            <a:ext cx="11913704" cy="163121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POLYLINE  : </a:t>
            </a:r>
            <a:r>
              <a:rPr lang="fr-FR" sz="2000" dirty="0">
                <a:latin typeface="Verdana" panose="020B0604030504040204" pitchFamily="34" charset="0"/>
                <a:ea typeface="Verdana" panose="020B0604030504040204" pitchFamily="34" charset="0"/>
                <a:cs typeface="Verdana" panose="020B0604030504040204" pitchFamily="34" charset="0"/>
              </a:rPr>
              <a:t>trace des lignes les une à la suite des autres. Toute les lignes tracées forment un seul et même objet. </a:t>
            </a:r>
            <a:r>
              <a:rPr lang="fr-FR" sz="2000" dirty="0">
                <a:latin typeface="Verdana" panose="020B0604030504040204" pitchFamily="34" charset="0"/>
                <a:ea typeface="Verdana" panose="020B0604030504040204" pitchFamily="34" charset="0"/>
              </a:rPr>
              <a:t>La </a:t>
            </a:r>
            <a:r>
              <a:rPr lang="fr-FR" sz="2000" dirty="0" err="1">
                <a:latin typeface="Verdana" panose="020B0604030504040204" pitchFamily="34" charset="0"/>
                <a:ea typeface="Verdana" panose="020B0604030504040204" pitchFamily="34" charset="0"/>
              </a:rPr>
              <a:t>polyligne</a:t>
            </a:r>
            <a:r>
              <a:rPr lang="fr-FR" sz="2000" dirty="0">
                <a:latin typeface="Verdana" panose="020B0604030504040204" pitchFamily="34" charset="0"/>
                <a:ea typeface="Verdana" panose="020B0604030504040204" pitchFamily="34" charset="0"/>
              </a:rPr>
              <a:t> (à ne pas confondre avec "multiligne") est un objet fondamental pour AutoCAD, car il sert de base pour les calculs divers (aire, périmètre, etc.) et aussi pour la 3D (création de solides). Il est composé d'une suite de lignes et d'arcs continus.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pic>
        <p:nvPicPr>
          <p:cNvPr id="9" name="Image 8">
            <a:extLst>
              <a:ext uri="{FF2B5EF4-FFF2-40B4-BE49-F238E27FC236}">
                <a16:creationId xmlns:a16="http://schemas.microsoft.com/office/drawing/2014/main" id="{6B2B0AF3-9C9D-449E-944F-FDA6AF2294A0}"/>
              </a:ext>
            </a:extLst>
          </p:cNvPr>
          <p:cNvPicPr>
            <a:picLocks noChangeAspect="1"/>
          </p:cNvPicPr>
          <p:nvPr/>
        </p:nvPicPr>
        <p:blipFill>
          <a:blip r:embed="rId2"/>
          <a:stretch>
            <a:fillRect/>
          </a:stretch>
        </p:blipFill>
        <p:spPr>
          <a:xfrm>
            <a:off x="1012730" y="3197860"/>
            <a:ext cx="9627423" cy="484768"/>
          </a:xfrm>
          <a:prstGeom prst="rect">
            <a:avLst/>
          </a:prstGeom>
        </p:spPr>
      </p:pic>
      <p:sp>
        <p:nvSpPr>
          <p:cNvPr id="10" name="Rectangle 9">
            <a:extLst>
              <a:ext uri="{FF2B5EF4-FFF2-40B4-BE49-F238E27FC236}">
                <a16:creationId xmlns:a16="http://schemas.microsoft.com/office/drawing/2014/main" id="{7D8804B8-8071-4B72-9F04-12A9BD6C15D7}"/>
              </a:ext>
            </a:extLst>
          </p:cNvPr>
          <p:cNvSpPr/>
          <p:nvPr/>
        </p:nvSpPr>
        <p:spPr>
          <a:xfrm>
            <a:off x="1986880" y="3131359"/>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1" name="AutoShape 5">
            <a:extLst>
              <a:ext uri="{FF2B5EF4-FFF2-40B4-BE49-F238E27FC236}">
                <a16:creationId xmlns:a16="http://schemas.microsoft.com/office/drawing/2014/main" id="{C4B9A526-8BB2-49BE-A5EB-70E4375AD9DF}"/>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9908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3663760"/>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02: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Découverte et manipulation de  de l’interface</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8C30EA8F-525A-4799-9830-5CBDD5E96112}"/>
              </a:ext>
            </a:extLst>
          </p:cNvPr>
          <p:cNvSpPr/>
          <p:nvPr/>
        </p:nvSpPr>
        <p:spPr>
          <a:xfrm>
            <a:off x="119270" y="942261"/>
            <a:ext cx="11913704" cy="3170099"/>
          </a:xfrm>
          <a:prstGeom prst="rect">
            <a:avLst/>
          </a:prstGeom>
        </p:spPr>
        <p:txBody>
          <a:bodyPr wrap="square">
            <a:spAutoFit/>
          </a:bodyPr>
          <a:lstStyle/>
          <a:p>
            <a:pPr marR="0" algn="just"/>
            <a:r>
              <a:rPr lang="fr-FR" sz="2000" dirty="0">
                <a:solidFill>
                  <a:srgbClr val="000000"/>
                </a:solidFill>
                <a:latin typeface="Verdana" panose="020B0604030504040204" pitchFamily="34" charset="0"/>
                <a:ea typeface="Verdana" panose="020B0604030504040204" pitchFamily="34" charset="0"/>
              </a:rPr>
              <a:t>Il existe 3 méthodes pour créer une </a:t>
            </a:r>
            <a:r>
              <a:rPr lang="fr-FR" sz="2000" dirty="0" err="1">
                <a:solidFill>
                  <a:srgbClr val="000000"/>
                </a:solidFill>
                <a:latin typeface="Verdana" panose="020B0604030504040204" pitchFamily="34" charset="0"/>
                <a:ea typeface="Verdana" panose="020B0604030504040204" pitchFamily="34" charset="0"/>
              </a:rPr>
              <a:t>polyline</a:t>
            </a:r>
            <a:r>
              <a:rPr lang="fr-FR" sz="2000" dirty="0">
                <a:solidFill>
                  <a:srgbClr val="000000"/>
                </a:solidFill>
                <a:latin typeface="Verdana" panose="020B0604030504040204" pitchFamily="34" charset="0"/>
                <a:ea typeface="Verdana" panose="020B0604030504040204" pitchFamily="34" charset="0"/>
              </a:rPr>
              <a:t>:</a:t>
            </a:r>
          </a:p>
          <a:p>
            <a:pPr marL="342900" marR="0" indent="-342900" algn="just">
              <a:buFontTx/>
              <a:buChar char="-"/>
            </a:pPr>
            <a:r>
              <a:rPr lang="fr-FR" sz="2000" dirty="0">
                <a:solidFill>
                  <a:srgbClr val="000000"/>
                </a:solidFill>
                <a:latin typeface="Verdana" panose="020B0604030504040204" pitchFamily="34" charset="0"/>
                <a:ea typeface="Verdana" panose="020B0604030504040204" pitchFamily="34" charset="0"/>
              </a:rPr>
              <a:t>Par la commande "</a:t>
            </a:r>
            <a:r>
              <a:rPr lang="fr-FR" sz="2000" dirty="0" err="1">
                <a:solidFill>
                  <a:srgbClr val="000000"/>
                </a:solidFill>
                <a:latin typeface="Verdana" panose="020B0604030504040204" pitchFamily="34" charset="0"/>
                <a:ea typeface="Verdana" panose="020B0604030504040204" pitchFamily="34" charset="0"/>
              </a:rPr>
              <a:t>Polyline</a:t>
            </a:r>
            <a:r>
              <a:rPr lang="fr-FR" sz="2000" dirty="0">
                <a:solidFill>
                  <a:srgbClr val="000000"/>
                </a:solidFill>
                <a:latin typeface="Verdana" panose="020B0604030504040204" pitchFamily="34" charset="0"/>
                <a:ea typeface="Verdana" panose="020B0604030504040204" pitchFamily="34" charset="0"/>
              </a:rPr>
              <a:t>" (alias "PO") ou son icône : il suffit alors d'indiquer les points de passage de la </a:t>
            </a:r>
            <a:r>
              <a:rPr lang="fr-FR" sz="2000" dirty="0" err="1">
                <a:solidFill>
                  <a:srgbClr val="000000"/>
                </a:solidFill>
                <a:latin typeface="Verdana" panose="020B0604030504040204" pitchFamily="34" charset="0"/>
                <a:ea typeface="Verdana" panose="020B0604030504040204" pitchFamily="34" charset="0"/>
              </a:rPr>
              <a:t>polyline</a:t>
            </a:r>
            <a:r>
              <a:rPr lang="fr-FR" sz="2000" dirty="0">
                <a:solidFill>
                  <a:srgbClr val="000000"/>
                </a:solidFill>
                <a:latin typeface="Verdana" panose="020B0604030504040204" pitchFamily="34" charset="0"/>
                <a:ea typeface="Verdana" panose="020B0604030504040204" pitchFamily="34" charset="0"/>
              </a:rPr>
              <a:t>... 1er point, point suivant ou "options" (flèche bas du clavier). A noter quelques options : </a:t>
            </a:r>
          </a:p>
          <a:p>
            <a:pPr marR="0" algn="just"/>
            <a:r>
              <a:rPr lang="fr-FR" sz="2000" dirty="0">
                <a:solidFill>
                  <a:srgbClr val="000000"/>
                </a:solidFill>
                <a:latin typeface="Verdana" panose="020B0604030504040204" pitchFamily="34" charset="0"/>
                <a:ea typeface="Verdana" panose="020B0604030504040204" pitchFamily="34" charset="0"/>
              </a:rPr>
              <a:t>"Arc" permet de passer du mode ligne en arcs de cercle, "Largeur" permet de donner une épaisseur à l'entité, etc. Il est aussi possible de remplir ou d'évider une </a:t>
            </a:r>
            <a:r>
              <a:rPr lang="fr-FR" sz="2000" dirty="0" err="1">
                <a:solidFill>
                  <a:srgbClr val="000000"/>
                </a:solidFill>
                <a:latin typeface="Verdana" panose="020B0604030504040204" pitchFamily="34" charset="0"/>
                <a:ea typeface="Verdana" panose="020B0604030504040204" pitchFamily="34" charset="0"/>
              </a:rPr>
              <a:t>polyligne</a:t>
            </a:r>
            <a:r>
              <a:rPr lang="fr-FR" sz="2000" dirty="0">
                <a:solidFill>
                  <a:srgbClr val="000000"/>
                </a:solidFill>
                <a:latin typeface="Verdana" panose="020B0604030504040204" pitchFamily="34" charset="0"/>
                <a:ea typeface="Verdana" panose="020B0604030504040204" pitchFamily="34" charset="0"/>
              </a:rPr>
              <a:t> possédant une épaisseur. </a:t>
            </a:r>
          </a:p>
          <a:p>
            <a:r>
              <a:rPr lang="fr-FR" sz="2000" dirty="0">
                <a:solidFill>
                  <a:srgbClr val="000000"/>
                </a:solidFill>
                <a:latin typeface="Verdana" panose="020B0604030504040204" pitchFamily="34" charset="0"/>
                <a:ea typeface="Verdana" panose="020B0604030504040204" pitchFamily="34" charset="0"/>
              </a:rPr>
              <a:t>- En transformant une suite d'entités continues : la méthode est pratique pour "recomposer" une </a:t>
            </a:r>
            <a:r>
              <a:rPr lang="fr-FR" sz="2000" dirty="0" err="1">
                <a:solidFill>
                  <a:srgbClr val="000000"/>
                </a:solidFill>
                <a:latin typeface="Verdana" panose="020B0604030504040204" pitchFamily="34" charset="0"/>
                <a:ea typeface="Verdana" panose="020B0604030504040204" pitchFamily="34" charset="0"/>
              </a:rPr>
              <a:t>polyline</a:t>
            </a:r>
            <a:r>
              <a:rPr lang="fr-FR" sz="2000" dirty="0">
                <a:solidFill>
                  <a:srgbClr val="000000"/>
                </a:solidFill>
                <a:latin typeface="Verdana" panose="020B0604030504040204" pitchFamily="34" charset="0"/>
                <a:ea typeface="Verdana" panose="020B0604030504040204" pitchFamily="34" charset="0"/>
              </a:rPr>
              <a:t>. On transforme les lignes et arcs existants par le menu "éditer </a:t>
            </a:r>
            <a:r>
              <a:rPr lang="fr-FR" sz="2000" dirty="0" err="1">
                <a:solidFill>
                  <a:srgbClr val="000000"/>
                </a:solidFill>
                <a:latin typeface="Verdana" panose="020B0604030504040204" pitchFamily="34" charset="0"/>
                <a:ea typeface="Verdana" panose="020B0604030504040204" pitchFamily="34" charset="0"/>
              </a:rPr>
              <a:t>polyligne</a:t>
            </a:r>
            <a:r>
              <a:rPr lang="fr-FR" sz="2000" dirty="0">
                <a:solidFill>
                  <a:srgbClr val="000000"/>
                </a:solidFill>
                <a:latin typeface="Verdana" panose="020B0604030504040204" pitchFamily="34" charset="0"/>
                <a:ea typeface="Verdana" panose="020B0604030504040204" pitchFamily="34" charset="0"/>
              </a:rPr>
              <a:t>" (clic droit ou double clic sur l’objet) ou encore la commande « PEDIT ».</a:t>
            </a:r>
          </a:p>
        </p:txBody>
      </p:sp>
      <p:pic>
        <p:nvPicPr>
          <p:cNvPr id="5" name="Image 4">
            <a:extLst>
              <a:ext uri="{FF2B5EF4-FFF2-40B4-BE49-F238E27FC236}">
                <a16:creationId xmlns:a16="http://schemas.microsoft.com/office/drawing/2014/main" id="{79697AF8-6F5E-45E3-9B60-799C3392B841}"/>
              </a:ext>
            </a:extLst>
          </p:cNvPr>
          <p:cNvPicPr>
            <a:picLocks noChangeAspect="1"/>
          </p:cNvPicPr>
          <p:nvPr/>
        </p:nvPicPr>
        <p:blipFill>
          <a:blip r:embed="rId3"/>
          <a:stretch>
            <a:fillRect/>
          </a:stretch>
        </p:blipFill>
        <p:spPr>
          <a:xfrm>
            <a:off x="9026592" y="4350175"/>
            <a:ext cx="3046138" cy="1565564"/>
          </a:xfrm>
          <a:prstGeom prst="rect">
            <a:avLst/>
          </a:prstGeom>
        </p:spPr>
      </p:pic>
      <p:sp>
        <p:nvSpPr>
          <p:cNvPr id="11" name="Rectangle 10">
            <a:extLst>
              <a:ext uri="{FF2B5EF4-FFF2-40B4-BE49-F238E27FC236}">
                <a16:creationId xmlns:a16="http://schemas.microsoft.com/office/drawing/2014/main" id="{56E46502-2B55-4910-8636-41A2A98C4EED}"/>
              </a:ext>
            </a:extLst>
          </p:cNvPr>
          <p:cNvSpPr/>
          <p:nvPr/>
        </p:nvSpPr>
        <p:spPr>
          <a:xfrm>
            <a:off x="119270" y="1076236"/>
            <a:ext cx="11913704" cy="400110"/>
          </a:xfrm>
          <a:prstGeom prst="rect">
            <a:avLst/>
          </a:prstGeom>
        </p:spPr>
        <p:txBody>
          <a:bodyPr wrap="square">
            <a:spAutoFit/>
          </a:bodyPr>
          <a:lstStyle/>
          <a:p>
            <a:pPr marR="0" algn="just"/>
            <a:endParaRPr lang="fr-FR" sz="2000" dirty="0">
              <a:latin typeface="Verdana" panose="020B0604030504040204" pitchFamily="34" charset="0"/>
              <a:ea typeface="Verdana" panose="020B0604030504040204" pitchFamily="34" charset="0"/>
            </a:endParaRPr>
          </a:p>
        </p:txBody>
      </p:sp>
      <p:pic>
        <p:nvPicPr>
          <p:cNvPr id="14" name="Image 13">
            <a:extLst>
              <a:ext uri="{FF2B5EF4-FFF2-40B4-BE49-F238E27FC236}">
                <a16:creationId xmlns:a16="http://schemas.microsoft.com/office/drawing/2014/main" id="{DED05888-A954-47CD-A7C5-420ACCDCA662}"/>
              </a:ext>
            </a:extLst>
          </p:cNvPr>
          <p:cNvPicPr>
            <a:picLocks noChangeAspect="1"/>
          </p:cNvPicPr>
          <p:nvPr/>
        </p:nvPicPr>
        <p:blipFill>
          <a:blip r:embed="rId4"/>
          <a:stretch>
            <a:fillRect/>
          </a:stretch>
        </p:blipFill>
        <p:spPr>
          <a:xfrm>
            <a:off x="5916765" y="4246335"/>
            <a:ext cx="3009874" cy="1890797"/>
          </a:xfrm>
          <a:prstGeom prst="rect">
            <a:avLst/>
          </a:prstGeom>
        </p:spPr>
      </p:pic>
      <p:pic>
        <p:nvPicPr>
          <p:cNvPr id="15" name="Image 14">
            <a:extLst>
              <a:ext uri="{FF2B5EF4-FFF2-40B4-BE49-F238E27FC236}">
                <a16:creationId xmlns:a16="http://schemas.microsoft.com/office/drawing/2014/main" id="{0ADCF7B8-799A-4D60-9B06-4806FF47629E}"/>
              </a:ext>
            </a:extLst>
          </p:cNvPr>
          <p:cNvPicPr>
            <a:picLocks noChangeAspect="1"/>
          </p:cNvPicPr>
          <p:nvPr/>
        </p:nvPicPr>
        <p:blipFill>
          <a:blip r:embed="rId5"/>
          <a:stretch>
            <a:fillRect/>
          </a:stretch>
        </p:blipFill>
        <p:spPr>
          <a:xfrm>
            <a:off x="2893721" y="4977476"/>
            <a:ext cx="2844647" cy="1516734"/>
          </a:xfrm>
          <a:prstGeom prst="rect">
            <a:avLst/>
          </a:prstGeom>
        </p:spPr>
      </p:pic>
      <p:pic>
        <p:nvPicPr>
          <p:cNvPr id="16" name="Image 15">
            <a:extLst>
              <a:ext uri="{FF2B5EF4-FFF2-40B4-BE49-F238E27FC236}">
                <a16:creationId xmlns:a16="http://schemas.microsoft.com/office/drawing/2014/main" id="{2EB1B6EC-03AB-4E95-8F1E-43E9C21F0EF3}"/>
              </a:ext>
            </a:extLst>
          </p:cNvPr>
          <p:cNvPicPr>
            <a:picLocks noChangeAspect="1"/>
          </p:cNvPicPr>
          <p:nvPr/>
        </p:nvPicPr>
        <p:blipFill>
          <a:blip r:embed="rId6"/>
          <a:stretch>
            <a:fillRect/>
          </a:stretch>
        </p:blipFill>
        <p:spPr>
          <a:xfrm>
            <a:off x="193619" y="4283079"/>
            <a:ext cx="2521705" cy="1357032"/>
          </a:xfrm>
          <a:prstGeom prst="rect">
            <a:avLst/>
          </a:prstGeom>
        </p:spPr>
      </p:pic>
      <p:sp>
        <p:nvSpPr>
          <p:cNvPr id="10" name="AutoShape 5">
            <a:extLst>
              <a:ext uri="{FF2B5EF4-FFF2-40B4-BE49-F238E27FC236}">
                <a16:creationId xmlns:a16="http://schemas.microsoft.com/office/drawing/2014/main" id="{1C558AC1-4CB2-4A03-A881-A23AAAEA0B22}"/>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823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1000"/>
                                        <p:tgtEl>
                                          <p:spTgt spid="16"/>
                                        </p:tgtEl>
                                      </p:cBhvr>
                                    </p:animEffect>
                                    <p:anim calcmode="lin" valueType="num">
                                      <p:cBhvr>
                                        <p:cTn id="25" dur="1000" fill="hold"/>
                                        <p:tgtEl>
                                          <p:spTgt spid="16"/>
                                        </p:tgtEl>
                                        <p:attrNameLst>
                                          <p:attrName>ppt_x</p:attrName>
                                        </p:attrNameLst>
                                      </p:cBhvr>
                                      <p:tavLst>
                                        <p:tav tm="0">
                                          <p:val>
                                            <p:strVal val="#ppt_x"/>
                                          </p:val>
                                        </p:tav>
                                        <p:tav tm="100000">
                                          <p:val>
                                            <p:strVal val="#ppt_x"/>
                                          </p:val>
                                        </p:tav>
                                      </p:tavLst>
                                    </p:anim>
                                    <p:anim calcmode="lin" valueType="num">
                                      <p:cBhvr>
                                        <p:cTn id="26" dur="1000" fill="hold"/>
                                        <p:tgtEl>
                                          <p:spTgt spid="16"/>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1000"/>
                                        <p:tgtEl>
                                          <p:spTgt spid="5"/>
                                        </p:tgtEl>
                                      </p:cBhvr>
                                    </p:animEffect>
                                    <p:anim calcmode="lin" valueType="num">
                                      <p:cBhvr>
                                        <p:cTn id="30" dur="1000" fill="hold"/>
                                        <p:tgtEl>
                                          <p:spTgt spid="5"/>
                                        </p:tgtEl>
                                        <p:attrNameLst>
                                          <p:attrName>ppt_x</p:attrName>
                                        </p:attrNameLst>
                                      </p:cBhvr>
                                      <p:tavLst>
                                        <p:tav tm="0">
                                          <p:val>
                                            <p:strVal val="#ppt_x"/>
                                          </p:val>
                                        </p:tav>
                                        <p:tav tm="100000">
                                          <p:val>
                                            <p:strVal val="#ppt_x"/>
                                          </p:val>
                                        </p:tav>
                                      </p:tavLst>
                                    </p:anim>
                                    <p:anim calcmode="lin" valueType="num">
                                      <p:cBhvr>
                                        <p:cTn id="3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7B6ED05-27E4-4663-8BCA-128200E0F2B5}"/>
              </a:ext>
            </a:extLst>
          </p:cNvPr>
          <p:cNvSpPr/>
          <p:nvPr/>
        </p:nvSpPr>
        <p:spPr>
          <a:xfrm>
            <a:off x="119270" y="1622245"/>
            <a:ext cx="11913704" cy="70788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POLYGONE   : </a:t>
            </a:r>
            <a:r>
              <a:rPr lang="fr-FR" sz="2000" dirty="0">
                <a:latin typeface="Verdana" panose="020B0604030504040204" pitchFamily="34" charset="0"/>
                <a:ea typeface="Verdana" panose="020B0604030504040204" pitchFamily="34" charset="0"/>
                <a:cs typeface="Verdana" panose="020B0604030504040204" pitchFamily="34" charset="0"/>
              </a:rPr>
              <a:t>trace des polygones par rapport à plusieurs paramètres (Nb d'arrêtes , longueur…) toute les ligne du polygone forment un objet unique  </a:t>
            </a:r>
            <a:r>
              <a:rPr lang="fr-FR" sz="2000" dirty="0">
                <a:latin typeface="Verdana" panose="020B0604030504040204" pitchFamily="34" charset="0"/>
                <a:ea typeface="Verdana" panose="020B0604030504040204" pitchFamily="34" charset="0"/>
              </a:rPr>
              <a:t>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a16="http://schemas.microsoft.com/office/drawing/2014/main" id="{45E9647C-73EF-49F3-B198-5A33F9B75513}"/>
              </a:ext>
            </a:extLst>
          </p:cNvPr>
          <p:cNvPicPr>
            <a:picLocks noChangeAspect="1"/>
          </p:cNvPicPr>
          <p:nvPr/>
        </p:nvPicPr>
        <p:blipFill>
          <a:blip r:embed="rId2"/>
          <a:stretch>
            <a:fillRect/>
          </a:stretch>
        </p:blipFill>
        <p:spPr>
          <a:xfrm>
            <a:off x="1012730" y="873492"/>
            <a:ext cx="9627423" cy="484768"/>
          </a:xfrm>
          <a:prstGeom prst="rect">
            <a:avLst/>
          </a:prstGeom>
        </p:spPr>
      </p:pic>
      <p:sp>
        <p:nvSpPr>
          <p:cNvPr id="7" name="Rectangle 6">
            <a:extLst>
              <a:ext uri="{FF2B5EF4-FFF2-40B4-BE49-F238E27FC236}">
                <a16:creationId xmlns:a16="http://schemas.microsoft.com/office/drawing/2014/main" id="{C447AC38-3762-4993-B98E-230BB2DB439F}"/>
              </a:ext>
            </a:extLst>
          </p:cNvPr>
          <p:cNvSpPr/>
          <p:nvPr/>
        </p:nvSpPr>
        <p:spPr>
          <a:xfrm>
            <a:off x="2489800" y="806991"/>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DF20083D-88ED-41E4-8908-17E775E8BBD1}"/>
              </a:ext>
            </a:extLst>
          </p:cNvPr>
          <p:cNvSpPr/>
          <p:nvPr/>
        </p:nvSpPr>
        <p:spPr>
          <a:xfrm>
            <a:off x="139148" y="5531375"/>
            <a:ext cx="11913704"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LE RECTANGLE : </a:t>
            </a:r>
            <a:r>
              <a:rPr lang="fr-FR" sz="2000" dirty="0">
                <a:latin typeface="Verdana" panose="020B0604030504040204" pitchFamily="34" charset="0"/>
                <a:ea typeface="Verdana" panose="020B0604030504040204" pitchFamily="34" charset="0"/>
                <a:cs typeface="Verdana" panose="020B0604030504040204" pitchFamily="34" charset="0"/>
              </a:rPr>
              <a:t>il suffit de préciser le 1</a:t>
            </a:r>
            <a:r>
              <a:rPr lang="fr-FR" sz="2000" baseline="30000" dirty="0">
                <a:latin typeface="Verdana" panose="020B0604030504040204" pitchFamily="34" charset="0"/>
                <a:ea typeface="Verdana" panose="020B0604030504040204" pitchFamily="34" charset="0"/>
                <a:cs typeface="Verdana" panose="020B0604030504040204" pitchFamily="34" charset="0"/>
              </a:rPr>
              <a:t>er</a:t>
            </a:r>
            <a:r>
              <a:rPr lang="fr-FR" sz="2000" dirty="0">
                <a:latin typeface="Verdana" panose="020B0604030504040204" pitchFamily="34" charset="0"/>
                <a:ea typeface="Verdana" panose="020B0604030504040204" pitchFamily="34" charset="0"/>
                <a:cs typeface="Verdana" panose="020B0604030504040204" pitchFamily="34" charset="0"/>
              </a:rPr>
              <a:t>, puis le 2eme point. La distance représente donc la diagonale du rectangle. Le résultats est un rectangle fermés. L’alias « C » ( pour « cots ») permet de donner les dimensions du rectangle, sans @,</a:t>
            </a:r>
          </a:p>
        </p:txBody>
      </p:sp>
      <p:pic>
        <p:nvPicPr>
          <p:cNvPr id="9" name="Image 8">
            <a:extLst>
              <a:ext uri="{FF2B5EF4-FFF2-40B4-BE49-F238E27FC236}">
                <a16:creationId xmlns:a16="http://schemas.microsoft.com/office/drawing/2014/main" id="{51D7567A-1B99-454D-AD9B-DDD363CB6086}"/>
              </a:ext>
            </a:extLst>
          </p:cNvPr>
          <p:cNvPicPr>
            <a:picLocks noChangeAspect="1"/>
          </p:cNvPicPr>
          <p:nvPr/>
        </p:nvPicPr>
        <p:blipFill>
          <a:blip r:embed="rId2"/>
          <a:stretch>
            <a:fillRect/>
          </a:stretch>
        </p:blipFill>
        <p:spPr>
          <a:xfrm>
            <a:off x="1012730" y="4797180"/>
            <a:ext cx="9627423" cy="484768"/>
          </a:xfrm>
          <a:prstGeom prst="rect">
            <a:avLst/>
          </a:prstGeom>
        </p:spPr>
      </p:pic>
      <p:sp>
        <p:nvSpPr>
          <p:cNvPr id="10" name="Rectangle 9">
            <a:extLst>
              <a:ext uri="{FF2B5EF4-FFF2-40B4-BE49-F238E27FC236}">
                <a16:creationId xmlns:a16="http://schemas.microsoft.com/office/drawing/2014/main" id="{370B1519-1728-46FB-8BC3-C113D2BCB675}"/>
              </a:ext>
            </a:extLst>
          </p:cNvPr>
          <p:cNvSpPr/>
          <p:nvPr/>
        </p:nvSpPr>
        <p:spPr>
          <a:xfrm>
            <a:off x="3027838" y="4716121"/>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pic>
        <p:nvPicPr>
          <p:cNvPr id="11" name="Image 10">
            <a:extLst>
              <a:ext uri="{FF2B5EF4-FFF2-40B4-BE49-F238E27FC236}">
                <a16:creationId xmlns:a16="http://schemas.microsoft.com/office/drawing/2014/main" id="{94F93191-9451-48F5-887A-6776B314896F}"/>
              </a:ext>
            </a:extLst>
          </p:cNvPr>
          <p:cNvPicPr>
            <a:picLocks noChangeAspect="1"/>
          </p:cNvPicPr>
          <p:nvPr/>
        </p:nvPicPr>
        <p:blipFill>
          <a:blip r:embed="rId3"/>
          <a:stretch>
            <a:fillRect/>
          </a:stretch>
        </p:blipFill>
        <p:spPr>
          <a:xfrm>
            <a:off x="7059117" y="2407474"/>
            <a:ext cx="3109988" cy="1970028"/>
          </a:xfrm>
          <a:prstGeom prst="rect">
            <a:avLst/>
          </a:prstGeom>
        </p:spPr>
      </p:pic>
      <p:pic>
        <p:nvPicPr>
          <p:cNvPr id="12" name="Image 11">
            <a:extLst>
              <a:ext uri="{FF2B5EF4-FFF2-40B4-BE49-F238E27FC236}">
                <a16:creationId xmlns:a16="http://schemas.microsoft.com/office/drawing/2014/main" id="{E050B972-7B1A-49B5-904E-6834BCE0CCFE}"/>
              </a:ext>
            </a:extLst>
          </p:cNvPr>
          <p:cNvPicPr>
            <a:picLocks noChangeAspect="1"/>
          </p:cNvPicPr>
          <p:nvPr/>
        </p:nvPicPr>
        <p:blipFill>
          <a:blip r:embed="rId4"/>
          <a:stretch>
            <a:fillRect/>
          </a:stretch>
        </p:blipFill>
        <p:spPr>
          <a:xfrm>
            <a:off x="2489800" y="2437341"/>
            <a:ext cx="3021447" cy="1914690"/>
          </a:xfrm>
          <a:prstGeom prst="rect">
            <a:avLst/>
          </a:prstGeom>
        </p:spPr>
      </p:pic>
      <p:sp>
        <p:nvSpPr>
          <p:cNvPr id="13" name="AutoShape 5">
            <a:extLst>
              <a:ext uri="{FF2B5EF4-FFF2-40B4-BE49-F238E27FC236}">
                <a16:creationId xmlns:a16="http://schemas.microsoft.com/office/drawing/2014/main" id="{5769E77B-5EFE-432F-A2E0-566EDFA3B76B}"/>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7375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anim calcmode="lin" valueType="num">
                                      <p:cBhvr>
                                        <p:cTn id="37" dur="1000" fill="hold"/>
                                        <p:tgtEl>
                                          <p:spTgt spid="10"/>
                                        </p:tgtEl>
                                        <p:attrNameLst>
                                          <p:attrName>ppt_x</p:attrName>
                                        </p:attrNameLst>
                                      </p:cBhvr>
                                      <p:tavLst>
                                        <p:tav tm="0">
                                          <p:val>
                                            <p:strVal val="#ppt_x"/>
                                          </p:val>
                                        </p:tav>
                                        <p:tav tm="100000">
                                          <p:val>
                                            <p:strVal val="#ppt_x"/>
                                          </p:val>
                                        </p:tav>
                                      </p:tavLst>
                                    </p:anim>
                                    <p:anim calcmode="lin" valueType="num">
                                      <p:cBhvr>
                                        <p:cTn id="38" dur="1000" fill="hold"/>
                                        <p:tgtEl>
                                          <p:spTgt spid="10"/>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1000"/>
                                        <p:tgtEl>
                                          <p:spTgt spid="9"/>
                                        </p:tgtEl>
                                      </p:cBhvr>
                                    </p:animEffect>
                                    <p:anim calcmode="lin" valueType="num">
                                      <p:cBhvr>
                                        <p:cTn id="42" dur="1000" fill="hold"/>
                                        <p:tgtEl>
                                          <p:spTgt spid="9"/>
                                        </p:tgtEl>
                                        <p:attrNameLst>
                                          <p:attrName>ppt_x</p:attrName>
                                        </p:attrNameLst>
                                      </p:cBhvr>
                                      <p:tavLst>
                                        <p:tav tm="0">
                                          <p:val>
                                            <p:strVal val="#ppt_x"/>
                                          </p:val>
                                        </p:tav>
                                        <p:tav tm="100000">
                                          <p:val>
                                            <p:strVal val="#ppt_x"/>
                                          </p:val>
                                        </p:tav>
                                      </p:tavLst>
                                    </p:anim>
                                    <p:anim calcmode="lin" valueType="num">
                                      <p:cBhvr>
                                        <p:cTn id="43" dur="1000" fill="hold"/>
                                        <p:tgtEl>
                                          <p:spTgt spid="9"/>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1000"/>
                                        <p:tgtEl>
                                          <p:spTgt spid="8"/>
                                        </p:tgtEl>
                                      </p:cBhvr>
                                    </p:animEffect>
                                    <p:anim calcmode="lin" valueType="num">
                                      <p:cBhvr>
                                        <p:cTn id="47" dur="1000" fill="hold"/>
                                        <p:tgtEl>
                                          <p:spTgt spid="8"/>
                                        </p:tgtEl>
                                        <p:attrNameLst>
                                          <p:attrName>ppt_x</p:attrName>
                                        </p:attrNameLst>
                                      </p:cBhvr>
                                      <p:tavLst>
                                        <p:tav tm="0">
                                          <p:val>
                                            <p:strVal val="#ppt_x"/>
                                          </p:val>
                                        </p:tav>
                                        <p:tav tm="100000">
                                          <p:val>
                                            <p:strVal val="#ppt_x"/>
                                          </p:val>
                                        </p:tav>
                                      </p:tavLst>
                                    </p:anim>
                                    <p:anim calcmode="lin" valueType="num">
                                      <p:cBhvr>
                                        <p:cTn id="4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3663760"/>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02: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Découverte et manipulation de  de l’interface</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a16="http://schemas.microsoft.com/office/drawing/2014/main" id="{3CEAF67B-E0BF-4F12-B5DB-60661A5A4764}"/>
              </a:ext>
            </a:extLst>
          </p:cNvPr>
          <p:cNvSpPr/>
          <p:nvPr/>
        </p:nvSpPr>
        <p:spPr>
          <a:xfrm>
            <a:off x="139148" y="1625724"/>
            <a:ext cx="11913704"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L’ARC : </a:t>
            </a:r>
            <a:r>
              <a:rPr lang="fr-FR" sz="2000" dirty="0">
                <a:latin typeface="Verdana" panose="020B0604030504040204" pitchFamily="34" charset="0"/>
                <a:ea typeface="Verdana" panose="020B0604030504040204" pitchFamily="34" charset="0"/>
                <a:cs typeface="Verdana" panose="020B0604030504040204" pitchFamily="34" charset="0"/>
              </a:rPr>
              <a:t>il existe de nombreuse options, selon les données dont on dispose: point de départ, angle, longueur ou point d'arrivée. Il est fréquent d'utiliser plutôt à la création d'un cercle suivie de la commande «  ajuster » pour aller plus vite </a:t>
            </a:r>
          </a:p>
        </p:txBody>
      </p:sp>
      <p:pic>
        <p:nvPicPr>
          <p:cNvPr id="6" name="Image 5">
            <a:extLst>
              <a:ext uri="{FF2B5EF4-FFF2-40B4-BE49-F238E27FC236}">
                <a16:creationId xmlns:a16="http://schemas.microsoft.com/office/drawing/2014/main" id="{7848CBF5-8FCB-45F8-86B7-DA0B32B6431A}"/>
              </a:ext>
            </a:extLst>
          </p:cNvPr>
          <p:cNvPicPr>
            <a:picLocks noChangeAspect="1"/>
          </p:cNvPicPr>
          <p:nvPr/>
        </p:nvPicPr>
        <p:blipFill>
          <a:blip r:embed="rId2"/>
          <a:stretch>
            <a:fillRect/>
          </a:stretch>
        </p:blipFill>
        <p:spPr>
          <a:xfrm>
            <a:off x="1032608" y="876971"/>
            <a:ext cx="9627423" cy="484768"/>
          </a:xfrm>
          <a:prstGeom prst="rect">
            <a:avLst/>
          </a:prstGeom>
        </p:spPr>
      </p:pic>
      <p:sp>
        <p:nvSpPr>
          <p:cNvPr id="7" name="Rectangle 6">
            <a:extLst>
              <a:ext uri="{FF2B5EF4-FFF2-40B4-BE49-F238E27FC236}">
                <a16:creationId xmlns:a16="http://schemas.microsoft.com/office/drawing/2014/main" id="{094A731B-9DA9-4D62-A84B-A5E10735CDBC}"/>
              </a:ext>
            </a:extLst>
          </p:cNvPr>
          <p:cNvSpPr/>
          <p:nvPr/>
        </p:nvSpPr>
        <p:spPr>
          <a:xfrm>
            <a:off x="3500278" y="810470"/>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8" name="Rectangle 7">
            <a:extLst>
              <a:ext uri="{FF2B5EF4-FFF2-40B4-BE49-F238E27FC236}">
                <a16:creationId xmlns:a16="http://schemas.microsoft.com/office/drawing/2014/main" id="{152FEAA6-DE4C-4BB6-9B0D-56F066051C38}"/>
              </a:ext>
            </a:extLst>
          </p:cNvPr>
          <p:cNvSpPr/>
          <p:nvPr/>
        </p:nvSpPr>
        <p:spPr>
          <a:xfrm>
            <a:off x="119270" y="3651212"/>
            <a:ext cx="11913704" cy="163121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LE CERCLE : </a:t>
            </a:r>
            <a:r>
              <a:rPr lang="fr-FR" sz="2000" dirty="0">
                <a:latin typeface="Verdana" panose="020B0604030504040204" pitchFamily="34" charset="0"/>
                <a:ea typeface="Verdana" panose="020B0604030504040204" pitchFamily="34" charset="0"/>
                <a:cs typeface="Verdana" panose="020B0604030504040204" pitchFamily="34" charset="0"/>
              </a:rPr>
              <a:t>trace des cercles par rapport un rayon ou un diamètre.</a:t>
            </a:r>
          </a:p>
          <a:p>
            <a:pPr algn="just" defTabSz="457200"/>
            <a:r>
              <a:rPr lang="fr-FR" sz="2000" dirty="0">
                <a:latin typeface="Verdana" panose="020B0604030504040204" pitchFamily="34" charset="0"/>
                <a:ea typeface="Verdana" panose="020B0604030504040204" pitchFamily="34" charset="0"/>
                <a:cs typeface="Verdana" panose="020B0604030504040204" pitchFamily="34" charset="0"/>
              </a:rPr>
              <a:t>Point de centre- Diamètre- Rayon - 2 points</a:t>
            </a:r>
          </a:p>
          <a:p>
            <a:pPr algn="just" defTabSz="457200"/>
            <a:r>
              <a:rPr lang="fr-FR" sz="2000" dirty="0">
                <a:latin typeface="Verdana" panose="020B0604030504040204" pitchFamily="34" charset="0"/>
                <a:ea typeface="Verdana" panose="020B0604030504040204" pitchFamily="34" charset="0"/>
                <a:cs typeface="Verdana" panose="020B0604030504040204" pitchFamily="34" charset="0"/>
              </a:rPr>
              <a:t>Ces options permettent de créer un cercle par son diamètre ou son rayon ( par défaut, le rayon), de créer un cercle passant par 2 point ( la distance séparant ces 2 points donnant ainsi le diamètre)</a:t>
            </a:r>
          </a:p>
        </p:txBody>
      </p:sp>
      <p:pic>
        <p:nvPicPr>
          <p:cNvPr id="9" name="Image 8">
            <a:extLst>
              <a:ext uri="{FF2B5EF4-FFF2-40B4-BE49-F238E27FC236}">
                <a16:creationId xmlns:a16="http://schemas.microsoft.com/office/drawing/2014/main" id="{9A216436-64F4-43ED-A8FB-106E15184540}"/>
              </a:ext>
            </a:extLst>
          </p:cNvPr>
          <p:cNvPicPr>
            <a:picLocks noChangeAspect="1"/>
          </p:cNvPicPr>
          <p:nvPr/>
        </p:nvPicPr>
        <p:blipFill>
          <a:blip r:embed="rId2"/>
          <a:stretch>
            <a:fillRect/>
          </a:stretch>
        </p:blipFill>
        <p:spPr>
          <a:xfrm>
            <a:off x="1012730" y="2902459"/>
            <a:ext cx="9627423" cy="484768"/>
          </a:xfrm>
          <a:prstGeom prst="rect">
            <a:avLst/>
          </a:prstGeom>
        </p:spPr>
      </p:pic>
      <p:sp>
        <p:nvSpPr>
          <p:cNvPr id="10" name="Rectangle 9">
            <a:extLst>
              <a:ext uri="{FF2B5EF4-FFF2-40B4-BE49-F238E27FC236}">
                <a16:creationId xmlns:a16="http://schemas.microsoft.com/office/drawing/2014/main" id="{2662D96D-2382-453B-8F29-85AA9A40C81C}"/>
              </a:ext>
            </a:extLst>
          </p:cNvPr>
          <p:cNvSpPr/>
          <p:nvPr/>
        </p:nvSpPr>
        <p:spPr>
          <a:xfrm>
            <a:off x="3998560" y="2835958"/>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1" name="AutoShape 5">
            <a:extLst>
              <a:ext uri="{FF2B5EF4-FFF2-40B4-BE49-F238E27FC236}">
                <a16:creationId xmlns:a16="http://schemas.microsoft.com/office/drawing/2014/main" id="{0035D05C-E20E-40C3-92CA-A74D22D25342}"/>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451556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E68C6F4-E250-4386-B134-E9B71CEE7B65}"/>
              </a:ext>
            </a:extLst>
          </p:cNvPr>
          <p:cNvPicPr>
            <a:picLocks noChangeAspect="1"/>
          </p:cNvPicPr>
          <p:nvPr/>
        </p:nvPicPr>
        <p:blipFill>
          <a:blip r:embed="rId2"/>
          <a:stretch>
            <a:fillRect/>
          </a:stretch>
        </p:blipFill>
        <p:spPr>
          <a:xfrm>
            <a:off x="967009" y="888526"/>
            <a:ext cx="9627423" cy="484768"/>
          </a:xfrm>
          <a:prstGeom prst="rect">
            <a:avLst/>
          </a:prstGeom>
        </p:spPr>
      </p:pic>
      <p:sp>
        <p:nvSpPr>
          <p:cNvPr id="6" name="Rectangle 5">
            <a:extLst>
              <a:ext uri="{FF2B5EF4-FFF2-40B4-BE49-F238E27FC236}">
                <a16:creationId xmlns:a16="http://schemas.microsoft.com/office/drawing/2014/main" id="{7843FB66-BFA3-4949-BDDB-A2586C97A10F}"/>
              </a:ext>
            </a:extLst>
          </p:cNvPr>
          <p:cNvSpPr/>
          <p:nvPr/>
        </p:nvSpPr>
        <p:spPr>
          <a:xfrm>
            <a:off x="4441732" y="820568"/>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8B1E64B7-A98D-4842-B734-E96EC6DD753F}"/>
              </a:ext>
            </a:extLst>
          </p:cNvPr>
          <p:cNvSpPr/>
          <p:nvPr/>
        </p:nvSpPr>
        <p:spPr>
          <a:xfrm>
            <a:off x="139148" y="1479837"/>
            <a:ext cx="11913704" cy="163121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LE NUAGE DE RÉVISION : </a:t>
            </a:r>
            <a:r>
              <a:rPr lang="fr-FR" sz="2000" dirty="0">
                <a:latin typeface="Verdana" panose="020B0604030504040204" pitchFamily="34" charset="0"/>
                <a:ea typeface="Verdana" panose="020B0604030504040204" pitchFamily="34" charset="0"/>
                <a:cs typeface="Verdana" panose="020B0604030504040204" pitchFamily="34" charset="0"/>
              </a:rPr>
              <a:t>sont de </a:t>
            </a:r>
            <a:r>
              <a:rPr lang="fr-FR" sz="2000" dirty="0" err="1">
                <a:latin typeface="Verdana" panose="020B0604030504040204" pitchFamily="34" charset="0"/>
                <a:ea typeface="Verdana" panose="020B0604030504040204" pitchFamily="34" charset="0"/>
                <a:cs typeface="Verdana" panose="020B0604030504040204" pitchFamily="34" charset="0"/>
              </a:rPr>
              <a:t>polylines</a:t>
            </a:r>
            <a:r>
              <a:rPr lang="fr-FR" sz="2000" dirty="0">
                <a:latin typeface="Verdana" panose="020B0604030504040204" pitchFamily="34" charset="0"/>
                <a:ea typeface="Verdana" panose="020B0604030504040204" pitchFamily="34" charset="0"/>
                <a:cs typeface="Verdana" panose="020B0604030504040204" pitchFamily="34" charset="0"/>
              </a:rPr>
              <a:t> constituées d’arc séquentiel qui créent un objet en forme de nuage. Sert à entouré une zone modifié dans un plan d’étude pour la situé. Généralement utilise dans l'industrie pour indiquer des modifications sur des plans.</a:t>
            </a:r>
          </a:p>
          <a:p>
            <a:pPr algn="just" defTabSz="457200"/>
            <a:r>
              <a:rPr lang="fr-FR" sz="2000" dirty="0">
                <a:latin typeface="Verdana" panose="020B0604030504040204" pitchFamily="34" charset="0"/>
                <a:ea typeface="Verdana" panose="020B0604030504040204" pitchFamily="34" charset="0"/>
              </a:rPr>
              <a:t>Si vous révisez ou annotez des dessins, la fonction « NUAGEREV », qui mt en évidence vos modification, vous permettra d'améliorée votre productivité.</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pic>
        <p:nvPicPr>
          <p:cNvPr id="8" name="Image 7">
            <a:extLst>
              <a:ext uri="{FF2B5EF4-FFF2-40B4-BE49-F238E27FC236}">
                <a16:creationId xmlns:a16="http://schemas.microsoft.com/office/drawing/2014/main" id="{9CC642D3-A3B9-404F-91B9-81285B995308}"/>
              </a:ext>
            </a:extLst>
          </p:cNvPr>
          <p:cNvPicPr>
            <a:picLocks noChangeAspect="1"/>
          </p:cNvPicPr>
          <p:nvPr/>
        </p:nvPicPr>
        <p:blipFill>
          <a:blip r:embed="rId2"/>
          <a:stretch>
            <a:fillRect/>
          </a:stretch>
        </p:blipFill>
        <p:spPr>
          <a:xfrm>
            <a:off x="967010" y="3251125"/>
            <a:ext cx="9627423" cy="484768"/>
          </a:xfrm>
          <a:prstGeom prst="rect">
            <a:avLst/>
          </a:prstGeom>
        </p:spPr>
      </p:pic>
      <p:sp>
        <p:nvSpPr>
          <p:cNvPr id="9" name="Rectangle 8">
            <a:extLst>
              <a:ext uri="{FF2B5EF4-FFF2-40B4-BE49-F238E27FC236}">
                <a16:creationId xmlns:a16="http://schemas.microsoft.com/office/drawing/2014/main" id="{6EAB6C4A-461C-4C94-8A03-A942FA4EF03F}"/>
              </a:ext>
            </a:extLst>
          </p:cNvPr>
          <p:cNvSpPr/>
          <p:nvPr/>
        </p:nvSpPr>
        <p:spPr>
          <a:xfrm>
            <a:off x="4958680" y="3184624"/>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0" name="Rectangle 9">
            <a:extLst>
              <a:ext uri="{FF2B5EF4-FFF2-40B4-BE49-F238E27FC236}">
                <a16:creationId xmlns:a16="http://schemas.microsoft.com/office/drawing/2014/main" id="{66CBA950-32C9-4402-82C3-681CA9461FFB}"/>
              </a:ext>
            </a:extLst>
          </p:cNvPr>
          <p:cNvSpPr/>
          <p:nvPr/>
        </p:nvSpPr>
        <p:spPr>
          <a:xfrm>
            <a:off x="119270" y="3903370"/>
            <a:ext cx="11913704" cy="707886"/>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SPLINE: </a:t>
            </a:r>
            <a:r>
              <a:rPr lang="fr-FR" sz="2000" dirty="0">
                <a:latin typeface="Verdana" panose="020B0604030504040204" pitchFamily="34" charset="0"/>
                <a:ea typeface="Verdana" panose="020B0604030504040204" pitchFamily="34" charset="0"/>
                <a:cs typeface="Verdana" panose="020B0604030504040204" pitchFamily="34" charset="0"/>
              </a:rPr>
              <a:t>permet de tracer des courbes par rapport à des points sélectionnées . Toute les courbes tracés forment un objet unique.</a:t>
            </a:r>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pic>
        <p:nvPicPr>
          <p:cNvPr id="11" name="Image 10">
            <a:extLst>
              <a:ext uri="{FF2B5EF4-FFF2-40B4-BE49-F238E27FC236}">
                <a16:creationId xmlns:a16="http://schemas.microsoft.com/office/drawing/2014/main" id="{2A6F930C-1C69-4A90-923C-BA1CA24895A1}"/>
              </a:ext>
            </a:extLst>
          </p:cNvPr>
          <p:cNvPicPr>
            <a:picLocks noChangeAspect="1"/>
          </p:cNvPicPr>
          <p:nvPr/>
        </p:nvPicPr>
        <p:blipFill>
          <a:blip r:embed="rId3"/>
          <a:stretch>
            <a:fillRect/>
          </a:stretch>
        </p:blipFill>
        <p:spPr>
          <a:xfrm>
            <a:off x="4958680" y="5282117"/>
            <a:ext cx="2683502" cy="1357031"/>
          </a:xfrm>
          <a:prstGeom prst="rect">
            <a:avLst/>
          </a:prstGeom>
        </p:spPr>
      </p:pic>
      <p:pic>
        <p:nvPicPr>
          <p:cNvPr id="12" name="Image 11">
            <a:extLst>
              <a:ext uri="{FF2B5EF4-FFF2-40B4-BE49-F238E27FC236}">
                <a16:creationId xmlns:a16="http://schemas.microsoft.com/office/drawing/2014/main" id="{0C2ACD3D-CDDE-4031-8FE4-3EE47FBE6C4E}"/>
              </a:ext>
            </a:extLst>
          </p:cNvPr>
          <p:cNvPicPr>
            <a:picLocks noChangeAspect="1"/>
          </p:cNvPicPr>
          <p:nvPr/>
        </p:nvPicPr>
        <p:blipFill>
          <a:blip r:embed="rId4"/>
          <a:stretch>
            <a:fillRect/>
          </a:stretch>
        </p:blipFill>
        <p:spPr>
          <a:xfrm>
            <a:off x="7947117" y="4446738"/>
            <a:ext cx="3339097" cy="2312673"/>
          </a:xfrm>
          <a:prstGeom prst="rect">
            <a:avLst/>
          </a:prstGeom>
        </p:spPr>
      </p:pic>
      <p:sp>
        <p:nvSpPr>
          <p:cNvPr id="13" name="AutoShape 5">
            <a:extLst>
              <a:ext uri="{FF2B5EF4-FFF2-40B4-BE49-F238E27FC236}">
                <a16:creationId xmlns:a16="http://schemas.microsoft.com/office/drawing/2014/main" id="{FDA6E4C1-EDAC-4347-BC57-1C2913547842}"/>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4172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anim calcmode="lin" valueType="num">
                                      <p:cBhvr>
                                        <p:cTn id="35" dur="1000" fill="hold"/>
                                        <p:tgtEl>
                                          <p:spTgt spid="10"/>
                                        </p:tgtEl>
                                        <p:attrNameLst>
                                          <p:attrName>ppt_x</p:attrName>
                                        </p:attrNameLst>
                                      </p:cBhvr>
                                      <p:tavLst>
                                        <p:tav tm="0">
                                          <p:val>
                                            <p:strVal val="#ppt_x"/>
                                          </p:val>
                                        </p:tav>
                                        <p:tav tm="100000">
                                          <p:val>
                                            <p:strVal val="#ppt_x"/>
                                          </p:val>
                                        </p:tav>
                                      </p:tavLst>
                                    </p:anim>
                                    <p:anim calcmode="lin" valueType="num">
                                      <p:cBhvr>
                                        <p:cTn id="3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anim calcmode="lin" valueType="num">
                                      <p:cBhvr>
                                        <p:cTn id="47" dur="1000" fill="hold"/>
                                        <p:tgtEl>
                                          <p:spTgt spid="11"/>
                                        </p:tgtEl>
                                        <p:attrNameLst>
                                          <p:attrName>ppt_x</p:attrName>
                                        </p:attrNameLst>
                                      </p:cBhvr>
                                      <p:tavLst>
                                        <p:tav tm="0">
                                          <p:val>
                                            <p:strVal val="#ppt_x"/>
                                          </p:val>
                                        </p:tav>
                                        <p:tav tm="100000">
                                          <p:val>
                                            <p:strVal val="#ppt_x"/>
                                          </p:val>
                                        </p:tav>
                                      </p:tavLst>
                                    </p:anim>
                                    <p:anim calcmode="lin" valueType="num">
                                      <p:cBhvr>
                                        <p:cTn id="4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54FDBFD-B1F6-4A73-87F4-AA7790D0537B}"/>
              </a:ext>
            </a:extLst>
          </p:cNvPr>
          <p:cNvPicPr>
            <a:picLocks noChangeAspect="1"/>
          </p:cNvPicPr>
          <p:nvPr/>
        </p:nvPicPr>
        <p:blipFill>
          <a:blip r:embed="rId2"/>
          <a:stretch>
            <a:fillRect/>
          </a:stretch>
        </p:blipFill>
        <p:spPr>
          <a:xfrm>
            <a:off x="860330" y="976027"/>
            <a:ext cx="9627423" cy="484768"/>
          </a:xfrm>
          <a:prstGeom prst="rect">
            <a:avLst/>
          </a:prstGeom>
        </p:spPr>
      </p:pic>
      <p:sp>
        <p:nvSpPr>
          <p:cNvPr id="6" name="Rectangle 5">
            <a:extLst>
              <a:ext uri="{FF2B5EF4-FFF2-40B4-BE49-F238E27FC236}">
                <a16:creationId xmlns:a16="http://schemas.microsoft.com/office/drawing/2014/main" id="{26A8E2BB-9FA1-4A75-860F-099991F8128E}"/>
              </a:ext>
            </a:extLst>
          </p:cNvPr>
          <p:cNvSpPr/>
          <p:nvPr/>
        </p:nvSpPr>
        <p:spPr>
          <a:xfrm>
            <a:off x="5385400" y="909526"/>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7" name="Rectangle 6">
            <a:extLst>
              <a:ext uri="{FF2B5EF4-FFF2-40B4-BE49-F238E27FC236}">
                <a16:creationId xmlns:a16="http://schemas.microsoft.com/office/drawing/2014/main" id="{EE741FA8-0A75-49AE-A5C4-1453CE205A02}"/>
              </a:ext>
            </a:extLst>
          </p:cNvPr>
          <p:cNvSpPr/>
          <p:nvPr/>
        </p:nvSpPr>
        <p:spPr>
          <a:xfrm>
            <a:off x="119270" y="1797784"/>
            <a:ext cx="11913704"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L’ELLIPSE : </a:t>
            </a:r>
            <a:r>
              <a:rPr lang="fr-FR" sz="2000" dirty="0">
                <a:latin typeface="Verdana" panose="020B0604030504040204" pitchFamily="34" charset="0"/>
                <a:ea typeface="Verdana" panose="020B0604030504040204" pitchFamily="34" charset="0"/>
                <a:cs typeface="Verdana" panose="020B0604030504040204" pitchFamily="34" charset="0"/>
              </a:rPr>
              <a:t>se trace par rapport a deux demi-longueur. L</a:t>
            </a:r>
            <a:r>
              <a:rPr lang="fr-FR" sz="2000" dirty="0">
                <a:latin typeface="Verdana" panose="020B0604030504040204" pitchFamily="34" charset="0"/>
                <a:ea typeface="Verdana" panose="020B0604030504040204" pitchFamily="34" charset="0"/>
              </a:rPr>
              <a:t>a commande demande d’abord le centre, puis le 1er axe et enfin le second axe. Une ellipse (ovale) n’utilise pas comme un cercle et il n’est pas possible de transformer une ellipse en cercle. </a:t>
            </a:r>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pic>
        <p:nvPicPr>
          <p:cNvPr id="8" name="Image 7">
            <a:extLst>
              <a:ext uri="{FF2B5EF4-FFF2-40B4-BE49-F238E27FC236}">
                <a16:creationId xmlns:a16="http://schemas.microsoft.com/office/drawing/2014/main" id="{4C4147F3-2454-4271-A4FA-D67879182345}"/>
              </a:ext>
            </a:extLst>
          </p:cNvPr>
          <p:cNvPicPr>
            <a:picLocks noChangeAspect="1"/>
          </p:cNvPicPr>
          <p:nvPr/>
        </p:nvPicPr>
        <p:blipFill>
          <a:blip r:embed="rId2"/>
          <a:stretch>
            <a:fillRect/>
          </a:stretch>
        </p:blipFill>
        <p:spPr>
          <a:xfrm>
            <a:off x="880208" y="3058442"/>
            <a:ext cx="9627423" cy="484768"/>
          </a:xfrm>
          <a:prstGeom prst="rect">
            <a:avLst/>
          </a:prstGeom>
        </p:spPr>
      </p:pic>
      <p:sp>
        <p:nvSpPr>
          <p:cNvPr id="9" name="Rectangle 8">
            <a:extLst>
              <a:ext uri="{FF2B5EF4-FFF2-40B4-BE49-F238E27FC236}">
                <a16:creationId xmlns:a16="http://schemas.microsoft.com/office/drawing/2014/main" id="{DB2813E7-4FE6-4971-9FFB-E8FEAF0F225B}"/>
              </a:ext>
            </a:extLst>
          </p:cNvPr>
          <p:cNvSpPr/>
          <p:nvPr/>
        </p:nvSpPr>
        <p:spPr>
          <a:xfrm>
            <a:off x="5877718" y="2991941"/>
            <a:ext cx="516948" cy="620683"/>
          </a:xfrm>
          <a:prstGeom prst="rect">
            <a:avLst/>
          </a:prstGeom>
          <a:noFill/>
          <a:ln w="571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fr-FR"/>
          </a:p>
        </p:txBody>
      </p:sp>
      <p:sp>
        <p:nvSpPr>
          <p:cNvPr id="10" name="Rectangle 9">
            <a:extLst>
              <a:ext uri="{FF2B5EF4-FFF2-40B4-BE49-F238E27FC236}">
                <a16:creationId xmlns:a16="http://schemas.microsoft.com/office/drawing/2014/main" id="{8E9FB41B-F7AF-419A-8936-8EA62B87FCBC}"/>
              </a:ext>
            </a:extLst>
          </p:cNvPr>
          <p:cNvSpPr/>
          <p:nvPr/>
        </p:nvSpPr>
        <p:spPr>
          <a:xfrm>
            <a:off x="139148" y="3880199"/>
            <a:ext cx="11913704" cy="1015663"/>
          </a:xfrm>
          <a:prstGeom prst="rect">
            <a:avLst/>
          </a:prstGeom>
        </p:spPr>
        <p:txBody>
          <a:bodyPr wrap="square">
            <a:spAutoFit/>
          </a:bodyPr>
          <a:lstStyle/>
          <a:p>
            <a:pPr algn="just" defTabSz="457200"/>
            <a:r>
              <a:rPr 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rPr>
              <a:t>LA MULLTILINE: </a:t>
            </a:r>
            <a:r>
              <a:rPr lang="fr-FR" sz="2000" dirty="0">
                <a:latin typeface="Verdana" panose="020B0604030504040204" pitchFamily="34" charset="0"/>
                <a:ea typeface="Verdana" panose="020B0604030504040204" pitchFamily="34" charset="0"/>
              </a:rPr>
              <a:t>Elle fonctionne comme la ligne, mais permet toutefois de tracer plusieurs segments simultanément. Pour paramétrer le style de multiligne, allez dans le menu "Format &gt; Style de multiligne".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sp>
        <p:nvSpPr>
          <p:cNvPr id="11" name="AutoShape 5">
            <a:extLst>
              <a:ext uri="{FF2B5EF4-FFF2-40B4-BE49-F238E27FC236}">
                <a16:creationId xmlns:a16="http://schemas.microsoft.com/office/drawing/2014/main" id="{12FFFD0B-7BF5-46C1-B796-B0FD63F87321}"/>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03:</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a:solidFill>
                  <a:schemeClr val="bg1"/>
                </a:solidFill>
                <a:latin typeface="Verdana" panose="020B0604030504040204" pitchFamily="34" charset="0"/>
                <a:ea typeface="Verdana" panose="020B0604030504040204" pitchFamily="34" charset="0"/>
              </a:rPr>
              <a:t>les outils </a:t>
            </a:r>
            <a:r>
              <a:rPr lang="fr-FR" sz="2400" b="1" kern="0" dirty="0" err="1">
                <a:solidFill>
                  <a:schemeClr val="bg1"/>
                </a:solidFill>
                <a:latin typeface="Verdana" panose="020B0604030504040204" pitchFamily="34" charset="0"/>
                <a:ea typeface="Verdana" panose="020B0604030504040204" pitchFamily="34" charset="0"/>
              </a:rPr>
              <a:t>d’Autocad</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4208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anim calcmode="lin" valueType="num">
                                      <p:cBhvr>
                                        <p:cTn id="35" dur="1000" fill="hold"/>
                                        <p:tgtEl>
                                          <p:spTgt spid="10"/>
                                        </p:tgtEl>
                                        <p:attrNameLst>
                                          <p:attrName>ppt_x</p:attrName>
                                        </p:attrNameLst>
                                      </p:cBhvr>
                                      <p:tavLst>
                                        <p:tav tm="0">
                                          <p:val>
                                            <p:strVal val="#ppt_x"/>
                                          </p:val>
                                        </p:tav>
                                        <p:tav tm="100000">
                                          <p:val>
                                            <p:strVal val="#ppt_x"/>
                                          </p:val>
                                        </p:tav>
                                      </p:tavLst>
                                    </p:anim>
                                    <p:anim calcmode="lin" valueType="num">
                                      <p:cBhvr>
                                        <p:cTn id="3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3178</TotalTime>
  <Words>2410</Words>
  <Application>Microsoft Office PowerPoint</Application>
  <PresentationFormat>Widescreen</PresentationFormat>
  <Paragraphs>110</Paragraphs>
  <Slides>22</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Times New Roman</vt:lpstr>
      <vt:lpstr>Verdana</vt:lpstr>
      <vt:lpstr>Wingdings</vt:lpstr>
      <vt:lpstr>1_Thème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197</cp:revision>
  <dcterms:created xsi:type="dcterms:W3CDTF">2018-10-25T16:10:57Z</dcterms:created>
  <dcterms:modified xsi:type="dcterms:W3CDTF">2022-05-10T16:31:54Z</dcterms:modified>
</cp:coreProperties>
</file>