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3" r:id="rId2"/>
    <p:sldId id="348" r:id="rId3"/>
    <p:sldId id="349" r:id="rId4"/>
    <p:sldId id="350" r:id="rId5"/>
    <p:sldId id="352" r:id="rId6"/>
    <p:sldId id="356" r:id="rId7"/>
    <p:sldId id="353" r:id="rId8"/>
    <p:sldId id="355" r:id="rId9"/>
    <p:sldId id="354" r:id="rId10"/>
    <p:sldId id="357" r:id="rId11"/>
    <p:sldId id="358" r:id="rId12"/>
    <p:sldId id="359" r:id="rId13"/>
    <p:sldId id="360" r:id="rId14"/>
    <p:sldId id="361" r:id="rId15"/>
    <p:sldId id="362" r:id="rId16"/>
  </p:sldIdLst>
  <p:sldSz cx="9144000" cy="6858000" type="screen4x3"/>
  <p:notesSz cx="67421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0000"/>
    <a:srgbClr val="FFFFCC"/>
    <a:srgbClr val="FFFF99"/>
    <a:srgbClr val="FF9933"/>
    <a:srgbClr val="837021"/>
    <a:srgbClr val="FFFF00"/>
    <a:srgbClr val="FF6600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112" autoAdjust="0"/>
  </p:normalViewPr>
  <p:slideViewPr>
    <p:cSldViewPr>
      <p:cViewPr varScale="1">
        <p:scale>
          <a:sx n="72" d="100"/>
          <a:sy n="72" d="100"/>
        </p:scale>
        <p:origin x="6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1"/>
            </a:lvl1pPr>
          </a:lstStyle>
          <a:p>
            <a:pPr>
              <a:defRPr/>
            </a:pPr>
            <a:fld id="{507E8E8E-CF8B-4E3E-8383-68FC1937A4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89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9475"/>
            <a:ext cx="494506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1"/>
            </a:lvl1pPr>
          </a:lstStyle>
          <a:p>
            <a:pPr>
              <a:defRPr/>
            </a:pPr>
            <a:fld id="{38F2CD9D-93F7-43F7-900C-99BCBBF1D2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94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12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086A-25A4-4098-91E6-23A1EF7E95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27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30CD-8B13-4840-B2F4-90BC467339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42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719B-2147-4CDB-8E56-16448DB380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47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1B7D-4D2E-45ED-9AE8-E5BAA6CA27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2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31FF-7B16-4FE8-8896-D5B6DF1DAD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50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DB84-2738-4381-B490-A48D28553B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636C-2795-4723-BA2F-39DAA512FE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1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B692-FC2D-4CB4-B3C6-AE91BF65A9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39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D9DD-A371-47C0-B282-243A1EB263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9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605D-5B6B-414D-B17D-C6FF98E3C4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5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D310-1637-403A-ADB3-F4C36C6FE9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32006-84B4-46E2-839F-B6B9357882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73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fr-FR"/>
              <a:t>Cours Béton armé, Mr. A. Guettiche</a:t>
            </a: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7848600" y="64912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 i="1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1"/>
            </a:lvl1pPr>
          </a:lstStyle>
          <a:p>
            <a:pPr>
              <a:defRPr/>
            </a:pPr>
            <a:fld id="{7BB98DB0-5F10-43D1-9BC4-42024087A6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5.png"/><Relationship Id="rId7" Type="http://schemas.openxmlformats.org/officeDocument/2006/relationships/image" Target="../media/image5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51520" y="1484784"/>
            <a:ext cx="8655708" cy="5355312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1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355036" y="1484784"/>
            <a:ext cx="8448675" cy="479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altLang="en-US" sz="2000" u="sng" dirty="0">
                <a:solidFill>
                  <a:srgbClr val="FFFF00"/>
                </a:solidFill>
              </a:rPr>
              <a:t>Compression simple</a:t>
            </a: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altLang="en-US" sz="2000" u="sng" dirty="0">
                <a:solidFill>
                  <a:srgbClr val="FFFF00"/>
                </a:solidFill>
              </a:rPr>
              <a:t>I- Définition</a:t>
            </a:r>
            <a:endParaRPr lang="fr-FR" sz="2000" b="0" dirty="0"/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sz="2000" b="0" dirty="0"/>
              <a:t>Une pièce en béton armé est soumise aux actions centrées lorsqu'elle est soumise a deux forces directement opposées, appliquées au centre des surfaces extrêmes, qui tendent a l'allonger (a la raccourcir). </a:t>
            </a:r>
          </a:p>
          <a:p>
            <a:pPr marL="0" indent="0" algn="just">
              <a:tabLst/>
            </a:pPr>
            <a:r>
              <a:rPr lang="fr-FR" sz="2000" b="0" dirty="0"/>
              <a:t>S’il s’agit d’un effort normal de compression N-, on dit que la pièce est soumise à </a:t>
            </a:r>
            <a:r>
              <a:rPr lang="fr-FR" sz="2000" b="0" dirty="0">
                <a:solidFill>
                  <a:srgbClr val="FF0000"/>
                </a:solidFill>
              </a:rPr>
              <a:t>la compression simple</a:t>
            </a:r>
          </a:p>
          <a:p>
            <a:pPr marL="0" indent="0" algn="just">
              <a:tabLst/>
            </a:pPr>
            <a:endParaRPr lang="fr-FR" sz="2000" b="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dirty="0"/>
              <a:t>                                                                    </a:t>
            </a:r>
            <a:r>
              <a:rPr lang="fr-FR" sz="2000" dirty="0">
                <a:solidFill>
                  <a:srgbClr val="FF0000"/>
                </a:solidFill>
              </a:rPr>
              <a:t>N</a:t>
            </a:r>
            <a:r>
              <a:rPr lang="fr-FR" sz="2000" dirty="0"/>
              <a:t> : </a:t>
            </a:r>
            <a:r>
              <a:rPr lang="fr-FR" sz="2000" b="0" dirty="0"/>
              <a:t>l’effort normal,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dirty="0"/>
              <a:t>                                                                    </a:t>
            </a:r>
            <a:r>
              <a:rPr lang="fr-FR" sz="2000" dirty="0">
                <a:solidFill>
                  <a:srgbClr val="FF0000"/>
                </a:solidFill>
              </a:rPr>
              <a:t>T</a:t>
            </a:r>
            <a:r>
              <a:rPr lang="fr-FR" sz="2000" dirty="0"/>
              <a:t> </a:t>
            </a:r>
            <a:r>
              <a:rPr lang="fr-FR" sz="2000" b="0" dirty="0"/>
              <a:t>: l’effort tranchant et 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dirty="0"/>
              <a:t>                                                                    </a:t>
            </a:r>
            <a:r>
              <a:rPr lang="fr-FR" sz="2000" dirty="0">
                <a:solidFill>
                  <a:srgbClr val="FF0000"/>
                </a:solidFill>
              </a:rPr>
              <a:t>M</a:t>
            </a:r>
            <a:r>
              <a:rPr lang="fr-FR" sz="2000" dirty="0"/>
              <a:t> </a:t>
            </a:r>
            <a:r>
              <a:rPr lang="fr-FR" sz="2000" b="0" dirty="0"/>
              <a:t>: le moment fléchissant</a:t>
            </a:r>
            <a:endParaRPr lang="fr-FR" sz="2000" b="0" dirty="0">
              <a:solidFill>
                <a:srgbClr val="FF0000"/>
              </a:solidFill>
            </a:endParaRPr>
          </a:p>
          <a:p>
            <a:pPr marL="0" indent="0" algn="just">
              <a:tabLst/>
            </a:pPr>
            <a:endParaRPr lang="fr-FR" sz="2000" b="0" dirty="0">
              <a:solidFill>
                <a:srgbClr val="FF0000"/>
              </a:solidFill>
            </a:endParaRPr>
          </a:p>
          <a:p>
            <a:pPr marL="0" indent="0" algn="just">
              <a:tabLst/>
            </a:pPr>
            <a:r>
              <a:rPr lang="fr-FR" sz="1400" dirty="0"/>
              <a:t>Pièce soumise à la Compression</a:t>
            </a:r>
          </a:p>
          <a:p>
            <a:pPr marL="0" indent="0" algn="just">
              <a:tabLst/>
            </a:pPr>
            <a:endParaRPr lang="fr-FR" sz="2000" b="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72787"/>
            <a:ext cx="1596155" cy="18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56517" y="166926"/>
            <a:ext cx="8655708" cy="923330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Centre universitaire de Mila</a:t>
            </a:r>
          </a:p>
          <a:p>
            <a:pPr eaLnBrk="1" hangingPunct="1"/>
            <a:r>
              <a:rPr lang="fr-FR" altLang="en-US" b="0" i="1" u="sng" dirty="0"/>
              <a:t>Cours</a:t>
            </a:r>
            <a:r>
              <a:rPr lang="fr-FR" altLang="en-US" b="0" dirty="0"/>
              <a:t> : </a:t>
            </a:r>
            <a:r>
              <a:rPr lang="fr-FR" altLang="en-US" dirty="0"/>
              <a:t>béton armé</a:t>
            </a:r>
            <a:endParaRPr lang="fr-FR" altLang="en-US" b="0" i="1" dirty="0">
              <a:sym typeface="Symbol" pitchFamily="18" charset="2"/>
            </a:endParaRPr>
          </a:p>
          <a:p>
            <a:pPr algn="just" eaLnBrk="1" hangingPunct="1"/>
            <a:r>
              <a:rPr lang="fr-FR" altLang="en-US" b="0" i="1" u="sng" dirty="0">
                <a:sym typeface="Symbol" pitchFamily="18" charset="2"/>
              </a:rPr>
              <a:t>Chapitre 04</a:t>
            </a:r>
            <a:r>
              <a:rPr lang="fr-FR" altLang="en-US" b="0" i="1" dirty="0">
                <a:sym typeface="Symbol" pitchFamily="18" charset="2"/>
              </a:rPr>
              <a:t>: </a:t>
            </a:r>
            <a:r>
              <a:rPr lang="fr-FR" altLang="en-US" dirty="0">
                <a:solidFill>
                  <a:srgbClr val="FFFF00"/>
                </a:solidFill>
              </a:rPr>
              <a:t>Dimensionnement des sections soumises aux actions centrées.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Cours Béton armé, Mr. A. Guettiche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76605D-5B6B-414D-B17D-C6FF98E3C4A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68863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03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28800" y="188640"/>
            <a:ext cx="8655708" cy="5355312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11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200025" y="332656"/>
            <a:ext cx="8684483" cy="54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altLang="en-US" sz="2000" dirty="0">
                <a:solidFill>
                  <a:srgbClr val="FFFF00"/>
                </a:solidFill>
              </a:rPr>
              <a:t>Traction simple</a:t>
            </a: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altLang="en-US" sz="2000" u="sng" dirty="0">
                <a:solidFill>
                  <a:srgbClr val="FFFF00"/>
                </a:solidFill>
              </a:rPr>
              <a:t> Définition</a:t>
            </a:r>
            <a:endParaRPr lang="fr-FR" sz="2000" b="0" dirty="0"/>
          </a:p>
          <a:p>
            <a:pPr marL="0" indent="0" algn="just">
              <a:tabLst/>
            </a:pPr>
            <a:r>
              <a:rPr lang="fr-FR" sz="2000" b="0" dirty="0"/>
              <a:t>S’il s’agit d’un effort normal de traction N+, on parle de </a:t>
            </a:r>
            <a:r>
              <a:rPr lang="fr-FR" sz="2000" b="0" dirty="0">
                <a:solidFill>
                  <a:srgbClr val="FF0000"/>
                </a:solidFill>
              </a:rPr>
              <a:t>la traction</a:t>
            </a:r>
            <a:r>
              <a:rPr lang="fr-FR" sz="2000" b="0" dirty="0"/>
              <a:t>, c’est le cas des tirants. </a:t>
            </a:r>
            <a:r>
              <a:rPr lang="fr-FR" sz="2000" dirty="0">
                <a:solidFill>
                  <a:srgbClr val="FF0000"/>
                </a:solidFill>
              </a:rPr>
              <a:t>N</a:t>
            </a:r>
            <a:r>
              <a:rPr lang="fr-FR" sz="2000" dirty="0"/>
              <a:t> : </a:t>
            </a:r>
            <a:r>
              <a:rPr lang="fr-FR" sz="2000" b="0" dirty="0"/>
              <a:t>l’effort normal,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dirty="0"/>
              <a:t>                                                                    </a:t>
            </a:r>
            <a:r>
              <a:rPr lang="fr-FR" sz="2000" dirty="0">
                <a:solidFill>
                  <a:srgbClr val="FF0000"/>
                </a:solidFill>
              </a:rPr>
              <a:t>T</a:t>
            </a:r>
            <a:r>
              <a:rPr lang="fr-FR" sz="2000" dirty="0"/>
              <a:t> </a:t>
            </a:r>
            <a:r>
              <a:rPr lang="fr-FR" sz="2000" b="0" dirty="0"/>
              <a:t>: l’effort tranchant et 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dirty="0"/>
              <a:t>                                                                   </a:t>
            </a:r>
            <a:r>
              <a:rPr lang="fr-FR" sz="2000" dirty="0">
                <a:solidFill>
                  <a:srgbClr val="FF0000"/>
                </a:solidFill>
              </a:rPr>
              <a:t>M</a:t>
            </a:r>
            <a:r>
              <a:rPr lang="fr-FR" sz="2000" dirty="0"/>
              <a:t> </a:t>
            </a:r>
            <a:r>
              <a:rPr lang="fr-FR" sz="2000" b="0" dirty="0"/>
              <a:t>: le moment fléchissant</a:t>
            </a:r>
            <a:endParaRPr lang="fr-FR" sz="2000" dirty="0"/>
          </a:p>
          <a:p>
            <a:pPr marL="0" indent="0" algn="just">
              <a:lnSpc>
                <a:spcPct val="150000"/>
              </a:lnSpc>
              <a:tabLst/>
            </a:pPr>
            <a:endParaRPr lang="fr-FR" sz="2000" dirty="0"/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dirty="0"/>
              <a:t>                                                             </a:t>
            </a:r>
            <a:endParaRPr lang="fr-FR" sz="2000" b="0" dirty="0">
              <a:solidFill>
                <a:srgbClr val="FF0000"/>
              </a:solidFill>
            </a:endParaRPr>
          </a:p>
          <a:p>
            <a:pPr marL="0" indent="0" algn="just">
              <a:tabLst/>
            </a:pPr>
            <a:endParaRPr lang="fr-FR" sz="2000" b="0" dirty="0">
              <a:solidFill>
                <a:srgbClr val="FF0000"/>
              </a:solidFill>
            </a:endParaRPr>
          </a:p>
          <a:p>
            <a:pPr marL="0" indent="0" algn="just">
              <a:tabLst/>
            </a:pPr>
            <a:r>
              <a:rPr lang="fr-FR" sz="1400" dirty="0"/>
              <a:t>Pièce soumise à la traction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b="0" dirty="0"/>
              <a:t>Les éléments  en  béton armé sollicités en traction simple sont rares, on les rencontre  généralement  les fermes en treillis, les ceintures de coupoles, les conduite d’eau , les réservoirs et les tirants dans les formes en arcade.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10212"/>
            <a:ext cx="142887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3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504" y="44624"/>
            <a:ext cx="9036496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12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07504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sz="2000" b="0" u="sng" dirty="0">
                <a:solidFill>
                  <a:srgbClr val="FFFF00"/>
                </a:solidFill>
              </a:rPr>
              <a:t>II. Hypothèses de calcul</a:t>
            </a:r>
            <a:endParaRPr lang="fr-FR" sz="2000" b="0" dirty="0">
              <a:solidFill>
                <a:srgbClr val="FFFF00"/>
              </a:solidFill>
            </a:endParaRPr>
          </a:p>
          <a:p>
            <a:pPr indent="-342900" algn="just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fr-FR" sz="2000" b="0" dirty="0"/>
              <a:t> La résistance du béton tendu n'est pas prise en compte;</a:t>
            </a:r>
          </a:p>
          <a:p>
            <a:pPr indent="-342900" algn="just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fr-FR" sz="2000" b="0" dirty="0"/>
              <a:t>La totalité de l’effort de traction est équilibré par l’acier;</a:t>
            </a:r>
          </a:p>
          <a:p>
            <a:pPr indent="-342900" algn="just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fr-FR" sz="2000" b="0" dirty="0"/>
              <a:t>Les armatures et la section de béton ont un même centre de surface;</a:t>
            </a:r>
            <a:endParaRPr lang="fr-FR" sz="2000" b="0" dirty="0">
              <a:solidFill>
                <a:srgbClr val="FF0000"/>
              </a:solidFill>
            </a:endParaRPr>
          </a:p>
          <a:p>
            <a:pPr indent="-342900" algn="just">
              <a:buFont typeface="Wingdings" panose="05000000000000000000" pitchFamily="2" charset="2"/>
              <a:buChar char="ü"/>
              <a:tabLst/>
            </a:pPr>
            <a:r>
              <a:rPr lang="fr-FR" sz="2000" b="0" dirty="0"/>
              <a:t>Pour les justifications vis-à-vis de l’</a:t>
            </a:r>
            <a:r>
              <a:rPr lang="fr-FR" sz="2000" b="0" dirty="0" err="1"/>
              <a:t>E.L.U</a:t>
            </a:r>
            <a:r>
              <a:rPr lang="fr-FR" sz="2000" b="0" dirty="0"/>
              <a:t>, l’acier subit  un allongement de </a:t>
            </a:r>
            <a:r>
              <a:rPr lang="el-GR" sz="2000" b="0" dirty="0"/>
              <a:t>ε</a:t>
            </a:r>
            <a:r>
              <a:rPr lang="fr-FR" sz="1400" b="0" dirty="0"/>
              <a:t>st</a:t>
            </a:r>
            <a:r>
              <a:rPr lang="fr-FR" sz="2000" b="0" dirty="0"/>
              <a:t> = 10 ‰ (pivot A).</a:t>
            </a:r>
          </a:p>
          <a:p>
            <a:pPr indent="-342900" algn="just"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fr-FR" sz="2000" b="0" dirty="0"/>
              <a:t>Pour les justifications vis-à-vis de l’ </a:t>
            </a:r>
            <a:r>
              <a:rPr lang="fr-FR" sz="2000" b="0" dirty="0" err="1"/>
              <a:t>E.L.S</a:t>
            </a:r>
            <a:r>
              <a:rPr lang="fr-FR" sz="2000" b="0" dirty="0"/>
              <a:t>. La contrainte de l’acier est plafonnée par les conditions de fissuration</a:t>
            </a:r>
            <a:endParaRPr lang="fr-FR" sz="2000" b="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b="0" u="sng" dirty="0">
                <a:solidFill>
                  <a:srgbClr val="FFFF00"/>
                </a:solidFill>
              </a:rPr>
              <a:t>III. Détermination des armatures longitudinale:</a:t>
            </a:r>
            <a:r>
              <a:rPr lang="fr-FR" sz="2000" b="0" dirty="0">
                <a:solidFill>
                  <a:srgbClr val="FFFF00"/>
                </a:solidFill>
              </a:rPr>
              <a:t> </a:t>
            </a:r>
            <a:r>
              <a:rPr lang="fr-FR" sz="2000" b="0" dirty="0"/>
              <a:t>la résistance du béton tendu étant considérée nulle ,l’effort de traction est entièrement équilibré par les armatures.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b="0" u="sng" dirty="0" err="1">
                <a:solidFill>
                  <a:srgbClr val="FFC000"/>
                </a:solidFill>
              </a:rPr>
              <a:t>III.1.Cas</a:t>
            </a:r>
            <a:r>
              <a:rPr lang="fr-FR" sz="2000" b="0" u="sng" dirty="0">
                <a:solidFill>
                  <a:srgbClr val="FFC000"/>
                </a:solidFill>
              </a:rPr>
              <a:t> de la fissuration peu préjudiciable</a:t>
            </a:r>
            <a:r>
              <a:rPr lang="fr-FR" sz="2000" b="0" dirty="0">
                <a:solidFill>
                  <a:srgbClr val="FFC000"/>
                </a:solidFill>
              </a:rPr>
              <a:t>: </a:t>
            </a:r>
            <a:r>
              <a:rPr lang="fr-FR" sz="2000" b="0" dirty="0"/>
              <a:t>Dans ce cas ,les dimensions résulte uniquement de l’état limite ultime  :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b="0" dirty="0"/>
              <a:t>Avec :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b="0" dirty="0"/>
              <a:t>A</a:t>
            </a:r>
            <a:r>
              <a:rPr lang="fr-FR" sz="1600" b="0" dirty="0"/>
              <a:t>min</a:t>
            </a:r>
            <a:r>
              <a:rPr lang="fr-FR" sz="2000" b="0" dirty="0"/>
              <a:t>: section minimal, obtenue par le condition de non fragilité  </a:t>
            </a:r>
          </a:p>
          <a:p>
            <a:pPr marL="0" indent="0" algn="just">
              <a:lnSpc>
                <a:spcPct val="150000"/>
              </a:lnSpc>
              <a:tabLst/>
            </a:pPr>
            <a:r>
              <a:rPr lang="fr-FR" sz="2000" b="0" dirty="0"/>
              <a:t>Nu: l’effort normal de traction à l’</a:t>
            </a:r>
            <a:r>
              <a:rPr lang="fr-FR" sz="2000" b="0" dirty="0" err="1"/>
              <a:t>ELU</a:t>
            </a:r>
            <a:r>
              <a:rPr lang="fr-FR" sz="2000" b="0" dirty="0"/>
              <a:t>.</a:t>
            </a:r>
          </a:p>
          <a:p>
            <a:pPr marL="0" indent="0" algn="just">
              <a:tabLst/>
            </a:pPr>
            <a:endParaRPr lang="fr-FR" sz="2000" b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71468"/>
            <a:ext cx="2457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04" y="4974322"/>
            <a:ext cx="1872208" cy="59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4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251519" y="44624"/>
                <a:ext cx="8736707" cy="6663363"/>
              </a:xfrm>
              <a:prstGeom prst="rect">
                <a:avLst/>
              </a:prstGeom>
              <a:noFill/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fr-FR" b="0" u="sng" dirty="0" err="1">
                    <a:solidFill>
                      <a:srgbClr val="FFC000"/>
                    </a:solidFill>
                  </a:rPr>
                  <a:t>III.2</a:t>
                </a:r>
                <a:r>
                  <a:rPr lang="fr-FR" b="0" u="sng" dirty="0">
                    <a:solidFill>
                      <a:srgbClr val="FFC000"/>
                    </a:solidFill>
                  </a:rPr>
                  <a:t>. Cas de la fissuration préjudiciable et très préjudiciable</a:t>
                </a:r>
                <a:r>
                  <a:rPr lang="fr-FR" b="0" dirty="0">
                    <a:solidFill>
                      <a:srgbClr val="FFC000"/>
                    </a:solidFill>
                  </a:rPr>
                  <a:t>: </a:t>
                </a:r>
                <a:r>
                  <a:rPr lang="fr-FR" b="0" dirty="0"/>
                  <a:t>le dimensionnement résulte uniquement dans l’ELS, il faut prendre  :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b="0" u="sng" dirty="0">
                    <a:solidFill>
                      <a:srgbClr val="FFC000"/>
                    </a:solidFill>
                  </a:rPr>
                  <a:t>fissuration préjudiciable:</a:t>
                </a:r>
                <a:r>
                  <a:rPr lang="fr-FR" b="0" dirty="0">
                    <a:solidFill>
                      <a:srgbClr val="FFC000"/>
                    </a:solidFill>
                  </a:rPr>
                  <a:t>                                              </a:t>
                </a:r>
                <a:r>
                  <a:rPr lang="fr-FR" b="0" dirty="0"/>
                  <a:t> avec                                    ; Ø ≥ </a:t>
                </a:r>
                <a:r>
                  <a:rPr lang="fr-FR" b="0" dirty="0" err="1"/>
                  <a:t>6mm</a:t>
                </a:r>
                <a:endParaRPr lang="fr-FR" b="0" u="sng" dirty="0">
                  <a:solidFill>
                    <a:srgbClr val="FFC0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b="0" u="sng" dirty="0">
                    <a:solidFill>
                      <a:srgbClr val="FFC000"/>
                    </a:solidFill>
                  </a:rPr>
                  <a:t>fissuration très préjudiciable:                                         </a:t>
                </a:r>
                <a:r>
                  <a:rPr lang="fr-FR" b="0" dirty="0"/>
                  <a:t>avec                                    ; Ø ≥ </a:t>
                </a:r>
                <a:r>
                  <a:rPr lang="fr-FR" b="0" dirty="0" err="1"/>
                  <a:t>8mm</a:t>
                </a:r>
                <a:endParaRPr lang="fr-FR" dirty="0"/>
              </a:p>
              <a:p>
                <a:pPr>
                  <a:spcBef>
                    <a:spcPts val="1200"/>
                  </a:spcBef>
                </a:pPr>
                <a:r>
                  <a:rPr lang="fr-FR" sz="2000" b="0" dirty="0"/>
                  <a:t>Avec :</a:t>
                </a:r>
                <a:r>
                  <a:rPr lang="fr-FR" sz="2000" b="0" dirty="0" err="1"/>
                  <a:t>Nser</a:t>
                </a:r>
                <a:r>
                  <a:rPr lang="fr-FR" sz="2000" b="0" dirty="0"/>
                  <a:t>: l’effort normal de traction à l’ELS.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20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l-G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 dirty="0">
                                <a:latin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fr-FR" sz="2000" dirty="0"/>
                              <m:t> 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000" dirty="0"/>
                              <m:t>s</m:t>
                            </m:r>
                          </m:sub>
                        </m:sSub>
                      </m:e>
                    </m:bar>
                  </m:oMath>
                </a14:m>
                <a:r>
                  <a:rPr lang="fr-FR" sz="2000" dirty="0"/>
                  <a:t>: </a:t>
                </a:r>
                <a:r>
                  <a:rPr lang="fr-FR" sz="2000" b="0" dirty="0"/>
                  <a:t>contrainte limite d’ouverture des fissures (voir chapitre 2 </a:t>
                </a:r>
                <a:r>
                  <a:rPr lang="fr-FR" sz="2000" b="0" dirty="0" err="1"/>
                  <a:t>paragrapheVIII.2</a:t>
                </a:r>
                <a:r>
                  <a:rPr lang="fr-FR" sz="2000" b="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0" dirty="0"/>
                  <a:t>A</a:t>
                </a:r>
                <a:r>
                  <a:rPr lang="fr-FR" sz="1600" b="0" dirty="0"/>
                  <a:t>min</a:t>
                </a:r>
                <a:r>
                  <a:rPr lang="fr-FR" sz="2000" b="0" dirty="0"/>
                  <a:t>: section minimal, obtenue par le condition de non fragilité 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2000" b="0" u="sng" dirty="0" err="1">
                    <a:solidFill>
                      <a:srgbClr val="FFC000"/>
                    </a:solidFill>
                  </a:rPr>
                  <a:t>III.3</a:t>
                </a:r>
                <a:r>
                  <a:rPr lang="fr-FR" sz="2000" b="0" u="sng" dirty="0">
                    <a:solidFill>
                      <a:srgbClr val="FFC000"/>
                    </a:solidFill>
                  </a:rPr>
                  <a:t> Condition de non-fragilité :</a:t>
                </a:r>
                <a:r>
                  <a:rPr lang="fr-FR" sz="2000" b="0" dirty="0"/>
                  <a:t>La ruine d’un élément soumis à la traction simple survient lorsque la contrainte des armatures atteint la valeur de la limite d’élasticité au droit d’une fissure largement ouverte 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fr-FR" sz="2000" b="0" dirty="0"/>
                  <a:t>Avec :</a:t>
                </a:r>
                <a:r>
                  <a:rPr lang="fr-FR" sz="2000" b="0" dirty="0">
                    <a:solidFill>
                      <a:srgbClr val="FF0000"/>
                    </a:solidFill>
                  </a:rPr>
                  <a:t>B</a:t>
                </a:r>
                <a:r>
                  <a:rPr lang="fr-FR" sz="2000" b="0" dirty="0"/>
                  <a:t> : section totale du béton tendu.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fr-FR" b="0" dirty="0">
                    <a:solidFill>
                      <a:srgbClr val="FF0000"/>
                    </a:solidFill>
                  </a:rPr>
                  <a:t>f</a:t>
                </a:r>
                <a:r>
                  <a:rPr lang="fr-FR" sz="1200" b="0" dirty="0">
                    <a:solidFill>
                      <a:srgbClr val="FF0000"/>
                    </a:solidFill>
                  </a:rPr>
                  <a:t>t28</a:t>
                </a:r>
                <a:r>
                  <a:rPr lang="fr-FR" b="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b="0" dirty="0"/>
                  <a:t>: résistance caractéristique du béton à la traction.</a:t>
                </a:r>
              </a:p>
              <a:p>
                <a:r>
                  <a:rPr lang="fr-FR" sz="2000" b="0" u="sng" dirty="0" err="1">
                    <a:solidFill>
                      <a:srgbClr val="FFC000"/>
                    </a:solidFill>
                  </a:rPr>
                  <a:t>III.4</a:t>
                </a:r>
                <a:r>
                  <a:rPr lang="fr-FR" sz="2000" b="0" u="sng" dirty="0">
                    <a:solidFill>
                      <a:srgbClr val="FFC000"/>
                    </a:solidFill>
                  </a:rPr>
                  <a:t> Section théorique à retenir :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19" y="44624"/>
                <a:ext cx="8736707" cy="6663363"/>
              </a:xfrm>
              <a:prstGeom prst="rect">
                <a:avLst/>
              </a:prstGeom>
              <a:blipFill rotWithShape="1">
                <a:blip r:embed="rId2"/>
                <a:stretch>
                  <a:fillRect l="-557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13</a:t>
            </a:fld>
            <a:endParaRPr lang="fr-FR" altLang="en-US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52" y="5877271"/>
            <a:ext cx="3295650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1761"/>
            <a:ext cx="1303387" cy="73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79" y="1054783"/>
            <a:ext cx="22832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33801"/>
            <a:ext cx="1728192" cy="4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79" y="1628800"/>
            <a:ext cx="22832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00610"/>
            <a:ext cx="1728192" cy="4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68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16972" y="2544"/>
                <a:ext cx="9144000" cy="6865021"/>
              </a:xfrm>
              <a:prstGeom prst="rect">
                <a:avLst/>
              </a:prstGeom>
              <a:noFill/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fr-FR" b="0" u="sng" dirty="0">
                    <a:solidFill>
                      <a:srgbClr val="FFC000"/>
                    </a:solidFill>
                  </a:rPr>
                  <a:t>IV. Armatures transversales des tirants</a:t>
                </a:r>
                <a:r>
                  <a:rPr lang="fr-FR" b="0" dirty="0">
                    <a:solidFill>
                      <a:srgbClr val="FFC000"/>
                    </a:solidFill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b="0" dirty="0">
                    <a:solidFill>
                      <a:srgbClr val="FFC000"/>
                    </a:solidFill>
                  </a:rPr>
                  <a:t>a)Diamètre </a:t>
                </a:r>
                <a:r>
                  <a:rPr lang="fr-FR" b="0" dirty="0" err="1">
                    <a:solidFill>
                      <a:srgbClr val="FFC000"/>
                    </a:solidFill>
                  </a:rPr>
                  <a:t>Øt</a:t>
                </a:r>
                <a:r>
                  <a:rPr lang="fr-FR" b="0" dirty="0">
                    <a:solidFill>
                      <a:srgbClr val="FFC000"/>
                    </a:solidFill>
                  </a:rPr>
                  <a:t>: </a:t>
                </a:r>
                <a:r>
                  <a:rPr lang="fr-FR" b="0" dirty="0"/>
                  <a:t>si ces armatures transversales sont </a:t>
                </a:r>
                <a:r>
                  <a:rPr lang="fr-FR" b="0" dirty="0">
                    <a:solidFill>
                      <a:srgbClr val="FFC000"/>
                    </a:solidFill>
                  </a:rPr>
                  <a:t>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fr-FR" b="0" dirty="0"/>
                  <a:t>Des ronds lisses ou des barres HA: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b="0" dirty="0">
                    <a:solidFill>
                      <a:srgbClr val="FFC000"/>
                    </a:solidFill>
                  </a:rPr>
                  <a:t>b) espacement st 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fr-FR" b="0" dirty="0"/>
                  <a:t>En zone courante : st ≤a  avec a ,petit côté de la section 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fr-FR" b="0" dirty="0"/>
                  <a:t>Dans une zone de recouvrement: armatures de couture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fr-FR" b="0" dirty="0">
                  <a:solidFill>
                    <a:srgbClr val="FFC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fr-FR" b="0" dirty="0">
                  <a:solidFill>
                    <a:srgbClr val="FFC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fr-FR" b="0" dirty="0">
                    <a:solidFill>
                      <a:srgbClr val="FFC000"/>
                    </a:solidFill>
                  </a:rPr>
                  <a:t>Longueur de recouvrement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fr-FR" b="0" dirty="0">
                  <a:solidFill>
                    <a:srgbClr val="FFC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fr-FR" b="0" dirty="0">
                  <a:solidFill>
                    <a:srgbClr val="FFC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fr-FR" b="0" dirty="0">
                  <a:solidFill>
                    <a:srgbClr val="FFC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𝐴𝑡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fr-FR" b="0" dirty="0">
                    <a:solidFill>
                      <a:schemeClr val="bg1"/>
                    </a:solidFill>
                  </a:rPr>
                  <a:t>𝐴𝑡 avec n : nombre des brins ; </a:t>
                </a:r>
                <a:r>
                  <a:rPr lang="fr-FR" b="0" dirty="0" err="1">
                    <a:solidFill>
                      <a:schemeClr val="bg1"/>
                    </a:solidFill>
                  </a:rPr>
                  <a:t>At</a:t>
                </a:r>
                <a:r>
                  <a:rPr lang="fr-FR" b="0" dirty="0">
                    <a:solidFill>
                      <a:schemeClr val="bg1"/>
                    </a:solidFill>
                  </a:rPr>
                  <a:t>: section d’un brin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b="0" dirty="0">
                    <a:solidFill>
                      <a:schemeClr val="bg1"/>
                    </a:solidFill>
                  </a:rPr>
                  <a:t>A: section d’acier longitudinale; </a:t>
                </a:r>
                <a:r>
                  <a:rPr lang="fr-FR" b="0" dirty="0" err="1">
                    <a:solidFill>
                      <a:schemeClr val="bg1"/>
                    </a:solidFill>
                  </a:rPr>
                  <a:t>fe</a:t>
                </a:r>
                <a:r>
                  <a:rPr lang="fr-FR" b="0" dirty="0">
                    <a:solidFill>
                      <a:schemeClr val="bg1"/>
                    </a:solidFill>
                  </a:rPr>
                  <a:t> : nuance d’acier longitudinal; </a:t>
                </a:r>
                <a:r>
                  <a:rPr lang="fr-FR" b="0" dirty="0" err="1">
                    <a:solidFill>
                      <a:schemeClr val="bg1"/>
                    </a:solidFill>
                  </a:rPr>
                  <a:t>fet</a:t>
                </a:r>
                <a:r>
                  <a:rPr lang="fr-FR" b="0" dirty="0">
                    <a:solidFill>
                      <a:schemeClr val="bg1"/>
                    </a:solidFill>
                  </a:rPr>
                  <a:t> : nuance d’acier transversale 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𝐿𝑠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fr-FR" b="0" dirty="0">
                  <a:solidFill>
                    <a:srgbClr val="FFC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fr-FR" b="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72" y="2544"/>
                <a:ext cx="9144000" cy="6865021"/>
              </a:xfrm>
              <a:prstGeom prst="rect">
                <a:avLst/>
              </a:prstGeom>
              <a:blipFill rotWithShape="1">
                <a:blip r:embed="rId2"/>
                <a:stretch>
                  <a:fillRect l="-465" r="-332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14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403648" y="1523383"/>
            <a:ext cx="844867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Aft>
                <a:spcPts val="1200"/>
              </a:spcAft>
              <a:tabLst/>
            </a:pPr>
            <a:endParaRPr lang="fr-FR" sz="2000" b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888084" cy="4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64657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21339"/>
            <a:ext cx="1041847" cy="116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03680"/>
            <a:ext cx="1161371" cy="11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30951"/>
            <a:ext cx="1666875" cy="48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21339"/>
            <a:ext cx="2295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51519" y="200387"/>
            <a:ext cx="8736707" cy="6694140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0" u="sng" dirty="0">
                <a:solidFill>
                  <a:srgbClr val="FFC000"/>
                </a:solidFill>
              </a:rPr>
              <a:t>Conditions d'enrobage des aciers:</a:t>
            </a:r>
          </a:p>
          <a:p>
            <a:pPr>
              <a:lnSpc>
                <a:spcPct val="150000"/>
              </a:lnSpc>
            </a:pPr>
            <a:r>
              <a:rPr lang="fr-FR" b="0" dirty="0"/>
              <a:t>L'enrobage c de toute armature est au moins égal a:</a:t>
            </a:r>
          </a:p>
          <a:p>
            <a:r>
              <a:rPr lang="fr-FR" dirty="0"/>
              <a:t>- 5 cm </a:t>
            </a:r>
            <a:r>
              <a:rPr lang="fr-FR" b="0" dirty="0"/>
              <a:t>: ouvrages a la mer</a:t>
            </a:r>
          </a:p>
          <a:p>
            <a:r>
              <a:rPr lang="fr-FR" b="0" dirty="0"/>
              <a:t>- </a:t>
            </a:r>
            <a:r>
              <a:rPr lang="fr-FR" dirty="0"/>
              <a:t>3 cm </a:t>
            </a:r>
            <a:r>
              <a:rPr lang="fr-FR" b="0" dirty="0"/>
              <a:t>: milieu soumis a des actions agressives</a:t>
            </a:r>
          </a:p>
          <a:p>
            <a:r>
              <a:rPr lang="fr-FR" b="0" dirty="0"/>
              <a:t>- </a:t>
            </a:r>
            <a:r>
              <a:rPr lang="fr-FR" dirty="0"/>
              <a:t>3 cm </a:t>
            </a:r>
            <a:r>
              <a:rPr lang="fr-FR" b="0" dirty="0"/>
              <a:t>: milieu soumis soit: aux intempéries, aux liquides</a:t>
            </a:r>
            <a:endParaRPr lang="fr-FR" dirty="0"/>
          </a:p>
          <a:p>
            <a:r>
              <a:rPr lang="fr-FR" b="0" dirty="0"/>
              <a:t> aux condensations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0" u="sng" dirty="0">
                <a:solidFill>
                  <a:srgbClr val="FFC000"/>
                </a:solidFill>
              </a:rPr>
              <a:t>Possibilités de bétonnage correct:</a:t>
            </a:r>
          </a:p>
          <a:p>
            <a:r>
              <a:rPr lang="fr-FR" b="0" dirty="0"/>
              <a:t>- </a:t>
            </a:r>
            <a:r>
              <a:rPr lang="fr-FR" sz="2400" b="0" dirty="0" err="1"/>
              <a:t>ϕ</a:t>
            </a:r>
            <a:r>
              <a:rPr lang="fr-FR" sz="1200" b="0" dirty="0" err="1"/>
              <a:t>t</a:t>
            </a:r>
            <a:r>
              <a:rPr lang="fr-FR" b="0" dirty="0"/>
              <a:t> ≤ ( h/35 ; </a:t>
            </a:r>
            <a:r>
              <a:rPr lang="el-GR" b="0" dirty="0"/>
              <a:t>ϕ</a:t>
            </a:r>
            <a:r>
              <a:rPr lang="fr-FR" b="0" dirty="0"/>
              <a:t> ; b</a:t>
            </a:r>
            <a:r>
              <a:rPr lang="fr-FR" sz="1200" b="0" dirty="0"/>
              <a:t>0</a:t>
            </a:r>
            <a:r>
              <a:rPr lang="fr-FR" b="0" dirty="0"/>
              <a:t>/10)</a:t>
            </a:r>
          </a:p>
          <a:p>
            <a:r>
              <a:rPr lang="fr-FR" b="0" dirty="0"/>
              <a:t>- </a:t>
            </a:r>
            <a:r>
              <a:rPr lang="fr-FR" sz="2400" dirty="0" err="1"/>
              <a:t>e</a:t>
            </a:r>
            <a:r>
              <a:rPr lang="fr-FR" sz="1400" b="0" dirty="0" err="1"/>
              <a:t>v</a:t>
            </a:r>
            <a:r>
              <a:rPr lang="fr-FR" b="0" dirty="0"/>
              <a:t> ≥ (c</a:t>
            </a:r>
            <a:r>
              <a:rPr lang="fr-FR" sz="1400" b="0" dirty="0"/>
              <a:t>g</a:t>
            </a:r>
            <a:r>
              <a:rPr lang="fr-FR" b="0" dirty="0"/>
              <a:t> ; </a:t>
            </a:r>
            <a:r>
              <a:rPr lang="el-GR" b="0" dirty="0"/>
              <a:t>ϕ</a:t>
            </a:r>
            <a:r>
              <a:rPr lang="fr-FR" b="0" dirty="0"/>
              <a:t>)</a:t>
            </a:r>
          </a:p>
          <a:p>
            <a:r>
              <a:rPr lang="fr-FR" b="0" dirty="0"/>
              <a:t>- </a:t>
            </a:r>
            <a:r>
              <a:rPr lang="fr-FR" sz="2800" b="0" dirty="0"/>
              <a:t>e</a:t>
            </a:r>
            <a:r>
              <a:rPr lang="fr-FR" b="0" dirty="0"/>
              <a:t>h ≥ (1.5 Cg ; </a:t>
            </a:r>
            <a:r>
              <a:rPr lang="el-GR" b="0" dirty="0"/>
              <a:t>ϕ</a:t>
            </a:r>
            <a:r>
              <a:rPr lang="fr-FR" b="0" dirty="0"/>
              <a:t>)</a:t>
            </a:r>
          </a:p>
          <a:p>
            <a:r>
              <a:rPr lang="fr-FR" b="0" dirty="0"/>
              <a:t>- </a:t>
            </a:r>
            <a:r>
              <a:rPr lang="fr-FR" sz="2400" b="0" dirty="0"/>
              <a:t>C</a:t>
            </a:r>
            <a:r>
              <a:rPr lang="fr-FR" b="0" dirty="0"/>
              <a:t>t ≥ </a:t>
            </a:r>
            <a:r>
              <a:rPr lang="el-GR" sz="2400" b="0" dirty="0"/>
              <a:t>ϕ</a:t>
            </a:r>
            <a:r>
              <a:rPr lang="fr-FR" dirty="0"/>
              <a:t>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0" u="sng" dirty="0">
                <a:solidFill>
                  <a:srgbClr val="FFC000"/>
                </a:solidFill>
              </a:rPr>
              <a:t> Diamètres et écartements                                </a:t>
            </a:r>
          </a:p>
          <a:p>
            <a:r>
              <a:rPr lang="fr-FR" b="0" dirty="0">
                <a:solidFill>
                  <a:srgbClr val="FFC000"/>
                </a:solidFill>
              </a:rPr>
              <a:t> Cas de la fissuration préjudiciable</a:t>
            </a:r>
          </a:p>
          <a:p>
            <a:r>
              <a:rPr lang="fr-FR" b="0" dirty="0"/>
              <a:t>• Aciers longitudinaux tendus: </a:t>
            </a:r>
            <a:r>
              <a:rPr lang="el-GR" b="0" dirty="0"/>
              <a:t>ϕ</a:t>
            </a:r>
            <a:r>
              <a:rPr lang="fr-FR" b="0" dirty="0"/>
              <a:t> ≥ 6 mm</a:t>
            </a:r>
          </a:p>
          <a:p>
            <a:r>
              <a:rPr lang="fr-FR" b="0" dirty="0"/>
              <a:t>• Ecartement entre barres: </a:t>
            </a:r>
            <a:r>
              <a:rPr lang="fr-FR" sz="2400" dirty="0">
                <a:latin typeface="Times New Roman"/>
              </a:rPr>
              <a:t>e</a:t>
            </a:r>
            <a:r>
              <a:rPr lang="fr-FR" sz="1600" b="0" dirty="0"/>
              <a:t>h</a:t>
            </a:r>
            <a:r>
              <a:rPr lang="fr-FR" b="0" dirty="0"/>
              <a:t> ≤ 4 </a:t>
            </a:r>
            <a:r>
              <a:rPr lang="el-GR" b="0" dirty="0"/>
              <a:t>ϕ</a:t>
            </a:r>
            <a:r>
              <a:rPr lang="fr-FR" b="0" dirty="0"/>
              <a:t> si </a:t>
            </a:r>
            <a:r>
              <a:rPr lang="el-GR" b="0" dirty="0"/>
              <a:t>ϕ</a:t>
            </a:r>
            <a:r>
              <a:rPr lang="fr-FR" b="0" dirty="0"/>
              <a:t> ≥ 20 mm</a:t>
            </a:r>
            <a:endParaRPr lang="fr-FR" dirty="0"/>
          </a:p>
          <a:p>
            <a:r>
              <a:rPr lang="fr-FR" b="0" dirty="0">
                <a:solidFill>
                  <a:srgbClr val="FFC000"/>
                </a:solidFill>
              </a:rPr>
              <a:t>Cas de la fissuration très préjudiciable</a:t>
            </a:r>
          </a:p>
          <a:p>
            <a:r>
              <a:rPr lang="fr-FR" b="0" dirty="0">
                <a:latin typeface="Arial"/>
              </a:rPr>
              <a:t>• </a:t>
            </a:r>
            <a:r>
              <a:rPr lang="fr-FR" b="0" dirty="0"/>
              <a:t>Aciers tendus: </a:t>
            </a:r>
            <a:r>
              <a:rPr lang="el-GR" b="0" dirty="0">
                <a:latin typeface="Arial"/>
              </a:rPr>
              <a:t>ϕ</a:t>
            </a:r>
            <a:r>
              <a:rPr lang="fr-FR" b="0" dirty="0">
                <a:latin typeface="Symbol"/>
              </a:rPr>
              <a:t> </a:t>
            </a:r>
            <a:r>
              <a:rPr lang="fr-FR" b="0" dirty="0">
                <a:latin typeface="Arial"/>
              </a:rPr>
              <a:t>8 mm</a:t>
            </a:r>
            <a:endParaRPr lang="fr-FR" dirty="0"/>
          </a:p>
          <a:p>
            <a:r>
              <a:rPr lang="fr-FR" b="0" dirty="0">
                <a:latin typeface="Arial"/>
              </a:rPr>
              <a:t>• </a:t>
            </a:r>
            <a:r>
              <a:rPr lang="fr-FR" b="0" dirty="0"/>
              <a:t>Ecartement entre barres</a:t>
            </a:r>
            <a:r>
              <a:rPr lang="fr-FR" b="0" dirty="0">
                <a:latin typeface="Arial"/>
              </a:rPr>
              <a:t>: e</a:t>
            </a:r>
            <a:r>
              <a:rPr lang="fr-FR" sz="1050" b="0" dirty="0">
                <a:latin typeface="Arial"/>
              </a:rPr>
              <a:t>h </a:t>
            </a:r>
            <a:r>
              <a:rPr lang="fr-FR" b="0" dirty="0">
                <a:latin typeface="Symbol"/>
              </a:rPr>
              <a:t> </a:t>
            </a:r>
            <a:r>
              <a:rPr lang="fr-FR" b="0" dirty="0">
                <a:latin typeface="Arial"/>
              </a:rPr>
              <a:t>3 </a:t>
            </a:r>
            <a:r>
              <a:rPr lang="el-GR" b="0" dirty="0">
                <a:latin typeface="Arial"/>
              </a:rPr>
              <a:t>ϕ</a:t>
            </a:r>
            <a:r>
              <a:rPr lang="fr-FR" b="0" dirty="0">
                <a:latin typeface="Arial"/>
              </a:rPr>
              <a:t> si </a:t>
            </a:r>
            <a:r>
              <a:rPr lang="el-GR" b="0" dirty="0">
                <a:latin typeface="Arial"/>
              </a:rPr>
              <a:t>ϕ</a:t>
            </a:r>
            <a:r>
              <a:rPr lang="fr-FR" b="0" dirty="0">
                <a:latin typeface="Arial"/>
              </a:rPr>
              <a:t> </a:t>
            </a:r>
            <a:r>
              <a:rPr lang="fr-FR" b="0" dirty="0">
                <a:latin typeface="Symbol"/>
              </a:rPr>
              <a:t> </a:t>
            </a:r>
            <a:r>
              <a:rPr lang="fr-FR" b="0" dirty="0">
                <a:latin typeface="Arial"/>
              </a:rPr>
              <a:t>20 mm</a:t>
            </a:r>
            <a:endParaRPr lang="fr-FR" b="0" dirty="0"/>
          </a:p>
          <a:p>
            <a:endParaRPr lang="fr-FR" dirty="0"/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15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251520" y="205736"/>
            <a:ext cx="844867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Aft>
                <a:spcPts val="0"/>
              </a:spcAft>
              <a:tabLst/>
            </a:pPr>
            <a:r>
              <a:rPr lang="fr-FR" sz="2000" u="sng" dirty="0" err="1">
                <a:solidFill>
                  <a:srgbClr val="FFFF00"/>
                </a:solidFill>
              </a:rPr>
              <a:t>IV.Dispositions</a:t>
            </a:r>
            <a:r>
              <a:rPr lang="fr-FR" sz="2000" u="sng" dirty="0">
                <a:solidFill>
                  <a:srgbClr val="FFFF00"/>
                </a:solidFill>
              </a:rPr>
              <a:t> réglementaires minimales</a:t>
            </a:r>
            <a:r>
              <a:rPr lang="fr-FR" sz="2000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79721"/>
            <a:ext cx="3053011" cy="24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7"/>
            <a:ext cx="3035700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95521"/>
            <a:ext cx="30357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9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5496" y="44624"/>
            <a:ext cx="9108503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2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sz="2000" u="sng" dirty="0">
                <a:solidFill>
                  <a:srgbClr val="FFFF00"/>
                </a:solidFill>
              </a:rPr>
              <a:t>II.. Hypothèses de calcul</a:t>
            </a:r>
            <a:endParaRPr lang="fr-FR" sz="2000" dirty="0">
              <a:solidFill>
                <a:srgbClr val="FFFF00"/>
              </a:solidFill>
            </a:endParaRPr>
          </a:p>
          <a:p>
            <a:pPr marL="0" indent="0" algn="just">
              <a:spcAft>
                <a:spcPts val="1200"/>
              </a:spcAft>
              <a:buFont typeface="Wingdings" panose="05000000000000000000" pitchFamily="2" charset="2"/>
              <a:buChar char="ü"/>
              <a:tabLst/>
            </a:pPr>
            <a:r>
              <a:rPr lang="fr-FR" sz="2000" b="0" dirty="0"/>
              <a:t> </a:t>
            </a:r>
            <a:r>
              <a:rPr lang="fr-FR" b="0" dirty="0"/>
              <a:t>l’excentricité de l’effort normal est petite.</a:t>
            </a:r>
          </a:p>
          <a:p>
            <a:pPr marL="0" indent="0" algn="just">
              <a:spcAft>
                <a:spcPts val="1200"/>
              </a:spcAft>
              <a:buFont typeface="Wingdings" panose="05000000000000000000" pitchFamily="2" charset="2"/>
              <a:buChar char="ü"/>
              <a:tabLst/>
            </a:pPr>
            <a:r>
              <a:rPr lang="fr-FR" b="0" dirty="0"/>
              <a:t> l’imperfection de rectitude est inférieure à : Max (1cm; l0 (la longueur libre)/500).</a:t>
            </a:r>
          </a:p>
          <a:p>
            <a:pPr marL="0" indent="0" algn="just">
              <a:spcAft>
                <a:spcPts val="1200"/>
              </a:spcAft>
              <a:buFont typeface="Wingdings" panose="05000000000000000000" pitchFamily="2" charset="2"/>
              <a:buChar char="ü"/>
              <a:tabLst/>
            </a:pPr>
            <a:r>
              <a:rPr lang="fr-FR" b="0" dirty="0"/>
              <a:t>l’élancement est inférieur à 70.</a:t>
            </a:r>
          </a:p>
          <a:p>
            <a:pPr marL="0" indent="0" algn="just">
              <a:spcAft>
                <a:spcPts val="1200"/>
              </a:spcAft>
              <a:buFont typeface="Wingdings" panose="05000000000000000000" pitchFamily="2" charset="2"/>
              <a:buChar char="ü"/>
              <a:tabLst/>
            </a:pPr>
            <a:r>
              <a:rPr lang="fr-FR" b="0" dirty="0"/>
              <a:t>Dans un poteau sollicité en «compression centrée» le centre de gravité du béton et celui des armatures sont confondus</a:t>
            </a:r>
          </a:p>
          <a:p>
            <a:pPr marL="0" indent="0" algn="just">
              <a:spcAft>
                <a:spcPts val="0"/>
              </a:spcAft>
              <a:buFont typeface="Wingdings" panose="05000000000000000000" pitchFamily="2" charset="2"/>
              <a:buChar char="ü"/>
              <a:tabLst/>
            </a:pPr>
            <a:r>
              <a:rPr lang="fr-FR" b="0" dirty="0"/>
              <a:t>Les règles BAEL n'imposent aucune condition à l'ELS pour les poteaux en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tabLst/>
            </a:pPr>
            <a:r>
              <a:rPr lang="fr-FR" b="0" dirty="0"/>
              <a:t>compression centrée. Par conséquent, le dimensionnement et la détermination des armatures doivent se faire uniquement à l'ELU.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/>
            </a:pPr>
            <a:r>
              <a:rPr lang="fr-FR" b="0" dirty="0"/>
              <a:t>  La section de béton étant entièrement comprimée, le diagramme des déformations passe par le Pivot C (</a:t>
            </a:r>
            <a:r>
              <a:rPr lang="el-GR" b="0" dirty="0"/>
              <a:t>ε</a:t>
            </a:r>
            <a:r>
              <a:rPr lang="fr-FR" b="0" dirty="0" err="1"/>
              <a:t>bc</a:t>
            </a:r>
            <a:r>
              <a:rPr lang="fr-FR" b="0" dirty="0"/>
              <a:t>= 2‰).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Char char="ü"/>
              <a:tabLst/>
            </a:pPr>
            <a:r>
              <a:rPr lang="fr-FR" b="0" dirty="0"/>
              <a:t> Il n’y a pas de glissement relatif entre l’acier et le béton (</a:t>
            </a:r>
            <a:r>
              <a:rPr lang="el-GR" b="0" dirty="0"/>
              <a:t>ε</a:t>
            </a:r>
            <a:r>
              <a:rPr lang="fr-FR" b="0" dirty="0" err="1"/>
              <a:t>bc</a:t>
            </a:r>
            <a:r>
              <a:rPr lang="fr-FR" b="0" dirty="0"/>
              <a:t> = </a:t>
            </a:r>
            <a:r>
              <a:rPr lang="el-GR" b="0" dirty="0"/>
              <a:t>ε</a:t>
            </a:r>
            <a:r>
              <a:rPr lang="fr-FR" b="0" dirty="0" err="1"/>
              <a:t>sc</a:t>
            </a:r>
            <a:r>
              <a:rPr lang="fr-FR" b="0" dirty="0"/>
              <a:t> = 2 ‰).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Char char="ü"/>
              <a:tabLst/>
            </a:pPr>
            <a:r>
              <a:rPr lang="fr-FR" u="sng" dirty="0">
                <a:solidFill>
                  <a:srgbClr val="FFFF00"/>
                </a:solidFill>
              </a:rPr>
              <a:t>III. Combinaison d’action de base: </a:t>
            </a:r>
            <a:r>
              <a:rPr lang="fr-FR" b="0" dirty="0"/>
              <a:t>Dans les cas les plus courants, l'unique combinaison d'actions à considérer est :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Char char="ü"/>
              <a:tabLst/>
            </a:pPr>
            <a:endParaRPr lang="fr-FR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37" y="5445224"/>
            <a:ext cx="1800200" cy="41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6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505" y="44624"/>
            <a:ext cx="8928992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3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07506" y="44624"/>
            <a:ext cx="880871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Aft>
                <a:spcPts val="600"/>
              </a:spcAft>
              <a:tabLst>
                <a:tab pos="0" algn="l"/>
              </a:tabLst>
            </a:pPr>
            <a:r>
              <a:rPr lang="fr-FR" sz="2000" u="sng" dirty="0">
                <a:solidFill>
                  <a:srgbClr val="FFFF00"/>
                </a:solidFill>
              </a:rPr>
              <a:t>IV Longueur de flambement et élancement d’un poteau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fr-FR" b="0" u="sng" dirty="0" err="1">
                <a:solidFill>
                  <a:srgbClr val="FFC000"/>
                </a:solidFill>
              </a:rPr>
              <a:t>IV.1.Longueur</a:t>
            </a:r>
            <a:r>
              <a:rPr lang="fr-FR" b="0" u="sng" dirty="0">
                <a:solidFill>
                  <a:srgbClr val="FFC000"/>
                </a:solidFill>
              </a:rPr>
              <a:t> de flambement:</a:t>
            </a:r>
            <a:r>
              <a:rPr lang="fr-FR" b="0" dirty="0">
                <a:solidFill>
                  <a:srgbClr val="FFC000"/>
                </a:solidFill>
              </a:rPr>
              <a:t> </a:t>
            </a:r>
            <a:r>
              <a:rPr lang="fr-FR" b="0" dirty="0"/>
              <a:t>Sous l’influence d’un effort de </a:t>
            </a:r>
            <a:r>
              <a:rPr lang="fr-FR" b="0" dirty="0">
                <a:solidFill>
                  <a:srgbClr val="FF0000"/>
                </a:solidFill>
              </a:rPr>
              <a:t>compression</a:t>
            </a:r>
            <a:r>
              <a:rPr lang="fr-FR" b="0" dirty="0"/>
              <a:t>, les poteaux peuvent s’avérer instables et </a:t>
            </a:r>
            <a:r>
              <a:rPr lang="fr-FR" b="0" dirty="0">
                <a:solidFill>
                  <a:srgbClr val="FF0000"/>
                </a:solidFill>
              </a:rPr>
              <a:t>flamber</a:t>
            </a:r>
            <a:r>
              <a:rPr lang="fr-FR" b="0" dirty="0"/>
              <a:t>. Il est donc nécessaire de prendre en compte dans les calculs une longueur fictive du poteau appelée </a:t>
            </a:r>
            <a:r>
              <a:rPr lang="fr-FR" b="0" dirty="0">
                <a:solidFill>
                  <a:srgbClr val="FF0000"/>
                </a:solidFill>
              </a:rPr>
              <a:t>longueur de flambement</a:t>
            </a:r>
            <a:r>
              <a:rPr lang="fr-FR" b="0" dirty="0"/>
              <a:t> </a:t>
            </a:r>
            <a:r>
              <a:rPr lang="fr-FR" b="0" dirty="0" err="1">
                <a:solidFill>
                  <a:srgbClr val="FF0000"/>
                </a:solidFill>
              </a:rPr>
              <a:t>Lf</a:t>
            </a:r>
            <a:r>
              <a:rPr lang="fr-FR" b="0" dirty="0"/>
              <a:t> à la place de sa longueur réelle (appelée aussi longueur libre) </a:t>
            </a:r>
            <a:r>
              <a:rPr lang="fr-FR" b="0" dirty="0" err="1">
                <a:solidFill>
                  <a:srgbClr val="FF0000"/>
                </a:solidFill>
              </a:rPr>
              <a:t>L0</a:t>
            </a:r>
            <a:r>
              <a:rPr lang="fr-FR" sz="1400" b="0" dirty="0">
                <a:solidFill>
                  <a:srgbClr val="FF0000"/>
                </a:solidFill>
              </a:rPr>
              <a:t>.</a:t>
            </a:r>
            <a:r>
              <a:rPr lang="fr-FR" sz="1400" b="0" dirty="0"/>
              <a:t> </a:t>
            </a:r>
            <a:r>
              <a:rPr lang="fr-FR" b="0" dirty="0"/>
              <a:t>La longueur de flambement </a:t>
            </a:r>
            <a:r>
              <a:rPr lang="fr-FR" b="0" dirty="0" err="1">
                <a:solidFill>
                  <a:srgbClr val="FF0000"/>
                </a:solidFill>
              </a:rPr>
              <a:t>Lf</a:t>
            </a:r>
            <a:r>
              <a:rPr lang="fr-FR" b="0" dirty="0"/>
              <a:t> dépend du type de liaison présente aux extrémités de l’élément considéré. De façon générale :</a:t>
            </a:r>
          </a:p>
          <a:p>
            <a:pPr marL="457200" indent="-457200" algn="just">
              <a:spcAft>
                <a:spcPts val="600"/>
              </a:spcAft>
              <a:buAutoNum type="alphaLcPeriod"/>
              <a:tabLst>
                <a:tab pos="0" algn="l"/>
              </a:tabLst>
            </a:pPr>
            <a:r>
              <a:rPr lang="fr-FR" sz="2000" b="0" u="sng" dirty="0">
                <a:solidFill>
                  <a:srgbClr val="FFC000"/>
                </a:solidFill>
              </a:rPr>
              <a:t>Cas du poteau isolé:</a:t>
            </a:r>
          </a:p>
          <a:p>
            <a:pPr marL="457200" indent="-457200" algn="just">
              <a:spcAft>
                <a:spcPts val="600"/>
              </a:spcAft>
              <a:buAutoNum type="alphaLcPeriod"/>
              <a:tabLst>
                <a:tab pos="0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600"/>
              </a:spcAft>
              <a:buAutoNum type="alphaLcPeriod"/>
              <a:tabLst>
                <a:tab pos="0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b="0" dirty="0"/>
              <a:t>K:  Relation entre la longueur libre </a:t>
            </a:r>
            <a:r>
              <a:rPr lang="fr-FR" b="0" dirty="0" err="1"/>
              <a:t>L</a:t>
            </a:r>
            <a:r>
              <a:rPr lang="fr-FR" sz="1200" b="0" dirty="0" err="1"/>
              <a:t>0</a:t>
            </a:r>
            <a:r>
              <a:rPr lang="fr-FR" b="0" dirty="0"/>
              <a:t> et la longueur de flambement </a:t>
            </a:r>
            <a:r>
              <a:rPr lang="fr-FR" b="0" dirty="0" err="1"/>
              <a:t>L</a:t>
            </a:r>
            <a:r>
              <a:rPr lang="fr-FR" sz="1200" b="0" dirty="0" err="1"/>
              <a:t>f</a:t>
            </a:r>
            <a:endParaRPr lang="fr-FR" sz="1200" b="0" u="sng" dirty="0">
              <a:solidFill>
                <a:srgbClr val="FFC000"/>
              </a:solidFill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fr-FR" b="0" u="sng" dirty="0">
                <a:solidFill>
                  <a:srgbClr val="FFC000"/>
                </a:solidFill>
              </a:rPr>
              <a:t>Cas des bâtiments: </a:t>
            </a:r>
            <a:r>
              <a:rPr lang="fr-FR" b="0" dirty="0" err="1"/>
              <a:t>L</a:t>
            </a:r>
            <a:r>
              <a:rPr lang="fr-FR" sz="1200" b="0" dirty="0" err="1"/>
              <a:t>0</a:t>
            </a:r>
            <a:r>
              <a:rPr lang="fr-FR" sz="1200" b="0" dirty="0"/>
              <a:t> </a:t>
            </a:r>
            <a:r>
              <a:rPr lang="fr-FR" b="0" dirty="0"/>
              <a:t>: la longueur libre du poteau :</a:t>
            </a:r>
          </a:p>
          <a:p>
            <a:pPr marL="387350" indent="-285750" algn="just">
              <a:lnSpc>
                <a:spcPct val="150000"/>
              </a:lnSpc>
              <a:buFontTx/>
              <a:buChar char="-"/>
            </a:pPr>
            <a:r>
              <a:rPr lang="fr-FR" b="0" dirty="0"/>
              <a:t>entre faces supérieures de deux planchers consécutifs ;</a:t>
            </a:r>
          </a:p>
          <a:p>
            <a:pPr marL="387350" indent="-285750" algn="just">
              <a:lnSpc>
                <a:spcPct val="150000"/>
              </a:lnSpc>
              <a:buFontTx/>
              <a:buChar char="-"/>
            </a:pPr>
            <a:r>
              <a:rPr lang="fr-FR" b="0" dirty="0"/>
              <a:t>entre la face supérieure de la fondation et la face supérieure </a:t>
            </a:r>
          </a:p>
          <a:p>
            <a:pPr marL="101600" indent="0" algn="just">
              <a:lnSpc>
                <a:spcPct val="150000"/>
              </a:lnSpc>
            </a:pPr>
            <a:r>
              <a:rPr lang="fr-FR" b="0" dirty="0"/>
              <a:t>du premier plancher.</a:t>
            </a:r>
          </a:p>
          <a:p>
            <a:pPr marL="4445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b="0" dirty="0"/>
          </a:p>
          <a:p>
            <a:pPr marL="457200" indent="-457200" algn="just">
              <a:spcAft>
                <a:spcPts val="600"/>
              </a:spcAft>
              <a:buAutoNum type="alphaLcPeriod"/>
              <a:tabLst>
                <a:tab pos="0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600"/>
              </a:spcAft>
              <a:buAutoNum type="alphaLcPeriod"/>
              <a:tabLst>
                <a:tab pos="0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600"/>
              </a:spcAft>
              <a:buAutoNum type="alphaLcPeriod"/>
              <a:tabLst>
                <a:tab pos="0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600"/>
              </a:spcAft>
              <a:buAutoNum type="alphaLcPeriod"/>
              <a:tabLst>
                <a:tab pos="0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600"/>
              </a:spcAft>
              <a:buAutoNum type="alphaLcPeriod"/>
              <a:tabLst>
                <a:tab pos="0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endParaRPr lang="fr-FR" sz="2000" b="0" dirty="0"/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endParaRPr lang="fr-FR" sz="2000" b="0" dirty="0"/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endParaRPr lang="fr-FR" sz="2000" b="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62389"/>
            <a:ext cx="964704" cy="95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78402"/>
            <a:ext cx="997695" cy="41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79" y="2632718"/>
            <a:ext cx="4848276" cy="98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76" y="4243141"/>
            <a:ext cx="202009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48" y="5301208"/>
            <a:ext cx="20173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1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505" y="44624"/>
            <a:ext cx="8928992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4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07506" y="44624"/>
            <a:ext cx="880871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fr-FR" sz="2000" b="0" u="sng" dirty="0">
                <a:solidFill>
                  <a:srgbClr val="FFC000"/>
                </a:solidFill>
              </a:rPr>
              <a:t>b. </a:t>
            </a:r>
            <a:r>
              <a:rPr lang="fr-FR" sz="2000" dirty="0">
                <a:solidFill>
                  <a:srgbClr val="FFC000"/>
                </a:solidFill>
              </a:rPr>
              <a:t>Cas d’un étage courant </a:t>
            </a:r>
            <a:r>
              <a:rPr lang="fr-FR" sz="2000" b="0" dirty="0"/>
              <a:t>inerties </a:t>
            </a:r>
            <a:r>
              <a:rPr lang="fr-FR" sz="2000" b="0" dirty="0">
                <a:solidFill>
                  <a:srgbClr val="FFC000"/>
                </a:solidFill>
              </a:rPr>
              <a:t>: </a:t>
            </a:r>
            <a:r>
              <a:rPr lang="fr-FR" sz="1600" b="0" dirty="0"/>
              <a:t>si les inerties des poutres sont </a:t>
            </a:r>
          </a:p>
          <a:p>
            <a:pPr marL="101600" indent="0" algn="just">
              <a:lnSpc>
                <a:spcPct val="150000"/>
              </a:lnSpc>
            </a:pPr>
            <a:r>
              <a:rPr lang="fr-FR" b="0" dirty="0">
                <a:solidFill>
                  <a:srgbClr val="FF0000"/>
                </a:solidFill>
              </a:rPr>
              <a:t>supérieures</a:t>
            </a:r>
            <a:r>
              <a:rPr lang="fr-FR" b="0" dirty="0"/>
              <a:t> a l'inertie du poteau :</a:t>
            </a:r>
          </a:p>
          <a:p>
            <a:pPr marL="101600" indent="0" algn="just">
              <a:lnSpc>
                <a:spcPct val="150000"/>
              </a:lnSpc>
            </a:pPr>
            <a:r>
              <a:rPr lang="fr-FR" sz="2000" b="0" dirty="0" err="1"/>
              <a:t>I</a:t>
            </a:r>
            <a:r>
              <a:rPr lang="fr-FR" sz="1600" b="0" dirty="0" err="1"/>
              <a:t>poutre</a:t>
            </a:r>
            <a:r>
              <a:rPr lang="fr-FR" sz="1600" b="0" dirty="0"/>
              <a:t> 1 </a:t>
            </a:r>
            <a:r>
              <a:rPr lang="fr-FR" sz="2000" b="0" dirty="0"/>
              <a:t>≥ </a:t>
            </a:r>
            <a:r>
              <a:rPr lang="fr-FR" sz="2000" b="0" dirty="0" err="1"/>
              <a:t>I</a:t>
            </a:r>
            <a:r>
              <a:rPr lang="fr-FR" sz="1600" b="0" dirty="0" err="1"/>
              <a:t>poteau</a:t>
            </a:r>
            <a:r>
              <a:rPr lang="fr-FR" sz="2000" b="0" dirty="0"/>
              <a:t> et </a:t>
            </a:r>
            <a:r>
              <a:rPr lang="fr-FR" sz="2000" b="0" dirty="0" err="1"/>
              <a:t>I</a:t>
            </a:r>
            <a:r>
              <a:rPr lang="fr-FR" sz="1600" b="0" dirty="0" err="1"/>
              <a:t>poutre</a:t>
            </a:r>
            <a:r>
              <a:rPr lang="fr-FR" sz="1600" b="0" dirty="0"/>
              <a:t> </a:t>
            </a:r>
            <a:r>
              <a:rPr lang="fr-FR" sz="1400" b="0" dirty="0"/>
              <a:t>2</a:t>
            </a:r>
            <a:r>
              <a:rPr lang="fr-FR" sz="2000" b="0" dirty="0"/>
              <a:t> ≥ </a:t>
            </a:r>
            <a:r>
              <a:rPr lang="fr-FR" sz="2000" b="0" dirty="0" err="1"/>
              <a:t>I</a:t>
            </a:r>
            <a:r>
              <a:rPr lang="fr-FR" sz="1600" b="0" dirty="0" err="1"/>
              <a:t>poteau</a:t>
            </a:r>
            <a:r>
              <a:rPr lang="fr-FR" sz="2000" b="0" dirty="0"/>
              <a:t> )</a:t>
            </a:r>
            <a:endParaRPr lang="fr-FR" sz="2000" b="0" u="sng" dirty="0">
              <a:solidFill>
                <a:srgbClr val="FFC000"/>
              </a:solidFill>
            </a:endParaRPr>
          </a:p>
          <a:p>
            <a:pPr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fr-FR" sz="2000" dirty="0">
                <a:solidFill>
                  <a:srgbClr val="FFC000"/>
                </a:solidFill>
              </a:rPr>
              <a:t>Cas d’un poteau sur fondation :</a:t>
            </a:r>
          </a:p>
          <a:p>
            <a:pPr indent="-342900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fr-FR" sz="2000" b="0" dirty="0"/>
              <a:t>Dans les autres cas </a:t>
            </a:r>
            <a:r>
              <a:rPr lang="fr-FR" sz="2000" b="0" dirty="0">
                <a:solidFill>
                  <a:srgbClr val="FFC000"/>
                </a:solidFill>
              </a:rPr>
              <a:t>: </a:t>
            </a:r>
            <a:endParaRPr lang="fr-FR" sz="1600" b="0" dirty="0">
              <a:solidFill>
                <a:srgbClr val="FFC000"/>
              </a:solidFill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fr-FR" b="0" u="sng" dirty="0" err="1">
                <a:solidFill>
                  <a:srgbClr val="FFC000"/>
                </a:solidFill>
              </a:rPr>
              <a:t>IV.2.L’élancement</a:t>
            </a:r>
            <a:r>
              <a:rPr lang="fr-FR" b="0" u="sng" dirty="0">
                <a:solidFill>
                  <a:srgbClr val="FFC000"/>
                </a:solidFill>
              </a:rPr>
              <a:t>: </a:t>
            </a:r>
            <a:r>
              <a:rPr lang="fr-FR" b="0" dirty="0"/>
              <a:t>L’élancement est désigné par le symbole λ, et il est défini comme étant le rapport de la longueur de flambement </a:t>
            </a:r>
            <a:r>
              <a:rPr lang="fr-FR" b="0" dirty="0" err="1"/>
              <a:t>l</a:t>
            </a:r>
            <a:r>
              <a:rPr lang="fr-FR" sz="1400" b="0" dirty="0" err="1"/>
              <a:t>f</a:t>
            </a:r>
            <a:r>
              <a:rPr lang="fr-FR" b="0" dirty="0"/>
              <a:t> sur le rayon minimal de giration i:</a:t>
            </a:r>
            <a:endParaRPr lang="fr-FR" b="0" u="sng" dirty="0">
              <a:solidFill>
                <a:srgbClr val="FFC000"/>
              </a:solidFill>
            </a:endParaRP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b="0" u="sng" dirty="0"/>
              <a:t>Avec</a:t>
            </a:r>
            <a:r>
              <a:rPr lang="fr-FR" b="0" dirty="0"/>
              <a:t> :                       ou :- </a:t>
            </a:r>
            <a:r>
              <a:rPr lang="fr-FR" dirty="0" err="1"/>
              <a:t>I</a:t>
            </a:r>
            <a:r>
              <a:rPr lang="fr-FR" sz="1400" dirty="0" err="1"/>
              <a:t>min</a:t>
            </a:r>
            <a:r>
              <a:rPr lang="fr-FR" sz="1400" dirty="0"/>
              <a:t> </a:t>
            </a:r>
            <a:r>
              <a:rPr lang="fr-FR" b="0" dirty="0"/>
              <a:t>: est le moment quadratique minimum de la section du poteau</a:t>
            </a:r>
          </a:p>
          <a:p>
            <a:pPr>
              <a:lnSpc>
                <a:spcPct val="150000"/>
              </a:lnSpc>
            </a:pPr>
            <a:r>
              <a:rPr lang="fr-FR" b="0" dirty="0"/>
              <a:t>- </a:t>
            </a:r>
            <a:r>
              <a:rPr lang="fr-FR" dirty="0"/>
              <a:t>B </a:t>
            </a:r>
            <a:r>
              <a:rPr lang="fr-FR" b="0" dirty="0"/>
              <a:t>: est la section du poteau.</a:t>
            </a: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sz="2000" dirty="0">
                <a:solidFill>
                  <a:srgbClr val="FF0000"/>
                </a:solidFill>
              </a:rPr>
              <a:t>Exemple :</a:t>
            </a:r>
            <a:endParaRPr lang="fr-FR" sz="2000" b="0" u="sng" dirty="0">
              <a:solidFill>
                <a:srgbClr val="FF0000"/>
              </a:solidFill>
            </a:endParaRP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endParaRPr lang="fr-FR" sz="2000" b="0" dirty="0"/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endParaRPr lang="fr-FR" sz="2000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6686867" y="260649"/>
            <a:ext cx="2259767" cy="2139480"/>
            <a:chOff x="6372200" y="3518103"/>
            <a:chExt cx="2259767" cy="2730551"/>
          </a:xfrm>
        </p:grpSpPr>
        <p:grpSp>
          <p:nvGrpSpPr>
            <p:cNvPr id="4" name="Group 3"/>
            <p:cNvGrpSpPr/>
            <p:nvPr/>
          </p:nvGrpSpPr>
          <p:grpSpPr>
            <a:xfrm>
              <a:off x="6372200" y="3518103"/>
              <a:ext cx="2259767" cy="2730551"/>
              <a:chOff x="6372200" y="3518103"/>
              <a:chExt cx="2259767" cy="2730551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3518103"/>
                <a:ext cx="2259767" cy="2730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660232" y="4621108"/>
                <a:ext cx="79208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tx1"/>
                    </a:solidFill>
                  </a:rPr>
                  <a:t>Poutre1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58174" y="3540988"/>
                <a:ext cx="79208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tx1"/>
                    </a:solidFill>
                  </a:rPr>
                  <a:t>Poutre2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72200" y="5653476"/>
                <a:ext cx="79208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tx1"/>
                    </a:solidFill>
                  </a:rPr>
                  <a:t>semelle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56376" y="5318226"/>
                <a:ext cx="576063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>
                    <a:solidFill>
                      <a:schemeClr val="tx1"/>
                    </a:solidFill>
                  </a:rPr>
                  <a:t>poteau</a:t>
                </a:r>
                <a:endParaRPr lang="fr-FR" sz="10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867833" y="4390276"/>
              <a:ext cx="57606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tx1"/>
                  </a:solidFill>
                </a:rPr>
                <a:t>poteau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076081"/>
            <a:ext cx="631232" cy="34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8" y="680718"/>
            <a:ext cx="569871" cy="5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43" y="1613207"/>
            <a:ext cx="648072" cy="4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4777"/>
            <a:ext cx="1008112" cy="5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63" y="2977680"/>
            <a:ext cx="653976" cy="58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/>
          <a:stretch/>
        </p:blipFill>
        <p:spPr bwMode="auto">
          <a:xfrm>
            <a:off x="1539149" y="4437112"/>
            <a:ext cx="7019925" cy="171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1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505" y="44624"/>
            <a:ext cx="9036496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5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07506" y="44624"/>
            <a:ext cx="9000998" cy="678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fr-FR" u="sng" dirty="0">
                <a:solidFill>
                  <a:srgbClr val="FFFF00"/>
                </a:solidFill>
              </a:rPr>
              <a:t>V. Calcul à l’état limite ultime de résistance: </a:t>
            </a:r>
            <a:r>
              <a:rPr lang="fr-FR" b="0" dirty="0"/>
              <a:t>selon la condition de résistance, la sollicitation agissante Nu doit être au plus égale à la résistante </a:t>
            </a:r>
            <a:r>
              <a:rPr lang="fr-FR" b="0" dirty="0" err="1"/>
              <a:t>Nulimite</a:t>
            </a:r>
            <a:r>
              <a:rPr lang="fr-FR" b="0" dirty="0"/>
              <a:t> :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fr-FR" b="0" dirty="0"/>
              <a:t>Si A et B sont connu, on calcul (</a:t>
            </a:r>
            <a:r>
              <a:rPr lang="fr-FR" b="0" dirty="0" err="1"/>
              <a:t>Nu.</a:t>
            </a:r>
            <a:r>
              <a:rPr lang="fr-FR" sz="1200" b="0" dirty="0" err="1"/>
              <a:t>R</a:t>
            </a:r>
            <a:r>
              <a:rPr lang="fr-FR" b="0" dirty="0"/>
              <a:t>). Dans la compression simple le diagramme de déformation passe par le pivot C où: </a:t>
            </a:r>
          </a:p>
          <a:p>
            <a:pPr marL="0" indent="0" algn="just">
              <a:spcAft>
                <a:spcPts val="600"/>
              </a:spcAft>
              <a:tabLst>
                <a:tab pos="0" algn="l"/>
              </a:tabLst>
            </a:pPr>
            <a:r>
              <a:rPr lang="fr-FR" b="0" dirty="0"/>
              <a:t>L'effort normal limite théorique est </a:t>
            </a:r>
            <a:r>
              <a:rPr lang="fr-FR" sz="2000" b="0" dirty="0"/>
              <a:t>: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fr-FR" sz="2000" b="0" dirty="0"/>
              <a:t>Où:                                                  et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fr-FR" b="0" u="sng" dirty="0" err="1">
                <a:solidFill>
                  <a:srgbClr val="FFC000"/>
                </a:solidFill>
              </a:rPr>
              <a:t>V.1</a:t>
            </a:r>
            <a:r>
              <a:rPr lang="fr-FR" b="0" u="sng" dirty="0">
                <a:solidFill>
                  <a:srgbClr val="FFC000"/>
                </a:solidFill>
              </a:rPr>
              <a:t> Calcul à l’état limite de stabilité de forme</a:t>
            </a:r>
            <a:r>
              <a:rPr lang="fr-FR" b="0" dirty="0">
                <a:solidFill>
                  <a:srgbClr val="FFC000"/>
                </a:solidFill>
              </a:rPr>
              <a:t>: </a:t>
            </a:r>
            <a:r>
              <a:rPr lang="fr-FR" b="0" dirty="0"/>
              <a:t>Pour plus de sécurité (rattraper les défauts d'exécution) Le </a:t>
            </a:r>
            <a:r>
              <a:rPr lang="fr-FR" b="0" dirty="0" err="1"/>
              <a:t>B.AE.L</a:t>
            </a:r>
            <a:r>
              <a:rPr lang="fr-FR" b="0" dirty="0"/>
              <a:t> à minoré  la résistance par un coefficient </a:t>
            </a:r>
            <a:r>
              <a:rPr lang="el-GR" b="0" dirty="0"/>
              <a:t>α</a:t>
            </a:r>
            <a:r>
              <a:rPr lang="fr-FR" b="0" dirty="0"/>
              <a:t>, et on utilise une section réduite de béton </a:t>
            </a:r>
            <a:r>
              <a:rPr lang="fr-FR" b="0" dirty="0" err="1"/>
              <a:t>Br</a:t>
            </a:r>
            <a:r>
              <a:rPr lang="fr-FR" b="0" dirty="0"/>
              <a:t> au lieu de la section totale B, pour tenir compte de la sensibilité aux défauts d'exécution. On a obtenu la section (</a:t>
            </a:r>
            <a:r>
              <a:rPr lang="fr-FR" b="0" dirty="0" err="1"/>
              <a:t>Br</a:t>
            </a:r>
            <a:r>
              <a:rPr lang="fr-FR" b="0" dirty="0"/>
              <a:t>) :</a:t>
            </a:r>
          </a:p>
          <a:p>
            <a:pPr marL="0" indent="0" algn="just">
              <a:lnSpc>
                <a:spcPct val="150000"/>
              </a:lnSpc>
              <a:tabLst>
                <a:tab pos="290513" algn="l"/>
              </a:tabLst>
            </a:pPr>
            <a:r>
              <a:rPr lang="fr-FR" b="0" dirty="0"/>
              <a:t>Pour la section rectangulaire(</a:t>
            </a:r>
            <a:r>
              <a:rPr lang="fr-FR" b="0" dirty="0" err="1"/>
              <a:t>a×b</a:t>
            </a:r>
            <a:r>
              <a:rPr lang="fr-FR" b="0" dirty="0"/>
              <a:t>): </a:t>
            </a:r>
          </a:p>
          <a:p>
            <a:pPr marL="0" indent="0" algn="just">
              <a:lnSpc>
                <a:spcPct val="150000"/>
              </a:lnSpc>
              <a:tabLst>
                <a:tab pos="290513" algn="l"/>
              </a:tabLst>
            </a:pPr>
            <a:r>
              <a:rPr lang="fr-FR" b="0" dirty="0"/>
              <a:t> Pour la section circulaire: </a:t>
            </a:r>
          </a:p>
          <a:p>
            <a:pPr marL="0" indent="0" algn="just">
              <a:lnSpc>
                <a:spcPct val="150000"/>
              </a:lnSpc>
              <a:tabLst>
                <a:tab pos="290513" algn="l"/>
              </a:tabLst>
            </a:pPr>
            <a:r>
              <a:rPr lang="fr-FR" b="0" dirty="0"/>
              <a:t>On multiplie la fonction précédente par un coefficient (</a:t>
            </a:r>
            <a:r>
              <a:rPr lang="el-GR" b="0" dirty="0"/>
              <a:t>α</a:t>
            </a:r>
            <a:r>
              <a:rPr lang="fr-FR" b="0" dirty="0"/>
              <a:t>) de réduction pour prendre on compte l’effet de flambement  on trouve l’effort normale ultime:  </a:t>
            </a:r>
          </a:p>
          <a:p>
            <a:pPr marL="0" indent="0" algn="just">
              <a:lnSpc>
                <a:spcPct val="150000"/>
              </a:lnSpc>
              <a:tabLst>
                <a:tab pos="290513" algn="l"/>
              </a:tabLst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endParaRPr lang="fr-FR" sz="2000" b="0" dirty="0"/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endParaRPr lang="fr-FR" sz="2000" b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9726" r="67464" b="17172"/>
          <a:stretch/>
        </p:blipFill>
        <p:spPr bwMode="auto">
          <a:xfrm>
            <a:off x="5868144" y="548680"/>
            <a:ext cx="1103859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83" y="1772816"/>
            <a:ext cx="261389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78" y="1386482"/>
            <a:ext cx="1981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72" y="2133774"/>
            <a:ext cx="2449213" cy="48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97" y="2246715"/>
            <a:ext cx="1199024" cy="2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39" y="4447291"/>
            <a:ext cx="1493161" cy="2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7"/>
          <a:stretch/>
        </p:blipFill>
        <p:spPr bwMode="auto">
          <a:xfrm>
            <a:off x="2775765" y="4822114"/>
            <a:ext cx="1483544" cy="42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7"/>
          <a:stretch/>
        </p:blipFill>
        <p:spPr bwMode="auto">
          <a:xfrm>
            <a:off x="6084168" y="3861048"/>
            <a:ext cx="1728192" cy="14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A7F6A7-AF2D-4559-8D9D-2E16C29151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7678" y="5666108"/>
            <a:ext cx="2734762" cy="4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5496" y="44624"/>
            <a:ext cx="9036494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6</a:t>
            </a:fld>
            <a:endParaRPr lang="fr-FR" altLang="en-US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3"/>
              <p:cNvSpPr>
                <a:spLocks noChangeArrowheads="1"/>
              </p:cNvSpPr>
              <p:nvPr/>
            </p:nvSpPr>
            <p:spPr bwMode="auto">
              <a:xfrm>
                <a:off x="35496" y="44624"/>
                <a:ext cx="9036494" cy="67858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57150" cmpd="thickThin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241300" defTabSz="765175" eaLnBrk="0" hangingPunct="0"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819150" indent="-285750" defTabSz="765175" eaLnBrk="0" hangingPunct="0"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238250" indent="-228600" defTabSz="765175" eaLnBrk="0" hangingPunct="0"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57350" indent="-228600" defTabSz="765175" eaLnBrk="0" hangingPunct="0"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76450" indent="-228600" defTabSz="765175" eaLnBrk="0" hangingPunct="0"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3365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9085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4805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90525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8925" algn="l"/>
                  </a:tabLs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tabLst>
                    <a:tab pos="290513" algn="l"/>
                  </a:tabLst>
                </a:pPr>
                <a:r>
                  <a:rPr lang="fr-FR" b="0" dirty="0"/>
                  <a:t>Avec :</a:t>
                </a:r>
                <a:r>
                  <a:rPr lang="fr-FR" b="0" dirty="0">
                    <a:solidFill>
                      <a:srgbClr val="FF0000"/>
                    </a:solidFill>
                  </a:rPr>
                  <a:t>A</a:t>
                </a:r>
                <a:r>
                  <a:rPr lang="fr-FR" b="0" dirty="0"/>
                  <a:t>: est la section d'acier comprimé prise en compte dans le calcul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dirty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fr-FR" sz="1400" b="0" i="1" dirty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b="0" dirty="0"/>
                  <a:t>= 1,5 ; </a:t>
                </a:r>
                <a:r>
                  <a:rPr lang="el-GR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dirty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fr-FR" sz="1400" b="0" i="1" dirty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b="0" dirty="0"/>
                  <a:t>= 1,15.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fr-FR" sz="2000" b="0" dirty="0">
                    <a:solidFill>
                      <a:srgbClr val="FF0000"/>
                    </a:solidFill>
                  </a:rPr>
                  <a:t>α</a:t>
                </a:r>
                <a:r>
                  <a:rPr lang="fr-FR" sz="2000" b="0" dirty="0"/>
                  <a:t> :est un coefficient en  fonction de l'élancement mécanique λ. </a:t>
                </a:r>
              </a:p>
              <a:p>
                <a:pPr indent="-342900" algn="just">
                  <a:spcAft>
                    <a:spcPts val="600"/>
                  </a:spcAft>
                  <a:buFontTx/>
                  <a:buChar char="-"/>
                  <a:tabLst>
                    <a:tab pos="0" algn="l"/>
                  </a:tabLst>
                </a:pPr>
                <a:r>
                  <a:rPr lang="fr-FR" sz="2000" b="0" dirty="0"/>
                  <a:t>si plus de la moitié des charges est appliquée à j &lt;90 jours:</a:t>
                </a:r>
              </a:p>
              <a:p>
                <a:pPr marL="0" indent="0" algn="just"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l-GR" sz="2000" b="0" dirty="0"/>
                  <a:t>α</a:t>
                </a:r>
                <a:r>
                  <a:rPr lang="fr-FR" sz="2000" b="0" dirty="0"/>
                  <a:t> sera divisée par :1,10 </a:t>
                </a:r>
                <a:endParaRPr lang="fr-FR" sz="2000" b="0" u="sng" dirty="0">
                  <a:solidFill>
                    <a:srgbClr val="FFC000"/>
                  </a:solidFill>
                </a:endParaRPr>
              </a:p>
              <a:p>
                <a:pPr marL="0" indent="0" algn="just"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fr-FR" sz="2000" b="0" dirty="0"/>
                  <a:t>- si plus de la moitié des charges est appliquée avant 28 jours:</a:t>
                </a:r>
                <a:r>
                  <a:rPr lang="el-GR" sz="2000" b="0" dirty="0"/>
                  <a:t> α</a:t>
                </a:r>
                <a:r>
                  <a:rPr lang="fr-FR" sz="2000" b="0" dirty="0"/>
                  <a:t> sera divisée par :1,20 et on prend </a:t>
                </a:r>
                <a:r>
                  <a:rPr lang="fr-FR" sz="2000" b="0" dirty="0" err="1"/>
                  <a:t>f</a:t>
                </a:r>
                <a:r>
                  <a:rPr lang="fr-FR" sz="1400" b="0" dirty="0" err="1"/>
                  <a:t>cj</a:t>
                </a:r>
                <a:r>
                  <a:rPr lang="fr-FR" sz="2000" b="0" dirty="0"/>
                  <a:t> au lieu de </a:t>
                </a:r>
                <a:r>
                  <a:rPr lang="fr-FR" sz="2000" b="0" dirty="0" err="1"/>
                  <a:t>f</a:t>
                </a:r>
                <a:r>
                  <a:rPr lang="fr-FR" sz="1400" b="0" dirty="0" err="1"/>
                  <a:t>c28</a:t>
                </a:r>
                <a:r>
                  <a:rPr lang="fr-FR" sz="2000" b="0" dirty="0"/>
                  <a:t>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fr-FR" b="0" dirty="0"/>
                  <a:t> </a:t>
                </a:r>
                <a:r>
                  <a:rPr lang="fr-FR" b="0" u="sng" dirty="0" err="1">
                    <a:solidFill>
                      <a:srgbClr val="FFC000"/>
                    </a:solidFill>
                  </a:rPr>
                  <a:t>V.2</a:t>
                </a:r>
                <a:r>
                  <a:rPr lang="fr-FR" b="0" u="sng" dirty="0">
                    <a:solidFill>
                      <a:srgbClr val="FFC000"/>
                    </a:solidFill>
                  </a:rPr>
                  <a:t>. Détermination des armatures</a:t>
                </a:r>
                <a:r>
                  <a:rPr lang="fr-FR" b="0" dirty="0"/>
                  <a:t>: en théorie le béton résiste bien à la compression. Donc les armatures ne sont pas nécessaire , mais réellement  la plupart des cas les charges ne sont pas centrée (absence de la symétrie, défauts dans la réalisation ..etc.). Pour cela on ajoute les armatures .</a:t>
                </a:r>
              </a:p>
              <a:p>
                <a:pPr marL="0" indent="0" algn="just"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fr-FR" b="0" dirty="0" err="1">
                    <a:solidFill>
                      <a:srgbClr val="FFC000"/>
                    </a:solidFill>
                  </a:rPr>
                  <a:t>V.2.1</a:t>
                </a:r>
                <a:r>
                  <a:rPr lang="fr-FR" b="0" dirty="0">
                    <a:solidFill>
                      <a:srgbClr val="FFC000"/>
                    </a:solidFill>
                  </a:rPr>
                  <a:t> – Armatures longitudinales: </a:t>
                </a:r>
              </a:p>
              <a:p>
                <a:pPr marL="0" indent="0" algn="just"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fr-FR" b="0" dirty="0">
                    <a:solidFill>
                      <a:srgbClr val="FFC000"/>
                    </a:solidFill>
                  </a:rPr>
                  <a:t>a. Calcul de la section théorique: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fr-FR" b="0" dirty="0">
                    <a:solidFill>
                      <a:srgbClr val="FFC000"/>
                    </a:solidFill>
                  </a:rPr>
                  <a:t>b. Pourcentage d’armature minimum : </a:t>
                </a:r>
                <a:r>
                  <a:rPr lang="fr-FR" b="0" dirty="0"/>
                  <a:t>On doit respecter les règles suivantes :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fr-FR" b="0" dirty="0"/>
                  <a:t>- un élément insuffisamment armé est fragile</a:t>
                </a:r>
              </a:p>
              <a:p>
                <a:pPr marL="119063" indent="-119063" algn="just">
                  <a:lnSpc>
                    <a:spcPct val="150000"/>
                  </a:lnSpc>
                  <a:spcAft>
                    <a:spcPts val="0"/>
                  </a:spcAft>
                  <a:buFontTx/>
                  <a:buChar char="-"/>
                  <a:tabLst>
                    <a:tab pos="0" algn="l"/>
                  </a:tabLst>
                </a:pPr>
                <a:r>
                  <a:rPr lang="fr-FR" b="0" dirty="0"/>
                  <a:t> un élément trop armé est irréalisable correctement.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1200"/>
                  </a:spcAft>
                  <a:tabLst>
                    <a:tab pos="0" algn="l"/>
                  </a:tabLst>
                </a:pPr>
                <a:endParaRPr lang="fr-FR" sz="2000" b="0" u="sng" dirty="0">
                  <a:solidFill>
                    <a:srgbClr val="FFC000"/>
                  </a:solidFill>
                </a:endParaRPr>
              </a:p>
              <a:p>
                <a:pPr marL="0" indent="0" algn="just">
                  <a:spcAft>
                    <a:spcPts val="1200"/>
                  </a:spcAft>
                  <a:tabLst>
                    <a:tab pos="0" algn="l"/>
                  </a:tabLst>
                </a:pPr>
                <a:endParaRPr lang="fr-FR" sz="2000" b="0" dirty="0"/>
              </a:p>
              <a:p>
                <a:pPr marL="0" indent="0" algn="just">
                  <a:spcAft>
                    <a:spcPts val="1200"/>
                  </a:spcAft>
                  <a:tabLst>
                    <a:tab pos="0" algn="l"/>
                  </a:tabLst>
                </a:pPr>
                <a:endParaRPr lang="fr-FR" sz="2000" b="0" dirty="0"/>
              </a:p>
            </p:txBody>
          </p:sp>
        </mc:Choice>
        <mc:Fallback xmlns="">
          <p:sp>
            <p:nvSpPr>
              <p:cNvPr id="8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44624"/>
                <a:ext cx="9036494" cy="6785848"/>
              </a:xfrm>
              <a:prstGeom prst="rect">
                <a:avLst/>
              </a:prstGeom>
              <a:blipFill rotWithShape="1">
                <a:blip r:embed="rId2"/>
                <a:stretch>
                  <a:fillRect l="-742" r="-6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607185" y="570899"/>
            <a:ext cx="2373201" cy="1089465"/>
            <a:chOff x="611561" y="4933847"/>
            <a:chExt cx="2736304" cy="1447487"/>
          </a:xfrm>
        </p:grpSpPr>
        <p:grpSp>
          <p:nvGrpSpPr>
            <p:cNvPr id="7" name="Group 6"/>
            <p:cNvGrpSpPr/>
            <p:nvPr/>
          </p:nvGrpSpPr>
          <p:grpSpPr>
            <a:xfrm>
              <a:off x="611561" y="4933851"/>
              <a:ext cx="2736304" cy="1447483"/>
              <a:chOff x="611561" y="5131234"/>
              <a:chExt cx="2736304" cy="1250098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29"/>
              <a:stretch/>
            </p:blipFill>
            <p:spPr bwMode="auto">
              <a:xfrm>
                <a:off x="611561" y="5131234"/>
                <a:ext cx="2736304" cy="125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416377" y="5445224"/>
                <a:ext cx="710849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1400" b="0" dirty="0">
                    <a:solidFill>
                      <a:schemeClr val="accent2"/>
                    </a:solidFill>
                  </a:rPr>
                  <a:t>λ</a:t>
                </a:r>
                <a:r>
                  <a:rPr lang="el-GR" sz="1400" dirty="0">
                    <a:solidFill>
                      <a:schemeClr val="accent2"/>
                    </a:solidFill>
                  </a:rPr>
                  <a:t>≤</a:t>
                </a:r>
                <a:r>
                  <a:rPr lang="fr-FR" sz="1400" dirty="0">
                    <a:solidFill>
                      <a:schemeClr val="accent2"/>
                    </a:solidFill>
                  </a:rPr>
                  <a:t> </a:t>
                </a:r>
                <a:r>
                  <a:rPr lang="fr-FR" sz="1400" b="0" dirty="0">
                    <a:solidFill>
                      <a:schemeClr val="accent2"/>
                    </a:solidFill>
                  </a:rPr>
                  <a:t>50</a:t>
                </a:r>
                <a:endParaRPr lang="fr-FR" b="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31793" y="5929535"/>
                <a:ext cx="1051819" cy="32124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0" dirty="0">
                    <a:solidFill>
                      <a:schemeClr val="accent2"/>
                    </a:solidFill>
                  </a:rPr>
                  <a:t>50&lt;</a:t>
                </a:r>
                <a:r>
                  <a:rPr lang="el-GR" sz="1400" b="0" dirty="0">
                    <a:solidFill>
                      <a:schemeClr val="accent2"/>
                    </a:solidFill>
                  </a:rPr>
                  <a:t>λ</a:t>
                </a:r>
                <a:r>
                  <a:rPr lang="fr-FR" sz="1400" b="0" dirty="0">
                    <a:solidFill>
                      <a:schemeClr val="accent2"/>
                    </a:solidFill>
                  </a:rPr>
                  <a:t> </a:t>
                </a:r>
                <a:r>
                  <a:rPr lang="el-GR" sz="1400" b="0" dirty="0">
                    <a:solidFill>
                      <a:schemeClr val="accent2"/>
                    </a:solidFill>
                  </a:rPr>
                  <a:t>≤</a:t>
                </a:r>
                <a:r>
                  <a:rPr lang="fr-FR" sz="1400" b="0" dirty="0">
                    <a:solidFill>
                      <a:schemeClr val="accent2"/>
                    </a:solidFill>
                  </a:rPr>
                  <a:t> 70</a:t>
                </a:r>
                <a:endParaRPr lang="fr-FR" b="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332965" y="4933847"/>
              <a:ext cx="2804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solidFill>
                    <a:srgbClr val="FF0000"/>
                  </a:solidFill>
                </a:rPr>
                <a:t>α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3249999" y="4509120"/>
            <a:ext cx="573945" cy="187968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70757"/>
            <a:ext cx="1243906" cy="4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90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0" y="73069"/>
            <a:ext cx="9036497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7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07505" y="44624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Aft>
                <a:spcPts val="0"/>
              </a:spcAft>
              <a:tabLst>
                <a:tab pos="0" algn="l"/>
              </a:tabLst>
            </a:pPr>
            <a:r>
              <a:rPr lang="fr-FR" b="0" dirty="0" err="1">
                <a:solidFill>
                  <a:srgbClr val="FFC000"/>
                </a:solidFill>
              </a:rPr>
              <a:t>V.2.1</a:t>
            </a:r>
            <a:r>
              <a:rPr lang="fr-FR" b="0" dirty="0">
                <a:solidFill>
                  <a:srgbClr val="FFC000"/>
                </a:solidFill>
              </a:rPr>
              <a:t> – Armatures longitudinales: </a:t>
            </a:r>
            <a:r>
              <a:rPr lang="fr-FR" b="0" dirty="0" err="1"/>
              <a:t>B.A.E.L</a:t>
            </a:r>
            <a:r>
              <a:rPr lang="fr-FR" b="0" dirty="0"/>
              <a:t> exige:</a:t>
            </a:r>
          </a:p>
          <a:p>
            <a:pPr marL="119063" indent="-119063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fr-FR" b="0" dirty="0"/>
              <a:t>P : périmètre du poteau en mètre. Le résultat en </a:t>
            </a:r>
            <a:r>
              <a:rPr lang="fr-FR" b="0" dirty="0" err="1"/>
              <a:t>cm2</a:t>
            </a:r>
            <a:r>
              <a:rPr lang="fr-FR" b="0" dirty="0"/>
              <a:t>. </a:t>
            </a:r>
            <a:r>
              <a:rPr lang="fr-FR" b="0" dirty="0" err="1"/>
              <a:t>B:la</a:t>
            </a:r>
            <a:r>
              <a:rPr lang="fr-FR" b="0" dirty="0"/>
              <a:t> section du béton </a:t>
            </a:r>
          </a:p>
          <a:p>
            <a:pPr marL="119063" indent="-119063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fr-FR" b="0" dirty="0" err="1"/>
              <a:t>RPA</a:t>
            </a:r>
            <a:r>
              <a:rPr lang="fr-FR" b="0" dirty="0"/>
              <a:t> exige: </a:t>
            </a:r>
          </a:p>
          <a:p>
            <a:pPr marL="119063" indent="-119063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endParaRPr lang="fr-FR" sz="2000" b="0" dirty="0"/>
          </a:p>
          <a:p>
            <a:pPr marL="119063" indent="-119063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fr-FR" b="0" dirty="0">
                <a:solidFill>
                  <a:srgbClr val="FFC000"/>
                </a:solidFill>
              </a:rPr>
              <a:t>c. Pourcentage d’armature </a:t>
            </a:r>
            <a:r>
              <a:rPr lang="fr-FR" b="0" dirty="0" err="1">
                <a:solidFill>
                  <a:srgbClr val="FFC000"/>
                </a:solidFill>
              </a:rPr>
              <a:t>maximum:</a:t>
            </a:r>
            <a:r>
              <a:rPr lang="fr-FR" b="0" dirty="0" err="1"/>
              <a:t>B.A.E.L</a:t>
            </a:r>
            <a:r>
              <a:rPr lang="fr-FR" b="0" dirty="0"/>
              <a:t> exige :</a:t>
            </a:r>
          </a:p>
          <a:p>
            <a:pPr marL="119063" indent="-119063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fr-FR" b="0" dirty="0" err="1"/>
              <a:t>RPA</a:t>
            </a:r>
            <a:r>
              <a:rPr lang="fr-FR" b="0" dirty="0"/>
              <a:t> exige:                                                 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fr-FR" b="0" dirty="0"/>
              <a:t>donc la section finale à retenir est :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fr-FR" b="0" dirty="0">
                <a:solidFill>
                  <a:srgbClr val="FFC000"/>
                </a:solidFill>
              </a:rPr>
              <a:t>d. L’espacement entre les armatures longitudinales :</a:t>
            </a:r>
            <a:r>
              <a:rPr lang="fr-FR" b="0" dirty="0"/>
              <a:t>Les armatures longitudinales sont réparties dans la section au voisinage des parois de façon à assurer au mieux la résistance à la flexion de la pièce dans les directions les plus défavorables. En particulier, dans une pièce de section rectangulaire, la distance maximale 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/>
              <a:t> </a:t>
            </a:r>
            <a:r>
              <a:rPr lang="fr-FR" b="0" dirty="0"/>
              <a:t>de deux armatures voisines sur une même face est au plus égale à: Si </a:t>
            </a:r>
            <a:r>
              <a:rPr lang="el-GR" b="0" dirty="0"/>
              <a:t>λ</a:t>
            </a:r>
            <a:r>
              <a:rPr lang="fr-FR" b="0" dirty="0"/>
              <a:t> &gt; 35</a:t>
            </a:r>
          </a:p>
          <a:p>
            <a:pPr marL="101600" indent="0" algn="justLow"/>
            <a:r>
              <a:rPr lang="fr-FR" b="0" dirty="0" err="1"/>
              <a:t>R.P.A</a:t>
            </a:r>
            <a:r>
              <a:rPr lang="fr-FR" b="0" dirty="0"/>
              <a:t> exige : e&lt; </a:t>
            </a:r>
            <a:r>
              <a:rPr lang="fr-FR" b="0" dirty="0" err="1"/>
              <a:t>25cm</a:t>
            </a:r>
            <a:r>
              <a:rPr lang="fr-FR" b="0" dirty="0"/>
              <a:t>  en zone I et </a:t>
            </a:r>
            <a:r>
              <a:rPr lang="fr-FR" b="0" dirty="0" err="1"/>
              <a:t>IIa</a:t>
            </a:r>
            <a:r>
              <a:rPr lang="fr-FR" b="0" dirty="0"/>
              <a:t> </a:t>
            </a:r>
          </a:p>
          <a:p>
            <a:pPr marL="101600" indent="0" algn="justLow"/>
            <a:r>
              <a:rPr lang="fr-FR" b="0" dirty="0"/>
              <a:t>                     e&lt; </a:t>
            </a:r>
            <a:r>
              <a:rPr lang="fr-FR" b="0" dirty="0" err="1"/>
              <a:t>20cm</a:t>
            </a:r>
            <a:r>
              <a:rPr lang="fr-FR" b="0" dirty="0"/>
              <a:t> en zone </a:t>
            </a:r>
            <a:r>
              <a:rPr lang="fr-FR" b="0" dirty="0" err="1"/>
              <a:t>IIb</a:t>
            </a:r>
            <a:r>
              <a:rPr lang="fr-FR" b="0" dirty="0"/>
              <a:t> et III</a:t>
            </a:r>
          </a:p>
          <a:p>
            <a:pPr marL="0" indent="0" algn="just">
              <a:lnSpc>
                <a:spcPct val="150000"/>
              </a:lnSpc>
              <a:tabLst>
                <a:tab pos="288925" algn="l"/>
                <a:tab pos="1947863" algn="l"/>
              </a:tabLst>
            </a:pPr>
            <a:r>
              <a:rPr lang="fr-FR" b="0" dirty="0">
                <a:solidFill>
                  <a:srgbClr val="FFC000"/>
                </a:solidFill>
              </a:rPr>
              <a:t>e. La longueur de recouvrement :</a:t>
            </a:r>
          </a:p>
          <a:p>
            <a:pPr algn="just">
              <a:lnSpc>
                <a:spcPct val="150000"/>
              </a:lnSpc>
            </a:pPr>
            <a:r>
              <a:rPr lang="fr-FR" b="0" dirty="0"/>
              <a:t>La longueur de recouvrement </a:t>
            </a:r>
            <a:r>
              <a:rPr lang="fr-FR" dirty="0" err="1"/>
              <a:t>l</a:t>
            </a:r>
            <a:r>
              <a:rPr lang="fr-FR" sz="1400" dirty="0" err="1"/>
              <a:t>r</a:t>
            </a:r>
            <a:r>
              <a:rPr lang="fr-FR" dirty="0"/>
              <a:t>  </a:t>
            </a:r>
            <a:r>
              <a:rPr lang="fr-FR" b="0" dirty="0"/>
              <a:t>est au moins égale a </a:t>
            </a:r>
            <a:r>
              <a:rPr lang="fr-FR" sz="2000" b="0" dirty="0"/>
              <a:t>:</a:t>
            </a:r>
          </a:p>
          <a:p>
            <a:pPr marL="119063" indent="-119063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endParaRPr lang="fr-FR" sz="2000" b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08" y="114062"/>
            <a:ext cx="2822969" cy="2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00708"/>
            <a:ext cx="27908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31425"/>
            <a:ext cx="1172715" cy="31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34" y="2060848"/>
            <a:ext cx="40100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74" y="2593213"/>
            <a:ext cx="2664305" cy="4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216"/>
            <a:ext cx="1752750" cy="88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4122" r="15025" b="12451"/>
          <a:stretch/>
        </p:blipFill>
        <p:spPr bwMode="auto">
          <a:xfrm>
            <a:off x="5380942" y="5888298"/>
            <a:ext cx="1098671" cy="3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73" y="4518163"/>
            <a:ext cx="3302619" cy="35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3023" y="44624"/>
            <a:ext cx="8928991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8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07503" y="0"/>
            <a:ext cx="8808715" cy="68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fr-FR" b="0" u="sng" dirty="0">
                <a:solidFill>
                  <a:srgbClr val="FF0000"/>
                </a:solidFill>
              </a:rPr>
              <a:t>Remarque: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/>
              <a:t>Pour les armatures longitudinales nous avons trois cas :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fr-FR" b="0" dirty="0"/>
              <a:t>1- As min &lt; As calculée &lt; As max ⇒ On ferraille avec As calculée. </a:t>
            </a:r>
          </a:p>
          <a:p>
            <a:pPr marL="0" indent="0" algn="just">
              <a:spcAft>
                <a:spcPts val="1200"/>
              </a:spcAft>
              <a:tabLst>
                <a:tab pos="0" algn="l"/>
              </a:tabLst>
            </a:pPr>
            <a:r>
              <a:rPr lang="fr-FR" b="0" dirty="0"/>
              <a:t>2- As calculée &lt; As min ou &lt; 0 ⇒ On ferraille avec As min.</a:t>
            </a:r>
          </a:p>
          <a:p>
            <a:pPr marL="0" indent="0" algn="just">
              <a:spcAft>
                <a:spcPts val="0"/>
              </a:spcAft>
              <a:tabLst>
                <a:tab pos="0" algn="l"/>
              </a:tabLst>
            </a:pPr>
            <a:r>
              <a:rPr lang="fr-FR" b="0" dirty="0"/>
              <a:t> 3- As calculée &gt; As max ⇒ On augmente la section du béton B et on recalcule de nouveau As.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tabLst>
                <a:tab pos="115888" algn="l"/>
              </a:tabLst>
            </a:pPr>
            <a:r>
              <a:rPr lang="fr-FR" b="0" dirty="0" err="1">
                <a:solidFill>
                  <a:srgbClr val="FFC000"/>
                </a:solidFill>
              </a:rPr>
              <a:t>V.2.2</a:t>
            </a:r>
            <a:r>
              <a:rPr lang="fr-FR" b="0" dirty="0">
                <a:solidFill>
                  <a:srgbClr val="FFC000"/>
                </a:solidFill>
              </a:rPr>
              <a:t> – Armatures transversales: </a:t>
            </a:r>
            <a:r>
              <a:rPr lang="fr-FR" b="0" dirty="0"/>
              <a:t>Ces armatures ont principalement un rôle de maintien des armatures longitudinales. Elles évitent ainsi leur flambement.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tabLst>
                <a:tab pos="115888" algn="l"/>
              </a:tabLst>
            </a:pPr>
            <a:r>
              <a:rPr lang="fr-FR" b="0" dirty="0" err="1">
                <a:solidFill>
                  <a:srgbClr val="FFC000"/>
                </a:solidFill>
              </a:rPr>
              <a:t>a.Le</a:t>
            </a:r>
            <a:r>
              <a:rPr lang="fr-FR" b="0" dirty="0">
                <a:solidFill>
                  <a:srgbClr val="FFC000"/>
                </a:solidFill>
              </a:rPr>
              <a:t> diamètre: </a:t>
            </a:r>
            <a:r>
              <a:rPr lang="fr-FR" b="0" dirty="0"/>
              <a:t>Le diamètre des armatures transversales est au moins égal au tiers du diamètre des armatures longitudinales (</a:t>
            </a:r>
            <a:r>
              <a:rPr lang="fr-FR" b="0" dirty="0" err="1">
                <a:solidFill>
                  <a:srgbClr val="FF0000"/>
                </a:solidFill>
              </a:rPr>
              <a:t>Øl</a:t>
            </a:r>
            <a:r>
              <a:rPr lang="fr-FR" b="0" dirty="0"/>
              <a:t>) qu'elles maintiennent:</a:t>
            </a:r>
          </a:p>
          <a:p>
            <a:pPr marL="0" indent="0" algn="justLow">
              <a:tabLst>
                <a:tab pos="53975" algn="l"/>
              </a:tabLst>
            </a:pPr>
            <a:r>
              <a:rPr lang="fr-FR" sz="2000" b="0" dirty="0">
                <a:solidFill>
                  <a:srgbClr val="FFC000"/>
                </a:solidFill>
              </a:rPr>
              <a:t>b. </a:t>
            </a:r>
            <a:r>
              <a:rPr lang="fr-FR" b="0" dirty="0">
                <a:solidFill>
                  <a:srgbClr val="FFC000"/>
                </a:solidFill>
              </a:rPr>
              <a:t>Espacement entre deux cadres: (St)</a:t>
            </a:r>
          </a:p>
          <a:p>
            <a:pPr marL="0" indent="0" algn="justLow">
              <a:tabLst>
                <a:tab pos="53975" algn="l"/>
              </a:tabLst>
            </a:pPr>
            <a:r>
              <a:rPr lang="fr-FR" b="0" dirty="0">
                <a:solidFill>
                  <a:srgbClr val="00B050"/>
                </a:solidFill>
              </a:rPr>
              <a:t>En zone courante: </a:t>
            </a:r>
            <a:r>
              <a:rPr lang="fr-FR" b="0" dirty="0" err="1"/>
              <a:t>B.A.E.L</a:t>
            </a:r>
            <a:r>
              <a:rPr lang="fr-FR" b="0" dirty="0"/>
              <a:t> exige:</a:t>
            </a:r>
          </a:p>
          <a:p>
            <a:pPr algn="justLow">
              <a:lnSpc>
                <a:spcPct val="150000"/>
              </a:lnSpc>
            </a:pPr>
            <a:r>
              <a:rPr lang="fr-FR" b="0" dirty="0"/>
              <a:t>a: la plus petite dimension de la pièce.</a:t>
            </a:r>
          </a:p>
          <a:p>
            <a:pPr algn="justLow">
              <a:lnSpc>
                <a:spcPct val="150000"/>
              </a:lnSpc>
            </a:pPr>
            <a:r>
              <a:rPr lang="fr-FR" b="0" dirty="0" err="1"/>
              <a:t>RPA</a:t>
            </a:r>
            <a:r>
              <a:rPr lang="fr-FR" b="0" dirty="0"/>
              <a:t> exige :</a:t>
            </a:r>
          </a:p>
          <a:p>
            <a:pPr marL="0" indent="0" algn="justLow">
              <a:lnSpc>
                <a:spcPct val="150000"/>
              </a:lnSpc>
            </a:pPr>
            <a:r>
              <a:rPr lang="fr-FR" b="0" dirty="0">
                <a:solidFill>
                  <a:srgbClr val="00B050"/>
                </a:solidFill>
              </a:rPr>
              <a:t>En zone de recouvrement ou nodale: </a:t>
            </a:r>
            <a:r>
              <a:rPr lang="fr-FR" b="0" dirty="0" err="1"/>
              <a:t>B.A.E.L</a:t>
            </a:r>
            <a:r>
              <a:rPr lang="fr-FR" b="0" dirty="0"/>
              <a:t> exige au moins </a:t>
            </a:r>
            <a:r>
              <a:rPr lang="fr-FR" b="0" dirty="0">
                <a:solidFill>
                  <a:srgbClr val="FF0000"/>
                </a:solidFill>
              </a:rPr>
              <a:t>trois</a:t>
            </a:r>
            <a:r>
              <a:rPr lang="fr-FR" b="0" dirty="0"/>
              <a:t> nappes d’armatures transversales</a:t>
            </a:r>
          </a:p>
          <a:p>
            <a:pPr algn="justLow">
              <a:lnSpc>
                <a:spcPct val="150000"/>
              </a:lnSpc>
            </a:pPr>
            <a:r>
              <a:rPr lang="fr-FR" b="0" dirty="0" err="1"/>
              <a:t>RPA</a:t>
            </a:r>
            <a:r>
              <a:rPr lang="fr-FR" b="0" dirty="0"/>
              <a:t> exige :</a:t>
            </a:r>
          </a:p>
          <a:p>
            <a:pPr algn="justLow"/>
            <a:endParaRPr lang="fr-FR" sz="2000" b="0" dirty="0">
              <a:solidFill>
                <a:srgbClr val="FFC000"/>
              </a:solidFill>
            </a:endParaRPr>
          </a:p>
          <a:p>
            <a:pPr algn="justLow"/>
            <a:endParaRPr lang="fr-FR" sz="2000" b="0" dirty="0"/>
          </a:p>
          <a:p>
            <a:pPr algn="justLow"/>
            <a:endParaRPr lang="fr-FR" sz="20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100811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64" y="3967719"/>
            <a:ext cx="2225679" cy="39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74" y="3933056"/>
            <a:ext cx="1422746" cy="112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87" y="3789040"/>
            <a:ext cx="1420701" cy="132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92" y="4653136"/>
            <a:ext cx="339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42" y="5908338"/>
            <a:ext cx="3267361" cy="47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45223"/>
            <a:ext cx="2647303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5496" y="44624"/>
            <a:ext cx="9108503" cy="6740307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>
              <a:solidFill>
                <a:srgbClr val="FFFF00"/>
              </a:solidFill>
            </a:endParaRPr>
          </a:p>
        </p:txBody>
      </p:sp>
      <p:sp>
        <p:nvSpPr>
          <p:cNvPr id="1126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28600" y="6500813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b="0" dirty="0"/>
              <a:t>Cours Béton armé, Mr. A. Guettiche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9</a:t>
            </a:fld>
            <a:endParaRPr lang="fr-FR" altLang="en-US" b="0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35497" y="44624"/>
            <a:ext cx="914501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Low">
              <a:lnSpc>
                <a:spcPct val="150000"/>
              </a:lnSpc>
            </a:pPr>
            <a:r>
              <a:rPr lang="fr-FR" b="0" dirty="0"/>
              <a:t>Dans la zone nodale les cadres et les étriers doivent être fermés par des crochets à ayant une longueur droite: de </a:t>
            </a:r>
            <a:r>
              <a:rPr lang="fr-FR" b="0" dirty="0" err="1"/>
              <a:t>10Øt</a:t>
            </a:r>
            <a:r>
              <a:rPr lang="fr-FR" b="0" dirty="0"/>
              <a:t> minimum</a:t>
            </a:r>
          </a:p>
          <a:p>
            <a:pPr marL="0" indent="0" algn="justLow">
              <a:lnSpc>
                <a:spcPct val="150000"/>
              </a:lnSpc>
              <a:tabLst/>
            </a:pPr>
            <a:r>
              <a:rPr lang="fr-FR" b="0" dirty="0">
                <a:solidFill>
                  <a:srgbClr val="FFC000"/>
                </a:solidFill>
              </a:rPr>
              <a:t>C. Le recouvrement (l’enrobage C):</a:t>
            </a:r>
          </a:p>
          <a:p>
            <a:pPr marL="0" indent="0" algn="justLow">
              <a:lnSpc>
                <a:spcPct val="150000"/>
              </a:lnSpc>
              <a:tabLst/>
            </a:pPr>
            <a:r>
              <a:rPr lang="fr-FR" b="0" dirty="0"/>
              <a:t>C ≥ </a:t>
            </a:r>
            <a:r>
              <a:rPr lang="fr-FR" b="0" dirty="0" err="1"/>
              <a:t>3cm</a:t>
            </a:r>
            <a:r>
              <a:rPr lang="fr-FR" b="0" dirty="0"/>
              <a:t> : pour les superstructures et les ouvrages subis à des effets climatiques.</a:t>
            </a:r>
          </a:p>
          <a:p>
            <a:pPr algn="justLow">
              <a:lnSpc>
                <a:spcPct val="150000"/>
              </a:lnSpc>
            </a:pPr>
            <a:r>
              <a:rPr lang="fr-FR" b="0" dirty="0"/>
              <a:t>C ≥ </a:t>
            </a:r>
            <a:r>
              <a:rPr lang="fr-FR" b="0" dirty="0" err="1"/>
              <a:t>5cm</a:t>
            </a:r>
            <a:r>
              <a:rPr lang="fr-FR" b="0" dirty="0"/>
              <a:t> :pour les ouvrages soumis à des actions agressives (sols, zone côtière..</a:t>
            </a:r>
            <a:r>
              <a:rPr lang="fr-FR" b="0" dirty="0" err="1"/>
              <a:t>etc</a:t>
            </a:r>
            <a:r>
              <a:rPr lang="fr-FR" b="0" dirty="0"/>
              <a:t>.)</a:t>
            </a:r>
          </a:p>
          <a:p>
            <a:pPr algn="justLow">
              <a:lnSpc>
                <a:spcPct val="150000"/>
              </a:lnSpc>
            </a:pPr>
            <a:r>
              <a:rPr lang="fr-FR" b="0" dirty="0" err="1">
                <a:solidFill>
                  <a:srgbClr val="FFC000"/>
                </a:solidFill>
              </a:rPr>
              <a:t>V.2.3.Disposition</a:t>
            </a:r>
            <a:r>
              <a:rPr lang="fr-FR" b="0" dirty="0">
                <a:solidFill>
                  <a:srgbClr val="FFC000"/>
                </a:solidFill>
              </a:rPr>
              <a:t> constructive:</a:t>
            </a:r>
          </a:p>
          <a:p>
            <a:pPr marL="387350" indent="-285750" algn="justLow">
              <a:lnSpc>
                <a:spcPct val="150000"/>
              </a:lnSpc>
              <a:buFontTx/>
              <a:buChar char="-"/>
            </a:pPr>
            <a:r>
              <a:rPr lang="fr-FR" b="0" dirty="0"/>
              <a:t>Les armatures doivent être répartie le long des parois</a:t>
            </a:r>
          </a:p>
          <a:p>
            <a:pPr marL="101600" indent="0" algn="justLow">
              <a:lnSpc>
                <a:spcPct val="150000"/>
              </a:lnSpc>
            </a:pPr>
            <a:r>
              <a:rPr lang="fr-FR" b="0" dirty="0">
                <a:solidFill>
                  <a:srgbClr val="00CC66"/>
                </a:solidFill>
              </a:rPr>
              <a:t>Section polygonales</a:t>
            </a:r>
            <a:r>
              <a:rPr lang="fr-FR" b="0" dirty="0"/>
              <a:t>: au moins une barre dans chaque angle </a:t>
            </a:r>
          </a:p>
          <a:p>
            <a:pPr marL="101600" indent="0" algn="justLow">
              <a:lnSpc>
                <a:spcPct val="150000"/>
              </a:lnSpc>
            </a:pPr>
            <a:r>
              <a:rPr lang="fr-FR" b="0" dirty="0">
                <a:solidFill>
                  <a:srgbClr val="00CC66"/>
                </a:solidFill>
              </a:rPr>
              <a:t>Section circulaires : </a:t>
            </a:r>
            <a:r>
              <a:rPr lang="fr-FR" b="0" dirty="0"/>
              <a:t>au moins 6 barres régulièrement réparties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24744"/>
            <a:ext cx="1152128" cy="76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9941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13512</TotalTime>
  <Words>2143</Words>
  <Application>Microsoft Office PowerPoint</Application>
  <PresentationFormat>On-screen Show (4:3)</PresentationFormat>
  <Paragraphs>441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Symbol</vt:lpstr>
      <vt:lpstr>Times New Roman</vt:lpstr>
      <vt:lpstr>Wingdings</vt:lpstr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abdelheq</dc:creator>
  <cp:lastModifiedBy>Hossem</cp:lastModifiedBy>
  <cp:revision>474</cp:revision>
  <cp:lastPrinted>2014-12-13T20:24:29Z</cp:lastPrinted>
  <dcterms:created xsi:type="dcterms:W3CDTF">2004-09-12T12:45:10Z</dcterms:created>
  <dcterms:modified xsi:type="dcterms:W3CDTF">2021-02-21T17:42:20Z</dcterms:modified>
</cp:coreProperties>
</file>