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84" r:id="rId21"/>
    <p:sldId id="278" r:id="rId22"/>
    <p:sldId id="279" r:id="rId23"/>
    <p:sldId id="280" r:id="rId24"/>
    <p:sldId id="281" r:id="rId25"/>
    <p:sldId id="282" r:id="rId26"/>
    <p:sldId id="283" r:id="rId27"/>
    <p:sldId id="285" r:id="rId28"/>
    <p:sldId id="287" r:id="rId29"/>
    <p:sldId id="288" r:id="rId30"/>
    <p:sldId id="289" r:id="rId31"/>
    <p:sldId id="290" r:id="rId32"/>
    <p:sldId id="295" r:id="rId33"/>
    <p:sldId id="296" r:id="rId34"/>
    <p:sldId id="298"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28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Modifiez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74C7A07D-B97E-4411-85C4-60659009060C}" type="datetimeFigureOut">
              <a:rPr lang="en-US" smtClean="0"/>
              <a:pPr/>
              <a:t>2/19/2019</a:t>
            </a:fld>
            <a:endParaRPr lang="en-US"/>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609167C-21EF-4C07-8F90-781269B242D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4C7A07D-B97E-4411-85C4-60659009060C}" type="datetimeFigureOut">
              <a:rPr lang="en-US" smtClean="0"/>
              <a:pPr/>
              <a:t>2/19/2019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609167C-21EF-4C07-8F90-781269B242D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4C7A07D-B97E-4411-85C4-60659009060C}" type="datetimeFigureOut">
              <a:rPr lang="en-US" smtClean="0"/>
              <a:pPr/>
              <a:t>2/19/2019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609167C-21EF-4C07-8F90-781269B242D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Modifiez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74C7A07D-B97E-4411-85C4-60659009060C}" type="datetimeFigureOut">
              <a:rPr lang="en-US" smtClean="0"/>
              <a:pPr/>
              <a:t>2/19/2019</a:t>
            </a:fld>
            <a:endParaRPr lang="en-US"/>
          </a:p>
        </p:txBody>
      </p:sp>
      <p:sp>
        <p:nvSpPr>
          <p:cNvPr id="5" name="Espace réservé du pied de page 4"/>
          <p:cNvSpPr>
            <a:spLocks noGrp="1"/>
          </p:cNvSpPr>
          <p:nvPr>
            <p:ph type="ftr" sz="quarter" idx="11"/>
          </p:nvPr>
        </p:nvSpPr>
        <p:spPr>
          <a:xfrm>
            <a:off x="457200" y="6480969"/>
            <a:ext cx="4260056" cy="300831"/>
          </a:xfrm>
        </p:spPr>
        <p:txBody>
          <a:bodyPr/>
          <a:lstStyle/>
          <a:p>
            <a:endParaRPr lang="en-US"/>
          </a:p>
        </p:txBody>
      </p:sp>
      <p:sp>
        <p:nvSpPr>
          <p:cNvPr id="6" name="Espace réservé du numéro de diapositive 5"/>
          <p:cNvSpPr>
            <a:spLocks noGrp="1"/>
          </p:cNvSpPr>
          <p:nvPr>
            <p:ph type="sldNum" sz="quarter" idx="12"/>
          </p:nvPr>
        </p:nvSpPr>
        <p:spPr/>
        <p:txBody>
          <a:bodyPr/>
          <a:lstStyle/>
          <a:p>
            <a:fld id="{F609167C-21EF-4C07-8F90-781269B242D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74C7A07D-B97E-4411-85C4-60659009060C}" type="datetimeFigureOut">
              <a:rPr lang="en-US" smtClean="0"/>
              <a:pPr/>
              <a:t>2/19/2019</a:t>
            </a:fld>
            <a:endParaRPr lang="en-US"/>
          </a:p>
        </p:txBody>
      </p:sp>
      <p:sp>
        <p:nvSpPr>
          <p:cNvPr id="5" name="Espace réservé du pied de page 4"/>
          <p:cNvSpPr>
            <a:spLocks noGrp="1"/>
          </p:cNvSpPr>
          <p:nvPr>
            <p:ph type="ftr" sz="quarter" idx="11"/>
          </p:nvPr>
        </p:nvSpPr>
        <p:spPr>
          <a:xfrm>
            <a:off x="2619376" y="6480969"/>
            <a:ext cx="4260056" cy="300831"/>
          </a:xfrm>
        </p:spPr>
        <p:txBody>
          <a:bodyPr/>
          <a:lstStyle/>
          <a:p>
            <a:endParaRPr lang="en-US"/>
          </a:p>
        </p:txBody>
      </p:sp>
      <p:sp>
        <p:nvSpPr>
          <p:cNvPr id="6" name="Espace réservé du numéro de diapositive 5"/>
          <p:cNvSpPr>
            <a:spLocks noGrp="1"/>
          </p:cNvSpPr>
          <p:nvPr>
            <p:ph type="sldNum" sz="quarter" idx="12"/>
          </p:nvPr>
        </p:nvSpPr>
        <p:spPr>
          <a:xfrm>
            <a:off x="8451056" y="809624"/>
            <a:ext cx="502920" cy="300831"/>
          </a:xfrm>
        </p:spPr>
        <p:txBody>
          <a:bodyPr/>
          <a:lstStyle/>
          <a:p>
            <a:fld id="{F609167C-21EF-4C07-8F90-781269B242DB}" type="slidenum">
              <a:rPr lang="en-US" smtClean="0"/>
              <a:pPr/>
              <a:t>‹N°›</a:t>
            </a:fld>
            <a:endParaRPr lang="en-US"/>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74C7A07D-B97E-4411-85C4-60659009060C}" type="datetimeFigureOut">
              <a:rPr lang="en-US" smtClean="0"/>
              <a:pPr/>
              <a:t>2/19/2019</a:t>
            </a:fld>
            <a:endParaRPr lang="en-US"/>
          </a:p>
        </p:txBody>
      </p:sp>
      <p:sp>
        <p:nvSpPr>
          <p:cNvPr id="6" name="Espace réservé du pied de page 5"/>
          <p:cNvSpPr>
            <a:spLocks noGrp="1"/>
          </p:cNvSpPr>
          <p:nvPr>
            <p:ph type="ftr" sz="quarter" idx="11"/>
          </p:nvPr>
        </p:nvSpPr>
        <p:spPr>
          <a:xfrm>
            <a:off x="457200" y="6480969"/>
            <a:ext cx="4260056" cy="301752"/>
          </a:xfrm>
        </p:spPr>
        <p:txBody>
          <a:bodyPr/>
          <a:lstStyle/>
          <a:p>
            <a:endParaRPr lang="en-US"/>
          </a:p>
        </p:txBody>
      </p:sp>
      <p:sp>
        <p:nvSpPr>
          <p:cNvPr id="7" name="Espace réservé du numéro de diapositive 6"/>
          <p:cNvSpPr>
            <a:spLocks noGrp="1"/>
          </p:cNvSpPr>
          <p:nvPr>
            <p:ph type="sldNum" sz="quarter" idx="12"/>
          </p:nvPr>
        </p:nvSpPr>
        <p:spPr>
          <a:xfrm>
            <a:off x="7589520" y="6480969"/>
            <a:ext cx="502920" cy="301752"/>
          </a:xfrm>
        </p:spPr>
        <p:txBody>
          <a:bodyPr/>
          <a:lstStyle/>
          <a:p>
            <a:fld id="{F609167C-21EF-4C07-8F90-781269B242D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74C7A07D-B97E-4411-85C4-60659009060C}" type="datetimeFigureOut">
              <a:rPr lang="en-US" smtClean="0"/>
              <a:pPr/>
              <a:t>2/19/2019</a:t>
            </a:fld>
            <a:endParaRPr lang="en-US"/>
          </a:p>
        </p:txBody>
      </p:sp>
      <p:sp>
        <p:nvSpPr>
          <p:cNvPr id="8" name="Espace réservé du pied de page 7"/>
          <p:cNvSpPr>
            <a:spLocks noGrp="1"/>
          </p:cNvSpPr>
          <p:nvPr>
            <p:ph type="ftr" sz="quarter" idx="11"/>
          </p:nvPr>
        </p:nvSpPr>
        <p:spPr>
          <a:xfrm>
            <a:off x="457200" y="6480969"/>
            <a:ext cx="4261104" cy="301752"/>
          </a:xfrm>
        </p:spPr>
        <p:txBody>
          <a:bodyPr/>
          <a:lstStyle/>
          <a:p>
            <a:endParaRPr lang="en-US"/>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F609167C-21EF-4C07-8F90-781269B242DB}"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74C7A07D-B97E-4411-85C4-60659009060C}" type="datetimeFigureOut">
              <a:rPr lang="en-US" smtClean="0"/>
              <a:pPr/>
              <a:t>2/19/2019</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609167C-21EF-4C07-8F90-781269B242D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74C7A07D-B97E-4411-85C4-60659009060C}" type="datetimeFigureOut">
              <a:rPr lang="en-US" smtClean="0"/>
              <a:pPr/>
              <a:t>2/19/2019</a:t>
            </a:fld>
            <a:endParaRPr lang="en-US"/>
          </a:p>
        </p:txBody>
      </p:sp>
      <p:sp>
        <p:nvSpPr>
          <p:cNvPr id="3" name="Espace réservé du pied de page 2"/>
          <p:cNvSpPr>
            <a:spLocks noGrp="1"/>
          </p:cNvSpPr>
          <p:nvPr>
            <p:ph type="ftr" sz="quarter" idx="11"/>
          </p:nvPr>
        </p:nvSpPr>
        <p:spPr>
          <a:xfrm>
            <a:off x="457200" y="6481890"/>
            <a:ext cx="4260056" cy="300831"/>
          </a:xfrm>
        </p:spPr>
        <p:txBody>
          <a:bodyPr/>
          <a:lstStyle/>
          <a:p>
            <a:endParaRPr lang="en-US"/>
          </a:p>
        </p:txBody>
      </p:sp>
      <p:sp>
        <p:nvSpPr>
          <p:cNvPr id="4" name="Espace réservé du numéro de diapositive 3"/>
          <p:cNvSpPr>
            <a:spLocks noGrp="1"/>
          </p:cNvSpPr>
          <p:nvPr>
            <p:ph type="sldNum" sz="quarter" idx="12"/>
          </p:nvPr>
        </p:nvSpPr>
        <p:spPr>
          <a:xfrm>
            <a:off x="7589520" y="6480969"/>
            <a:ext cx="502920" cy="301752"/>
          </a:xfrm>
        </p:spPr>
        <p:txBody>
          <a:bodyPr/>
          <a:lstStyle/>
          <a:p>
            <a:fld id="{F609167C-21EF-4C07-8F90-781269B242D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74C7A07D-B97E-4411-85C4-60659009060C}" type="datetimeFigureOut">
              <a:rPr lang="en-US" smtClean="0"/>
              <a:pPr/>
              <a:t>2/19/2019</a:t>
            </a:fld>
            <a:endParaRPr lang="en-US"/>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F609167C-21EF-4C07-8F90-781269B242DB}"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74C7A07D-B97E-4411-85C4-60659009060C}" type="datetimeFigureOut">
              <a:rPr lang="en-US" smtClean="0"/>
              <a:pPr/>
              <a:t>2/19/2019</a:t>
            </a:fld>
            <a:endParaRPr lang="en-US"/>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F609167C-21EF-4C07-8F90-781269B242DB}"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4C7A07D-B97E-4411-85C4-60659009060C}" type="datetimeFigureOut">
              <a:rPr lang="en-US" smtClean="0"/>
              <a:pPr/>
              <a:t>2/19/2019</a:t>
            </a:fld>
            <a:endParaRPr lang="en-US"/>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609167C-21EF-4C07-8F90-781269B242DB}"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ventsolaire.net/lexique-inter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ventsolaire.net/lexique-inter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ventsolaire.net/lexique-inter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fr.wikipedia.org/wiki/Atom" TargetMode="External"/><Relationship Id="rId13" Type="http://schemas.openxmlformats.org/officeDocument/2006/relationships/hyperlink" Target="http://fr.wikipedia.org/wiki/Extensible_Markup_Language" TargetMode="External"/><Relationship Id="rId3" Type="http://schemas.openxmlformats.org/officeDocument/2006/relationships/hyperlink" Target="http://fr.wikipedia.org/wiki/Extensible_HyperText_Markup_Language" TargetMode="External"/><Relationship Id="rId7" Type="http://schemas.openxmlformats.org/officeDocument/2006/relationships/hyperlink" Target="http://fr.wikipedia.org/wiki/RSS" TargetMode="External"/><Relationship Id="rId12" Type="http://schemas.openxmlformats.org/officeDocument/2006/relationships/hyperlink" Target="http://fr.wikipedia.org/wiki/Service_web" TargetMode="External"/><Relationship Id="rId2" Type="http://schemas.openxmlformats.org/officeDocument/2006/relationships/hyperlink" Target="http://fr.wikipedia.org/wiki/Feuilles_de_style_en_cascade" TargetMode="External"/><Relationship Id="rId1" Type="http://schemas.openxmlformats.org/officeDocument/2006/relationships/slideLayout" Target="../slideLayouts/slideLayout3.xml"/><Relationship Id="rId6" Type="http://schemas.openxmlformats.org/officeDocument/2006/relationships/hyperlink" Target="http://fr.wikipedia.org/wiki/Syndication" TargetMode="External"/><Relationship Id="rId11" Type="http://schemas.openxmlformats.org/officeDocument/2006/relationships/hyperlink" Target="http://fr.wikipedia.org/wiki/Representational_State_Transfer" TargetMode="External"/><Relationship Id="rId5" Type="http://schemas.openxmlformats.org/officeDocument/2006/relationships/hyperlink" Target="http://fr.wikipedia.org/wiki/Ajax_(informatique)" TargetMode="External"/><Relationship Id="rId10" Type="http://schemas.openxmlformats.org/officeDocument/2006/relationships/hyperlink" Target="http://fr.wikipedia.org/wiki/Uniform_Resource_Locator" TargetMode="External"/><Relationship Id="rId4" Type="http://schemas.openxmlformats.org/officeDocument/2006/relationships/hyperlink" Target="http://fr.wikipedia.org/wiki/Microformat" TargetMode="External"/><Relationship Id="rId9" Type="http://schemas.openxmlformats.org/officeDocument/2006/relationships/hyperlink" Target="http://fr.wikipedia.org/wiki/%C3%89tiquet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entsolaire.net/userfiles/client-serveur.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ventsolaire.net/lexique-inter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ventsolaire.net/userfiles/page-dynamique.jpg"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sz="5400" b="1" dirty="0" smtClean="0"/>
              <a:t>III. Site web vs </a:t>
            </a:r>
            <a:r>
              <a:rPr lang="fr-FR" sz="5400" b="1" dirty="0" err="1" smtClean="0"/>
              <a:t>App</a:t>
            </a:r>
            <a:r>
              <a:rPr lang="fr-FR" sz="5400" b="1" dirty="0" smtClean="0"/>
              <a:t> web</a:t>
            </a:r>
            <a:endParaRPr lang="en-US" sz="5400" b="1" dirty="0"/>
          </a:p>
        </p:txBody>
      </p:sp>
      <p:sp>
        <p:nvSpPr>
          <p:cNvPr id="5" name="Sous-titre 4"/>
          <p:cNvSpPr>
            <a:spLocks noGrp="1"/>
          </p:cNvSpPr>
          <p:nvPr>
            <p:ph type="subTitle" idx="1"/>
          </p:nvPr>
        </p:nvSpPr>
        <p:spPr/>
        <p:txBody>
          <a:bodyPr/>
          <a:lstStyle/>
          <a:p>
            <a:r>
              <a:rPr lang="fr-FR" dirty="0" smtClean="0"/>
              <a:t>Comment ça fonctionne?</a:t>
            </a:r>
          </a:p>
          <a:p>
            <a:endParaRPr lang="fr-FR" dirty="0" smtClean="0"/>
          </a:p>
          <a:p>
            <a:r>
              <a:rPr lang="fr-FR" smtClean="0"/>
              <a:t>Par Dr</a:t>
            </a:r>
            <a:r>
              <a:rPr lang="fr-FR" dirty="0"/>
              <a:t>. </a:t>
            </a:r>
            <a:r>
              <a:rPr lang="fr-FR" dirty="0" err="1"/>
              <a:t>N.Bouchemal</a:t>
            </a:r>
            <a:endParaRPr lang="en-US" dirty="0"/>
          </a:p>
          <a:p>
            <a:endParaRPr lang="en-US" dirty="0"/>
          </a:p>
        </p:txBody>
      </p:sp>
    </p:spTree>
    <p:extLst>
      <p:ext uri="{BB962C8B-B14F-4D97-AF65-F5344CB8AC3E}">
        <p14:creationId xmlns:p14="http://schemas.microsoft.com/office/powerpoint/2010/main" xmlns="" val="268250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Protocole de communication</a:t>
            </a:r>
            <a:endParaRPr lang="en-US" dirty="0"/>
          </a:p>
        </p:txBody>
      </p:sp>
      <p:sp>
        <p:nvSpPr>
          <p:cNvPr id="3" name="Espace réservé du contenu 2"/>
          <p:cNvSpPr>
            <a:spLocks noGrp="1"/>
          </p:cNvSpPr>
          <p:nvPr>
            <p:ph idx="1"/>
          </p:nvPr>
        </p:nvSpPr>
        <p:spPr/>
        <p:txBody>
          <a:bodyPr>
            <a:normAutofit lnSpcReduction="10000"/>
          </a:bodyPr>
          <a:lstStyle/>
          <a:p>
            <a:pPr algn="just"/>
            <a:r>
              <a:rPr lang="fr-FR" b="1" dirty="0" smtClean="0"/>
              <a:t>Le protocole de communication: </a:t>
            </a:r>
            <a:r>
              <a:rPr lang="fr-FR" dirty="0" smtClean="0"/>
              <a:t>Convention déterminant un ensemble de règles et de procédures permettant à deux entités de communiquer.</a:t>
            </a:r>
          </a:p>
          <a:p>
            <a:r>
              <a:rPr lang="fr-FR" b="1" dirty="0" smtClean="0"/>
              <a:t>HTTP :</a:t>
            </a:r>
          </a:p>
          <a:p>
            <a:pPr algn="just">
              <a:buNone/>
            </a:pPr>
            <a:r>
              <a:rPr lang="fr-FR" b="1" dirty="0" smtClean="0"/>
              <a:t>	HyperText Transfer Protocol,</a:t>
            </a:r>
            <a:r>
              <a:rPr lang="fr-FR" dirty="0" smtClean="0"/>
              <a:t> protocole utilisé sur le WWW. Permet à un client Web de formuler ça requête et au serveur Web de lui répondre en lui envoyant cette page.</a:t>
            </a:r>
          </a:p>
        </p:txBody>
      </p:sp>
      <p:sp>
        <p:nvSpPr>
          <p:cNvPr id="5" name="Espace réservé du numéro de diapositive 4"/>
          <p:cNvSpPr>
            <a:spLocks noGrp="1"/>
          </p:cNvSpPr>
          <p:nvPr>
            <p:ph type="sldNum" sz="quarter" idx="12"/>
          </p:nvPr>
        </p:nvSpPr>
        <p:spPr/>
        <p:txBody>
          <a:bodyPr/>
          <a:lstStyle/>
          <a:p>
            <a:fld id="{47613FA0-A457-44E5-B6AD-AE1728162F14}" type="slidenum">
              <a:rPr lang="en-US" smtClean="0"/>
              <a:pPr/>
              <a:t>10</a:t>
            </a:fld>
            <a:endParaRPr lang="en-US"/>
          </a:p>
        </p:txBody>
      </p:sp>
    </p:spTree>
    <p:extLst>
      <p:ext uri="{BB962C8B-B14F-4D97-AF65-F5344CB8AC3E}">
        <p14:creationId xmlns:p14="http://schemas.microsoft.com/office/powerpoint/2010/main" xmlns="" val="29114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Gestion des Noms - Problématique</a:t>
            </a:r>
            <a:endParaRPr lang="en-US" dirty="0"/>
          </a:p>
        </p:txBody>
      </p:sp>
      <p:sp>
        <p:nvSpPr>
          <p:cNvPr id="3" name="Espace réservé du contenu 2"/>
          <p:cNvSpPr>
            <a:spLocks noGrp="1"/>
          </p:cNvSpPr>
          <p:nvPr>
            <p:ph idx="1"/>
          </p:nvPr>
        </p:nvSpPr>
        <p:spPr/>
        <p:txBody>
          <a:bodyPr>
            <a:normAutofit/>
          </a:bodyPr>
          <a:lstStyle/>
          <a:p>
            <a:r>
              <a:rPr lang="fr-FR" dirty="0" smtClean="0"/>
              <a:t>Chaque ordinateur sur le Net a une adresse numérique et unique (l’adresse IP)</a:t>
            </a:r>
          </a:p>
          <a:p>
            <a:pPr lvl="1"/>
            <a:r>
              <a:rPr lang="fr-FR" dirty="0" smtClean="0"/>
              <a:t>Noms:  Plus faciles à retenir.</a:t>
            </a:r>
          </a:p>
          <a:p>
            <a:pPr lvl="2"/>
            <a:r>
              <a:rPr lang="fr-FR" dirty="0" smtClean="0"/>
              <a:t>Plus facile de mémoriser www.google.com  que 72.14.221.104</a:t>
            </a:r>
          </a:p>
          <a:p>
            <a:pPr lvl="1"/>
            <a:r>
              <a:rPr lang="fr-FR" dirty="0" smtClean="0"/>
              <a:t>Noms:  Significatifs.</a:t>
            </a:r>
          </a:p>
          <a:p>
            <a:r>
              <a:rPr lang="fr-FR" dirty="0" smtClean="0"/>
              <a:t>Traduction des noms en adresses donc nécessaire.</a:t>
            </a:r>
            <a:endParaRPr lang="en-US" dirty="0"/>
          </a:p>
        </p:txBody>
      </p:sp>
      <p:sp>
        <p:nvSpPr>
          <p:cNvPr id="5" name="Espace réservé du numéro de diapositive 4"/>
          <p:cNvSpPr>
            <a:spLocks noGrp="1"/>
          </p:cNvSpPr>
          <p:nvPr>
            <p:ph type="sldNum" sz="quarter" idx="12"/>
          </p:nvPr>
        </p:nvSpPr>
        <p:spPr/>
        <p:txBody>
          <a:bodyPr/>
          <a:lstStyle/>
          <a:p>
            <a:fld id="{47613FA0-A457-44E5-B6AD-AE1728162F14}" type="slidenum">
              <a:rPr lang="en-US" smtClean="0"/>
              <a:pPr/>
              <a:t>11</a:t>
            </a:fld>
            <a:endParaRPr lang="en-US"/>
          </a:p>
        </p:txBody>
      </p:sp>
    </p:spTree>
    <p:extLst>
      <p:ext uri="{BB962C8B-B14F-4D97-AF65-F5344CB8AC3E}">
        <p14:creationId xmlns:p14="http://schemas.microsoft.com/office/powerpoint/2010/main" xmlns="" val="716115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Construction d’un site web</a:t>
            </a:r>
            <a:endParaRPr lang="en-US" dirty="0"/>
          </a:p>
        </p:txBody>
      </p:sp>
      <p:sp>
        <p:nvSpPr>
          <p:cNvPr id="3" name="Espace réservé du contenu 2"/>
          <p:cNvSpPr>
            <a:spLocks noGrp="1"/>
          </p:cNvSpPr>
          <p:nvPr>
            <p:ph idx="1"/>
          </p:nvPr>
        </p:nvSpPr>
        <p:spPr/>
        <p:txBody>
          <a:bodyPr/>
          <a:lstStyle/>
          <a:p>
            <a:pPr algn="just"/>
            <a:r>
              <a:rPr lang="fr-FR" b="1" dirty="0"/>
              <a:t>Un site web</a:t>
            </a:r>
            <a:r>
              <a:rPr lang="fr-FR" dirty="0"/>
              <a:t> est un ensemble de pages organisées en structure hiérarchique, disponible sur un serveur. </a:t>
            </a:r>
            <a:endParaRPr lang="fr-FR" dirty="0" smtClean="0"/>
          </a:p>
          <a:p>
            <a:pPr algn="just"/>
            <a:endParaRPr lang="fr-FR" dirty="0" smtClean="0"/>
          </a:p>
          <a:p>
            <a:pPr algn="just"/>
            <a:r>
              <a:rPr lang="fr-FR" dirty="0" smtClean="0"/>
              <a:t>Il </a:t>
            </a:r>
            <a:r>
              <a:rPr lang="fr-FR" dirty="0"/>
              <a:t>peut être construit </a:t>
            </a:r>
            <a:r>
              <a:rPr lang="fr-FR" dirty="0" smtClean="0"/>
              <a:t>avec: </a:t>
            </a:r>
          </a:p>
          <a:p>
            <a:pPr lvl="1" algn="just"/>
            <a:r>
              <a:rPr lang="fr-FR" dirty="0" smtClean="0"/>
              <a:t>des</a:t>
            </a:r>
            <a:r>
              <a:rPr lang="fr-FR" dirty="0"/>
              <a:t> </a:t>
            </a:r>
            <a:r>
              <a:rPr lang="fr-FR" dirty="0">
                <a:hlinkClick r:id="rId2"/>
              </a:rPr>
              <a:t>pages statiques</a:t>
            </a:r>
            <a:r>
              <a:rPr lang="fr-FR" dirty="0"/>
              <a:t>, </a:t>
            </a:r>
            <a:endParaRPr lang="fr-FR" dirty="0" smtClean="0"/>
          </a:p>
          <a:p>
            <a:pPr lvl="1" algn="just"/>
            <a:r>
              <a:rPr lang="fr-FR" dirty="0" smtClean="0"/>
              <a:t>des</a:t>
            </a:r>
            <a:r>
              <a:rPr lang="fr-FR" dirty="0"/>
              <a:t> </a:t>
            </a:r>
            <a:r>
              <a:rPr lang="fr-FR" dirty="0">
                <a:hlinkClick r:id="rId2"/>
              </a:rPr>
              <a:t>pages dynamiques</a:t>
            </a:r>
            <a:r>
              <a:rPr lang="fr-FR" dirty="0"/>
              <a:t> ou </a:t>
            </a:r>
            <a:endParaRPr lang="fr-FR" dirty="0" smtClean="0"/>
          </a:p>
          <a:p>
            <a:pPr lvl="1" algn="just"/>
            <a:r>
              <a:rPr lang="fr-FR" dirty="0" smtClean="0"/>
              <a:t>un </a:t>
            </a:r>
            <a:r>
              <a:rPr lang="fr-FR" dirty="0"/>
              <a:t>assemblage des deux.</a:t>
            </a:r>
            <a:endParaRPr lang="en-US" dirty="0"/>
          </a:p>
          <a:p>
            <a:pPr algn="just"/>
            <a:endParaRPr lang="en-US" dirty="0"/>
          </a:p>
        </p:txBody>
      </p:sp>
    </p:spTree>
    <p:extLst>
      <p:ext uri="{BB962C8B-B14F-4D97-AF65-F5344CB8AC3E}">
        <p14:creationId xmlns:p14="http://schemas.microsoft.com/office/powerpoint/2010/main" xmlns="" val="1523713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Construction d’un site web</a:t>
            </a:r>
            <a:endParaRPr lang="en-US" dirty="0"/>
          </a:p>
        </p:txBody>
      </p:sp>
      <p:sp>
        <p:nvSpPr>
          <p:cNvPr id="3" name="Espace réservé du contenu 2"/>
          <p:cNvSpPr>
            <a:spLocks noGrp="1"/>
          </p:cNvSpPr>
          <p:nvPr>
            <p:ph idx="1"/>
          </p:nvPr>
        </p:nvSpPr>
        <p:spPr/>
        <p:txBody>
          <a:bodyPr>
            <a:normAutofit/>
          </a:bodyPr>
          <a:lstStyle/>
          <a:p>
            <a:pPr algn="just" fontAlgn="base"/>
            <a:r>
              <a:rPr lang="fr-FR" b="1" dirty="0"/>
              <a:t>Les pages statiques</a:t>
            </a:r>
            <a:r>
              <a:rPr lang="fr-FR" dirty="0"/>
              <a:t> sont adéquates pour présenter une information </a:t>
            </a:r>
            <a:r>
              <a:rPr lang="fr-FR" dirty="0" smtClean="0"/>
              <a:t>stable (qui ne change pas), </a:t>
            </a:r>
          </a:p>
          <a:p>
            <a:pPr algn="just" fontAlgn="base"/>
            <a:endParaRPr lang="fr-FR" dirty="0"/>
          </a:p>
          <a:p>
            <a:pPr algn="just" fontAlgn="base"/>
            <a:r>
              <a:rPr lang="fr-FR" dirty="0" smtClean="0"/>
              <a:t>Alors </a:t>
            </a:r>
            <a:r>
              <a:rPr lang="fr-FR" dirty="0"/>
              <a:t>que les pages dynamiques se justifient quand des modifications fréquentes doivent être effectuées, typiquement mensuelles, hebdomadaires ou quotidiennes. </a:t>
            </a:r>
            <a:endParaRPr lang="en-US" dirty="0"/>
          </a:p>
        </p:txBody>
      </p:sp>
    </p:spTree>
    <p:extLst>
      <p:ext uri="{BB962C8B-B14F-4D97-AF65-F5344CB8AC3E}">
        <p14:creationId xmlns:p14="http://schemas.microsoft.com/office/powerpoint/2010/main" xmlns="" val="368344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Construction d’un site web</a:t>
            </a:r>
            <a:endParaRPr lang="en-US" dirty="0"/>
          </a:p>
        </p:txBody>
      </p:sp>
      <p:sp>
        <p:nvSpPr>
          <p:cNvPr id="3" name="Espace réservé du contenu 2"/>
          <p:cNvSpPr>
            <a:spLocks noGrp="1"/>
          </p:cNvSpPr>
          <p:nvPr>
            <p:ph idx="1"/>
          </p:nvPr>
        </p:nvSpPr>
        <p:spPr/>
        <p:txBody>
          <a:bodyPr>
            <a:normAutofit/>
          </a:bodyPr>
          <a:lstStyle/>
          <a:p>
            <a:pPr algn="just" fontAlgn="base">
              <a:lnSpc>
                <a:spcPct val="150000"/>
              </a:lnSpc>
            </a:pPr>
            <a:r>
              <a:rPr lang="fr-FR" dirty="0" smtClean="0"/>
              <a:t>Pour </a:t>
            </a:r>
            <a:r>
              <a:rPr lang="fr-FR" dirty="0"/>
              <a:t>des modifications annuelles ou semestrielles, les pages statiques sont préférables car, étant plus durables, elles peuvent être mieux positionnées </a:t>
            </a:r>
            <a:r>
              <a:rPr lang="fr-FR" dirty="0" smtClean="0"/>
              <a:t>en </a:t>
            </a:r>
            <a:r>
              <a:rPr lang="fr-FR" dirty="0" smtClean="0">
                <a:hlinkClick r:id="rId2"/>
              </a:rPr>
              <a:t>référencement </a:t>
            </a:r>
            <a:r>
              <a:rPr lang="fr-FR" dirty="0">
                <a:hlinkClick r:id="rId2"/>
              </a:rPr>
              <a:t>naturel</a:t>
            </a:r>
            <a:r>
              <a:rPr lang="fr-FR" dirty="0"/>
              <a:t> sur les </a:t>
            </a:r>
            <a:r>
              <a:rPr lang="fr-FR" dirty="0">
                <a:hlinkClick r:id="rId2"/>
              </a:rPr>
              <a:t>moteurs de recherche</a:t>
            </a:r>
            <a:r>
              <a:rPr lang="fr-FR" dirty="0"/>
              <a:t>.</a:t>
            </a:r>
            <a:endParaRPr lang="en-US" dirty="0"/>
          </a:p>
        </p:txBody>
      </p:sp>
    </p:spTree>
    <p:extLst>
      <p:ext uri="{BB962C8B-B14F-4D97-AF65-F5344CB8AC3E}">
        <p14:creationId xmlns:p14="http://schemas.microsoft.com/office/powerpoint/2010/main" xmlns="" val="2031451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Pages statiques, exemple</a:t>
            </a:r>
            <a:endParaRPr lang="en-US" dirty="0"/>
          </a:p>
        </p:txBody>
      </p:sp>
      <p:sp>
        <p:nvSpPr>
          <p:cNvPr id="3" name="Espace réservé du contenu 2"/>
          <p:cNvSpPr>
            <a:spLocks noGrp="1"/>
          </p:cNvSpPr>
          <p:nvPr>
            <p:ph idx="1"/>
          </p:nvPr>
        </p:nvSpPr>
        <p:spPr/>
        <p:txBody>
          <a:bodyPr/>
          <a:lstStyle/>
          <a:p>
            <a:pPr algn="just">
              <a:lnSpc>
                <a:spcPct val="150000"/>
              </a:lnSpc>
            </a:pPr>
            <a:r>
              <a:rPr lang="fr-FR" dirty="0"/>
              <a:t>Exemple de pages statiques : présentation d'une société ou d'un organisme, page de contact, présentation d'un produit ou d'un service, conditions générales de vente…</a:t>
            </a:r>
            <a:endParaRPr lang="en-US" dirty="0"/>
          </a:p>
          <a:p>
            <a:pPr algn="just">
              <a:lnSpc>
                <a:spcPct val="150000"/>
              </a:lnSpc>
            </a:pPr>
            <a:endParaRPr lang="en-US" dirty="0"/>
          </a:p>
        </p:txBody>
      </p:sp>
    </p:spTree>
    <p:extLst>
      <p:ext uri="{BB962C8B-B14F-4D97-AF65-F5344CB8AC3E}">
        <p14:creationId xmlns:p14="http://schemas.microsoft.com/office/powerpoint/2010/main" xmlns="" val="762990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page statique</a:t>
            </a:r>
            <a:endParaRPr lang="en-US" dirty="0"/>
          </a:p>
        </p:txBody>
      </p:sp>
      <p:sp>
        <p:nvSpPr>
          <p:cNvPr id="3" name="Espace réservé du contenu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25402"/>
            <a:ext cx="8905875" cy="501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0936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Pages Dynamiques, exemple</a:t>
            </a:r>
            <a:endParaRPr lang="en-US" dirty="0"/>
          </a:p>
        </p:txBody>
      </p:sp>
      <p:sp>
        <p:nvSpPr>
          <p:cNvPr id="3" name="Espace réservé du contenu 2"/>
          <p:cNvSpPr>
            <a:spLocks noGrp="1"/>
          </p:cNvSpPr>
          <p:nvPr>
            <p:ph idx="1"/>
          </p:nvPr>
        </p:nvSpPr>
        <p:spPr/>
        <p:txBody>
          <a:bodyPr/>
          <a:lstStyle/>
          <a:p>
            <a:pPr algn="just" fontAlgn="base">
              <a:lnSpc>
                <a:spcPct val="150000"/>
              </a:lnSpc>
            </a:pPr>
            <a:r>
              <a:rPr lang="fr-FR" dirty="0"/>
              <a:t>les news, les annonces de recrutement, la liste des points de vente, un blog, les pages produits d'un site marchand.</a:t>
            </a:r>
            <a:endParaRPr lang="en-US" dirty="0"/>
          </a:p>
        </p:txBody>
      </p:sp>
    </p:spTree>
    <p:extLst>
      <p:ext uri="{BB962C8B-B14F-4D97-AF65-F5344CB8AC3E}">
        <p14:creationId xmlns:p14="http://schemas.microsoft.com/office/powerpoint/2010/main" xmlns="" val="3034694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252519" cy="70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6379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a:r>
              <a:rPr lang="fr-FR" sz="4400" dirty="0" smtClean="0"/>
              <a:t>Le web.2.0</a:t>
            </a:r>
            <a:endParaRPr lang="en-US" sz="4400" dirty="0"/>
          </a:p>
        </p:txBody>
      </p:sp>
    </p:spTree>
    <p:extLst>
      <p:ext uri="{BB962C8B-B14F-4D97-AF65-F5344CB8AC3E}">
        <p14:creationId xmlns:p14="http://schemas.microsoft.com/office/powerpoint/2010/main" xmlns="" val="1479062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399032"/>
          </a:xfrm>
        </p:spPr>
        <p:txBody>
          <a:bodyPr/>
          <a:lstStyle/>
          <a:p>
            <a:r>
              <a:rPr lang="fr-FR" dirty="0" smtClean="0"/>
              <a:t>Architecture </a:t>
            </a:r>
            <a:r>
              <a:rPr lang="fr-FR" dirty="0" err="1" smtClean="0"/>
              <a:t>Client/Serveur</a:t>
            </a:r>
            <a:endParaRPr lang="en-US" dirty="0"/>
          </a:p>
        </p:txBody>
      </p:sp>
      <p:sp>
        <p:nvSpPr>
          <p:cNvPr id="3" name="Espace réservé du contenu 2"/>
          <p:cNvSpPr>
            <a:spLocks noGrp="1"/>
          </p:cNvSpPr>
          <p:nvPr>
            <p:ph idx="1"/>
          </p:nvPr>
        </p:nvSpPr>
        <p:spPr>
          <a:xfrm>
            <a:off x="323528" y="1484784"/>
            <a:ext cx="8363272" cy="5256584"/>
          </a:xfrm>
        </p:spPr>
        <p:txBody>
          <a:bodyPr>
            <a:normAutofit fontScale="92500" lnSpcReduction="10000"/>
          </a:bodyPr>
          <a:lstStyle/>
          <a:p>
            <a:pPr algn="just"/>
            <a:r>
              <a:rPr lang="fr-FR" dirty="0"/>
              <a:t>Le </a:t>
            </a:r>
            <a:r>
              <a:rPr lang="fr-FR" dirty="0">
                <a:hlinkClick r:id="rId2"/>
              </a:rPr>
              <a:t>Web</a:t>
            </a:r>
            <a:r>
              <a:rPr lang="fr-FR" dirty="0"/>
              <a:t> est un système client-serveur dont le fonctionnement s'apparente à des relations client-fournisseur</a:t>
            </a:r>
            <a:r>
              <a:rPr lang="fr-FR" dirty="0" smtClean="0"/>
              <a:t>.</a:t>
            </a:r>
          </a:p>
          <a:p>
            <a:pPr marL="64008" indent="0" algn="just">
              <a:buNone/>
            </a:pPr>
            <a:r>
              <a:rPr lang="fr-FR" dirty="0" smtClean="0"/>
              <a:t> </a:t>
            </a:r>
          </a:p>
          <a:p>
            <a:pPr algn="just"/>
            <a:r>
              <a:rPr lang="fr-FR" dirty="0" smtClean="0"/>
              <a:t>L'ordinateur </a:t>
            </a:r>
            <a:r>
              <a:rPr lang="fr-FR" dirty="0"/>
              <a:t>personnel, doté de son logiciel de navigation (Internet Explorer, Firefox…), joue le rôle du </a:t>
            </a:r>
            <a:r>
              <a:rPr lang="fr-FR" dirty="0">
                <a:hlinkClick r:id="rId2"/>
              </a:rPr>
              <a:t>client</a:t>
            </a:r>
            <a:r>
              <a:rPr lang="fr-FR" dirty="0"/>
              <a:t>. </a:t>
            </a:r>
            <a:endParaRPr lang="fr-FR" dirty="0" smtClean="0"/>
          </a:p>
          <a:p>
            <a:pPr marL="64008" indent="0" algn="just">
              <a:buNone/>
            </a:pPr>
            <a:endParaRPr lang="fr-FR" dirty="0" smtClean="0"/>
          </a:p>
          <a:p>
            <a:pPr algn="just"/>
            <a:r>
              <a:rPr lang="fr-FR" dirty="0" smtClean="0"/>
              <a:t>Les </a:t>
            </a:r>
            <a:r>
              <a:rPr lang="fr-FR" dirty="0"/>
              <a:t>ordinateurs distants sur lesquels sont hébergés les sites web sont </a:t>
            </a:r>
            <a:r>
              <a:rPr lang="fr-FR" dirty="0" smtClean="0"/>
              <a:t>des </a:t>
            </a:r>
            <a:r>
              <a:rPr lang="fr-FR" dirty="0" smtClean="0">
                <a:hlinkClick r:id="rId2"/>
              </a:rPr>
              <a:t>serveurs</a:t>
            </a:r>
            <a:r>
              <a:rPr lang="fr-FR" dirty="0"/>
              <a:t>. Clients et serveurs, connectés au réseau </a:t>
            </a:r>
            <a:r>
              <a:rPr lang="fr-FR" dirty="0">
                <a:hlinkClick r:id="rId2"/>
              </a:rPr>
              <a:t>Internet</a:t>
            </a:r>
            <a:r>
              <a:rPr lang="fr-FR" dirty="0"/>
              <a:t>, communiquent entre eux.</a:t>
            </a:r>
            <a:endParaRPr lang="en-US" dirty="0"/>
          </a:p>
          <a:p>
            <a:pPr algn="just"/>
            <a:endParaRPr lang="en-US" dirty="0"/>
          </a:p>
        </p:txBody>
      </p:sp>
    </p:spTree>
    <p:extLst>
      <p:ext uri="{BB962C8B-B14F-4D97-AF65-F5344CB8AC3E}">
        <p14:creationId xmlns:p14="http://schemas.microsoft.com/office/powerpoint/2010/main" xmlns="" val="58345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rPr lang="fr-FR" dirty="0" smtClean="0"/>
              <a:t>web.2.0, le principe</a:t>
            </a:r>
            <a:endParaRPr lang="en-US" dirty="0"/>
          </a:p>
        </p:txBody>
      </p:sp>
      <p:sp>
        <p:nvSpPr>
          <p:cNvPr id="3" name="Espace réservé du texte 2"/>
          <p:cNvSpPr>
            <a:spLocks noGrp="1"/>
          </p:cNvSpPr>
          <p:nvPr>
            <p:ph type="body" idx="1"/>
          </p:nvPr>
        </p:nvSpPr>
        <p:spPr>
          <a:xfrm>
            <a:off x="381000" y="1633536"/>
            <a:ext cx="8223448" cy="5107832"/>
          </a:xfrm>
        </p:spPr>
        <p:txBody>
          <a:bodyPr/>
          <a:lstStyle/>
          <a:p>
            <a:pPr marL="397764" indent="-342900">
              <a:buFont typeface="Arial" pitchFamily="34" charset="0"/>
              <a:buChar char="•"/>
            </a:pPr>
            <a:r>
              <a:rPr lang="en-US" sz="2400" dirty="0">
                <a:solidFill>
                  <a:schemeClr val="tx1"/>
                </a:solidFill>
              </a:rPr>
              <a:t>Principe du Web « </a:t>
            </a:r>
            <a:r>
              <a:rPr lang="en-US" sz="2400" dirty="0" err="1">
                <a:solidFill>
                  <a:schemeClr val="tx1"/>
                </a:solidFill>
              </a:rPr>
              <a:t>classique</a:t>
            </a:r>
            <a:r>
              <a:rPr lang="en-US" sz="2400" dirty="0">
                <a:solidFill>
                  <a:schemeClr val="tx1"/>
                </a:solidFill>
              </a:rPr>
              <a:t> » </a:t>
            </a:r>
          </a:p>
          <a:p>
            <a:endParaRPr lang="en-US" dirty="0">
              <a:solidFill>
                <a:schemeClr val="tx1"/>
              </a:solidFill>
            </a:endParaRPr>
          </a:p>
          <a:p>
            <a:pPr marL="397764" indent="-342900">
              <a:buFont typeface="Arial" pitchFamily="34" charset="0"/>
              <a:buChar char="•"/>
            </a:pPr>
            <a:r>
              <a:rPr lang="fr-FR" dirty="0" smtClean="0"/>
              <a:t>Ce </a:t>
            </a:r>
            <a:r>
              <a:rPr lang="fr-FR" dirty="0"/>
              <a:t>sont les organisations qui détiennent des sites qui décident de l’information qui y </a:t>
            </a:r>
            <a:r>
              <a:rPr lang="fr-FR" dirty="0" smtClean="0"/>
              <a:t>figure,</a:t>
            </a:r>
          </a:p>
          <a:p>
            <a:pPr marL="397764" indent="-342900">
              <a:buFont typeface="Arial" pitchFamily="34" charset="0"/>
              <a:buChar char="•"/>
            </a:pPr>
            <a:endParaRPr lang="fr-FR" dirty="0" smtClean="0"/>
          </a:p>
          <a:p>
            <a:pPr marL="397764" indent="-342900">
              <a:buFont typeface="Arial" pitchFamily="34" charset="0"/>
              <a:buChar char="•"/>
            </a:pPr>
            <a:r>
              <a:rPr lang="en-US" dirty="0"/>
              <a:t>Communication de type « one-to-many » (= diffusion)</a:t>
            </a:r>
          </a:p>
          <a:p>
            <a:endParaRPr lang="en-US" dirty="0" smtClean="0"/>
          </a:p>
          <a:p>
            <a:r>
              <a:rPr lang="en-US" sz="2800" b="1" dirty="0" smtClean="0"/>
              <a:t>Principe </a:t>
            </a:r>
            <a:r>
              <a:rPr lang="en-US" sz="2800" b="1" dirty="0"/>
              <a:t>du « Web 2.0 » </a:t>
            </a:r>
          </a:p>
          <a:p>
            <a:endParaRPr lang="en-US" dirty="0"/>
          </a:p>
          <a:p>
            <a:pPr marL="397764" indent="-342900">
              <a:buFont typeface="Arial" pitchFamily="34" charset="0"/>
              <a:buChar char="•"/>
            </a:pPr>
            <a:r>
              <a:rPr lang="fr-FR" sz="2400" dirty="0" smtClean="0"/>
              <a:t>Donner </a:t>
            </a:r>
            <a:r>
              <a:rPr lang="fr-FR" sz="2400" dirty="0"/>
              <a:t>le contrôle de l’information aux </a:t>
            </a:r>
            <a:r>
              <a:rPr lang="fr-FR" sz="2400" dirty="0" smtClean="0"/>
              <a:t>utilisateurs</a:t>
            </a:r>
          </a:p>
          <a:p>
            <a:pPr marL="397764" indent="-342900">
              <a:buFont typeface="Arial" pitchFamily="34" charset="0"/>
              <a:buChar char="•"/>
            </a:pPr>
            <a:r>
              <a:rPr lang="fr-FR" sz="2400" dirty="0" smtClean="0"/>
              <a:t>Faire </a:t>
            </a:r>
            <a:r>
              <a:rPr lang="fr-FR" sz="2400" dirty="0"/>
              <a:t>émerger des « réseaux sociaux »</a:t>
            </a:r>
          </a:p>
          <a:p>
            <a:endParaRPr lang="en-US" dirty="0"/>
          </a:p>
          <a:p>
            <a:endParaRPr lang="en-US" dirty="0"/>
          </a:p>
          <a:p>
            <a:endParaRPr lang="fr-FR" dirty="0"/>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40841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rPr lang="fr-FR" dirty="0" smtClean="0"/>
              <a:t>web.2.0, le principe</a:t>
            </a:r>
            <a:endParaRPr lang="en-US" dirty="0"/>
          </a:p>
        </p:txBody>
      </p:sp>
      <p:sp>
        <p:nvSpPr>
          <p:cNvPr id="3" name="Espace réservé du texte 2"/>
          <p:cNvSpPr>
            <a:spLocks noGrp="1"/>
          </p:cNvSpPr>
          <p:nvPr>
            <p:ph type="body" idx="1"/>
          </p:nvPr>
        </p:nvSpPr>
        <p:spPr>
          <a:xfrm>
            <a:off x="381000" y="1633536"/>
            <a:ext cx="8223448" cy="5107832"/>
          </a:xfrm>
        </p:spPr>
        <p:txBody>
          <a:bodyPr/>
          <a:lstStyle/>
          <a:p>
            <a:pPr marL="397764" indent="-342900">
              <a:buFont typeface="Arial" pitchFamily="34" charset="0"/>
              <a:buChar char="•"/>
            </a:pPr>
            <a:r>
              <a:rPr lang="en-US" sz="2400" dirty="0">
                <a:solidFill>
                  <a:schemeClr val="tx1"/>
                </a:solidFill>
              </a:rPr>
              <a:t>Principe du Web « </a:t>
            </a:r>
            <a:r>
              <a:rPr lang="en-US" sz="2400" dirty="0" err="1">
                <a:solidFill>
                  <a:schemeClr val="tx1"/>
                </a:solidFill>
              </a:rPr>
              <a:t>classique</a:t>
            </a:r>
            <a:r>
              <a:rPr lang="en-US" sz="2400" dirty="0">
                <a:solidFill>
                  <a:schemeClr val="tx1"/>
                </a:solidFill>
              </a:rPr>
              <a:t> » </a:t>
            </a:r>
          </a:p>
          <a:p>
            <a:endParaRPr lang="en-US" dirty="0">
              <a:solidFill>
                <a:schemeClr val="tx1"/>
              </a:solidFill>
            </a:endParaRPr>
          </a:p>
          <a:p>
            <a:pPr marL="397764" indent="-342900">
              <a:buFont typeface="Arial" pitchFamily="34" charset="0"/>
              <a:buChar char="•"/>
            </a:pPr>
            <a:r>
              <a:rPr lang="fr-FR" dirty="0" smtClean="0"/>
              <a:t>Ce </a:t>
            </a:r>
            <a:r>
              <a:rPr lang="fr-FR" dirty="0"/>
              <a:t>sont les organisations qui détiennent des sites qui décident de l’information qui y </a:t>
            </a:r>
            <a:r>
              <a:rPr lang="fr-FR" dirty="0" smtClean="0"/>
              <a:t>figure,</a:t>
            </a:r>
          </a:p>
          <a:p>
            <a:pPr marL="397764" indent="-342900">
              <a:buFont typeface="Arial" pitchFamily="34" charset="0"/>
              <a:buChar char="•"/>
            </a:pPr>
            <a:endParaRPr lang="fr-FR" dirty="0" smtClean="0"/>
          </a:p>
          <a:p>
            <a:pPr marL="397764" indent="-342900">
              <a:buFont typeface="Arial" pitchFamily="34" charset="0"/>
              <a:buChar char="•"/>
            </a:pPr>
            <a:r>
              <a:rPr lang="en-US" dirty="0"/>
              <a:t>Communication de type « one-to-many » (= diffusion)</a:t>
            </a:r>
          </a:p>
          <a:p>
            <a:endParaRPr lang="en-US" dirty="0" smtClean="0"/>
          </a:p>
          <a:p>
            <a:r>
              <a:rPr lang="en-US" sz="2800" b="1" dirty="0" smtClean="0"/>
              <a:t>Principe </a:t>
            </a:r>
            <a:r>
              <a:rPr lang="en-US" sz="2800" b="1" dirty="0"/>
              <a:t>du « Web 2.0 » </a:t>
            </a:r>
          </a:p>
          <a:p>
            <a:endParaRPr lang="en-US" dirty="0"/>
          </a:p>
          <a:p>
            <a:pPr marL="397764" indent="-342900">
              <a:buFont typeface="Arial" pitchFamily="34" charset="0"/>
              <a:buChar char="•"/>
            </a:pPr>
            <a:r>
              <a:rPr lang="fr-FR" sz="2400" dirty="0" smtClean="0"/>
              <a:t>Donner </a:t>
            </a:r>
            <a:r>
              <a:rPr lang="fr-FR" sz="2400" dirty="0"/>
              <a:t>le contrôle de l’information aux </a:t>
            </a:r>
            <a:r>
              <a:rPr lang="fr-FR" sz="2400" dirty="0" smtClean="0"/>
              <a:t>utilisateurs</a:t>
            </a:r>
          </a:p>
          <a:p>
            <a:pPr marL="397764" indent="-342900">
              <a:buFont typeface="Arial" pitchFamily="34" charset="0"/>
              <a:buChar char="•"/>
            </a:pPr>
            <a:r>
              <a:rPr lang="fr-FR" sz="2400" dirty="0" smtClean="0"/>
              <a:t>Faire </a:t>
            </a:r>
            <a:r>
              <a:rPr lang="fr-FR" sz="2400" dirty="0"/>
              <a:t>émerger des « réseaux sociaux »</a:t>
            </a:r>
          </a:p>
          <a:p>
            <a:endParaRPr lang="en-US" dirty="0"/>
          </a:p>
          <a:p>
            <a:endParaRPr lang="en-US" dirty="0"/>
          </a:p>
          <a:p>
            <a:endParaRPr lang="fr-FR" dirty="0"/>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38871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rPr lang="fr-FR" dirty="0" smtClean="0"/>
              <a:t>web.2.0, le principe</a:t>
            </a:r>
            <a:endParaRPr lang="en-US" dirty="0"/>
          </a:p>
        </p:txBody>
      </p:sp>
      <p:sp>
        <p:nvSpPr>
          <p:cNvPr id="3" name="Espace réservé du texte 2"/>
          <p:cNvSpPr>
            <a:spLocks noGrp="1"/>
          </p:cNvSpPr>
          <p:nvPr>
            <p:ph type="body" idx="1"/>
          </p:nvPr>
        </p:nvSpPr>
        <p:spPr>
          <a:xfrm>
            <a:off x="381000" y="1633536"/>
            <a:ext cx="8511480" cy="5107832"/>
          </a:xfrm>
        </p:spPr>
        <p:txBody>
          <a:bodyPr/>
          <a:lstStyle/>
          <a:p>
            <a:pPr algn="just"/>
            <a:r>
              <a:rPr lang="fr-FR" sz="2400" b="1" dirty="0"/>
              <a:t>C</a:t>
            </a:r>
            <a:r>
              <a:rPr lang="fr-FR" sz="2400" b="1" dirty="0" smtClean="0"/>
              <a:t>hacun </a:t>
            </a:r>
            <a:r>
              <a:rPr lang="fr-FR" sz="2400" b="1" dirty="0"/>
              <a:t>peut déposer des contenus</a:t>
            </a:r>
          </a:p>
          <a:p>
            <a:pPr algn="just"/>
            <a:endParaRPr lang="en-US" dirty="0">
              <a:solidFill>
                <a:schemeClr val="tx1"/>
              </a:solidFill>
            </a:endParaRPr>
          </a:p>
          <a:p>
            <a:pPr marL="397764" indent="-342900" algn="just">
              <a:buFont typeface="Arial" pitchFamily="34" charset="0"/>
              <a:buChar char="•"/>
            </a:pPr>
            <a:r>
              <a:rPr lang="fr-FR" dirty="0" smtClean="0"/>
              <a:t>Pour </a:t>
            </a:r>
            <a:r>
              <a:rPr lang="fr-FR" dirty="0"/>
              <a:t>donner son avis sur un sujet donné (blogs</a:t>
            </a:r>
            <a:r>
              <a:rPr lang="fr-FR" dirty="0" smtClean="0"/>
              <a:t>).</a:t>
            </a:r>
          </a:p>
          <a:p>
            <a:pPr marL="397764" indent="-342900" algn="just">
              <a:buFont typeface="Arial" pitchFamily="34" charset="0"/>
              <a:buChar char="•"/>
            </a:pPr>
            <a:r>
              <a:rPr lang="fr-FR" dirty="0" smtClean="0"/>
              <a:t>Pour </a:t>
            </a:r>
            <a:r>
              <a:rPr lang="fr-FR" dirty="0"/>
              <a:t>partager ses documents (images, vidéos</a:t>
            </a:r>
            <a:r>
              <a:rPr lang="fr-FR" dirty="0" smtClean="0"/>
              <a:t>…).</a:t>
            </a:r>
          </a:p>
          <a:p>
            <a:pPr marL="397764" indent="-342900" algn="just">
              <a:buFont typeface="Arial" pitchFamily="34" charset="0"/>
              <a:buChar char="•"/>
            </a:pPr>
            <a:r>
              <a:rPr lang="fr-FR" dirty="0" smtClean="0"/>
              <a:t>Pour </a:t>
            </a:r>
            <a:r>
              <a:rPr lang="fr-FR" dirty="0"/>
              <a:t>étiqueter (« tagger ») des contenus </a:t>
            </a:r>
            <a:r>
              <a:rPr lang="fr-FR" dirty="0" smtClean="0"/>
              <a:t>existants.</a:t>
            </a:r>
          </a:p>
          <a:p>
            <a:pPr algn="just"/>
            <a:endParaRPr lang="en-US" dirty="0" smtClean="0"/>
          </a:p>
          <a:p>
            <a:pPr algn="just"/>
            <a:r>
              <a:rPr lang="en-US" sz="2400" b="1" dirty="0"/>
              <a:t>Aspects techniques</a:t>
            </a:r>
          </a:p>
          <a:p>
            <a:pPr algn="just"/>
            <a:endParaRPr lang="fr-FR" dirty="0"/>
          </a:p>
          <a:p>
            <a:pPr marL="397764" indent="-342900" algn="just">
              <a:buFont typeface="Arial" pitchFamily="34" charset="0"/>
              <a:buChar char="•"/>
            </a:pPr>
            <a:r>
              <a:rPr lang="fr-FR" dirty="0"/>
              <a:t>O</a:t>
            </a:r>
            <a:r>
              <a:rPr lang="fr-FR" dirty="0" smtClean="0"/>
              <a:t>utils </a:t>
            </a:r>
            <a:r>
              <a:rPr lang="fr-FR" dirty="0"/>
              <a:t>(protocoles, clients, serveurs) identiques à ceux du Web </a:t>
            </a:r>
            <a:r>
              <a:rPr lang="fr-FR" dirty="0" smtClean="0"/>
              <a:t>classique. </a:t>
            </a:r>
          </a:p>
          <a:p>
            <a:pPr marL="397764" indent="-342900" algn="just">
              <a:buFont typeface="Arial" pitchFamily="34" charset="0"/>
              <a:buChar char="•"/>
            </a:pPr>
            <a:r>
              <a:rPr lang="fr-FR" dirty="0" smtClean="0"/>
              <a:t>Nécessite </a:t>
            </a:r>
            <a:r>
              <a:rPr lang="fr-FR" dirty="0"/>
              <a:t>plus de puissance de calcul (pages </a:t>
            </a:r>
            <a:r>
              <a:rPr lang="fr-FR" dirty="0" smtClean="0"/>
              <a:t>dynamiques).</a:t>
            </a:r>
          </a:p>
          <a:p>
            <a:pPr marL="397764" indent="-342900" algn="just">
              <a:buFont typeface="Arial" pitchFamily="34" charset="0"/>
              <a:buChar char="•"/>
            </a:pPr>
            <a:r>
              <a:rPr lang="fr-FR" dirty="0" smtClean="0"/>
              <a:t>Nécessite </a:t>
            </a:r>
            <a:r>
              <a:rPr lang="fr-FR" dirty="0"/>
              <a:t>plus d’espace de stockage (contenus envoyés par les utilisateurs</a:t>
            </a:r>
            <a:r>
              <a:rPr lang="fr-FR" dirty="0" smtClean="0"/>
              <a:t>).</a:t>
            </a:r>
            <a:endParaRPr lang="fr-FR" dirty="0"/>
          </a:p>
          <a:p>
            <a:pPr algn="just"/>
            <a:endParaRPr lang="en-US" dirty="0">
              <a:solidFill>
                <a:schemeClr val="tx1"/>
              </a:solidFill>
            </a:endParaRPr>
          </a:p>
        </p:txBody>
      </p:sp>
    </p:spTree>
    <p:extLst>
      <p:ext uri="{BB962C8B-B14F-4D97-AF65-F5344CB8AC3E}">
        <p14:creationId xmlns:p14="http://schemas.microsoft.com/office/powerpoint/2010/main" xmlns="" val="14482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rPr lang="fr-FR" dirty="0" smtClean="0"/>
              <a:t>web.2.0, le principe</a:t>
            </a:r>
            <a:endParaRPr lang="en-US" dirty="0"/>
          </a:p>
        </p:txBody>
      </p:sp>
      <p:sp>
        <p:nvSpPr>
          <p:cNvPr id="3" name="Espace réservé du texte 2"/>
          <p:cNvSpPr>
            <a:spLocks noGrp="1"/>
          </p:cNvSpPr>
          <p:nvPr>
            <p:ph type="body" idx="1"/>
          </p:nvPr>
        </p:nvSpPr>
        <p:spPr>
          <a:xfrm>
            <a:off x="381000" y="1633536"/>
            <a:ext cx="8511480" cy="5107832"/>
          </a:xfrm>
        </p:spPr>
        <p:txBody>
          <a:bodyPr/>
          <a:lstStyle/>
          <a:p>
            <a:r>
              <a:rPr lang="fr-FR" sz="2400" dirty="0"/>
              <a:t>Exemples de sites « Web 2.0 »</a:t>
            </a:r>
          </a:p>
          <a:p>
            <a:pPr algn="just"/>
            <a:endParaRPr lang="fr-FR" dirty="0" smtClean="0">
              <a:solidFill>
                <a:schemeClr val="tx1"/>
              </a:solidFill>
            </a:endParaRPr>
          </a:p>
          <a:p>
            <a:pPr algn="just"/>
            <a:r>
              <a:rPr lang="en-US" dirty="0" err="1"/>
              <a:t>Wikipédia</a:t>
            </a:r>
            <a:r>
              <a:rPr lang="en-US" dirty="0"/>
              <a:t>, Del.icio.us, Technorati, Flickr, Picasa Web album, </a:t>
            </a:r>
            <a:r>
              <a:rPr lang="en-US" dirty="0" err="1"/>
              <a:t>Dailymotion</a:t>
            </a:r>
            <a:r>
              <a:rPr lang="en-US" dirty="0"/>
              <a:t>, YouTube, </a:t>
            </a:r>
            <a:r>
              <a:rPr lang="en-US" dirty="0" err="1"/>
              <a:t>Kartoo</a:t>
            </a:r>
            <a:endParaRPr lang="en-US" dirty="0"/>
          </a:p>
          <a:p>
            <a:pPr algn="just"/>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949718"/>
            <a:ext cx="7702537" cy="5609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0648"/>
            <a:ext cx="9665691"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llipse 3"/>
          <p:cNvSpPr/>
          <p:nvPr/>
        </p:nvSpPr>
        <p:spPr>
          <a:xfrm>
            <a:off x="1979712" y="332656"/>
            <a:ext cx="720080" cy="432048"/>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2236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in)">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web.2.0, le principe</a:t>
            </a:r>
            <a:endParaRPr lang="en-US" dirty="0"/>
          </a:p>
        </p:txBody>
      </p:sp>
      <p:sp>
        <p:nvSpPr>
          <p:cNvPr id="3" name="Espace réservé du texte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614201"/>
            <a:ext cx="7115175" cy="497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Ellipse 4"/>
          <p:cNvSpPr/>
          <p:nvPr/>
        </p:nvSpPr>
        <p:spPr>
          <a:xfrm>
            <a:off x="3953122" y="2492896"/>
            <a:ext cx="1482973" cy="432048"/>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2079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texte 2"/>
          <p:cNvSpPr>
            <a:spLocks noGrp="1"/>
          </p:cNvSpPr>
          <p:nvPr>
            <p:ph type="body"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0"/>
            <a:ext cx="92202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8786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web.2.0, le principe</a:t>
            </a:r>
            <a:endParaRPr lang="en-US" dirty="0"/>
          </a:p>
        </p:txBody>
      </p:sp>
      <p:sp>
        <p:nvSpPr>
          <p:cNvPr id="3" name="Espace réservé du texte 2"/>
          <p:cNvSpPr>
            <a:spLocks noGrp="1"/>
          </p:cNvSpPr>
          <p:nvPr>
            <p:ph type="body" idx="1"/>
          </p:nvPr>
        </p:nvSpPr>
        <p:spPr>
          <a:xfrm>
            <a:off x="414180" y="1633536"/>
            <a:ext cx="8763000" cy="4963816"/>
          </a:xfrm>
        </p:spPr>
        <p:txBody>
          <a:bodyPr>
            <a:noAutofit/>
          </a:bodyPr>
          <a:lstStyle/>
          <a:p>
            <a:pPr algn="just">
              <a:lnSpc>
                <a:spcPct val="150000"/>
              </a:lnSpc>
            </a:pPr>
            <a:r>
              <a:rPr lang="fr-FR" sz="2800" dirty="0"/>
              <a:t>Les nouveaux gabarits Web 2.0 (en anglais : </a:t>
            </a:r>
            <a:r>
              <a:rPr lang="fr-FR" sz="2800" i="1" dirty="0" err="1"/>
              <a:t>template</a:t>
            </a:r>
            <a:r>
              <a:rPr lang="fr-FR" sz="2800" dirty="0"/>
              <a:t>) tentent d’apporter un soin graphique, des effets, en restant compatibles avec cette diversité de supports. Dans le Web 2.0, l'internaute devient acteur en alimentant les sites en contenu, comme les blogs, ou de manière collaborative avec les wikis, </a:t>
            </a:r>
            <a:endParaRPr lang="en-US" sz="2800" dirty="0"/>
          </a:p>
        </p:txBody>
      </p:sp>
    </p:spTree>
    <p:extLst>
      <p:ext uri="{BB962C8B-B14F-4D97-AF65-F5344CB8AC3E}">
        <p14:creationId xmlns:p14="http://schemas.microsoft.com/office/powerpoint/2010/main" xmlns="" val="4088465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web.2.0, le principe</a:t>
            </a:r>
            <a:endParaRPr lang="en-US" dirty="0"/>
          </a:p>
        </p:txBody>
      </p:sp>
      <p:sp>
        <p:nvSpPr>
          <p:cNvPr id="3" name="Espace réservé du texte 2"/>
          <p:cNvSpPr>
            <a:spLocks noGrp="1"/>
          </p:cNvSpPr>
          <p:nvPr>
            <p:ph type="body" idx="1"/>
          </p:nvPr>
        </p:nvSpPr>
        <p:spPr>
          <a:xfrm>
            <a:off x="381000" y="1633536"/>
            <a:ext cx="8655496" cy="5107832"/>
          </a:xfrm>
        </p:spPr>
        <p:txBody>
          <a:bodyPr>
            <a:normAutofit lnSpcReduction="10000"/>
          </a:bodyPr>
          <a:lstStyle/>
          <a:p>
            <a:pPr marL="397764" indent="-342900" algn="just">
              <a:lnSpc>
                <a:spcPct val="150000"/>
              </a:lnSpc>
              <a:buFont typeface="Arial" pitchFamily="34" charset="0"/>
              <a:buChar char="•"/>
            </a:pPr>
            <a:r>
              <a:rPr lang="fr-FR" sz="2400" dirty="0"/>
              <a:t>Les sites internet 2.0 permettent aux utilisateurs de faire plus que d’en retirer de l’information. </a:t>
            </a:r>
            <a:endParaRPr lang="fr-FR" sz="2400" dirty="0" smtClean="0"/>
          </a:p>
          <a:p>
            <a:pPr marL="397764" indent="-342900" algn="just">
              <a:lnSpc>
                <a:spcPct val="150000"/>
              </a:lnSpc>
              <a:buFont typeface="Arial" pitchFamily="34" charset="0"/>
              <a:buChar char="•"/>
            </a:pPr>
            <a:r>
              <a:rPr lang="fr-FR" sz="2400" dirty="0" smtClean="0"/>
              <a:t>En </a:t>
            </a:r>
            <a:r>
              <a:rPr lang="fr-FR" sz="2400" dirty="0"/>
              <a:t>augmentant ce qu'il était déjà possible de faire avec le Web 1.0, ils apportent aux utilisateurs de nouvelles interfaces et de nouveaux logiciels informatiques. </a:t>
            </a:r>
            <a:endParaRPr lang="fr-FR" sz="2400" dirty="0" smtClean="0"/>
          </a:p>
          <a:p>
            <a:pPr marL="397764" indent="-342900" algn="just">
              <a:lnSpc>
                <a:spcPct val="150000"/>
              </a:lnSpc>
              <a:buFont typeface="Arial" pitchFamily="34" charset="0"/>
              <a:buChar char="•"/>
            </a:pPr>
            <a:r>
              <a:rPr lang="fr-FR" sz="2400" dirty="0" smtClean="0"/>
              <a:t>Les </a:t>
            </a:r>
            <a:r>
              <a:rPr lang="fr-FR" sz="2400" dirty="0"/>
              <a:t>utilisateurs peuvent maintenant apporter des informations aux sites Web 2.0 et avoir le contrôle sur certaines de celles-ci.</a:t>
            </a:r>
            <a:endParaRPr lang="en-US" sz="2400" dirty="0"/>
          </a:p>
        </p:txBody>
      </p:sp>
    </p:spTree>
    <p:extLst>
      <p:ext uri="{BB962C8B-B14F-4D97-AF65-F5344CB8AC3E}">
        <p14:creationId xmlns:p14="http://schemas.microsoft.com/office/powerpoint/2010/main" xmlns="" val="187619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web.2.0, le principe</a:t>
            </a:r>
            <a:r>
              <a:rPr lang="en-US" dirty="0"/>
              <a:t/>
            </a:r>
            <a:br>
              <a:rPr lang="en-US" dirty="0"/>
            </a:br>
            <a:endParaRPr lang="en-US" dirty="0"/>
          </a:p>
        </p:txBody>
      </p:sp>
      <p:sp>
        <p:nvSpPr>
          <p:cNvPr id="3" name="Espace réservé du texte 2"/>
          <p:cNvSpPr>
            <a:spLocks noGrp="1"/>
          </p:cNvSpPr>
          <p:nvPr>
            <p:ph type="body" idx="1"/>
          </p:nvPr>
        </p:nvSpPr>
        <p:spPr>
          <a:xfrm>
            <a:off x="381000" y="1633536"/>
            <a:ext cx="8763000" cy="5107832"/>
          </a:xfrm>
        </p:spPr>
        <p:txBody>
          <a:bodyPr>
            <a:normAutofit/>
          </a:bodyPr>
          <a:lstStyle/>
          <a:p>
            <a:pPr algn="just">
              <a:lnSpc>
                <a:spcPct val="150000"/>
              </a:lnSpc>
            </a:pPr>
            <a:r>
              <a:rPr lang="fr-FR" dirty="0"/>
              <a:t>L’infrastructure du web 2.0 est par nature complexe et changeante, mais elle inclut toujours</a:t>
            </a:r>
            <a:r>
              <a:rPr lang="fr-FR" dirty="0" smtClean="0"/>
              <a:t>:</a:t>
            </a:r>
          </a:p>
          <a:p>
            <a:pPr algn="just">
              <a:lnSpc>
                <a:spcPct val="150000"/>
              </a:lnSpc>
            </a:pPr>
            <a:endParaRPr lang="fr-FR" dirty="0"/>
          </a:p>
          <a:p>
            <a:pPr marL="397764" indent="-342900" algn="just">
              <a:lnSpc>
                <a:spcPct val="150000"/>
              </a:lnSpc>
              <a:buFont typeface="Arial" pitchFamily="34" charset="0"/>
              <a:buChar char="•"/>
            </a:pPr>
            <a:r>
              <a:rPr lang="fr-FR" dirty="0" smtClean="0"/>
              <a:t>Des </a:t>
            </a:r>
            <a:r>
              <a:rPr lang="fr-FR" dirty="0"/>
              <a:t>logiciels de serveur,</a:t>
            </a:r>
          </a:p>
          <a:p>
            <a:pPr marL="397764" indent="-342900" algn="just">
              <a:lnSpc>
                <a:spcPct val="150000"/>
              </a:lnSpc>
              <a:buFont typeface="Arial" pitchFamily="34" charset="0"/>
              <a:buChar char="•"/>
            </a:pPr>
            <a:r>
              <a:rPr lang="fr-FR" dirty="0" smtClean="0"/>
              <a:t>Protocoles </a:t>
            </a:r>
            <a:r>
              <a:rPr lang="fr-FR" dirty="0"/>
              <a:t>de messagerie,</a:t>
            </a:r>
          </a:p>
          <a:p>
            <a:pPr marL="397764" indent="-342900" algn="just">
              <a:lnSpc>
                <a:spcPct val="150000"/>
              </a:lnSpc>
              <a:buFont typeface="Arial" pitchFamily="34" charset="0"/>
              <a:buChar char="•"/>
            </a:pPr>
            <a:r>
              <a:rPr lang="fr-FR" dirty="0" smtClean="0"/>
              <a:t>Standards</a:t>
            </a:r>
            <a:r>
              <a:rPr lang="fr-FR" dirty="0"/>
              <a:t> de navigation,</a:t>
            </a:r>
          </a:p>
          <a:p>
            <a:pPr marL="397764" indent="-342900" algn="just">
              <a:lnSpc>
                <a:spcPct val="150000"/>
              </a:lnSpc>
              <a:buFont typeface="Arial" pitchFamily="34" charset="0"/>
              <a:buChar char="•"/>
            </a:pPr>
            <a:r>
              <a:rPr lang="fr-FR" dirty="0" smtClean="0"/>
              <a:t>Applications</a:t>
            </a:r>
            <a:r>
              <a:rPr lang="fr-FR" dirty="0"/>
              <a:t> clientes diverses (les </a:t>
            </a:r>
            <a:r>
              <a:rPr lang="fr-FR" i="1" dirty="0"/>
              <a:t>plugins</a:t>
            </a:r>
            <a:r>
              <a:rPr lang="fr-FR" dirty="0"/>
              <a:t>, ou greffons, non-standards sont généralement évités).</a:t>
            </a:r>
          </a:p>
          <a:p>
            <a:pPr algn="just">
              <a:lnSpc>
                <a:spcPct val="150000"/>
              </a:lnSpc>
            </a:pPr>
            <a:endParaRPr lang="en-US" dirty="0"/>
          </a:p>
        </p:txBody>
      </p:sp>
    </p:spTree>
    <p:extLst>
      <p:ext uri="{BB962C8B-B14F-4D97-AF65-F5344CB8AC3E}">
        <p14:creationId xmlns:p14="http://schemas.microsoft.com/office/powerpoint/2010/main" xmlns="" val="3633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web.2.0, le principe</a:t>
            </a:r>
            <a:r>
              <a:rPr lang="en-US" dirty="0"/>
              <a:t/>
            </a:r>
            <a:br>
              <a:rPr lang="en-US" dirty="0"/>
            </a:br>
            <a:endParaRPr lang="en-US" dirty="0"/>
          </a:p>
        </p:txBody>
      </p:sp>
      <p:sp>
        <p:nvSpPr>
          <p:cNvPr id="3" name="Espace réservé du texte 2"/>
          <p:cNvSpPr>
            <a:spLocks noGrp="1"/>
          </p:cNvSpPr>
          <p:nvPr>
            <p:ph type="body" idx="1"/>
          </p:nvPr>
        </p:nvSpPr>
        <p:spPr>
          <a:xfrm>
            <a:off x="381000" y="1633536"/>
            <a:ext cx="8655496" cy="5224464"/>
          </a:xfrm>
        </p:spPr>
        <p:txBody>
          <a:bodyPr>
            <a:normAutofit/>
          </a:bodyPr>
          <a:lstStyle/>
          <a:p>
            <a:pPr algn="just">
              <a:lnSpc>
                <a:spcPct val="150000"/>
              </a:lnSpc>
            </a:pPr>
            <a:r>
              <a:rPr lang="fr-FR" dirty="0"/>
              <a:t>Un site pourrait être considéré comme relevant d'une approche web 2.0 s'il utilise de manière privilégiée les techniques suivantes :</a:t>
            </a:r>
          </a:p>
          <a:p>
            <a:pPr marL="397764" indent="-342900" algn="just">
              <a:lnSpc>
                <a:spcPct val="150000"/>
              </a:lnSpc>
              <a:buFont typeface="Arial" pitchFamily="34" charset="0"/>
              <a:buChar char="•"/>
            </a:pPr>
            <a:r>
              <a:rPr lang="fr-FR" dirty="0">
                <a:hlinkClick r:id="rId2" tooltip="Feuilles de style en cascade"/>
              </a:rPr>
              <a:t>CSS</a:t>
            </a:r>
            <a:r>
              <a:rPr lang="fr-FR" dirty="0"/>
              <a:t>, balisage </a:t>
            </a:r>
            <a:r>
              <a:rPr lang="fr-FR" dirty="0">
                <a:hlinkClick r:id="rId3" tooltip="Extensible HyperText Markup Language"/>
              </a:rPr>
              <a:t>XHTML</a:t>
            </a:r>
            <a:r>
              <a:rPr lang="fr-FR" dirty="0"/>
              <a:t> sémantiquement valide et des </a:t>
            </a:r>
            <a:r>
              <a:rPr lang="fr-FR" dirty="0" err="1">
                <a:hlinkClick r:id="rId4" tooltip="Microformat"/>
              </a:rPr>
              <a:t>microformats</a:t>
            </a:r>
            <a:r>
              <a:rPr lang="fr-FR" dirty="0"/>
              <a:t> ;</a:t>
            </a:r>
          </a:p>
          <a:p>
            <a:pPr marL="397764" indent="-342900" algn="just">
              <a:lnSpc>
                <a:spcPct val="150000"/>
              </a:lnSpc>
              <a:buFont typeface="Arial" pitchFamily="34" charset="0"/>
              <a:buChar char="•"/>
            </a:pPr>
            <a:r>
              <a:rPr lang="fr-FR" dirty="0" smtClean="0"/>
              <a:t>Techniques </a:t>
            </a:r>
            <a:r>
              <a:rPr lang="fr-FR" dirty="0"/>
              <a:t>d’</a:t>
            </a:r>
            <a:r>
              <a:rPr lang="fr-FR" i="1" dirty="0"/>
              <a:t>applications riches</a:t>
            </a:r>
            <a:r>
              <a:rPr lang="fr-FR" dirty="0"/>
              <a:t> telles qu’</a:t>
            </a:r>
            <a:r>
              <a:rPr lang="fr-FR" dirty="0">
                <a:hlinkClick r:id="rId5" tooltip="Ajax (informatique)"/>
              </a:rPr>
              <a:t>Ajax</a:t>
            </a:r>
            <a:r>
              <a:rPr lang="fr-FR" dirty="0"/>
              <a:t> ;</a:t>
            </a:r>
          </a:p>
          <a:p>
            <a:pPr marL="397764" indent="-342900" algn="just">
              <a:lnSpc>
                <a:spcPct val="150000"/>
              </a:lnSpc>
              <a:buFont typeface="Arial" pitchFamily="34" charset="0"/>
              <a:buChar char="•"/>
            </a:pPr>
            <a:r>
              <a:rPr lang="fr-FR" dirty="0" smtClean="0">
                <a:hlinkClick r:id="rId6" tooltip="Syndication"/>
              </a:rPr>
              <a:t>Syndication</a:t>
            </a:r>
            <a:r>
              <a:rPr lang="fr-FR" dirty="0"/>
              <a:t> et agrégation de contenu </a:t>
            </a:r>
            <a:r>
              <a:rPr lang="fr-FR" dirty="0">
                <a:hlinkClick r:id="rId7" tooltip="RSS"/>
              </a:rPr>
              <a:t>RSS</a:t>
            </a:r>
            <a:r>
              <a:rPr lang="fr-FR" dirty="0"/>
              <a:t>/</a:t>
            </a:r>
            <a:r>
              <a:rPr lang="fr-FR" dirty="0" err="1">
                <a:hlinkClick r:id="rId8" tooltip="Atom"/>
              </a:rPr>
              <a:t>Atom</a:t>
            </a:r>
            <a:r>
              <a:rPr lang="fr-FR" dirty="0"/>
              <a:t> ;</a:t>
            </a:r>
          </a:p>
          <a:p>
            <a:pPr marL="397764" indent="-342900" algn="just">
              <a:lnSpc>
                <a:spcPct val="150000"/>
              </a:lnSpc>
              <a:buFont typeface="Arial" pitchFamily="34" charset="0"/>
              <a:buChar char="•"/>
            </a:pPr>
            <a:r>
              <a:rPr lang="fr-FR" dirty="0" smtClean="0"/>
              <a:t>Catégorisation </a:t>
            </a:r>
            <a:r>
              <a:rPr lang="fr-FR" dirty="0"/>
              <a:t>par </a:t>
            </a:r>
            <a:r>
              <a:rPr lang="fr-FR" dirty="0">
                <a:hlinkClick r:id="rId9" tooltip="Étiquetage"/>
              </a:rPr>
              <a:t>étiquetage</a:t>
            </a:r>
            <a:r>
              <a:rPr lang="fr-FR" dirty="0"/>
              <a:t> ;</a:t>
            </a:r>
          </a:p>
          <a:p>
            <a:pPr marL="397764" indent="-342900" algn="just">
              <a:lnSpc>
                <a:spcPct val="150000"/>
              </a:lnSpc>
              <a:buFont typeface="Arial" pitchFamily="34" charset="0"/>
              <a:buChar char="•"/>
            </a:pPr>
            <a:r>
              <a:rPr lang="fr-FR" dirty="0" smtClean="0"/>
              <a:t>Utilisation </a:t>
            </a:r>
            <a:r>
              <a:rPr lang="fr-FR" dirty="0"/>
              <a:t>appropriée des </a:t>
            </a:r>
            <a:r>
              <a:rPr lang="fr-FR" dirty="0">
                <a:hlinkClick r:id="rId10" tooltip="Uniform Resource Locator"/>
              </a:rPr>
              <a:t>URL</a:t>
            </a:r>
            <a:r>
              <a:rPr lang="fr-FR" dirty="0"/>
              <a:t> ;</a:t>
            </a:r>
          </a:p>
          <a:p>
            <a:pPr marL="397764" indent="-342900" algn="just">
              <a:lnSpc>
                <a:spcPct val="150000"/>
              </a:lnSpc>
              <a:buFont typeface="Arial" pitchFamily="34" charset="0"/>
              <a:buChar char="•"/>
            </a:pPr>
            <a:r>
              <a:rPr lang="fr-FR" dirty="0" smtClean="0"/>
              <a:t>Architecture</a:t>
            </a:r>
            <a:r>
              <a:rPr lang="fr-FR" dirty="0"/>
              <a:t> </a:t>
            </a:r>
            <a:r>
              <a:rPr lang="fr-FR" dirty="0">
                <a:hlinkClick r:id="rId11" tooltip="Representational State Transfer"/>
              </a:rPr>
              <a:t>REST</a:t>
            </a:r>
            <a:r>
              <a:rPr lang="fr-FR" dirty="0"/>
              <a:t> ou </a:t>
            </a:r>
            <a:r>
              <a:rPr lang="fr-FR" dirty="0">
                <a:hlinkClick r:id="rId12" tooltip="Service web"/>
              </a:rPr>
              <a:t>services web</a:t>
            </a:r>
            <a:r>
              <a:rPr lang="fr-FR" dirty="0"/>
              <a:t> </a:t>
            </a:r>
            <a:r>
              <a:rPr lang="fr-FR" dirty="0">
                <a:hlinkClick r:id="rId13" tooltip="Extensible Markup Language"/>
              </a:rPr>
              <a:t>XML</a:t>
            </a:r>
            <a:r>
              <a:rPr lang="fr-FR" dirty="0"/>
              <a:t>.</a:t>
            </a:r>
          </a:p>
          <a:p>
            <a:pPr algn="just">
              <a:lnSpc>
                <a:spcPct val="150000"/>
              </a:lnSpc>
            </a:pPr>
            <a:endParaRPr lang="en-US" dirty="0"/>
          </a:p>
        </p:txBody>
      </p:sp>
    </p:spTree>
    <p:extLst>
      <p:ext uri="{BB962C8B-B14F-4D97-AF65-F5344CB8AC3E}">
        <p14:creationId xmlns:p14="http://schemas.microsoft.com/office/powerpoint/2010/main" xmlns="" val="12787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Architecture </a:t>
            </a:r>
            <a:r>
              <a:rPr lang="fr-FR" dirty="0" err="1"/>
              <a:t>Client/Serveur</a:t>
            </a:r>
            <a:endParaRPr lang="en-US" dirty="0"/>
          </a:p>
        </p:txBody>
      </p:sp>
      <p:pic>
        <p:nvPicPr>
          <p:cNvPr id="4" name="Espace réservé du contenu 3" descr="Présentationd'un serveur et de clients dans l'environnement internet, transmission au serveur d'une requête au serveur, réponse au client par envoi de la page HTML.">
            <a:hlinkClick r:id="rId2"/>
          </p:cNvPr>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95536" y="1772816"/>
            <a:ext cx="8101880" cy="4639841"/>
          </a:xfrm>
          <a:prstGeom prst="rect">
            <a:avLst/>
          </a:prstGeom>
          <a:noFill/>
          <a:ln>
            <a:noFill/>
          </a:ln>
        </p:spPr>
      </p:pic>
    </p:spTree>
    <p:extLst>
      <p:ext uri="{BB962C8B-B14F-4D97-AF65-F5344CB8AC3E}">
        <p14:creationId xmlns:p14="http://schemas.microsoft.com/office/powerpoint/2010/main" xmlns="" val="1232705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Web</a:t>
            </a:r>
            <a:endParaRPr lang="en-US" dirty="0"/>
          </a:p>
        </p:txBody>
      </p:sp>
      <p:sp>
        <p:nvSpPr>
          <p:cNvPr id="3" name="Espace réservé du texte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70736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Web</a:t>
            </a:r>
            <a:endParaRPr lang="fr-FR" dirty="0"/>
          </a:p>
        </p:txBody>
      </p:sp>
      <p:sp>
        <p:nvSpPr>
          <p:cNvPr id="3" name="Espace réservé du texte 2"/>
          <p:cNvSpPr>
            <a:spLocks noGrp="1"/>
          </p:cNvSpPr>
          <p:nvPr>
            <p:ph type="body" idx="1"/>
          </p:nvPr>
        </p:nvSpPr>
        <p:spPr>
          <a:xfrm>
            <a:off x="381000" y="1633536"/>
            <a:ext cx="8763000" cy="5224464"/>
          </a:xfrm>
        </p:spPr>
        <p:txBody>
          <a:bodyPr>
            <a:normAutofit/>
          </a:bodyPr>
          <a:lstStyle/>
          <a:p>
            <a:r>
              <a:rPr lang="fr-FR" sz="3600" b="1" dirty="0" smtClean="0"/>
              <a:t>Définition</a:t>
            </a:r>
          </a:p>
          <a:p>
            <a:endParaRPr lang="fr-FR" dirty="0" smtClean="0"/>
          </a:p>
          <a:p>
            <a:r>
              <a:rPr lang="fr-FR" dirty="0" smtClean="0"/>
              <a:t>Une application Web est en général basée sur HTML, JavaScript et/ou CSS. </a:t>
            </a:r>
          </a:p>
          <a:p>
            <a:endParaRPr lang="fr-FR" dirty="0" smtClean="0"/>
          </a:p>
          <a:p>
            <a:r>
              <a:rPr lang="fr-FR" dirty="0" smtClean="0"/>
              <a:t>Etant donné qu’une telle application est chargée depuis un serveur Web et exécutée via un </a:t>
            </a:r>
            <a:r>
              <a:rPr lang="fr-FR" b="1" dirty="0" smtClean="0"/>
              <a:t>navigateur Web</a:t>
            </a:r>
            <a:r>
              <a:rPr lang="fr-FR" dirty="0" smtClean="0"/>
              <a:t>, vous n’avez donc </a:t>
            </a:r>
            <a:r>
              <a:rPr lang="fr-FR" b="1" dirty="0" smtClean="0"/>
              <a:t>aucune installation </a:t>
            </a:r>
            <a:r>
              <a:rPr lang="fr-FR" dirty="0" smtClean="0"/>
              <a:t>à prendre en charge.</a:t>
            </a:r>
          </a:p>
          <a:p>
            <a:endParaRPr lang="fr-FR" dirty="0" smtClean="0"/>
          </a:p>
          <a:p>
            <a:r>
              <a:rPr lang="fr-FR" dirty="0" smtClean="0"/>
              <a:t>Néanmoins l’utilisation d’un signet ou raccourci permet l’accès direct à l’application depuis le bureau ou l’écran d’accueil d’un appareil mobile.  </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Web</a:t>
            </a:r>
            <a:endParaRPr lang="fr-FR" dirty="0"/>
          </a:p>
        </p:txBody>
      </p:sp>
      <p:sp>
        <p:nvSpPr>
          <p:cNvPr id="3" name="Espace réservé du texte 2"/>
          <p:cNvSpPr>
            <a:spLocks noGrp="1"/>
          </p:cNvSpPr>
          <p:nvPr>
            <p:ph type="body" idx="1"/>
          </p:nvPr>
        </p:nvSpPr>
        <p:spPr>
          <a:xfrm>
            <a:off x="381000" y="1633536"/>
            <a:ext cx="8262966" cy="4938736"/>
          </a:xfrm>
        </p:spPr>
        <p:txBody>
          <a:bodyPr>
            <a:normAutofit/>
          </a:bodyPr>
          <a:lstStyle/>
          <a:p>
            <a:r>
              <a:rPr lang="fr-FR" sz="2400" b="1" dirty="0" smtClean="0"/>
              <a:t>Application Web vs. Native</a:t>
            </a:r>
          </a:p>
          <a:p>
            <a:endParaRPr lang="fr-FR" dirty="0" smtClean="0"/>
          </a:p>
          <a:p>
            <a:r>
              <a:rPr lang="fr-FR" dirty="0" smtClean="0"/>
              <a:t>Les différences entre une application Web et une application native classique relèvent principalement de l’ordre technique, à savoir la programmation.</a:t>
            </a:r>
          </a:p>
          <a:p>
            <a:endParaRPr lang="fr-FR" dirty="0" smtClean="0"/>
          </a:p>
          <a:p>
            <a:r>
              <a:rPr lang="fr-FR" b="1" dirty="0" smtClean="0"/>
              <a:t>Application native</a:t>
            </a:r>
          </a:p>
          <a:p>
            <a:r>
              <a:rPr lang="fr-FR" dirty="0" smtClean="0"/>
              <a:t>Les applications natives sont programmées pour une plateforme spécifique et ne pourront être installées nulle part ailleurs.</a:t>
            </a:r>
          </a:p>
          <a:p>
            <a:r>
              <a:rPr lang="fr-FR" dirty="0" smtClean="0"/>
              <a:t>Cela peut être un système d’exploitation comme </a:t>
            </a:r>
            <a:r>
              <a:rPr lang="fr-FR" dirty="0" err="1" smtClean="0"/>
              <a:t>Android</a:t>
            </a:r>
            <a:r>
              <a:rPr lang="fr-FR" dirty="0" smtClean="0"/>
              <a:t> ou </a:t>
            </a:r>
            <a:r>
              <a:rPr lang="fr-FR" dirty="0" err="1" smtClean="0"/>
              <a:t>iOS</a:t>
            </a:r>
            <a:r>
              <a:rPr lang="fr-FR" dirty="0" smtClean="0"/>
              <a:t> ou encore un système d’exploitation comme Windows pour appareils de bureau.</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Web</a:t>
            </a:r>
            <a:endParaRPr lang="fr-FR" dirty="0"/>
          </a:p>
        </p:txBody>
      </p:sp>
      <p:sp>
        <p:nvSpPr>
          <p:cNvPr id="3" name="Espace réservé du texte 2"/>
          <p:cNvSpPr>
            <a:spLocks noGrp="1"/>
          </p:cNvSpPr>
          <p:nvPr>
            <p:ph type="body" idx="1"/>
          </p:nvPr>
        </p:nvSpPr>
        <p:spPr>
          <a:xfrm>
            <a:off x="381000" y="1633536"/>
            <a:ext cx="8262966" cy="4938736"/>
          </a:xfrm>
        </p:spPr>
        <p:txBody>
          <a:bodyPr>
            <a:normAutofit/>
          </a:bodyPr>
          <a:lstStyle/>
          <a:p>
            <a:r>
              <a:rPr lang="fr-FR" sz="2400" b="1" dirty="0" smtClean="0"/>
              <a:t>Application Web vs. Native</a:t>
            </a:r>
          </a:p>
          <a:p>
            <a:endParaRPr lang="fr-FR" dirty="0" smtClean="0"/>
          </a:p>
          <a:p>
            <a:r>
              <a:rPr lang="fr-FR" dirty="0" smtClean="0"/>
              <a:t>Toutes les applications natives ont en commun le fait qu’elle ne sont </a:t>
            </a:r>
            <a:r>
              <a:rPr lang="fr-FR" b="1" dirty="0" smtClean="0"/>
              <a:t>développées que pour une seule plateforme précise</a:t>
            </a:r>
            <a:r>
              <a:rPr lang="fr-FR" dirty="0" smtClean="0"/>
              <a:t>. </a:t>
            </a:r>
          </a:p>
          <a:p>
            <a:endParaRPr lang="fr-FR" dirty="0" smtClean="0"/>
          </a:p>
          <a:p>
            <a:r>
              <a:rPr lang="fr-FR" dirty="0" smtClean="0"/>
              <a:t>Une application </a:t>
            </a:r>
            <a:r>
              <a:rPr lang="fr-FR" dirty="0" err="1" smtClean="0"/>
              <a:t>Android</a:t>
            </a:r>
            <a:r>
              <a:rPr lang="fr-FR" dirty="0" smtClean="0"/>
              <a:t> ne peut par exemple pas fonctionner sur Apple </a:t>
            </a:r>
            <a:r>
              <a:rPr lang="fr-FR" dirty="0" err="1" smtClean="0"/>
              <a:t>iOS</a:t>
            </a:r>
            <a:r>
              <a:rPr lang="fr-FR" dirty="0" smtClean="0"/>
              <a:t> (et donc sur un </a:t>
            </a:r>
            <a:r>
              <a:rPr lang="fr-FR" dirty="0" err="1" smtClean="0"/>
              <a:t>iPhone</a:t>
            </a:r>
            <a:r>
              <a:rPr lang="fr-FR" dirty="0" smtClean="0"/>
              <a:t> ou </a:t>
            </a:r>
            <a:r>
              <a:rPr lang="fr-FR" dirty="0" err="1" smtClean="0"/>
              <a:t>iPad</a:t>
            </a:r>
            <a:r>
              <a:rPr lang="fr-FR" dirty="0" smtClean="0"/>
              <a:t>). </a:t>
            </a:r>
          </a:p>
          <a:p>
            <a:endParaRPr lang="fr-FR" dirty="0" smtClean="0"/>
          </a:p>
          <a:p>
            <a:r>
              <a:rPr lang="fr-FR" dirty="0" smtClean="0"/>
              <a:t>Cette dépendance des plateformes a ses avantages et inconvénients</a:t>
            </a:r>
          </a:p>
          <a:p>
            <a:endParaRPr lang="fr-FR"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Web</a:t>
            </a:r>
            <a:endParaRPr lang="fr-FR" dirty="0"/>
          </a:p>
        </p:txBody>
      </p:sp>
      <p:sp>
        <p:nvSpPr>
          <p:cNvPr id="3" name="Espace réservé du texte 2"/>
          <p:cNvSpPr>
            <a:spLocks noGrp="1"/>
          </p:cNvSpPr>
          <p:nvPr>
            <p:ph type="body" idx="1"/>
          </p:nvPr>
        </p:nvSpPr>
        <p:spPr>
          <a:xfrm>
            <a:off x="381000" y="1633536"/>
            <a:ext cx="7762900" cy="4581546"/>
          </a:xfrm>
        </p:spPr>
        <p:txBody>
          <a:bodyPr>
            <a:normAutofit/>
          </a:bodyPr>
          <a:lstStyle/>
          <a:p>
            <a:r>
              <a:rPr lang="fr-FR" b="1" dirty="0" smtClean="0"/>
              <a:t>Application Web vs. Native</a:t>
            </a:r>
          </a:p>
          <a:p>
            <a:endParaRPr lang="fr-FR" b="1" dirty="0" smtClean="0"/>
          </a:p>
          <a:p>
            <a:r>
              <a:rPr lang="fr-FR" b="1" dirty="0" smtClean="0"/>
              <a:t>Application Web</a:t>
            </a:r>
          </a:p>
          <a:p>
            <a:endParaRPr lang="fr-FR" dirty="0" smtClean="0"/>
          </a:p>
          <a:p>
            <a:r>
              <a:rPr lang="fr-FR" dirty="0" smtClean="0"/>
              <a:t>Certes, les applications Web sont moins adaptées aux supports sur lesquels elles se trouvent, mais elles fonctionnent correctement sur </a:t>
            </a:r>
            <a:r>
              <a:rPr lang="fr-FR" b="1" dirty="0" smtClean="0"/>
              <a:t>tous les matériels et appareils possibles</a:t>
            </a:r>
            <a:r>
              <a:rPr lang="fr-FR" dirty="0" smtClean="0"/>
              <a:t>, à partir du moment où vous utilisez un des navigateurs.</a:t>
            </a:r>
          </a:p>
          <a:p>
            <a:endParaRPr lang="fr-FR" dirty="0" smtClean="0"/>
          </a:p>
          <a:p>
            <a:r>
              <a:rPr lang="fr-FR" dirty="0" smtClean="0"/>
              <a:t>Une seule application suffit pour recouvrir toutes les plateformes. Toutefois il n’est pas possible d’optimiser l’application avec tous les navigateurs Web.</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fontAlgn="base">
              <a:spcAft>
                <a:spcPct val="0"/>
              </a:spcAft>
            </a:pPr>
            <a:r>
              <a:rPr lang="fr-FR" b="0" dirty="0" smtClean="0">
                <a:ln>
                  <a:noFill/>
                </a:ln>
                <a:solidFill>
                  <a:srgbClr val="003D8D"/>
                </a:solidFill>
                <a:effectLst/>
                <a:latin typeface="1und1WebSansBlackCn"/>
                <a:cs typeface="Arial" pitchFamily="34" charset="0"/>
              </a:rPr>
              <a:t>Application Web vs. Native</a:t>
            </a:r>
            <a:br>
              <a:rPr lang="fr-FR" b="0" dirty="0" smtClean="0">
                <a:ln>
                  <a:noFill/>
                </a:ln>
                <a:solidFill>
                  <a:srgbClr val="003D8D"/>
                </a:solidFill>
                <a:effectLst/>
                <a:latin typeface="1und1WebSansBlackCn"/>
                <a:cs typeface="Arial" pitchFamily="34" charset="0"/>
              </a:rPr>
            </a:br>
            <a:r>
              <a:rPr lang="fr-FR" sz="4000" b="0" dirty="0" smtClean="0">
                <a:ln>
                  <a:noFill/>
                </a:ln>
                <a:solidFill>
                  <a:schemeClr val="tx1"/>
                </a:solidFill>
                <a:effectLst/>
                <a:latin typeface="Arial" pitchFamily="34" charset="0"/>
                <a:cs typeface="Arial" pitchFamily="34" charset="0"/>
              </a:rPr>
              <a:t/>
            </a:r>
            <a:br>
              <a:rPr lang="fr-FR" sz="4000" b="0" dirty="0" smtClean="0">
                <a:ln>
                  <a:noFill/>
                </a:ln>
                <a:solidFill>
                  <a:schemeClr val="tx1"/>
                </a:solidFill>
                <a:effectLst/>
                <a:latin typeface="Arial" pitchFamily="34" charset="0"/>
                <a:cs typeface="Arial" pitchFamily="34" charset="0"/>
              </a:rPr>
            </a:br>
            <a:endParaRPr lang="fr-FR" dirty="0"/>
          </a:p>
        </p:txBody>
      </p:sp>
      <p:sp>
        <p:nvSpPr>
          <p:cNvPr id="3" name="Espace réservé du texte 2"/>
          <p:cNvSpPr>
            <a:spLocks noGrp="1"/>
          </p:cNvSpPr>
          <p:nvPr>
            <p:ph type="body" idx="1"/>
          </p:nvPr>
        </p:nvSpPr>
        <p:spPr/>
        <p:txBody>
          <a:bodyPr/>
          <a:lstStyle/>
          <a:p>
            <a:endParaRPr lang="fr-FR"/>
          </a:p>
        </p:txBody>
      </p:sp>
      <p:graphicFrame>
        <p:nvGraphicFramePr>
          <p:cNvPr id="4" name="Tableau 3"/>
          <p:cNvGraphicFramePr>
            <a:graphicFrameLocks noGrp="1"/>
          </p:cNvGraphicFramePr>
          <p:nvPr/>
        </p:nvGraphicFramePr>
        <p:xfrm>
          <a:off x="0" y="285728"/>
          <a:ext cx="9144000" cy="6223803"/>
        </p:xfrm>
        <a:graphic>
          <a:graphicData uri="http://schemas.openxmlformats.org/drawingml/2006/table">
            <a:tbl>
              <a:tblPr/>
              <a:tblGrid>
                <a:gridCol w="2857488"/>
                <a:gridCol w="3286148"/>
                <a:gridCol w="3000364"/>
              </a:tblGrid>
              <a:tr h="436106">
                <a:tc>
                  <a:txBody>
                    <a:bodyPr/>
                    <a:lstStyle/>
                    <a:p>
                      <a:pPr algn="l" fontAlgn="b"/>
                      <a:r>
                        <a:rPr lang="fr-FR" sz="1400" b="0" dirty="0">
                          <a:solidFill>
                            <a:schemeClr val="bg1"/>
                          </a:solidFill>
                        </a:rPr>
                        <a:t> </a:t>
                      </a:r>
                    </a:p>
                  </a:txBody>
                  <a:tcPr marL="37491" marR="37491" marT="37491" marB="37491" anchor="b">
                    <a:lnL>
                      <a:noFill/>
                    </a:lnL>
                    <a:lnR>
                      <a:noFill/>
                    </a:lnR>
                    <a:lnT w="9525" cap="flat" cmpd="sng" algn="ctr">
                      <a:solidFill>
                        <a:srgbClr val="DDDDDD"/>
                      </a:solidFill>
                      <a:prstDash val="solid"/>
                      <a:round/>
                      <a:headEnd type="none" w="med" len="med"/>
                      <a:tailEnd type="none" w="med" len="med"/>
                    </a:lnT>
                    <a:lnB>
                      <a:noFill/>
                    </a:lnB>
                    <a:solidFill>
                      <a:srgbClr val="F5F5F5"/>
                    </a:solidFill>
                  </a:tcPr>
                </a:tc>
                <a:tc>
                  <a:txBody>
                    <a:bodyPr/>
                    <a:lstStyle/>
                    <a:p>
                      <a:pPr algn="l" fontAlgn="b"/>
                      <a:r>
                        <a:rPr lang="fr-FR" sz="1400" b="0">
                          <a:solidFill>
                            <a:schemeClr val="bg1"/>
                          </a:solidFill>
                        </a:rPr>
                        <a:t>Application Native</a:t>
                      </a:r>
                    </a:p>
                  </a:txBody>
                  <a:tcPr marL="37491" marR="37491" marT="37491" marB="37491" anchor="b">
                    <a:lnL>
                      <a:noFill/>
                    </a:lnL>
                    <a:lnR>
                      <a:noFill/>
                    </a:lnR>
                    <a:lnT w="9525" cap="flat" cmpd="sng" algn="ctr">
                      <a:solidFill>
                        <a:srgbClr val="DDDDDD"/>
                      </a:solidFill>
                      <a:prstDash val="solid"/>
                      <a:round/>
                      <a:headEnd type="none" w="med" len="med"/>
                      <a:tailEnd type="none" w="med" len="med"/>
                    </a:lnT>
                    <a:lnB>
                      <a:noFill/>
                    </a:lnB>
                    <a:solidFill>
                      <a:srgbClr val="F5F5F5"/>
                    </a:solidFill>
                  </a:tcPr>
                </a:tc>
                <a:tc>
                  <a:txBody>
                    <a:bodyPr/>
                    <a:lstStyle/>
                    <a:p>
                      <a:pPr algn="l" fontAlgn="b"/>
                      <a:r>
                        <a:rPr lang="fr-FR" sz="1400" b="0">
                          <a:solidFill>
                            <a:schemeClr val="bg1"/>
                          </a:solidFill>
                        </a:rPr>
                        <a:t>Application Web</a:t>
                      </a:r>
                    </a:p>
                  </a:txBody>
                  <a:tcPr marL="37491" marR="37491" marT="37491" marB="37491" anchor="b">
                    <a:lnL>
                      <a:noFill/>
                    </a:lnL>
                    <a:lnR>
                      <a:noFill/>
                    </a:lnR>
                    <a:lnT w="9525" cap="flat" cmpd="sng" algn="ctr">
                      <a:solidFill>
                        <a:srgbClr val="DDDDDD"/>
                      </a:solidFill>
                      <a:prstDash val="solid"/>
                      <a:round/>
                      <a:headEnd type="none" w="med" len="med"/>
                      <a:tailEnd type="none" w="med" len="med"/>
                    </a:lnT>
                    <a:lnB>
                      <a:noFill/>
                    </a:lnB>
                    <a:solidFill>
                      <a:srgbClr val="F5F5F5"/>
                    </a:solidFill>
                  </a:tcPr>
                </a:tc>
              </a:tr>
              <a:tr h="456169">
                <a:tc>
                  <a:txBody>
                    <a:bodyPr/>
                    <a:lstStyle/>
                    <a:p>
                      <a:pPr fontAlgn="t"/>
                      <a:r>
                        <a:rPr lang="fr-FR" sz="1400" dirty="0">
                          <a:solidFill>
                            <a:schemeClr val="bg1"/>
                          </a:solidFill>
                        </a:rPr>
                        <a:t>Plateforme</a:t>
                      </a:r>
                    </a:p>
                  </a:txBody>
                  <a:tcPr marL="14996" marR="14996" marT="14996" marB="14996">
                    <a:lnL>
                      <a:noFill/>
                    </a:lnL>
                    <a:lnR>
                      <a:noFill/>
                    </a:lnR>
                    <a:lnT>
                      <a:noFill/>
                    </a:lnT>
                    <a:lnB>
                      <a:noFill/>
                    </a:lnB>
                    <a:solidFill>
                      <a:srgbClr val="FFFFFF"/>
                    </a:solidFill>
                  </a:tcPr>
                </a:tc>
                <a:tc>
                  <a:txBody>
                    <a:bodyPr/>
                    <a:lstStyle/>
                    <a:p>
                      <a:pPr fontAlgn="t"/>
                      <a:r>
                        <a:rPr lang="fr-FR" sz="1400" dirty="0">
                          <a:solidFill>
                            <a:schemeClr val="bg1"/>
                          </a:solidFill>
                        </a:rPr>
                        <a:t>Dépendant de la plateforme utilisée</a:t>
                      </a:r>
                    </a:p>
                  </a:txBody>
                  <a:tcPr marL="14996" marR="14996" marT="14996" marB="14996">
                    <a:lnL>
                      <a:noFill/>
                    </a:lnL>
                    <a:lnR>
                      <a:noFill/>
                    </a:lnR>
                    <a:lnT>
                      <a:noFill/>
                    </a:lnT>
                    <a:lnB>
                      <a:noFill/>
                    </a:lnB>
                    <a:solidFill>
                      <a:srgbClr val="FFFFFF"/>
                    </a:solidFill>
                  </a:tcPr>
                </a:tc>
                <a:tc>
                  <a:txBody>
                    <a:bodyPr/>
                    <a:lstStyle/>
                    <a:p>
                      <a:pPr fontAlgn="t"/>
                      <a:r>
                        <a:rPr lang="fr-FR" sz="1400">
                          <a:solidFill>
                            <a:schemeClr val="bg1"/>
                          </a:solidFill>
                        </a:rPr>
                        <a:t>Indépendant de la plateforme utilisée</a:t>
                      </a:r>
                    </a:p>
                  </a:txBody>
                  <a:tcPr marL="14996" marR="14996" marT="14996" marB="14996">
                    <a:lnL>
                      <a:noFill/>
                    </a:lnL>
                    <a:lnR>
                      <a:noFill/>
                    </a:lnR>
                    <a:lnT>
                      <a:noFill/>
                    </a:lnT>
                    <a:lnB>
                      <a:noFill/>
                    </a:lnB>
                    <a:solidFill>
                      <a:srgbClr val="FFFFFF"/>
                    </a:solidFill>
                  </a:tcPr>
                </a:tc>
              </a:tr>
              <a:tr h="1016084">
                <a:tc>
                  <a:txBody>
                    <a:bodyPr/>
                    <a:lstStyle/>
                    <a:p>
                      <a:pPr fontAlgn="t"/>
                      <a:r>
                        <a:rPr lang="fr-FR" sz="1400" dirty="0">
                          <a:solidFill>
                            <a:schemeClr val="bg1"/>
                          </a:solidFill>
                        </a:rPr>
                        <a:t>Stockage de données</a:t>
                      </a:r>
                    </a:p>
                  </a:txBody>
                  <a:tcPr marL="14996" marR="14996" marT="14996" marB="14996">
                    <a:lnL>
                      <a:noFill/>
                    </a:lnL>
                    <a:lnR>
                      <a:noFill/>
                    </a:lnR>
                    <a:lnT>
                      <a:noFill/>
                    </a:lnT>
                    <a:lnB>
                      <a:noFill/>
                    </a:lnB>
                    <a:solidFill>
                      <a:srgbClr val="F5F5F5"/>
                    </a:solidFill>
                  </a:tcPr>
                </a:tc>
                <a:tc>
                  <a:txBody>
                    <a:bodyPr/>
                    <a:lstStyle/>
                    <a:p>
                      <a:pPr fontAlgn="t"/>
                      <a:r>
                        <a:rPr lang="fr-FR" sz="1400" dirty="0">
                          <a:solidFill>
                            <a:schemeClr val="bg1"/>
                          </a:solidFill>
                        </a:rPr>
                        <a:t>Sur l’appareil de l’utilisateur</a:t>
                      </a:r>
                    </a:p>
                  </a:txBody>
                  <a:tcPr marL="14996" marR="14996" marT="14996" marB="14996">
                    <a:lnL>
                      <a:noFill/>
                    </a:lnL>
                    <a:lnR>
                      <a:noFill/>
                    </a:lnR>
                    <a:lnT>
                      <a:noFill/>
                    </a:lnT>
                    <a:lnB>
                      <a:noFill/>
                    </a:lnB>
                    <a:solidFill>
                      <a:srgbClr val="F5F5F5"/>
                    </a:solidFill>
                  </a:tcPr>
                </a:tc>
                <a:tc>
                  <a:txBody>
                    <a:bodyPr/>
                    <a:lstStyle/>
                    <a:p>
                      <a:pPr fontAlgn="t"/>
                      <a:r>
                        <a:rPr lang="fr-FR" sz="1400">
                          <a:solidFill>
                            <a:schemeClr val="bg1"/>
                          </a:solidFill>
                        </a:rPr>
                        <a:t>En général sur le serveur Web où sont enregistrés les codes et données de l’application Web HTML5</a:t>
                      </a:r>
                    </a:p>
                  </a:txBody>
                  <a:tcPr marL="14996" marR="14996" marT="14996" marB="14996">
                    <a:lnL>
                      <a:noFill/>
                    </a:lnL>
                    <a:lnR>
                      <a:noFill/>
                    </a:lnR>
                    <a:lnT>
                      <a:noFill/>
                    </a:lnT>
                    <a:lnB>
                      <a:noFill/>
                    </a:lnB>
                    <a:solidFill>
                      <a:srgbClr val="F5F5F5"/>
                    </a:solidFill>
                  </a:tcPr>
                </a:tc>
              </a:tr>
              <a:tr h="1339792">
                <a:tc>
                  <a:txBody>
                    <a:bodyPr/>
                    <a:lstStyle/>
                    <a:p>
                      <a:pPr fontAlgn="t"/>
                      <a:r>
                        <a:rPr lang="fr-FR" sz="1400">
                          <a:solidFill>
                            <a:schemeClr val="bg1"/>
                          </a:solidFill>
                        </a:rPr>
                        <a:t>Utilisation des fonctions de l’appareil</a:t>
                      </a:r>
                    </a:p>
                  </a:txBody>
                  <a:tcPr marL="14996" marR="14996" marT="14996" marB="14996">
                    <a:lnL>
                      <a:noFill/>
                    </a:lnL>
                    <a:lnR>
                      <a:noFill/>
                    </a:lnR>
                    <a:lnT>
                      <a:noFill/>
                    </a:lnT>
                    <a:lnB>
                      <a:noFill/>
                    </a:lnB>
                    <a:solidFill>
                      <a:srgbClr val="FFFFFF"/>
                    </a:solidFill>
                  </a:tcPr>
                </a:tc>
                <a:tc>
                  <a:txBody>
                    <a:bodyPr/>
                    <a:lstStyle/>
                    <a:p>
                      <a:pPr fontAlgn="t"/>
                      <a:r>
                        <a:rPr lang="fr-FR" sz="1400" dirty="0">
                          <a:solidFill>
                            <a:schemeClr val="bg1"/>
                          </a:solidFill>
                        </a:rPr>
                        <a:t>totale</a:t>
                      </a:r>
                    </a:p>
                  </a:txBody>
                  <a:tcPr marL="14996" marR="14996" marT="14996" marB="14996">
                    <a:lnL>
                      <a:noFill/>
                    </a:lnL>
                    <a:lnR>
                      <a:noFill/>
                    </a:lnR>
                    <a:lnT>
                      <a:noFill/>
                    </a:lnT>
                    <a:lnB>
                      <a:noFill/>
                    </a:lnB>
                    <a:solidFill>
                      <a:srgbClr val="FFFFFF"/>
                    </a:solidFill>
                  </a:tcPr>
                </a:tc>
                <a:tc>
                  <a:txBody>
                    <a:bodyPr/>
                    <a:lstStyle/>
                    <a:p>
                      <a:pPr fontAlgn="t"/>
                      <a:r>
                        <a:rPr lang="fr-FR" sz="1400" dirty="0">
                          <a:solidFill>
                            <a:schemeClr val="bg1"/>
                          </a:solidFill>
                        </a:rPr>
                        <a:t>Pas pour la plupart – concerne certaines applications peuvent accéder aux fonctions de l’appareil de manière limitée</a:t>
                      </a:r>
                    </a:p>
                  </a:txBody>
                  <a:tcPr marL="14996" marR="14996" marT="14996" marB="14996">
                    <a:lnL>
                      <a:noFill/>
                    </a:lnL>
                    <a:lnR>
                      <a:noFill/>
                    </a:lnR>
                    <a:lnT>
                      <a:noFill/>
                    </a:lnT>
                    <a:lnB>
                      <a:noFill/>
                    </a:lnB>
                    <a:solidFill>
                      <a:srgbClr val="FFFFFF"/>
                    </a:solidFill>
                  </a:tcPr>
                </a:tc>
              </a:tr>
              <a:tr h="530522">
                <a:tc>
                  <a:txBody>
                    <a:bodyPr/>
                    <a:lstStyle/>
                    <a:p>
                      <a:pPr fontAlgn="t"/>
                      <a:r>
                        <a:rPr lang="fr-FR" sz="1400">
                          <a:solidFill>
                            <a:schemeClr val="bg1"/>
                          </a:solidFill>
                        </a:rPr>
                        <a:t>Source</a:t>
                      </a:r>
                    </a:p>
                  </a:txBody>
                  <a:tcPr marL="14996" marR="14996" marT="14996" marB="14996">
                    <a:lnL>
                      <a:noFill/>
                    </a:lnL>
                    <a:lnR>
                      <a:noFill/>
                    </a:lnR>
                    <a:lnT>
                      <a:noFill/>
                    </a:lnT>
                    <a:lnB>
                      <a:noFill/>
                    </a:lnB>
                    <a:solidFill>
                      <a:srgbClr val="F5F5F5"/>
                    </a:solidFill>
                  </a:tcPr>
                </a:tc>
                <a:tc>
                  <a:txBody>
                    <a:bodyPr/>
                    <a:lstStyle/>
                    <a:p>
                      <a:pPr fontAlgn="t"/>
                      <a:r>
                        <a:rPr lang="fr-FR" sz="1400">
                          <a:solidFill>
                            <a:schemeClr val="bg1"/>
                          </a:solidFill>
                        </a:rPr>
                        <a:t>Téléchargement dans l’app-store</a:t>
                      </a:r>
                    </a:p>
                  </a:txBody>
                  <a:tcPr marL="14996" marR="14996" marT="14996" marB="14996">
                    <a:lnL>
                      <a:noFill/>
                    </a:lnL>
                    <a:lnR>
                      <a:noFill/>
                    </a:lnR>
                    <a:lnT>
                      <a:noFill/>
                    </a:lnT>
                    <a:lnB>
                      <a:noFill/>
                    </a:lnB>
                    <a:solidFill>
                      <a:srgbClr val="F5F5F5"/>
                    </a:solidFill>
                  </a:tcPr>
                </a:tc>
                <a:tc>
                  <a:txBody>
                    <a:bodyPr/>
                    <a:lstStyle/>
                    <a:p>
                      <a:pPr fontAlgn="t"/>
                      <a:r>
                        <a:rPr lang="fr-FR" sz="1400" dirty="0">
                          <a:solidFill>
                            <a:schemeClr val="bg1"/>
                          </a:solidFill>
                        </a:rPr>
                        <a:t>À charger directement sur le site</a:t>
                      </a:r>
                    </a:p>
                  </a:txBody>
                  <a:tcPr marL="14996" marR="14996" marT="14996" marB="14996">
                    <a:lnL>
                      <a:noFill/>
                    </a:lnL>
                    <a:lnR>
                      <a:noFill/>
                    </a:lnR>
                    <a:lnT>
                      <a:noFill/>
                    </a:lnT>
                    <a:lnB>
                      <a:noFill/>
                    </a:lnB>
                    <a:solidFill>
                      <a:srgbClr val="F5F5F5"/>
                    </a:solidFill>
                  </a:tcPr>
                </a:tc>
              </a:tr>
              <a:tr h="250564">
                <a:tc>
                  <a:txBody>
                    <a:bodyPr/>
                    <a:lstStyle/>
                    <a:p>
                      <a:pPr fontAlgn="t"/>
                      <a:r>
                        <a:rPr lang="fr-FR" sz="1400">
                          <a:solidFill>
                            <a:schemeClr val="bg1"/>
                          </a:solidFill>
                        </a:rPr>
                        <a:t>Installation</a:t>
                      </a:r>
                    </a:p>
                  </a:txBody>
                  <a:tcPr marL="14996" marR="14996" marT="14996" marB="14996">
                    <a:lnL>
                      <a:noFill/>
                    </a:lnL>
                    <a:lnR>
                      <a:noFill/>
                    </a:lnR>
                    <a:lnT>
                      <a:noFill/>
                    </a:lnT>
                    <a:lnB>
                      <a:noFill/>
                    </a:lnB>
                    <a:solidFill>
                      <a:srgbClr val="FFFFFF"/>
                    </a:solidFill>
                  </a:tcPr>
                </a:tc>
                <a:tc>
                  <a:txBody>
                    <a:bodyPr/>
                    <a:lstStyle/>
                    <a:p>
                      <a:pPr fontAlgn="t"/>
                      <a:r>
                        <a:rPr lang="fr-FR" sz="1400">
                          <a:solidFill>
                            <a:schemeClr val="bg1"/>
                          </a:solidFill>
                        </a:rPr>
                        <a:t>nécessaire</a:t>
                      </a:r>
                    </a:p>
                  </a:txBody>
                  <a:tcPr marL="14996" marR="14996" marT="14996" marB="14996">
                    <a:lnL>
                      <a:noFill/>
                    </a:lnL>
                    <a:lnR>
                      <a:noFill/>
                    </a:lnR>
                    <a:lnT>
                      <a:noFill/>
                    </a:lnT>
                    <a:lnB>
                      <a:noFill/>
                    </a:lnB>
                    <a:solidFill>
                      <a:srgbClr val="FFFFFF"/>
                    </a:solidFill>
                  </a:tcPr>
                </a:tc>
                <a:tc>
                  <a:txBody>
                    <a:bodyPr/>
                    <a:lstStyle/>
                    <a:p>
                      <a:pPr fontAlgn="t"/>
                      <a:r>
                        <a:rPr lang="fr-FR" sz="1400" dirty="0">
                          <a:solidFill>
                            <a:schemeClr val="bg1"/>
                          </a:solidFill>
                        </a:rPr>
                        <a:t>pas nécessaire</a:t>
                      </a:r>
                    </a:p>
                  </a:txBody>
                  <a:tcPr marL="14996" marR="14996" marT="14996" marB="14996">
                    <a:lnL>
                      <a:noFill/>
                    </a:lnL>
                    <a:lnR>
                      <a:noFill/>
                    </a:lnR>
                    <a:lnT>
                      <a:noFill/>
                    </a:lnT>
                    <a:lnB>
                      <a:noFill/>
                    </a:lnB>
                    <a:solidFill>
                      <a:srgbClr val="FFFFFF"/>
                    </a:solidFill>
                  </a:tcPr>
                </a:tc>
              </a:tr>
              <a:tr h="1016084">
                <a:tc>
                  <a:txBody>
                    <a:bodyPr/>
                    <a:lstStyle/>
                    <a:p>
                      <a:pPr fontAlgn="t"/>
                      <a:r>
                        <a:rPr lang="fr-FR" sz="1400">
                          <a:solidFill>
                            <a:schemeClr val="bg1"/>
                          </a:solidFill>
                        </a:rPr>
                        <a:t>Mises à jour</a:t>
                      </a:r>
                    </a:p>
                  </a:txBody>
                  <a:tcPr marL="14996" marR="14996" marT="14996" marB="14996">
                    <a:lnL>
                      <a:noFill/>
                    </a:lnL>
                    <a:lnR>
                      <a:noFill/>
                    </a:lnR>
                    <a:lnT>
                      <a:noFill/>
                    </a:lnT>
                    <a:lnB>
                      <a:noFill/>
                    </a:lnB>
                    <a:solidFill>
                      <a:srgbClr val="F5F5F5"/>
                    </a:solidFill>
                  </a:tcPr>
                </a:tc>
                <a:tc>
                  <a:txBody>
                    <a:bodyPr/>
                    <a:lstStyle/>
                    <a:p>
                      <a:pPr fontAlgn="t"/>
                      <a:r>
                        <a:rPr lang="fr-FR" sz="1400">
                          <a:solidFill>
                            <a:schemeClr val="bg1"/>
                          </a:solidFill>
                        </a:rPr>
                        <a:t>Doivent être installées</a:t>
                      </a:r>
                    </a:p>
                  </a:txBody>
                  <a:tcPr marL="14996" marR="14996" marT="14996" marB="14996">
                    <a:lnL>
                      <a:noFill/>
                    </a:lnL>
                    <a:lnR>
                      <a:noFill/>
                    </a:lnR>
                    <a:lnT>
                      <a:noFill/>
                    </a:lnT>
                    <a:lnB>
                      <a:noFill/>
                    </a:lnB>
                    <a:solidFill>
                      <a:srgbClr val="F5F5F5"/>
                    </a:solidFill>
                  </a:tcPr>
                </a:tc>
                <a:tc>
                  <a:txBody>
                    <a:bodyPr/>
                    <a:lstStyle/>
                    <a:p>
                      <a:pPr fontAlgn="t"/>
                      <a:r>
                        <a:rPr lang="fr-FR" sz="1400" dirty="0">
                          <a:solidFill>
                            <a:schemeClr val="bg1"/>
                          </a:solidFill>
                        </a:rPr>
                        <a:t>Sont intégrées par les fournisseurs et sont disponibles immédiatement auprès des utilisateurs</a:t>
                      </a:r>
                    </a:p>
                  </a:txBody>
                  <a:tcPr marL="14996" marR="14996" marT="14996" marB="14996">
                    <a:lnL>
                      <a:noFill/>
                    </a:lnL>
                    <a:lnR>
                      <a:noFill/>
                    </a:lnR>
                    <a:lnT>
                      <a:noFill/>
                    </a:lnT>
                    <a:lnB>
                      <a:noFill/>
                    </a:lnB>
                    <a:solidFill>
                      <a:srgbClr val="F5F5F5"/>
                    </a:solidFill>
                  </a:tcPr>
                </a:tc>
              </a:tr>
              <a:tr h="1177939">
                <a:tc>
                  <a:txBody>
                    <a:bodyPr/>
                    <a:lstStyle/>
                    <a:p>
                      <a:pPr fontAlgn="t"/>
                      <a:r>
                        <a:rPr lang="fr-FR" sz="1400">
                          <a:solidFill>
                            <a:schemeClr val="bg1"/>
                          </a:solidFill>
                        </a:rPr>
                        <a:t>Connexion Internet</a:t>
                      </a:r>
                    </a:p>
                  </a:txBody>
                  <a:tcPr marL="14996" marR="14996" marT="14996" marB="14996">
                    <a:lnL>
                      <a:noFill/>
                    </a:lnL>
                    <a:lnR>
                      <a:noFill/>
                    </a:lnR>
                    <a:lnT>
                      <a:noFill/>
                    </a:lnT>
                    <a:lnB>
                      <a:noFill/>
                    </a:lnB>
                    <a:solidFill>
                      <a:srgbClr val="FFFFFF"/>
                    </a:solidFill>
                  </a:tcPr>
                </a:tc>
                <a:tc>
                  <a:txBody>
                    <a:bodyPr/>
                    <a:lstStyle/>
                    <a:p>
                      <a:pPr fontAlgn="t"/>
                      <a:r>
                        <a:rPr lang="fr-FR" sz="1400">
                          <a:solidFill>
                            <a:schemeClr val="bg1"/>
                          </a:solidFill>
                        </a:rPr>
                        <a:t>Pas nécessaire la plupart du temps</a:t>
                      </a:r>
                    </a:p>
                  </a:txBody>
                  <a:tcPr marL="14996" marR="14996" marT="14996" marB="14996">
                    <a:lnL>
                      <a:noFill/>
                    </a:lnL>
                    <a:lnR>
                      <a:noFill/>
                    </a:lnR>
                    <a:lnT>
                      <a:noFill/>
                    </a:lnT>
                    <a:lnB>
                      <a:noFill/>
                    </a:lnB>
                    <a:solidFill>
                      <a:srgbClr val="FFFFFF"/>
                    </a:solidFill>
                  </a:tcPr>
                </a:tc>
                <a:tc>
                  <a:txBody>
                    <a:bodyPr/>
                    <a:lstStyle/>
                    <a:p>
                      <a:pPr fontAlgn="t"/>
                      <a:r>
                        <a:rPr lang="fr-FR" sz="1400" dirty="0">
                          <a:solidFill>
                            <a:schemeClr val="bg1"/>
                          </a:solidFill>
                        </a:rPr>
                        <a:t>La plupart du temps nécessaire, sauf lorsque l’application est enregistrée sur la mémoire tampon avec HTML5</a:t>
                      </a:r>
                    </a:p>
                  </a:txBody>
                  <a:tcPr marL="14996" marR="14996" marT="14996" marB="14996">
                    <a:lnL>
                      <a:noFill/>
                    </a:lnL>
                    <a:lnR>
                      <a:noFill/>
                    </a:lnR>
                    <a:lnT>
                      <a:noFill/>
                    </a:lnT>
                    <a:lnB>
                      <a:noFill/>
                    </a:lnB>
                    <a:solidFill>
                      <a:srgbClr val="FFFFFF"/>
                    </a:solidFill>
                  </a:tcPr>
                </a:tc>
              </a:tr>
            </a:tbl>
          </a:graphicData>
        </a:graphic>
      </p:graphicFrame>
      <p:sp>
        <p:nvSpPr>
          <p:cNvPr id="1025" name="Rectangle 1"/>
          <p:cNvSpPr>
            <a:spLocks noChangeArrowheads="1"/>
          </p:cNvSpPr>
          <p:nvPr/>
        </p:nvSpPr>
        <p:spPr bwMode="auto">
          <a:xfrm>
            <a:off x="0" y="0"/>
            <a:ext cx="65" cy="458081"/>
          </a:xfrm>
          <a:prstGeom prst="rect">
            <a:avLst/>
          </a:prstGeom>
          <a:solidFill>
            <a:srgbClr val="FFFFFF"/>
          </a:solidFill>
          <a:ln w="9525">
            <a:noFill/>
            <a:miter lim="800000"/>
            <a:headEnd/>
            <a:tailEnd/>
          </a:ln>
          <a:effectLst/>
        </p:spPr>
        <p:txBody>
          <a:bodyPr vert="horz" wrap="none" lIns="0" tIns="0" rIns="0" bIns="1793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Architecture </a:t>
            </a:r>
            <a:r>
              <a:rPr lang="fr-FR" dirty="0" err="1"/>
              <a:t>Client/Serveur</a:t>
            </a:r>
            <a:endParaRPr lang="en-US" dirty="0"/>
          </a:p>
        </p:txBody>
      </p:sp>
      <p:sp>
        <p:nvSpPr>
          <p:cNvPr id="3" name="Espace réservé du contenu 2"/>
          <p:cNvSpPr>
            <a:spLocks noGrp="1"/>
          </p:cNvSpPr>
          <p:nvPr>
            <p:ph idx="1"/>
          </p:nvPr>
        </p:nvSpPr>
        <p:spPr>
          <a:xfrm>
            <a:off x="457200" y="1882808"/>
            <a:ext cx="8229600" cy="4975192"/>
          </a:xfrm>
        </p:spPr>
        <p:txBody>
          <a:bodyPr>
            <a:normAutofit/>
          </a:bodyPr>
          <a:lstStyle/>
          <a:p>
            <a:pPr algn="just"/>
            <a:r>
              <a:rPr lang="fr-FR" dirty="0"/>
              <a:t>Lorsque l'on saisit l'adresse d'un site web - appelée </a:t>
            </a:r>
            <a:r>
              <a:rPr lang="fr-FR" dirty="0">
                <a:hlinkClick r:id="rId2"/>
              </a:rPr>
              <a:t>URL</a:t>
            </a:r>
            <a:r>
              <a:rPr lang="fr-FR" dirty="0"/>
              <a:t> - dans son </a:t>
            </a:r>
            <a:r>
              <a:rPr lang="fr-FR" dirty="0">
                <a:hlinkClick r:id="rId2"/>
              </a:rPr>
              <a:t>navigateur</a:t>
            </a:r>
            <a:r>
              <a:rPr lang="fr-FR" dirty="0"/>
              <a:t> ou que l'on clique sur un lien </a:t>
            </a:r>
            <a:r>
              <a:rPr lang="fr-FR" dirty="0">
                <a:hlinkClick r:id="rId2"/>
              </a:rPr>
              <a:t>hypertexte</a:t>
            </a:r>
            <a:r>
              <a:rPr lang="fr-FR" dirty="0"/>
              <a:t>, le navigateur envoie une requête au serveur </a:t>
            </a:r>
            <a:endParaRPr lang="fr-FR" dirty="0" smtClean="0"/>
          </a:p>
          <a:p>
            <a:pPr algn="just"/>
            <a:r>
              <a:rPr lang="fr-FR" dirty="0" smtClean="0"/>
              <a:t>qui </a:t>
            </a:r>
            <a:r>
              <a:rPr lang="fr-FR" dirty="0"/>
              <a:t>va la traiter et lui renvoyer via Internet les données demandées (page web, image, vidéo…). </a:t>
            </a:r>
            <a:endParaRPr lang="fr-FR" dirty="0" smtClean="0"/>
          </a:p>
          <a:p>
            <a:pPr algn="just"/>
            <a:r>
              <a:rPr lang="fr-FR" dirty="0" smtClean="0"/>
              <a:t>Le </a:t>
            </a:r>
            <a:r>
              <a:rPr lang="fr-FR" dirty="0"/>
              <a:t>navigateur interprète les données reçues et les affiche à l'écran.</a:t>
            </a:r>
            <a:endParaRPr lang="en-US" dirty="0"/>
          </a:p>
          <a:p>
            <a:pPr algn="just"/>
            <a:endParaRPr lang="en-US" dirty="0"/>
          </a:p>
        </p:txBody>
      </p:sp>
    </p:spTree>
    <p:extLst>
      <p:ext uri="{BB962C8B-B14F-4D97-AF65-F5344CB8AC3E}">
        <p14:creationId xmlns:p14="http://schemas.microsoft.com/office/powerpoint/2010/main" xmlns="" val="1485820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Architecture </a:t>
            </a:r>
            <a:r>
              <a:rPr lang="fr-FR" dirty="0" err="1"/>
              <a:t>Client/Serveur</a:t>
            </a:r>
            <a:endParaRPr lang="en-US" dirty="0"/>
          </a:p>
        </p:txBody>
      </p:sp>
      <p:pic>
        <p:nvPicPr>
          <p:cNvPr id="4" name="Espace réservé du contenu 3" descr="Présentation d'une page dynamique : requête client transmise au serveur, interrogation de la base de données, récupération des données et construction de la page HTML, renvoi au client.">
            <a:hlinkClick r:id="rId2"/>
          </p:cNvPr>
          <p:cNvPicPr>
            <a:picLocks noGrp="1"/>
          </p:cNvPicPr>
          <p:nvPr>
            <p:ph idx="1"/>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67544" y="2132856"/>
            <a:ext cx="8064896" cy="3375124"/>
          </a:xfrm>
          <a:prstGeom prst="rect">
            <a:avLst/>
          </a:prstGeom>
          <a:noFill/>
          <a:ln>
            <a:noFill/>
          </a:ln>
        </p:spPr>
      </p:pic>
    </p:spTree>
    <p:extLst>
      <p:ext uri="{BB962C8B-B14F-4D97-AF65-F5344CB8AC3E}">
        <p14:creationId xmlns:p14="http://schemas.microsoft.com/office/powerpoint/2010/main" xmlns="" val="198921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Serveur Web</a:t>
            </a:r>
            <a:endParaRPr lang="en-US" dirty="0"/>
          </a:p>
        </p:txBody>
      </p:sp>
      <p:sp>
        <p:nvSpPr>
          <p:cNvPr id="3" name="Espace réservé du contenu 2"/>
          <p:cNvSpPr>
            <a:spLocks noGrp="1"/>
          </p:cNvSpPr>
          <p:nvPr>
            <p:ph idx="1"/>
          </p:nvPr>
        </p:nvSpPr>
        <p:spPr/>
        <p:txBody>
          <a:bodyPr/>
          <a:lstStyle/>
          <a:p>
            <a:r>
              <a:rPr lang="fr-FR" dirty="0" smtClean="0"/>
              <a:t>Le serveur web est un ordinateur qui répond aux requêtes émises par les clients Web.</a:t>
            </a:r>
            <a:endParaRPr lang="en-US" dirty="0"/>
          </a:p>
        </p:txBody>
      </p:sp>
      <p:sp>
        <p:nvSpPr>
          <p:cNvPr id="11" name="Espace réservé du numéro de diapositive 10"/>
          <p:cNvSpPr>
            <a:spLocks noGrp="1"/>
          </p:cNvSpPr>
          <p:nvPr>
            <p:ph type="sldNum" sz="quarter" idx="12"/>
          </p:nvPr>
        </p:nvSpPr>
        <p:spPr/>
        <p:txBody>
          <a:bodyPr/>
          <a:lstStyle/>
          <a:p>
            <a:fld id="{47613FA0-A457-44E5-B6AD-AE1728162F14}" type="slidenum">
              <a:rPr lang="en-US" smtClean="0"/>
              <a:pPr/>
              <a:t>6</a:t>
            </a:fld>
            <a:endParaRPr lang="en-US"/>
          </a:p>
        </p:txBody>
      </p:sp>
      <p:pic>
        <p:nvPicPr>
          <p:cNvPr id="32770" name="Picture 2"/>
          <p:cNvPicPr>
            <a:picLocks noChangeAspect="1" noChangeArrowheads="1"/>
          </p:cNvPicPr>
          <p:nvPr/>
        </p:nvPicPr>
        <p:blipFill>
          <a:blip r:embed="rId2" cstate="print"/>
          <a:srcRect r="468"/>
          <a:stretch>
            <a:fillRect/>
          </a:stretch>
        </p:blipFill>
        <p:spPr bwMode="auto">
          <a:xfrm>
            <a:off x="611560" y="2924944"/>
            <a:ext cx="8105800" cy="3384376"/>
          </a:xfrm>
          <a:prstGeom prst="rect">
            <a:avLst/>
          </a:prstGeom>
          <a:noFill/>
          <a:ln w="9525">
            <a:noFill/>
            <a:miter lim="800000"/>
            <a:headEnd/>
            <a:tailEnd/>
          </a:ln>
          <a:effectLst/>
        </p:spPr>
      </p:pic>
      <p:sp>
        <p:nvSpPr>
          <p:cNvPr id="5" name="ZoneTexte 4"/>
          <p:cNvSpPr txBox="1"/>
          <p:nvPr/>
        </p:nvSpPr>
        <p:spPr>
          <a:xfrm>
            <a:off x="6876256" y="3068960"/>
            <a:ext cx="2000264" cy="369332"/>
          </a:xfrm>
          <a:prstGeom prst="rect">
            <a:avLst/>
          </a:prstGeom>
          <a:noFill/>
        </p:spPr>
        <p:txBody>
          <a:bodyPr wrap="square" rtlCol="0">
            <a:spAutoFit/>
          </a:bodyPr>
          <a:lstStyle/>
          <a:p>
            <a:pPr algn="ctr"/>
            <a:r>
              <a:rPr lang="fr-FR" b="1" dirty="0" smtClean="0">
                <a:solidFill>
                  <a:schemeClr val="accent4">
                    <a:lumMod val="75000"/>
                  </a:schemeClr>
                </a:solidFill>
              </a:rPr>
              <a:t>Serveur Web</a:t>
            </a:r>
            <a:endParaRPr lang="en-US" b="1" dirty="0">
              <a:solidFill>
                <a:schemeClr val="accent4">
                  <a:lumMod val="75000"/>
                </a:schemeClr>
              </a:solidFill>
            </a:endParaRPr>
          </a:p>
        </p:txBody>
      </p:sp>
      <p:sp>
        <p:nvSpPr>
          <p:cNvPr id="6" name="ZoneTexte 5"/>
          <p:cNvSpPr txBox="1"/>
          <p:nvPr/>
        </p:nvSpPr>
        <p:spPr>
          <a:xfrm>
            <a:off x="4572000" y="2996952"/>
            <a:ext cx="857256" cy="646331"/>
          </a:xfrm>
          <a:prstGeom prst="rect">
            <a:avLst/>
          </a:prstGeom>
          <a:solidFill>
            <a:schemeClr val="bg1"/>
          </a:solidFill>
        </p:spPr>
        <p:txBody>
          <a:bodyPr wrap="square" rtlCol="0">
            <a:spAutoFit/>
          </a:bodyPr>
          <a:lstStyle/>
          <a:p>
            <a:pPr algn="ctr"/>
            <a:r>
              <a:rPr lang="fr-FR" dirty="0" smtClean="0">
                <a:ln>
                  <a:solidFill>
                    <a:schemeClr val="tx1"/>
                  </a:solidFill>
                </a:ln>
                <a:solidFill>
                  <a:schemeClr val="accent4">
                    <a:lumMod val="75000"/>
                  </a:schemeClr>
                </a:solidFill>
              </a:rPr>
              <a:t>Client Web</a:t>
            </a:r>
            <a:endParaRPr lang="en-US" dirty="0">
              <a:ln>
                <a:solidFill>
                  <a:schemeClr val="tx1"/>
                </a:solidFill>
              </a:ln>
              <a:solidFill>
                <a:schemeClr val="accent4">
                  <a:lumMod val="75000"/>
                </a:schemeClr>
              </a:solidFill>
            </a:endParaRPr>
          </a:p>
        </p:txBody>
      </p:sp>
      <p:sp>
        <p:nvSpPr>
          <p:cNvPr id="7" name="ZoneTexte 6"/>
          <p:cNvSpPr txBox="1"/>
          <p:nvPr/>
        </p:nvSpPr>
        <p:spPr>
          <a:xfrm>
            <a:off x="5786447" y="3500439"/>
            <a:ext cx="1080000" cy="369332"/>
          </a:xfrm>
          <a:prstGeom prst="rect">
            <a:avLst/>
          </a:prstGeom>
          <a:noFill/>
        </p:spPr>
        <p:txBody>
          <a:bodyPr wrap="square" rtlCol="0">
            <a:spAutoFit/>
          </a:bodyPr>
          <a:lstStyle/>
          <a:p>
            <a:r>
              <a:rPr lang="fr-FR" dirty="0" smtClean="0"/>
              <a:t>Requête</a:t>
            </a:r>
            <a:endParaRPr lang="en-US" dirty="0"/>
          </a:p>
        </p:txBody>
      </p:sp>
      <p:sp>
        <p:nvSpPr>
          <p:cNvPr id="8" name="ZoneTexte 7"/>
          <p:cNvSpPr txBox="1"/>
          <p:nvPr/>
        </p:nvSpPr>
        <p:spPr>
          <a:xfrm>
            <a:off x="5508104" y="4725144"/>
            <a:ext cx="1080000" cy="646331"/>
          </a:xfrm>
          <a:prstGeom prst="rect">
            <a:avLst/>
          </a:prstGeom>
          <a:noFill/>
        </p:spPr>
        <p:txBody>
          <a:bodyPr wrap="square" rtlCol="0">
            <a:spAutoFit/>
          </a:bodyPr>
          <a:lstStyle/>
          <a:p>
            <a:r>
              <a:rPr lang="fr-FR" dirty="0" smtClean="0"/>
              <a:t>Réponse</a:t>
            </a:r>
            <a:endParaRPr lang="en-US" dirty="0"/>
          </a:p>
        </p:txBody>
      </p:sp>
      <p:pic>
        <p:nvPicPr>
          <p:cNvPr id="32771" name="Picture 3"/>
          <p:cNvPicPr>
            <a:picLocks noChangeAspect="1" noChangeArrowheads="1"/>
          </p:cNvPicPr>
          <p:nvPr/>
        </p:nvPicPr>
        <p:blipFill>
          <a:blip r:embed="rId3" cstate="print"/>
          <a:srcRect/>
          <a:stretch>
            <a:fillRect/>
          </a:stretch>
        </p:blipFill>
        <p:spPr bwMode="auto">
          <a:xfrm>
            <a:off x="7380313" y="3929067"/>
            <a:ext cx="977904" cy="848683"/>
          </a:xfrm>
          <a:prstGeom prst="rect">
            <a:avLst/>
          </a:prstGeom>
          <a:noFill/>
          <a:ln w="9525">
            <a:noFill/>
            <a:miter lim="800000"/>
            <a:headEnd/>
            <a:tailEnd/>
          </a:ln>
          <a:effectLst/>
        </p:spPr>
      </p:pic>
    </p:spTree>
    <p:extLst>
      <p:ext uri="{BB962C8B-B14F-4D97-AF65-F5344CB8AC3E}">
        <p14:creationId xmlns:p14="http://schemas.microsoft.com/office/powerpoint/2010/main" xmlns="" val="330788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Serveur Web</a:t>
            </a:r>
            <a:endParaRPr lang="en-US" dirty="0"/>
          </a:p>
        </p:txBody>
      </p:sp>
      <p:sp>
        <p:nvSpPr>
          <p:cNvPr id="3" name="Espace réservé du contenu 2"/>
          <p:cNvSpPr>
            <a:spLocks noGrp="1"/>
          </p:cNvSpPr>
          <p:nvPr>
            <p:ph idx="1"/>
          </p:nvPr>
        </p:nvSpPr>
        <p:spPr/>
        <p:txBody>
          <a:bodyPr/>
          <a:lstStyle/>
          <a:p>
            <a:pPr>
              <a:buNone/>
            </a:pPr>
            <a:r>
              <a:rPr lang="fr-FR" dirty="0" smtClean="0"/>
              <a:t> </a:t>
            </a:r>
            <a:endParaRPr lang="en-US" dirty="0"/>
          </a:p>
        </p:txBody>
      </p:sp>
      <p:sp>
        <p:nvSpPr>
          <p:cNvPr id="6" name="Espace réservé du numéro de diapositive 5"/>
          <p:cNvSpPr>
            <a:spLocks noGrp="1"/>
          </p:cNvSpPr>
          <p:nvPr>
            <p:ph type="sldNum" sz="quarter" idx="12"/>
          </p:nvPr>
        </p:nvSpPr>
        <p:spPr/>
        <p:txBody>
          <a:bodyPr/>
          <a:lstStyle/>
          <a:p>
            <a:fld id="{47613FA0-A457-44E5-B6AD-AE1728162F14}" type="slidenum">
              <a:rPr lang="en-US" smtClean="0"/>
              <a:pPr/>
              <a:t>7</a:t>
            </a:fld>
            <a:endParaRPr lang="en-US"/>
          </a:p>
        </p:txBody>
      </p:sp>
      <p:pic>
        <p:nvPicPr>
          <p:cNvPr id="4" name="Picture 3" descr="Internet"/>
          <p:cNvPicPr>
            <a:picLocks noChangeAspect="1" noChangeArrowheads="1"/>
          </p:cNvPicPr>
          <p:nvPr/>
        </p:nvPicPr>
        <p:blipFill>
          <a:blip r:embed="rId2" cstate="print"/>
          <a:srcRect/>
          <a:stretch>
            <a:fillRect/>
          </a:stretch>
        </p:blipFill>
        <p:spPr bwMode="auto">
          <a:xfrm>
            <a:off x="395536" y="1700808"/>
            <a:ext cx="8581184" cy="4943475"/>
          </a:xfrm>
          <a:prstGeom prst="rect">
            <a:avLst/>
          </a:prstGeom>
          <a:noFill/>
          <a:ln w="9525">
            <a:noFill/>
            <a:miter lim="800000"/>
            <a:headEnd/>
            <a:tailEnd/>
          </a:ln>
        </p:spPr>
      </p:pic>
    </p:spTree>
    <p:extLst>
      <p:ext uri="{BB962C8B-B14F-4D97-AF65-F5344CB8AC3E}">
        <p14:creationId xmlns:p14="http://schemas.microsoft.com/office/powerpoint/2010/main" xmlns="" val="47305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Client et Serveur</a:t>
            </a:r>
            <a:endParaRPr lang="en-US" dirty="0"/>
          </a:p>
        </p:txBody>
      </p:sp>
      <p:sp>
        <p:nvSpPr>
          <p:cNvPr id="3" name="Espace réservé du contenu 2"/>
          <p:cNvSpPr>
            <a:spLocks noGrp="1"/>
          </p:cNvSpPr>
          <p:nvPr>
            <p:ph idx="1"/>
          </p:nvPr>
        </p:nvSpPr>
        <p:spPr/>
        <p:txBody>
          <a:bodyPr/>
          <a:lstStyle/>
          <a:p>
            <a:r>
              <a:rPr lang="fr-FR" dirty="0" smtClean="0"/>
              <a:t>Le Client Web</a:t>
            </a:r>
          </a:p>
          <a:p>
            <a:pPr lvl="1"/>
            <a:r>
              <a:rPr lang="fr-FR" dirty="0" smtClean="0"/>
              <a:t>Envoie les requêtes</a:t>
            </a:r>
          </a:p>
          <a:p>
            <a:pPr lvl="1"/>
            <a:r>
              <a:rPr lang="fr-FR" dirty="0" smtClean="0"/>
              <a:t>Affiche les réponses</a:t>
            </a:r>
          </a:p>
          <a:p>
            <a:pPr lvl="1"/>
            <a:endParaRPr lang="fr-FR" dirty="0" smtClean="0"/>
          </a:p>
          <a:p>
            <a:r>
              <a:rPr lang="fr-FR" dirty="0" smtClean="0"/>
              <a:t>Le Serveur Web</a:t>
            </a:r>
          </a:p>
          <a:p>
            <a:pPr lvl="1"/>
            <a:r>
              <a:rPr lang="fr-FR" dirty="0" smtClean="0"/>
              <a:t>Reçoit les requêtes</a:t>
            </a:r>
          </a:p>
          <a:p>
            <a:pPr lvl="1"/>
            <a:r>
              <a:rPr lang="fr-FR" dirty="0" smtClean="0"/>
              <a:t>Envoie les réponses</a:t>
            </a:r>
            <a:endParaRPr lang="en-US" dirty="0"/>
          </a:p>
        </p:txBody>
      </p:sp>
      <p:sp>
        <p:nvSpPr>
          <p:cNvPr id="5" name="Espace réservé du numéro de diapositive 4"/>
          <p:cNvSpPr>
            <a:spLocks noGrp="1"/>
          </p:cNvSpPr>
          <p:nvPr>
            <p:ph type="sldNum" sz="quarter" idx="12"/>
          </p:nvPr>
        </p:nvSpPr>
        <p:spPr/>
        <p:txBody>
          <a:bodyPr/>
          <a:lstStyle/>
          <a:p>
            <a:fld id="{47613FA0-A457-44E5-B6AD-AE1728162F14}" type="slidenum">
              <a:rPr lang="en-US" smtClean="0"/>
              <a:pPr/>
              <a:t>8</a:t>
            </a:fld>
            <a:endParaRPr lang="en-US"/>
          </a:p>
        </p:txBody>
      </p:sp>
    </p:spTree>
    <p:extLst>
      <p:ext uri="{BB962C8B-B14F-4D97-AF65-F5344CB8AC3E}">
        <p14:creationId xmlns:p14="http://schemas.microsoft.com/office/powerpoint/2010/main" xmlns="" val="3665148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Adresse Web ou URL</a:t>
            </a:r>
            <a:br>
              <a:rPr lang="fr-FR" dirty="0" smtClean="0"/>
            </a:br>
            <a:r>
              <a:rPr lang="fr-FR" dirty="0" smtClean="0"/>
              <a:t>Uniform Resource Locator</a:t>
            </a:r>
            <a:endParaRPr lang="en-US" dirty="0"/>
          </a:p>
        </p:txBody>
      </p:sp>
      <p:sp>
        <p:nvSpPr>
          <p:cNvPr id="3" name="Espace réservé du contenu 2"/>
          <p:cNvSpPr>
            <a:spLocks noGrp="1"/>
          </p:cNvSpPr>
          <p:nvPr>
            <p:ph idx="1"/>
          </p:nvPr>
        </p:nvSpPr>
        <p:spPr>
          <a:xfrm>
            <a:off x="827584" y="1928802"/>
            <a:ext cx="8106104" cy="4319598"/>
          </a:xfrm>
        </p:spPr>
        <p:txBody>
          <a:bodyPr/>
          <a:lstStyle/>
          <a:p>
            <a:r>
              <a:rPr lang="fr-FR" dirty="0" smtClean="0"/>
              <a:t>Adresse unique pour chaque ressource sur le Web.</a:t>
            </a:r>
          </a:p>
          <a:p>
            <a:r>
              <a:rPr lang="fr-FR" dirty="0" smtClean="0"/>
              <a:t>Exemple:</a:t>
            </a:r>
          </a:p>
          <a:p>
            <a:endParaRPr lang="fr-FR" dirty="0" smtClean="0"/>
          </a:p>
          <a:p>
            <a:pPr algn="ctr">
              <a:buNone/>
            </a:pPr>
            <a:r>
              <a:rPr lang="en-US" sz="2400" dirty="0" smtClean="0"/>
              <a:t>http://www.usherbrooke.ca/informatique/index.html</a:t>
            </a:r>
            <a:endParaRPr lang="en-US" sz="2400" dirty="0"/>
          </a:p>
        </p:txBody>
      </p:sp>
      <p:sp>
        <p:nvSpPr>
          <p:cNvPr id="14" name="Espace réservé du numéro de diapositive 13"/>
          <p:cNvSpPr>
            <a:spLocks noGrp="1"/>
          </p:cNvSpPr>
          <p:nvPr>
            <p:ph type="sldNum" sz="quarter" idx="12"/>
          </p:nvPr>
        </p:nvSpPr>
        <p:spPr/>
        <p:txBody>
          <a:bodyPr/>
          <a:lstStyle/>
          <a:p>
            <a:fld id="{47613FA0-A457-44E5-B6AD-AE1728162F14}" type="slidenum">
              <a:rPr lang="en-US" smtClean="0"/>
              <a:pPr/>
              <a:t>9</a:t>
            </a:fld>
            <a:endParaRPr lang="en-US"/>
          </a:p>
        </p:txBody>
      </p:sp>
      <p:grpSp>
        <p:nvGrpSpPr>
          <p:cNvPr id="8" name="Groupe 19"/>
          <p:cNvGrpSpPr/>
          <p:nvPr/>
        </p:nvGrpSpPr>
        <p:grpSpPr>
          <a:xfrm>
            <a:off x="1774266" y="4500569"/>
            <a:ext cx="6798263" cy="1271767"/>
            <a:chOff x="1774266" y="3429000"/>
            <a:chExt cx="6798262" cy="1271767"/>
          </a:xfrm>
        </p:grpSpPr>
        <p:sp>
          <p:nvSpPr>
            <p:cNvPr id="4" name="Accolade fermante 3"/>
            <p:cNvSpPr/>
            <p:nvPr/>
          </p:nvSpPr>
          <p:spPr>
            <a:xfrm rot="5400000">
              <a:off x="7715272" y="2853000"/>
              <a:ext cx="180000" cy="1332000"/>
            </a:xfrm>
            <a:prstGeom prst="rightBrace">
              <a:avLst>
                <a:gd name="adj1" fmla="val 8333"/>
                <a:gd name="adj2" fmla="val 4809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ccolade fermante 4"/>
            <p:cNvSpPr/>
            <p:nvPr/>
          </p:nvSpPr>
          <p:spPr>
            <a:xfrm rot="5400000">
              <a:off x="3978000" y="2187000"/>
              <a:ext cx="180000" cy="2664000"/>
            </a:xfrm>
            <a:prstGeom prst="rightBrace">
              <a:avLst>
                <a:gd name="adj1" fmla="val 8333"/>
                <a:gd name="adj2" fmla="val 4809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ccolade fermante 5"/>
            <p:cNvSpPr/>
            <p:nvPr/>
          </p:nvSpPr>
          <p:spPr>
            <a:xfrm rot="5400000">
              <a:off x="6163884" y="2727000"/>
              <a:ext cx="180000" cy="1584000"/>
            </a:xfrm>
            <a:prstGeom prst="rightBrace">
              <a:avLst>
                <a:gd name="adj1" fmla="val 8333"/>
                <a:gd name="adj2" fmla="val 4809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ccolade fermante 6"/>
            <p:cNvSpPr/>
            <p:nvPr/>
          </p:nvSpPr>
          <p:spPr>
            <a:xfrm rot="5400000">
              <a:off x="2239290" y="3159000"/>
              <a:ext cx="180000" cy="720000"/>
            </a:xfrm>
            <a:prstGeom prst="rightBrace">
              <a:avLst>
                <a:gd name="adj1" fmla="val 8333"/>
                <a:gd name="adj2" fmla="val 4809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ZoneTexte 15"/>
            <p:cNvSpPr txBox="1"/>
            <p:nvPr/>
          </p:nvSpPr>
          <p:spPr>
            <a:xfrm>
              <a:off x="1774266" y="3511337"/>
              <a:ext cx="1159292" cy="646331"/>
            </a:xfrm>
            <a:prstGeom prst="rect">
              <a:avLst/>
            </a:prstGeom>
            <a:noFill/>
          </p:spPr>
          <p:txBody>
            <a:bodyPr wrap="none" rtlCol="0">
              <a:spAutoFit/>
            </a:bodyPr>
            <a:lstStyle/>
            <a:p>
              <a:pPr algn="ctr"/>
              <a:r>
                <a:rPr lang="fr-FR" dirty="0" smtClean="0"/>
                <a:t>Protocole</a:t>
              </a:r>
            </a:p>
            <a:p>
              <a:pPr algn="ctr"/>
              <a:r>
                <a:rPr lang="fr-FR" dirty="0" smtClean="0"/>
                <a:t>D’accès</a:t>
              </a:r>
              <a:endParaRPr lang="en-US" dirty="0"/>
            </a:p>
          </p:txBody>
        </p:sp>
        <p:sp>
          <p:nvSpPr>
            <p:cNvPr id="17" name="ZoneTexte 16"/>
            <p:cNvSpPr txBox="1"/>
            <p:nvPr/>
          </p:nvSpPr>
          <p:spPr>
            <a:xfrm>
              <a:off x="2714613" y="3500438"/>
              <a:ext cx="2714644" cy="369332"/>
            </a:xfrm>
            <a:prstGeom prst="rect">
              <a:avLst/>
            </a:prstGeom>
            <a:noFill/>
          </p:spPr>
          <p:txBody>
            <a:bodyPr wrap="square" rtlCol="0">
              <a:spAutoFit/>
            </a:bodyPr>
            <a:lstStyle/>
            <a:p>
              <a:pPr algn="ctr"/>
              <a:r>
                <a:rPr lang="fr-FR" dirty="0" smtClean="0"/>
                <a:t>Nom de la machine</a:t>
              </a:r>
              <a:endParaRPr lang="en-US" dirty="0"/>
            </a:p>
          </p:txBody>
        </p:sp>
        <p:sp>
          <p:nvSpPr>
            <p:cNvPr id="18" name="ZoneTexte 17"/>
            <p:cNvSpPr txBox="1"/>
            <p:nvPr/>
          </p:nvSpPr>
          <p:spPr>
            <a:xfrm>
              <a:off x="5429256" y="3500438"/>
              <a:ext cx="1571636" cy="1200329"/>
            </a:xfrm>
            <a:prstGeom prst="rect">
              <a:avLst/>
            </a:prstGeom>
            <a:noFill/>
          </p:spPr>
          <p:txBody>
            <a:bodyPr wrap="square" rtlCol="0">
              <a:spAutoFit/>
            </a:bodyPr>
            <a:lstStyle/>
            <a:p>
              <a:pPr algn="ctr"/>
              <a:r>
                <a:rPr lang="fr-FR" dirty="0" smtClean="0"/>
                <a:t>Chemin de la ressource dans la machine</a:t>
              </a:r>
              <a:endParaRPr lang="en-US" dirty="0"/>
            </a:p>
          </p:txBody>
        </p:sp>
        <p:sp>
          <p:nvSpPr>
            <p:cNvPr id="19" name="ZoneTexte 18"/>
            <p:cNvSpPr txBox="1"/>
            <p:nvPr/>
          </p:nvSpPr>
          <p:spPr>
            <a:xfrm>
              <a:off x="7000892" y="3500439"/>
              <a:ext cx="1571636" cy="646331"/>
            </a:xfrm>
            <a:prstGeom prst="rect">
              <a:avLst/>
            </a:prstGeom>
            <a:noFill/>
          </p:spPr>
          <p:txBody>
            <a:bodyPr wrap="square" rtlCol="0">
              <a:spAutoFit/>
            </a:bodyPr>
            <a:lstStyle/>
            <a:p>
              <a:pPr algn="ctr"/>
              <a:r>
                <a:rPr lang="fr-FR" dirty="0" smtClean="0"/>
                <a:t>Nom du document</a:t>
              </a:r>
              <a:endParaRPr lang="en-US" dirty="0"/>
            </a:p>
          </p:txBody>
        </p:sp>
      </p:grpSp>
    </p:spTree>
    <p:extLst>
      <p:ext uri="{BB962C8B-B14F-4D97-AF65-F5344CB8AC3E}">
        <p14:creationId xmlns:p14="http://schemas.microsoft.com/office/powerpoint/2010/main" xmlns="" val="2584070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111</TotalTime>
  <Words>928</Words>
  <Application>Microsoft Office PowerPoint</Application>
  <PresentationFormat>Affichage à l'écran (4:3)</PresentationFormat>
  <Paragraphs>203</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Verve</vt:lpstr>
      <vt:lpstr>III. Site web vs App web</vt:lpstr>
      <vt:lpstr>Architecture Client/Serveur</vt:lpstr>
      <vt:lpstr>Architecture Client/Serveur</vt:lpstr>
      <vt:lpstr>Architecture Client/Serveur</vt:lpstr>
      <vt:lpstr>Architecture Client/Serveur</vt:lpstr>
      <vt:lpstr>Serveur Web</vt:lpstr>
      <vt:lpstr>Serveur Web</vt:lpstr>
      <vt:lpstr>Client et Serveur</vt:lpstr>
      <vt:lpstr>Adresse Web ou URL Uniform Resource Locator</vt:lpstr>
      <vt:lpstr>Protocole de communication</vt:lpstr>
      <vt:lpstr>Gestion des Noms - Problématique</vt:lpstr>
      <vt:lpstr>Construction d’un site web</vt:lpstr>
      <vt:lpstr>Construction d’un site web</vt:lpstr>
      <vt:lpstr>Construction d’un site web</vt:lpstr>
      <vt:lpstr>Pages statiques, exemple</vt:lpstr>
      <vt:lpstr>Une page statique</vt:lpstr>
      <vt:lpstr>Pages Dynamiques, exemple</vt:lpstr>
      <vt:lpstr>Diapositive 18</vt:lpstr>
      <vt:lpstr>Le web.2.0</vt:lpstr>
      <vt:lpstr>Le web.2.0, le principe</vt:lpstr>
      <vt:lpstr>Le web.2.0, le principe</vt:lpstr>
      <vt:lpstr>Le web.2.0, le principe</vt:lpstr>
      <vt:lpstr>Le web.2.0, le principe</vt:lpstr>
      <vt:lpstr>Le web.2.0, le principe</vt:lpstr>
      <vt:lpstr>Diapositive 25</vt:lpstr>
      <vt:lpstr>Le web.2.0, le principe</vt:lpstr>
      <vt:lpstr>Le web.2.0, le principe</vt:lpstr>
      <vt:lpstr>Le web.2.0, le principe </vt:lpstr>
      <vt:lpstr>Le web.2.0, le principe </vt:lpstr>
      <vt:lpstr>Application Web</vt:lpstr>
      <vt:lpstr>Application Web</vt:lpstr>
      <vt:lpstr>Application Web</vt:lpstr>
      <vt:lpstr>Application Web</vt:lpstr>
      <vt:lpstr>Application Web</vt:lpstr>
      <vt:lpstr>Application Web vs. Native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web</dc:title>
  <dc:creator>Nejersette</dc:creator>
  <cp:lastModifiedBy>hp</cp:lastModifiedBy>
  <cp:revision>16</cp:revision>
  <dcterms:created xsi:type="dcterms:W3CDTF">2015-02-21T13:16:35Z</dcterms:created>
  <dcterms:modified xsi:type="dcterms:W3CDTF">2019-02-19T22:46:54Z</dcterms:modified>
</cp:coreProperties>
</file>