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25E7-1CE8-445B-8378-42532EBF6297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807E5-0538-4DE9-87E1-120162B5F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cide_ribonucl%C3%A9ique" TargetMode="External"/><Relationship Id="rId2" Type="http://schemas.openxmlformats.org/officeDocument/2006/relationships/hyperlink" Target="https://fr.wikipedia.org/wiki/Prot%C3%A9i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501122" cy="4857784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Généralités sur les enzymes</a:t>
            </a:r>
            <a:endParaRPr lang="fr-FR" sz="4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2714621"/>
            <a:ext cx="913447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08685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71975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0"/>
            <a:ext cx="9201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6" y="2786058"/>
            <a:ext cx="917257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2325"/>
            <a:ext cx="91630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1025"/>
            <a:ext cx="9163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82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3857628"/>
            <a:ext cx="91821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Généralités sur les enzymes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1730: La digestion est un phénomène plus chimique que mécanique </a:t>
            </a: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1850: Pasteur démontra que la fermentation du sucre en alcool par la levure est catalysée par une substance qui existe dans la levure 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En</a:t>
            </a:r>
            <a:r>
              <a:rPr lang="fr-FR" sz="2000" dirty="0" smtClean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zyme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: 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en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= dans,</a:t>
            </a:r>
            <a:r>
              <a:rPr lang="fr-FR" sz="2000" dirty="0" smtClean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92D050"/>
                </a:solidFill>
                <a:latin typeface="Comic Sans MS" pitchFamily="66" charset="0"/>
                <a:cs typeface="Times New Roman" pitchFamily="18" charset="0"/>
              </a:rPr>
              <a:t>zyme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: levure </a:t>
            </a: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1897: Buchner a extrait de la levure les premières enzymes</a:t>
            </a: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1929: La 1ère enzyme purifiée et cristallisée est l’</a:t>
            </a:r>
            <a:r>
              <a:rPr lang="fr-FR" sz="2000" dirty="0" err="1" smtClean="0">
                <a:latin typeface="Comic Sans MS" pitchFamily="66" charset="0"/>
                <a:cs typeface="Times New Roman" pitchFamily="18" charset="0"/>
              </a:rPr>
              <a:t>uréase</a:t>
            </a:r>
            <a:endParaRPr lang="fr-FR" sz="2000" dirty="0" smtClean="0">
              <a:latin typeface="Comic Sans MS" pitchFamily="66" charset="0"/>
              <a:cs typeface="Times New Roman" pitchFamily="18" charset="0"/>
            </a:endParaRPr>
          </a:p>
          <a:p>
            <a:endParaRPr lang="fr-FR" sz="2000" dirty="0" smtClean="0">
              <a:latin typeface="Comic Sans MS" pitchFamily="66" charset="0"/>
              <a:cs typeface="Times New Roman" pitchFamily="18" charset="0"/>
            </a:endParaRPr>
          </a:p>
          <a:p>
            <a:endParaRPr lang="fr-FR" sz="2000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Urée                   </a:t>
            </a:r>
            <a:r>
              <a:rPr lang="fr-FR" sz="2000" dirty="0" err="1" smtClean="0">
                <a:latin typeface="Comic Sans MS" pitchFamily="66" charset="0"/>
                <a:cs typeface="Times New Roman" pitchFamily="18" charset="0"/>
              </a:rPr>
              <a:t>uréase</a:t>
            </a:r>
            <a:r>
              <a:rPr lang="fr-FR" sz="2000" dirty="0" smtClean="0">
                <a:latin typeface="Comic Sans MS" pitchFamily="66" charset="0"/>
                <a:cs typeface="Times New Roman" pitchFamily="18" charset="0"/>
              </a:rPr>
              <a:t>                CO2+2 NH3</a:t>
            </a:r>
          </a:p>
          <a:p>
            <a:pPr>
              <a:buNone/>
            </a:pPr>
            <a:endParaRPr lang="fr-FR" sz="20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143108" y="5357826"/>
            <a:ext cx="250033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enzymes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1.Les </a:t>
            </a:r>
            <a:r>
              <a:rPr lang="fr-FR" b="1" dirty="0" smtClean="0">
                <a:solidFill>
                  <a:srgbClr val="FF0000"/>
                </a:solidFill>
              </a:rPr>
              <a:t>enzymes</a:t>
            </a:r>
            <a:r>
              <a:rPr lang="fr-FR" dirty="0" smtClean="0"/>
              <a:t> sont des </a:t>
            </a:r>
            <a:r>
              <a:rPr lang="fr-FR" dirty="0" smtClean="0">
                <a:solidFill>
                  <a:srgbClr val="FF0000"/>
                </a:solidFill>
              </a:rPr>
              <a:t>protéines</a:t>
            </a:r>
            <a:r>
              <a:rPr lang="fr-FR" dirty="0" smtClean="0"/>
              <a:t> (ou parfois des acides ribonucléiques comme les </a:t>
            </a:r>
            <a:r>
              <a:rPr lang="fr-FR" dirty="0" err="1" smtClean="0"/>
              <a:t>ribozome</a:t>
            </a:r>
            <a:r>
              <a:rPr lang="fr-FR" dirty="0" smtClean="0"/>
              <a:t> c'est-à-dire composés de </a:t>
            </a:r>
            <a:r>
              <a:rPr lang="fr-FR" dirty="0" smtClean="0">
                <a:hlinkClick r:id="rId2" tooltip="Protéine"/>
              </a:rPr>
              <a:t>protéines</a:t>
            </a:r>
            <a:r>
              <a:rPr lang="fr-FR" dirty="0" smtClean="0"/>
              <a:t> et d'</a:t>
            </a:r>
            <a:r>
              <a:rPr lang="fr-FR" u="sng" dirty="0" smtClean="0">
                <a:hlinkClick r:id="rId3"/>
              </a:rPr>
              <a:t>ARN</a:t>
            </a:r>
            <a:r>
              <a:rPr lang="fr-FR" dirty="0" smtClean="0"/>
              <a:t>) dont le rôle est de </a:t>
            </a:r>
            <a:r>
              <a:rPr lang="fr-FR" dirty="0" smtClean="0">
                <a:solidFill>
                  <a:srgbClr val="FF0000"/>
                </a:solidFill>
              </a:rPr>
              <a:t>catalyser</a:t>
            </a:r>
            <a:r>
              <a:rPr lang="fr-FR" dirty="0" smtClean="0"/>
              <a:t> les réactions chimiques du vivant. </a:t>
            </a:r>
          </a:p>
          <a:p>
            <a:pPr>
              <a:buNone/>
            </a:pPr>
            <a:r>
              <a:rPr lang="fr-FR" dirty="0" smtClean="0"/>
              <a:t>2. Protéines </a:t>
            </a:r>
            <a:r>
              <a:rPr lang="fr-FR" dirty="0" smtClean="0">
                <a:solidFill>
                  <a:srgbClr val="FF0000"/>
                </a:solidFill>
              </a:rPr>
              <a:t>globulaires</a:t>
            </a:r>
            <a:r>
              <a:rPr lang="fr-FR" dirty="0" smtClean="0"/>
              <a:t> de poids moléculaire élevé . Existence de protéines enzymatiques de structures </a:t>
            </a:r>
            <a:r>
              <a:rPr lang="fr-FR" dirty="0" smtClean="0">
                <a:solidFill>
                  <a:srgbClr val="FF0000"/>
                </a:solidFill>
              </a:rPr>
              <a:t>tertiaires,</a:t>
            </a:r>
            <a:r>
              <a:rPr lang="fr-FR" dirty="0" smtClean="0"/>
              <a:t> D’autres de structures </a:t>
            </a:r>
            <a:r>
              <a:rPr lang="fr-FR" dirty="0" smtClean="0">
                <a:solidFill>
                  <a:srgbClr val="FF0000"/>
                </a:solidFill>
              </a:rPr>
              <a:t>quaternaires</a:t>
            </a:r>
            <a:r>
              <a:rPr lang="fr-FR" dirty="0" smtClean="0"/>
              <a:t>. Dans tous les cas grande importance de la structure spatiale Native (notion de site actif).</a:t>
            </a:r>
          </a:p>
          <a:p>
            <a:pPr>
              <a:buNone/>
            </a:pPr>
            <a:r>
              <a:rPr lang="fr-FR" dirty="0" smtClean="0"/>
              <a:t>3. Biomolécule de nature </a:t>
            </a:r>
            <a:r>
              <a:rPr lang="fr-FR" dirty="0" smtClean="0">
                <a:solidFill>
                  <a:srgbClr val="FF0000"/>
                </a:solidFill>
              </a:rPr>
              <a:t>protéique</a:t>
            </a:r>
            <a:r>
              <a:rPr lang="fr-FR" dirty="0" smtClean="0"/>
              <a:t> ayant un pouvoir </a:t>
            </a:r>
            <a:r>
              <a:rPr lang="fr-FR" dirty="0" smtClean="0">
                <a:solidFill>
                  <a:srgbClr val="FF0000"/>
                </a:solidFill>
              </a:rPr>
              <a:t>catalytique</a:t>
            </a:r>
            <a:r>
              <a:rPr lang="fr-FR" dirty="0" smtClean="0"/>
              <a:t> élevé et douée de </a:t>
            </a:r>
            <a:r>
              <a:rPr lang="fr-FR" dirty="0" smtClean="0">
                <a:solidFill>
                  <a:srgbClr val="FF0000"/>
                </a:solidFill>
              </a:rPr>
              <a:t>spécificité</a:t>
            </a:r>
            <a:r>
              <a:rPr lang="fr-FR" dirty="0" smtClean="0"/>
              <a:t> et peut être </a:t>
            </a:r>
            <a:r>
              <a:rPr lang="fr-FR" dirty="0" smtClean="0">
                <a:solidFill>
                  <a:srgbClr val="FF0000"/>
                </a:solidFill>
              </a:rPr>
              <a:t>régulée.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Notion du catalyseur :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augmente la vitesse de la réaction </a:t>
            </a:r>
            <a:r>
              <a:rPr lang="fr-FR" dirty="0" smtClean="0"/>
              <a:t>(jusqu’à plusieurs millions de fois)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ne modifie pas l’état final d’équilibre de la réaction</a:t>
            </a:r>
            <a:r>
              <a:rPr lang="fr-FR" dirty="0" smtClean="0"/>
              <a:t> (</a:t>
            </a:r>
            <a:r>
              <a:rPr lang="fr-FR" dirty="0" err="1" smtClean="0"/>
              <a:t>Keq</a:t>
            </a:r>
            <a:r>
              <a:rPr lang="fr-FR" dirty="0" smtClean="0"/>
              <a:t> sans </a:t>
            </a:r>
            <a:r>
              <a:rPr lang="fr-FR" dirty="0" err="1" smtClean="0"/>
              <a:t>Enz</a:t>
            </a:r>
            <a:r>
              <a:rPr lang="fr-FR" dirty="0" smtClean="0"/>
              <a:t> =</a:t>
            </a:r>
            <a:r>
              <a:rPr lang="fr-FR" dirty="0" err="1" smtClean="0"/>
              <a:t>Keq</a:t>
            </a:r>
            <a:r>
              <a:rPr lang="fr-FR" dirty="0" smtClean="0"/>
              <a:t> avec </a:t>
            </a:r>
            <a:r>
              <a:rPr lang="fr-FR" dirty="0" err="1" smtClean="0"/>
              <a:t>Enz</a:t>
            </a:r>
            <a:r>
              <a:rPr lang="fr-FR" dirty="0" smtClean="0"/>
              <a:t>)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n’est pas modifié lors de la réaction </a:t>
            </a:r>
            <a:r>
              <a:rPr lang="fr-FR" dirty="0" smtClean="0"/>
              <a:t>(on le retrouve intacte à la fin de réaction) </a:t>
            </a:r>
          </a:p>
          <a:p>
            <a:pPr marL="514350" indent="-514350">
              <a:buAutoNum type="arabicPeriod"/>
            </a:pPr>
            <a:r>
              <a:rPr lang="fr-FR" dirty="0" smtClean="0">
                <a:solidFill>
                  <a:srgbClr val="FF0000"/>
                </a:solidFill>
              </a:rPr>
              <a:t>Il agit à des concentrations très faibles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PROPRIETÉ S ET CARACTÉ RISTIQUES DES ENZYMES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• Spécificité réactionnelle </a:t>
            </a:r>
            <a:r>
              <a:rPr lang="fr-FR" dirty="0" smtClean="0"/>
              <a:t>: chaque enzyme ne catalyse qu’une seule réaction (ou un groupe de réactions du même type).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• Spécificité de substrat </a:t>
            </a:r>
            <a:r>
              <a:rPr lang="fr-FR" dirty="0" smtClean="0"/>
              <a:t>: « reconnaissance » du substrat par l’architecture spatiale de l’enzyme.</a:t>
            </a:r>
          </a:p>
          <a:p>
            <a:pPr>
              <a:buNone/>
            </a:pPr>
            <a:r>
              <a:rPr lang="fr-FR" dirty="0" smtClean="0"/>
              <a:t>La Molécule qui entre dans une réaction pour y être transformée grâce à l’action catalytique d’une enzyme. Toutes les molécules qui entrent dans une réaction enzymatique et sont définitivement modifiées sont appelées substrats.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Le substrat </a:t>
            </a:r>
            <a:r>
              <a:rPr lang="fr-FR" dirty="0" smtClean="0"/>
              <a:t>: Molécule qui entre dans une réaction pour y être transformée grâce à l’action catalytique d’une enzyme. Toutes les molécules qui entrent dans une réaction enzymatique et sont définitivement modifiées.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Le produit </a:t>
            </a:r>
            <a:r>
              <a:rPr lang="fr-FR" dirty="0" smtClean="0"/>
              <a:t>: La Molécule qui apparaît au cours d’une réaction catalysée par une enzyme. La nouvelle molécule qui résulte de cette transformation.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Le Ligand </a:t>
            </a:r>
            <a:r>
              <a:rPr lang="fr-FR" dirty="0" smtClean="0"/>
              <a:t>: Corps chimique ayant une liaison spécifique avec une enzyme. Pour chaque ligand, il existe au moins un site de fixation sur la protéine qui le reçoit.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6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9134475" cy="39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2914650"/>
            <a:ext cx="91154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09875"/>
            <a:ext cx="9144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315</Words>
  <Application>Microsoft Office PowerPoint</Application>
  <PresentationFormat>Affichage à l'écran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Généralités sur les enzymes</vt:lpstr>
      <vt:lpstr>Définition des enzymes</vt:lpstr>
      <vt:lpstr>Diapositive 4</vt:lpstr>
      <vt:lpstr>PROPRIETÉ S ET CARACTÉ RISTIQUES DES ENZYMES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Rappel de la cinétique enzymatique  2.1. Définition et généralités</dc:title>
  <dc:creator>pc-car</dc:creator>
  <cp:lastModifiedBy>pc-car</cp:lastModifiedBy>
  <cp:revision>25</cp:revision>
  <dcterms:created xsi:type="dcterms:W3CDTF">2022-03-12T20:43:39Z</dcterms:created>
  <dcterms:modified xsi:type="dcterms:W3CDTF">2022-03-15T21:03:19Z</dcterms:modified>
</cp:coreProperties>
</file>