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Override PartName="/ppt/notesSlides/notesSlide45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46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4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4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20" r:id="rId1"/>
  </p:sldMasterIdLst>
  <p:notesMasterIdLst>
    <p:notesMasterId r:id="rId48"/>
  </p:notesMasterIdLst>
  <p:sldIdLst>
    <p:sldId id="256" r:id="rId2"/>
    <p:sldId id="295" r:id="rId3"/>
    <p:sldId id="289" r:id="rId4"/>
    <p:sldId id="290" r:id="rId5"/>
    <p:sldId id="291" r:id="rId6"/>
    <p:sldId id="257" r:id="rId7"/>
    <p:sldId id="259" r:id="rId8"/>
    <p:sldId id="258" r:id="rId9"/>
    <p:sldId id="300" r:id="rId10"/>
    <p:sldId id="310" r:id="rId11"/>
    <p:sldId id="311" r:id="rId12"/>
    <p:sldId id="312" r:id="rId13"/>
    <p:sldId id="313" r:id="rId14"/>
    <p:sldId id="314" r:id="rId15"/>
    <p:sldId id="315" r:id="rId16"/>
    <p:sldId id="316" r:id="rId17"/>
    <p:sldId id="317" r:id="rId18"/>
    <p:sldId id="318" r:id="rId19"/>
    <p:sldId id="319" r:id="rId20"/>
    <p:sldId id="320" r:id="rId21"/>
    <p:sldId id="269" r:id="rId22"/>
    <p:sldId id="270" r:id="rId23"/>
    <p:sldId id="271" r:id="rId24"/>
    <p:sldId id="272" r:id="rId25"/>
    <p:sldId id="273" r:id="rId26"/>
    <p:sldId id="274" r:id="rId27"/>
    <p:sldId id="275" r:id="rId28"/>
    <p:sldId id="305" r:id="rId29"/>
    <p:sldId id="276" r:id="rId30"/>
    <p:sldId id="280" r:id="rId31"/>
    <p:sldId id="278" r:id="rId32"/>
    <p:sldId id="281" r:id="rId33"/>
    <p:sldId id="283" r:id="rId34"/>
    <p:sldId id="284" r:id="rId35"/>
    <p:sldId id="285" r:id="rId36"/>
    <p:sldId id="286" r:id="rId37"/>
    <p:sldId id="287" r:id="rId38"/>
    <p:sldId id="306" r:id="rId39"/>
    <p:sldId id="297" r:id="rId40"/>
    <p:sldId id="307" r:id="rId41"/>
    <p:sldId id="308" r:id="rId42"/>
    <p:sldId id="309" r:id="rId43"/>
    <p:sldId id="298" r:id="rId44"/>
    <p:sldId id="303" r:id="rId45"/>
    <p:sldId id="304" r:id="rId46"/>
    <p:sldId id="299" r:id="rId4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62" autoAdjust="0"/>
    <p:restoredTop sz="94624" autoAdjust="0"/>
  </p:normalViewPr>
  <p:slideViewPr>
    <p:cSldViewPr>
      <p:cViewPr>
        <p:scale>
          <a:sx n="80" d="100"/>
          <a:sy n="80" d="100"/>
        </p:scale>
        <p:origin x="-1026" y="3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0" y="1944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CA34A8-315C-4061-98FD-EA829EF94FCC}" type="datetimeFigureOut">
              <a:rPr lang="fr-FR" smtClean="0"/>
              <a:pPr/>
              <a:t>24/05/2021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E978D4-7568-4BC1-B9D4-5C0F9937DE3E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2999431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E978D4-7568-4BC1-B9D4-5C0F9937DE3E}" type="slidenum">
              <a:rPr lang="fr-FR" smtClean="0"/>
              <a:pPr/>
              <a:t>1</a:t>
            </a:fld>
            <a:endParaRPr lang="fr-FR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E978D4-7568-4BC1-B9D4-5C0F9937DE3E}" type="slidenum">
              <a:rPr lang="fr-FR" smtClean="0"/>
              <a:pPr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84897003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E978D4-7568-4BC1-B9D4-5C0F9937DE3E}" type="slidenum">
              <a:rPr lang="fr-FR" smtClean="0"/>
              <a:pPr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11330743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E978D4-7568-4BC1-B9D4-5C0F9937DE3E}" type="slidenum">
              <a:rPr lang="fr-FR" smtClean="0"/>
              <a:pPr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68056792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E978D4-7568-4BC1-B9D4-5C0F9937DE3E}" type="slidenum">
              <a:rPr lang="fr-FR" smtClean="0"/>
              <a:pPr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34007254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E978D4-7568-4BC1-B9D4-5C0F9937DE3E}" type="slidenum">
              <a:rPr lang="fr-FR" smtClean="0"/>
              <a:pPr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23490761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E978D4-7568-4BC1-B9D4-5C0F9937DE3E}" type="slidenum">
              <a:rPr lang="fr-FR" smtClean="0"/>
              <a:pPr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28738519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E978D4-7568-4BC1-B9D4-5C0F9937DE3E}" type="slidenum">
              <a:rPr lang="fr-FR" smtClean="0"/>
              <a:pPr/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23145930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E978D4-7568-4BC1-B9D4-5C0F9937DE3E}" type="slidenum">
              <a:rPr lang="fr-FR" smtClean="0"/>
              <a:pPr/>
              <a:t>17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0483852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E978D4-7568-4BC1-B9D4-5C0F9937DE3E}" type="slidenum">
              <a:rPr lang="fr-FR" smtClean="0"/>
              <a:pPr/>
              <a:t>18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37982030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E978D4-7568-4BC1-B9D4-5C0F9937DE3E}" type="slidenum">
              <a:rPr lang="fr-FR" smtClean="0"/>
              <a:pPr/>
              <a:t>19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485838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E978D4-7568-4BC1-B9D4-5C0F9937DE3E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03473190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E978D4-7568-4BC1-B9D4-5C0F9937DE3E}" type="slidenum">
              <a:rPr lang="fr-FR" smtClean="0"/>
              <a:pPr/>
              <a:t>20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95069867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E978D4-7568-4BC1-B9D4-5C0F9937DE3E}" type="slidenum">
              <a:rPr lang="fr-FR" smtClean="0"/>
              <a:pPr/>
              <a:t>21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56117278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E978D4-7568-4BC1-B9D4-5C0F9937DE3E}" type="slidenum">
              <a:rPr lang="fr-FR" smtClean="0"/>
              <a:pPr/>
              <a:t>22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01013944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E978D4-7568-4BC1-B9D4-5C0F9937DE3E}" type="slidenum">
              <a:rPr lang="fr-FR" smtClean="0"/>
              <a:pPr/>
              <a:t>23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422602648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E978D4-7568-4BC1-B9D4-5C0F9937DE3E}" type="slidenum">
              <a:rPr lang="fr-FR" smtClean="0"/>
              <a:pPr/>
              <a:t>24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07534398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E978D4-7568-4BC1-B9D4-5C0F9937DE3E}" type="slidenum">
              <a:rPr lang="fr-FR" smtClean="0"/>
              <a:pPr/>
              <a:t>25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54860913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E978D4-7568-4BC1-B9D4-5C0F9937DE3E}" type="slidenum">
              <a:rPr lang="fr-FR" smtClean="0"/>
              <a:pPr/>
              <a:t>26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92411727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E978D4-7568-4BC1-B9D4-5C0F9937DE3E}" type="slidenum">
              <a:rPr lang="fr-FR" smtClean="0"/>
              <a:pPr/>
              <a:t>27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11604269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E978D4-7568-4BC1-B9D4-5C0F9937DE3E}" type="slidenum">
              <a:rPr lang="fr-FR" smtClean="0"/>
              <a:pPr/>
              <a:t>28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45152525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E978D4-7568-4BC1-B9D4-5C0F9937DE3E}" type="slidenum">
              <a:rPr lang="fr-FR" smtClean="0"/>
              <a:pPr/>
              <a:t>29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5501967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E978D4-7568-4BC1-B9D4-5C0F9937DE3E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4979484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E978D4-7568-4BC1-B9D4-5C0F9937DE3E}" type="slidenum">
              <a:rPr lang="fr-FR" smtClean="0"/>
              <a:pPr/>
              <a:t>30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6660944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E978D4-7568-4BC1-B9D4-5C0F9937DE3E}" type="slidenum">
              <a:rPr lang="fr-FR" smtClean="0"/>
              <a:pPr/>
              <a:t>31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541168566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E978D4-7568-4BC1-B9D4-5C0F9937DE3E}" type="slidenum">
              <a:rPr lang="fr-FR" smtClean="0"/>
              <a:pPr/>
              <a:t>32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201383592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E978D4-7568-4BC1-B9D4-5C0F9937DE3E}" type="slidenum">
              <a:rPr lang="fr-FR" smtClean="0"/>
              <a:pPr/>
              <a:t>33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487069608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E978D4-7568-4BC1-B9D4-5C0F9937DE3E}" type="slidenum">
              <a:rPr lang="fr-FR" smtClean="0"/>
              <a:pPr/>
              <a:t>34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666026857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E978D4-7568-4BC1-B9D4-5C0F9937DE3E}" type="slidenum">
              <a:rPr lang="fr-FR" smtClean="0"/>
              <a:pPr/>
              <a:t>35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476936013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E978D4-7568-4BC1-B9D4-5C0F9937DE3E}" type="slidenum">
              <a:rPr lang="fr-FR" smtClean="0"/>
              <a:pPr/>
              <a:t>36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466299670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E978D4-7568-4BC1-B9D4-5C0F9937DE3E}" type="slidenum">
              <a:rPr lang="fr-FR" smtClean="0"/>
              <a:pPr/>
              <a:t>37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986335233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E978D4-7568-4BC1-B9D4-5C0F9937DE3E}" type="slidenum">
              <a:rPr lang="fr-FR" smtClean="0"/>
              <a:pPr/>
              <a:t>38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4027363067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E978D4-7568-4BC1-B9D4-5C0F9937DE3E}" type="slidenum">
              <a:rPr lang="fr-FR" smtClean="0"/>
              <a:pPr/>
              <a:t>39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8954846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E978D4-7568-4BC1-B9D4-5C0F9937DE3E}" type="slidenum">
              <a:rPr lang="fr-FR" smtClean="0"/>
              <a:pPr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302372363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E978D4-7568-4BC1-B9D4-5C0F9937DE3E}" type="slidenum">
              <a:rPr lang="fr-FR" smtClean="0"/>
              <a:pPr/>
              <a:t>40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784639093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E978D4-7568-4BC1-B9D4-5C0F9937DE3E}" type="slidenum">
              <a:rPr lang="fr-FR" smtClean="0"/>
              <a:pPr/>
              <a:t>41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749936854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E978D4-7568-4BC1-B9D4-5C0F9937DE3E}" type="slidenum">
              <a:rPr lang="fr-FR" smtClean="0"/>
              <a:pPr/>
              <a:t>42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818062251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E978D4-7568-4BC1-B9D4-5C0F9937DE3E}" type="slidenum">
              <a:rPr lang="fr-FR" smtClean="0"/>
              <a:pPr/>
              <a:t>43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174545361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E978D4-7568-4BC1-B9D4-5C0F9937DE3E}" type="slidenum">
              <a:rPr lang="fr-FR" smtClean="0"/>
              <a:pPr/>
              <a:t>44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321233903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E978D4-7568-4BC1-B9D4-5C0F9937DE3E}" type="slidenum">
              <a:rPr lang="fr-FR" smtClean="0"/>
              <a:pPr/>
              <a:t>45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716357844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E978D4-7568-4BC1-B9D4-5C0F9937DE3E}" type="slidenum">
              <a:rPr lang="fr-FR" smtClean="0"/>
              <a:pPr/>
              <a:t>46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1335290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E978D4-7568-4BC1-B9D4-5C0F9937DE3E}" type="slidenum">
              <a:rPr lang="fr-FR" smtClean="0"/>
              <a:pPr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6071426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E978D4-7568-4BC1-B9D4-5C0F9937DE3E}" type="slidenum">
              <a:rPr lang="fr-FR" smtClean="0"/>
              <a:pPr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5154921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E978D4-7568-4BC1-B9D4-5C0F9937DE3E}" type="slidenum">
              <a:rPr lang="fr-FR" smtClean="0"/>
              <a:pPr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79040684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E978D4-7568-4BC1-B9D4-5C0F9937DE3E}" type="slidenum">
              <a:rPr lang="fr-FR" smtClean="0"/>
              <a:pPr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7943753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E978D4-7568-4BC1-B9D4-5C0F9937DE3E}" type="slidenum">
              <a:rPr lang="fr-FR" smtClean="0"/>
              <a:pPr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0169989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ectangle à coins arrondis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DF131-CB55-4F68-BBBF-1F4731DF5B34}" type="datetime1">
              <a:rPr lang="fr-FR" smtClean="0"/>
              <a:pPr/>
              <a:t>24/05/2021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06D26422-A240-4074-8C4C-7EF19C8C6A7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E3DE6-6397-4167-9728-2A056FCAC888}" type="datetime1">
              <a:rPr lang="fr-FR" smtClean="0"/>
              <a:pPr/>
              <a:t>24/05/2021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26422-A240-4074-8C4C-7EF19C8C6A7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644EB-50B0-4F0E-9B1D-1018D4D3ABB4}" type="datetime1">
              <a:rPr lang="fr-FR" smtClean="0"/>
              <a:pPr/>
              <a:t>24/05/2021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26422-A240-4074-8C4C-7EF19C8C6A7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BE80D-C4D8-457B-8A2A-935075C9E797}" type="datetime1">
              <a:rPr lang="fr-FR" smtClean="0"/>
              <a:pPr/>
              <a:t>24/05/2021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26422-A240-4074-8C4C-7EF19C8C6A7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ectangle à coins arrondis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1D179-BAFB-452C-812D-3893A471EE86}" type="datetime1">
              <a:rPr lang="fr-FR" smtClean="0"/>
              <a:pPr/>
              <a:t>24/05/2021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fr-FR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06D26422-A240-4074-8C4C-7EF19C8C6A7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C39BB-88C8-44BF-B904-49534485D168}" type="datetime1">
              <a:rPr lang="fr-FR" smtClean="0"/>
              <a:pPr/>
              <a:t>24/05/2021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26422-A240-4074-8C4C-7EF19C8C6A7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586D9-259B-4A0C-B3BB-279D2CCFF9C1}" type="datetime1">
              <a:rPr lang="fr-FR" smtClean="0"/>
              <a:pPr/>
              <a:t>24/05/2021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26422-A240-4074-8C4C-7EF19C8C6A7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Espace réservé du contenu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DE873-A81A-4B34-B993-99495AB95D4B}" type="datetime1">
              <a:rPr lang="fr-FR" smtClean="0"/>
              <a:pPr/>
              <a:t>24/05/2021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26422-A240-4074-8C4C-7EF19C8C6A7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11D40-22FF-4511-9E5A-FFD725CFE498}" type="datetime1">
              <a:rPr lang="fr-FR" smtClean="0"/>
              <a:pPr/>
              <a:t>24/05/2021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26422-A240-4074-8C4C-7EF19C8C6A7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ectangle à coins arrondis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D1A65-1676-454F-B4BE-51F7D87BD528}" type="datetime1">
              <a:rPr lang="fr-FR" smtClean="0"/>
              <a:pPr/>
              <a:t>24/05/2021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26422-A240-4074-8C4C-7EF19C8C6A7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3CAF7-9463-4B0D-AA50-6116244AEABB}" type="datetime1">
              <a:rPr lang="fr-FR" smtClean="0"/>
              <a:pPr/>
              <a:t>24/05/2021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06D26422-A240-4074-8C4C-7EF19C8C6A7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ectangle à coins arrondis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2203753-4218-4F7E-8A30-AE994E137602}" type="datetime1">
              <a:rPr lang="fr-FR" smtClean="0"/>
              <a:pPr/>
              <a:t>24/05/2021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06D26422-A240-4074-8C4C-7EF19C8C6A7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r-FR" sz="4000" dirty="0" smtClean="0"/>
              <a:t>CHAPITRE 3</a:t>
            </a:r>
            <a:endParaRPr lang="fr-FR" sz="4000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l"/>
            <a:r>
              <a:rPr lang="fr-FR" dirty="0" smtClean="0"/>
              <a:t>Dépendances fonctionnelles et normalisation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Fermeture transitive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26422-A240-4074-8C4C-7EF19C8C6A76}" type="slidenum">
              <a:rPr lang="fr-FR" smtClean="0"/>
              <a:pPr/>
              <a:t>10</a:t>
            </a:fld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323528" y="1935480"/>
            <a:ext cx="8363272" cy="4389120"/>
          </a:xfrm>
        </p:spPr>
        <p:txBody>
          <a:bodyPr>
            <a:normAutofit fontScale="92500" lnSpcReduction="20000"/>
          </a:bodyPr>
          <a:lstStyle/>
          <a:p>
            <a:pPr algn="ctr">
              <a:spcBef>
                <a:spcPct val="50000"/>
              </a:spcBef>
              <a:buFontTx/>
              <a:buChar char=" "/>
            </a:pPr>
            <a:endParaRPr lang="fr-FR" sz="2400" dirty="0" smtClean="0">
              <a:sym typeface="Symbol" pitchFamily="18" charset="2"/>
            </a:endParaRPr>
          </a:p>
          <a:p>
            <a:pPr marL="0" indent="0">
              <a:spcBef>
                <a:spcPct val="50000"/>
              </a:spcBef>
              <a:buNone/>
            </a:pPr>
            <a:r>
              <a:rPr lang="fr-FR" sz="2400" b="1" dirty="0" smtClean="0"/>
              <a:t>Définition 2:</a:t>
            </a:r>
          </a:p>
          <a:p>
            <a:pPr marL="0" indent="0">
              <a:spcBef>
                <a:spcPct val="50000"/>
              </a:spcBef>
              <a:buNone/>
            </a:pPr>
            <a:r>
              <a:rPr lang="fr-FR" sz="2400" b="1" dirty="0" smtClean="0"/>
              <a:t>On appelle fermeture transitive d'une famille de dépendances fonctionnelles (notée F</a:t>
            </a:r>
            <a:r>
              <a:rPr lang="fr-FR" sz="2400" b="1" baseline="30000" dirty="0" smtClean="0"/>
              <a:t>+</a:t>
            </a:r>
            <a:r>
              <a:rPr lang="fr-FR" sz="2400" b="1" dirty="0" smtClean="0"/>
              <a:t>) l'ensemble des DF pouvant être déduite de F par transitivité.</a:t>
            </a:r>
          </a:p>
          <a:p>
            <a:pPr marL="0" indent="0">
              <a:spcBef>
                <a:spcPct val="50000"/>
              </a:spcBef>
              <a:buNone/>
            </a:pPr>
            <a:endParaRPr lang="fr-FR" sz="2400" b="1" dirty="0" smtClean="0">
              <a:solidFill>
                <a:srgbClr val="FF0000"/>
              </a:solidFill>
            </a:endParaRPr>
          </a:p>
          <a:p>
            <a:pPr marL="0" indent="0">
              <a:spcBef>
                <a:spcPct val="50000"/>
              </a:spcBef>
              <a:buNone/>
            </a:pPr>
            <a:r>
              <a:rPr lang="fr-FR" sz="2400" b="1" dirty="0" smtClean="0">
                <a:solidFill>
                  <a:srgbClr val="FF0000"/>
                </a:solidFill>
              </a:rPr>
              <a:t>Fermeture transitive d'un ensemble d'attributs X par rapport à une famille de dépendances fonctionnelles F (noté [X]</a:t>
            </a:r>
            <a:r>
              <a:rPr lang="fr-FR" sz="2400" b="1" baseline="30000" dirty="0" smtClean="0">
                <a:solidFill>
                  <a:srgbClr val="FF0000"/>
                </a:solidFill>
              </a:rPr>
              <a:t>+</a:t>
            </a:r>
            <a:r>
              <a:rPr lang="fr-FR" sz="2400" b="1" dirty="0" smtClean="0">
                <a:solidFill>
                  <a:srgbClr val="FF0000"/>
                </a:solidFill>
              </a:rPr>
              <a:t>)</a:t>
            </a:r>
          </a:p>
          <a:p>
            <a:pPr marL="0" lvl="1" indent="0">
              <a:spcBef>
                <a:spcPct val="50000"/>
              </a:spcBef>
              <a:buNone/>
            </a:pPr>
            <a:r>
              <a:rPr lang="fr-FR" dirty="0" smtClean="0"/>
              <a:t>[X]</a:t>
            </a:r>
            <a:r>
              <a:rPr lang="fr-FR" baseline="30000" dirty="0" smtClean="0"/>
              <a:t>+ </a:t>
            </a:r>
            <a:r>
              <a:rPr lang="fr-FR" dirty="0" smtClean="0"/>
              <a:t> : ensemble des attributs A pour lesquels la DF</a:t>
            </a:r>
            <a:r>
              <a:rPr lang="fr-FR" b="1" dirty="0" smtClean="0"/>
              <a:t> </a:t>
            </a:r>
            <a:r>
              <a:rPr lang="fr-FR" dirty="0" smtClean="0">
                <a:sym typeface="Symbol" pitchFamily="18" charset="2"/>
              </a:rPr>
              <a:t>X  A est dans la fermeture transitive de F.</a:t>
            </a:r>
          </a:p>
          <a:p>
            <a:pPr marL="179388" lvl="1" algn="ctr">
              <a:spcBef>
                <a:spcPct val="50000"/>
              </a:spcBef>
              <a:buNone/>
            </a:pPr>
            <a:r>
              <a:rPr lang="fr-FR" b="1" dirty="0" smtClean="0"/>
              <a:t>[X]</a:t>
            </a:r>
            <a:r>
              <a:rPr lang="fr-FR" b="1" baseline="30000" dirty="0" smtClean="0"/>
              <a:t>+</a:t>
            </a:r>
            <a:r>
              <a:rPr lang="fr-FR" b="1" dirty="0" smtClean="0"/>
              <a:t> = {</a:t>
            </a:r>
            <a:r>
              <a:rPr lang="fr-FR" dirty="0" smtClean="0">
                <a:sym typeface="Symbol" pitchFamily="18" charset="2"/>
              </a:rPr>
              <a:t>A \ F |= X  A} </a:t>
            </a:r>
          </a:p>
          <a:p>
            <a:pPr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1392620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Fermeture transitive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26422-A240-4074-8C4C-7EF19C8C6A76}" type="slidenum">
              <a:rPr lang="fr-FR" smtClean="0"/>
              <a:pPr/>
              <a:t>11</a:t>
            </a:fld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r-FR" dirty="0" smtClean="0"/>
              <a:t>F = {</a:t>
            </a:r>
            <a:r>
              <a:rPr lang="fr-FR" sz="2400" dirty="0" smtClean="0"/>
              <a:t>A</a:t>
            </a:r>
            <a:r>
              <a:rPr lang="fr-FR" sz="2400" dirty="0" smtClean="0">
                <a:sym typeface="Symbol" pitchFamily="18" charset="2"/>
              </a:rPr>
              <a:t>  </a:t>
            </a:r>
            <a:r>
              <a:rPr lang="fr-FR" sz="2400" dirty="0" smtClean="0"/>
              <a:t>B, B</a:t>
            </a:r>
            <a:r>
              <a:rPr lang="fr-FR" sz="2400" dirty="0" smtClean="0">
                <a:sym typeface="Symbol" pitchFamily="18" charset="2"/>
              </a:rPr>
              <a:t>  C</a:t>
            </a:r>
            <a:r>
              <a:rPr lang="fr-FR" dirty="0" smtClean="0"/>
              <a:t>}</a:t>
            </a:r>
          </a:p>
          <a:p>
            <a:pPr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On  conserve, dans la fermeture transitive les dépendances fonctionnelles élémentaires.</a:t>
            </a:r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F</a:t>
            </a:r>
            <a:r>
              <a:rPr lang="fr-FR" sz="3200" b="1" baseline="30000" dirty="0" smtClean="0"/>
              <a:t>+</a:t>
            </a:r>
            <a:r>
              <a:rPr lang="fr-FR" dirty="0" smtClean="0"/>
              <a:t> = {</a:t>
            </a:r>
            <a:r>
              <a:rPr lang="fr-FR" sz="2800" dirty="0" smtClean="0"/>
              <a:t>A</a:t>
            </a:r>
            <a:r>
              <a:rPr lang="fr-FR" sz="2800" dirty="0" smtClean="0">
                <a:sym typeface="Symbol" pitchFamily="18" charset="2"/>
              </a:rPr>
              <a:t>  </a:t>
            </a:r>
            <a:r>
              <a:rPr lang="fr-FR" sz="2800" dirty="0" smtClean="0"/>
              <a:t>B, B</a:t>
            </a:r>
            <a:r>
              <a:rPr lang="fr-FR" sz="2800" dirty="0" smtClean="0">
                <a:sym typeface="Symbol" pitchFamily="18" charset="2"/>
              </a:rPr>
              <a:t>  </a:t>
            </a:r>
            <a:r>
              <a:rPr lang="fr-FR" sz="2800" dirty="0" smtClean="0"/>
              <a:t>C, A</a:t>
            </a:r>
            <a:r>
              <a:rPr lang="fr-FR" sz="2800" dirty="0" smtClean="0">
                <a:sym typeface="Symbol" pitchFamily="18" charset="2"/>
              </a:rPr>
              <a:t>  C</a:t>
            </a:r>
            <a:r>
              <a:rPr lang="fr-FR" dirty="0" smtClean="0"/>
              <a:t>}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1594241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Fermeture transitive d'un ensemble d'attributs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26422-A240-4074-8C4C-7EF19C8C6A76}" type="slidenum">
              <a:rPr lang="fr-FR" smtClean="0"/>
              <a:pPr/>
              <a:t>12</a:t>
            </a:fld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>
              <a:spcBef>
                <a:spcPct val="50000"/>
              </a:spcBef>
              <a:buNone/>
            </a:pPr>
            <a:r>
              <a:rPr lang="fr-FR" sz="2800" b="1" dirty="0" smtClean="0">
                <a:solidFill>
                  <a:srgbClr val="FF0000"/>
                </a:solidFill>
              </a:rPr>
              <a:t>Algorithme</a:t>
            </a:r>
          </a:p>
          <a:p>
            <a:pPr marL="0" indent="0">
              <a:spcBef>
                <a:spcPct val="50000"/>
              </a:spcBef>
              <a:buNone/>
            </a:pPr>
            <a:r>
              <a:rPr lang="fr-FR" sz="2800" dirty="0" smtClean="0"/>
              <a:t>Soit X l'ensemble des attributs qui vont éventuellement appartenir à la fermeture de {A1, A2, …, An}</a:t>
            </a:r>
          </a:p>
          <a:p>
            <a:pPr>
              <a:spcBef>
                <a:spcPct val="50000"/>
              </a:spcBef>
              <a:buNone/>
            </a:pPr>
            <a:r>
              <a:rPr lang="fr-FR" sz="2800" dirty="0" smtClean="0"/>
              <a:t>X</a:t>
            </a:r>
            <a:r>
              <a:rPr lang="fr-FR" sz="2800" baseline="30000" dirty="0" smtClean="0"/>
              <a:t>+ </a:t>
            </a:r>
            <a:r>
              <a:rPr lang="fr-FR" sz="2800" dirty="0" smtClean="0"/>
              <a:t>:= X</a:t>
            </a:r>
          </a:p>
          <a:p>
            <a:pPr>
              <a:spcBef>
                <a:spcPct val="50000"/>
              </a:spcBef>
              <a:buNone/>
            </a:pPr>
            <a:r>
              <a:rPr lang="fr-FR" sz="2800" dirty="0" smtClean="0"/>
              <a:t>Répéter</a:t>
            </a:r>
          </a:p>
          <a:p>
            <a:pPr>
              <a:spcBef>
                <a:spcPct val="50000"/>
              </a:spcBef>
              <a:buNone/>
            </a:pPr>
            <a:r>
              <a:rPr lang="fr-FR" sz="2800" dirty="0" smtClean="0"/>
              <a:t>	AUX := X</a:t>
            </a:r>
            <a:r>
              <a:rPr lang="fr-FR" sz="2800" baseline="30000" dirty="0" smtClean="0"/>
              <a:t>+</a:t>
            </a:r>
            <a:r>
              <a:rPr lang="fr-FR" sz="2800" dirty="0" smtClean="0"/>
              <a:t> </a:t>
            </a:r>
          </a:p>
          <a:p>
            <a:pPr>
              <a:spcBef>
                <a:spcPct val="50000"/>
              </a:spcBef>
              <a:buNone/>
            </a:pPr>
            <a:r>
              <a:rPr lang="fr-FR" sz="2800" dirty="0" smtClean="0"/>
              <a:t>	pour chaque DF </a:t>
            </a:r>
            <a:r>
              <a:rPr lang="fr-FR" sz="2800" dirty="0" smtClean="0">
                <a:sym typeface="Symbol" pitchFamily="18" charset="2"/>
              </a:rPr>
              <a:t>Y  Z de F</a:t>
            </a:r>
            <a:r>
              <a:rPr lang="fr-FR" sz="2800" dirty="0" smtClean="0"/>
              <a:t> faire :</a:t>
            </a:r>
          </a:p>
          <a:p>
            <a:pPr>
              <a:spcBef>
                <a:spcPct val="50000"/>
              </a:spcBef>
              <a:buNone/>
            </a:pPr>
            <a:r>
              <a:rPr lang="fr-FR" sz="2800" dirty="0" smtClean="0"/>
              <a:t>		Si Y</a:t>
            </a:r>
            <a:r>
              <a:rPr lang="fr-FR" sz="2800" dirty="0" smtClean="0">
                <a:sym typeface="Symbol" pitchFamily="18" charset="2"/>
              </a:rPr>
              <a:t> </a:t>
            </a:r>
            <a:r>
              <a:rPr lang="fr-FR" sz="2800" dirty="0" smtClean="0"/>
              <a:t>X</a:t>
            </a:r>
            <a:r>
              <a:rPr lang="fr-FR" sz="2800" baseline="30000" dirty="0" smtClean="0"/>
              <a:t>+</a:t>
            </a:r>
            <a:r>
              <a:rPr lang="fr-FR" sz="2800" dirty="0" smtClean="0">
                <a:sym typeface="Symbol" pitchFamily="18" charset="2"/>
              </a:rPr>
              <a:t> alors </a:t>
            </a:r>
            <a:r>
              <a:rPr lang="fr-FR" sz="2800" dirty="0" smtClean="0"/>
              <a:t>X</a:t>
            </a:r>
            <a:r>
              <a:rPr lang="fr-FR" sz="2800" baseline="30000" dirty="0" smtClean="0"/>
              <a:t>+</a:t>
            </a:r>
            <a:r>
              <a:rPr lang="fr-FR" sz="2800" dirty="0" smtClean="0">
                <a:sym typeface="Symbol" pitchFamily="18" charset="2"/>
              </a:rPr>
              <a:t>  := </a:t>
            </a:r>
            <a:r>
              <a:rPr lang="fr-FR" sz="2800" dirty="0" smtClean="0"/>
              <a:t>X</a:t>
            </a:r>
            <a:r>
              <a:rPr lang="fr-FR" sz="2800" baseline="30000" dirty="0" smtClean="0"/>
              <a:t>+</a:t>
            </a:r>
            <a:r>
              <a:rPr lang="fr-FR" sz="2800" dirty="0" smtClean="0">
                <a:sym typeface="Symbol" pitchFamily="18" charset="2"/>
              </a:rPr>
              <a:t>  Z</a:t>
            </a:r>
          </a:p>
          <a:p>
            <a:pPr>
              <a:spcBef>
                <a:spcPct val="50000"/>
              </a:spcBef>
              <a:buNone/>
            </a:pPr>
            <a:r>
              <a:rPr lang="fr-FR" sz="2800" dirty="0" smtClean="0">
                <a:sym typeface="Symbol" pitchFamily="18" charset="2"/>
              </a:rPr>
              <a:t>Jusqu´à AUX = </a:t>
            </a:r>
            <a:r>
              <a:rPr lang="fr-FR" sz="2800" dirty="0" smtClean="0"/>
              <a:t>X</a:t>
            </a:r>
            <a:r>
              <a:rPr lang="fr-FR" sz="2800" baseline="30000" dirty="0" smtClean="0"/>
              <a:t>+</a:t>
            </a:r>
            <a:r>
              <a:rPr lang="fr-FR" sz="2800" dirty="0" smtClean="0">
                <a:sym typeface="Symbol" pitchFamily="18" charset="2"/>
              </a:rPr>
              <a:t> ou </a:t>
            </a:r>
            <a:r>
              <a:rPr lang="fr-FR" sz="2800" dirty="0" smtClean="0"/>
              <a:t>X</a:t>
            </a:r>
            <a:r>
              <a:rPr lang="fr-FR" sz="2800" baseline="30000" dirty="0" smtClean="0"/>
              <a:t>+</a:t>
            </a:r>
            <a:r>
              <a:rPr lang="fr-FR" sz="2800" dirty="0" smtClean="0">
                <a:sym typeface="Symbol" pitchFamily="18" charset="2"/>
              </a:rPr>
              <a:t> = R</a:t>
            </a:r>
          </a:p>
          <a:p>
            <a:pPr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1495944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Exemple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26422-A240-4074-8C4C-7EF19C8C6A76}" type="slidenum">
              <a:rPr lang="fr-FR" smtClean="0"/>
              <a:pPr/>
              <a:t>13</a:t>
            </a:fld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spcBef>
                <a:spcPct val="50000"/>
              </a:spcBef>
              <a:buNone/>
            </a:pPr>
            <a:r>
              <a:rPr lang="fr-FR" sz="2800" dirty="0" smtClean="0">
                <a:sym typeface="Symbol" pitchFamily="18" charset="2"/>
              </a:rPr>
              <a:t>Considérons la relation R avec pour attributs A, B, C, D, E et G et l´ensemble F = {AB  C , BC  AD , D  E , CG  B }. Calculons la fermeture [AB]</a:t>
            </a:r>
            <a:r>
              <a:rPr lang="fr-FR" sz="2800" baseline="30000" dirty="0" smtClean="0">
                <a:sym typeface="Symbol" pitchFamily="18" charset="2"/>
              </a:rPr>
              <a:t>+</a:t>
            </a:r>
            <a:r>
              <a:rPr lang="fr-FR" sz="2800" dirty="0" smtClean="0">
                <a:sym typeface="Symbol" pitchFamily="18" charset="2"/>
              </a:rPr>
              <a:t> :</a:t>
            </a:r>
          </a:p>
          <a:p>
            <a:pPr marL="0" indent="0">
              <a:spcBef>
                <a:spcPct val="50000"/>
              </a:spcBef>
              <a:buNone/>
            </a:pPr>
            <a:r>
              <a:rPr lang="fr-FR" sz="2800" dirty="0" smtClean="0"/>
              <a:t>X</a:t>
            </a:r>
            <a:r>
              <a:rPr lang="fr-FR" sz="2800" baseline="30000" dirty="0" smtClean="0"/>
              <a:t>+  </a:t>
            </a:r>
            <a:r>
              <a:rPr lang="fr-FR" sz="2800" dirty="0" smtClean="0">
                <a:sym typeface="Symbol" pitchFamily="18" charset="2"/>
              </a:rPr>
              <a:t>= {A, B}</a:t>
            </a:r>
          </a:p>
          <a:p>
            <a:pPr marL="0" indent="0">
              <a:spcBef>
                <a:spcPct val="50000"/>
              </a:spcBef>
              <a:buNone/>
            </a:pPr>
            <a:r>
              <a:rPr lang="fr-FR" sz="2800" dirty="0" smtClean="0">
                <a:sym typeface="Symbol" pitchFamily="18" charset="2"/>
              </a:rPr>
              <a:t>AUX = {A, B}</a:t>
            </a:r>
          </a:p>
          <a:p>
            <a:pPr marL="0" indent="0">
              <a:spcBef>
                <a:spcPct val="50000"/>
              </a:spcBef>
              <a:buNone/>
            </a:pPr>
            <a:r>
              <a:rPr lang="fr-FR" sz="2800" dirty="0" smtClean="0">
                <a:sym typeface="Symbol" pitchFamily="18" charset="2"/>
              </a:rPr>
              <a:t>On a AB  C d´où  </a:t>
            </a:r>
            <a:r>
              <a:rPr lang="fr-FR" sz="2800" dirty="0" smtClean="0"/>
              <a:t>X</a:t>
            </a:r>
            <a:r>
              <a:rPr lang="fr-FR" sz="2800" baseline="30000" dirty="0" smtClean="0"/>
              <a:t>+  </a:t>
            </a:r>
            <a:r>
              <a:rPr lang="fr-FR" sz="2800" dirty="0" smtClean="0">
                <a:sym typeface="Symbol" pitchFamily="18" charset="2"/>
              </a:rPr>
              <a:t>= {A, B, C}</a:t>
            </a:r>
          </a:p>
          <a:p>
            <a:pPr marL="0" indent="0">
              <a:spcBef>
                <a:spcPct val="50000"/>
              </a:spcBef>
              <a:buNone/>
            </a:pPr>
            <a:r>
              <a:rPr lang="fr-FR" sz="2800" dirty="0" smtClean="0">
                <a:sym typeface="Symbol" pitchFamily="18" charset="2"/>
              </a:rPr>
              <a:t>On a BC  AD, soit par décomposition BC  A  et BC  D, d´où </a:t>
            </a:r>
            <a:r>
              <a:rPr lang="fr-FR" sz="2800" dirty="0" smtClean="0"/>
              <a:t>X</a:t>
            </a:r>
            <a:r>
              <a:rPr lang="fr-FR" sz="2800" baseline="30000" dirty="0" smtClean="0"/>
              <a:t>+  </a:t>
            </a:r>
            <a:r>
              <a:rPr lang="fr-FR" sz="2800" dirty="0" smtClean="0">
                <a:sym typeface="Symbol" pitchFamily="18" charset="2"/>
              </a:rPr>
              <a:t>= {A, B, C, D}</a:t>
            </a:r>
          </a:p>
          <a:p>
            <a:pPr marL="0" indent="0">
              <a:spcBef>
                <a:spcPct val="50000"/>
              </a:spcBef>
              <a:buNone/>
            </a:pPr>
            <a:r>
              <a:rPr lang="fr-FR" sz="2800" dirty="0" smtClean="0">
                <a:sym typeface="Symbol" pitchFamily="18" charset="2"/>
              </a:rPr>
              <a:t>On a D  E d´où </a:t>
            </a:r>
            <a:r>
              <a:rPr lang="fr-FR" sz="2800" dirty="0" smtClean="0"/>
              <a:t>X</a:t>
            </a:r>
            <a:r>
              <a:rPr lang="fr-FR" sz="2800" baseline="30000" dirty="0" smtClean="0"/>
              <a:t>+  </a:t>
            </a:r>
            <a:r>
              <a:rPr lang="fr-FR" sz="2800" dirty="0" smtClean="0">
                <a:sym typeface="Symbol" pitchFamily="18" charset="2"/>
              </a:rPr>
              <a:t>= {A, B, C, D, E}</a:t>
            </a:r>
          </a:p>
          <a:p>
            <a:pPr marL="0" indent="0">
              <a:spcBef>
                <a:spcPct val="50000"/>
              </a:spcBef>
              <a:buNone/>
            </a:pPr>
            <a:r>
              <a:rPr lang="fr-FR" sz="2800" dirty="0" smtClean="0">
                <a:sym typeface="Symbol" pitchFamily="18" charset="2"/>
              </a:rPr>
              <a:t>La dépendance fonctionnelle CG  B ne peut être utilisée car G n´appartient pas a </a:t>
            </a:r>
            <a:r>
              <a:rPr lang="fr-FR" sz="2800" dirty="0" smtClean="0"/>
              <a:t>X</a:t>
            </a:r>
            <a:r>
              <a:rPr lang="fr-FR" sz="2800" baseline="30000" dirty="0" smtClean="0"/>
              <a:t>+ </a:t>
            </a:r>
            <a:endParaRPr lang="fr-FR" sz="2800" dirty="0" smtClean="0">
              <a:sym typeface="Symbol" pitchFamily="18" charset="2"/>
            </a:endParaRPr>
          </a:p>
          <a:p>
            <a:pPr marL="0" indent="0">
              <a:spcBef>
                <a:spcPct val="50000"/>
              </a:spcBef>
              <a:buNone/>
            </a:pPr>
            <a:r>
              <a:rPr lang="fr-FR" sz="2800" dirty="0" smtClean="0">
                <a:sym typeface="Symbol" pitchFamily="18" charset="2"/>
              </a:rPr>
              <a:t>Par conséquent [AB]</a:t>
            </a:r>
            <a:r>
              <a:rPr lang="fr-FR" sz="2800" baseline="30000" dirty="0" smtClean="0">
                <a:sym typeface="Symbol" pitchFamily="18" charset="2"/>
              </a:rPr>
              <a:t>+</a:t>
            </a:r>
            <a:r>
              <a:rPr lang="fr-FR" sz="2800" dirty="0" smtClean="0">
                <a:sym typeface="Symbol" pitchFamily="18" charset="2"/>
              </a:rPr>
              <a:t> = {A, B, C, D, E}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2425422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Fermeture transitive [AB]</a:t>
            </a:r>
            <a:r>
              <a:rPr lang="fr-FR" sz="5400" baseline="30000" dirty="0" smtClean="0">
                <a:sym typeface="Symbol" pitchFamily="18" charset="2"/>
              </a:rPr>
              <a:t>+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26422-A240-4074-8C4C-7EF19C8C6A76}" type="slidenum">
              <a:rPr lang="fr-FR" smtClean="0"/>
              <a:pPr/>
              <a:t>14</a:t>
            </a:fld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935480"/>
            <a:ext cx="8229600" cy="917456"/>
          </a:xfrm>
        </p:spPr>
        <p:txBody>
          <a:bodyPr/>
          <a:lstStyle/>
          <a:p>
            <a:pPr>
              <a:buNone/>
            </a:pPr>
            <a:r>
              <a:rPr lang="fr-FR" sz="2400" dirty="0" smtClean="0">
                <a:sym typeface="Symbol" pitchFamily="18" charset="2"/>
              </a:rPr>
              <a:t> F= {AB  C , BC  AD , D  E , CG  B }</a:t>
            </a:r>
          </a:p>
          <a:p>
            <a:pPr>
              <a:buNone/>
            </a:pPr>
            <a:r>
              <a:rPr lang="fr-FR" sz="2400" dirty="0" smtClean="0">
                <a:sym typeface="Symbol" pitchFamily="18" charset="2"/>
              </a:rPr>
              <a:t>[AB]</a:t>
            </a:r>
            <a:r>
              <a:rPr lang="fr-FR" sz="2400" baseline="30000" dirty="0" smtClean="0">
                <a:sym typeface="Symbol" pitchFamily="18" charset="2"/>
              </a:rPr>
              <a:t>+</a:t>
            </a:r>
            <a:r>
              <a:rPr lang="fr-FR" sz="2400" dirty="0" smtClean="0">
                <a:sym typeface="Symbol" pitchFamily="18" charset="2"/>
              </a:rPr>
              <a:t> = {A, B, C, D, E}</a:t>
            </a:r>
          </a:p>
          <a:p>
            <a:pPr>
              <a:buNone/>
            </a:pPr>
            <a:endParaRPr lang="fr-FR" sz="2400" dirty="0" smtClean="0">
              <a:sym typeface="Symbol" pitchFamily="18" charset="2"/>
            </a:endParaRPr>
          </a:p>
          <a:p>
            <a:pPr>
              <a:buNone/>
            </a:pPr>
            <a:endParaRPr lang="fr-FR" sz="2400" dirty="0" smtClean="0">
              <a:sym typeface="Symbol" pitchFamily="18" charset="2"/>
            </a:endParaRPr>
          </a:p>
          <a:p>
            <a:pPr>
              <a:buNone/>
            </a:pPr>
            <a:endParaRPr lang="fr-FR" dirty="0"/>
          </a:p>
        </p:txBody>
      </p:sp>
      <p:sp>
        <p:nvSpPr>
          <p:cNvPr id="16" name="ZoneTexte 15"/>
          <p:cNvSpPr txBox="1"/>
          <p:nvPr/>
        </p:nvSpPr>
        <p:spPr>
          <a:xfrm>
            <a:off x="4139952" y="3356992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FF0000"/>
                </a:solidFill>
              </a:rPr>
              <a:t>A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7236296" y="6021288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FF0000"/>
                </a:solidFill>
              </a:rPr>
              <a:t>E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5220072" y="3284984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FF0000"/>
                </a:solidFill>
              </a:rPr>
              <a:t>B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6588224" y="5085184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FF0000"/>
                </a:solidFill>
              </a:rPr>
              <a:t>D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20" name="ZoneTexte 19"/>
          <p:cNvSpPr txBox="1"/>
          <p:nvPr/>
        </p:nvSpPr>
        <p:spPr>
          <a:xfrm>
            <a:off x="2699792" y="4653136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G</a:t>
            </a:r>
            <a:endParaRPr lang="fr-FR" dirty="0"/>
          </a:p>
        </p:txBody>
      </p:sp>
      <p:sp>
        <p:nvSpPr>
          <p:cNvPr id="21" name="ZoneTexte 20"/>
          <p:cNvSpPr txBox="1"/>
          <p:nvPr/>
        </p:nvSpPr>
        <p:spPr>
          <a:xfrm>
            <a:off x="4716016" y="4725144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FF0000"/>
                </a:solidFill>
              </a:rPr>
              <a:t>C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22" name="Moins 21"/>
          <p:cNvSpPr/>
          <p:nvPr/>
        </p:nvSpPr>
        <p:spPr>
          <a:xfrm>
            <a:off x="4716016" y="4077072"/>
            <a:ext cx="432048" cy="72008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4" name="Connecteur droit avec flèche 23"/>
          <p:cNvCxnSpPr>
            <a:stCxn id="16" idx="2"/>
            <a:endCxn id="22" idx="1"/>
          </p:cNvCxnSpPr>
          <p:nvPr/>
        </p:nvCxnSpPr>
        <p:spPr>
          <a:xfrm>
            <a:off x="4355976" y="3726324"/>
            <a:ext cx="576064" cy="395220"/>
          </a:xfrm>
          <a:prstGeom prst="straightConnector1">
            <a:avLst/>
          </a:prstGeom>
          <a:ln w="158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avec flèche 25"/>
          <p:cNvCxnSpPr>
            <a:stCxn id="18" idx="2"/>
            <a:endCxn id="22" idx="3"/>
          </p:cNvCxnSpPr>
          <p:nvPr/>
        </p:nvCxnSpPr>
        <p:spPr>
          <a:xfrm flipH="1">
            <a:off x="4932040" y="3654316"/>
            <a:ext cx="504056" cy="450292"/>
          </a:xfrm>
          <a:prstGeom prst="straightConnector1">
            <a:avLst/>
          </a:prstGeom>
          <a:ln w="158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avec flèche 27"/>
          <p:cNvCxnSpPr>
            <a:stCxn id="22" idx="1"/>
          </p:cNvCxnSpPr>
          <p:nvPr/>
        </p:nvCxnSpPr>
        <p:spPr>
          <a:xfrm>
            <a:off x="4932040" y="4121544"/>
            <a:ext cx="0" cy="747616"/>
          </a:xfrm>
          <a:prstGeom prst="straightConnector1">
            <a:avLst/>
          </a:prstGeom>
          <a:ln w="158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Moins 29"/>
          <p:cNvSpPr/>
          <p:nvPr/>
        </p:nvSpPr>
        <p:spPr>
          <a:xfrm>
            <a:off x="5364088" y="5013176"/>
            <a:ext cx="432048" cy="72008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1" name="Moins 30"/>
          <p:cNvSpPr/>
          <p:nvPr/>
        </p:nvSpPr>
        <p:spPr>
          <a:xfrm>
            <a:off x="3707904" y="5445224"/>
            <a:ext cx="432048" cy="72008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35" name="Connecteur droit avec flèche 34"/>
          <p:cNvCxnSpPr>
            <a:stCxn id="21" idx="3"/>
            <a:endCxn id="30" idx="1"/>
          </p:cNvCxnSpPr>
          <p:nvPr/>
        </p:nvCxnSpPr>
        <p:spPr>
          <a:xfrm>
            <a:off x="5148064" y="4909810"/>
            <a:ext cx="432048" cy="147838"/>
          </a:xfrm>
          <a:prstGeom prst="straightConnector1">
            <a:avLst/>
          </a:prstGeom>
          <a:ln w="158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eur droit avec flèche 36"/>
          <p:cNvCxnSpPr>
            <a:stCxn id="18" idx="2"/>
            <a:endCxn id="30" idx="1"/>
          </p:cNvCxnSpPr>
          <p:nvPr/>
        </p:nvCxnSpPr>
        <p:spPr>
          <a:xfrm>
            <a:off x="5436096" y="3654316"/>
            <a:ext cx="144016" cy="14033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cteur droit avec flèche 40"/>
          <p:cNvCxnSpPr>
            <a:stCxn id="30" idx="1"/>
            <a:endCxn id="19" idx="1"/>
          </p:cNvCxnSpPr>
          <p:nvPr/>
        </p:nvCxnSpPr>
        <p:spPr>
          <a:xfrm>
            <a:off x="5580112" y="5057648"/>
            <a:ext cx="1008112" cy="212202"/>
          </a:xfrm>
          <a:prstGeom prst="straightConnector1">
            <a:avLst/>
          </a:prstGeom>
          <a:ln w="158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necteur en arc 42"/>
          <p:cNvCxnSpPr>
            <a:stCxn id="30" idx="3"/>
            <a:endCxn id="16" idx="2"/>
          </p:cNvCxnSpPr>
          <p:nvPr/>
        </p:nvCxnSpPr>
        <p:spPr>
          <a:xfrm rot="16200000" flipV="1">
            <a:off x="4310850" y="3771450"/>
            <a:ext cx="1314388" cy="1224136"/>
          </a:xfrm>
          <a:prstGeom prst="curvedConnector3">
            <a:avLst>
              <a:gd name="adj1" fmla="val -3041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necteur droit avec flèche 54"/>
          <p:cNvCxnSpPr>
            <a:stCxn id="19" idx="2"/>
            <a:endCxn id="17" idx="1"/>
          </p:cNvCxnSpPr>
          <p:nvPr/>
        </p:nvCxnSpPr>
        <p:spPr>
          <a:xfrm>
            <a:off x="6804248" y="5454516"/>
            <a:ext cx="432048" cy="751438"/>
          </a:xfrm>
          <a:prstGeom prst="straightConnector1">
            <a:avLst/>
          </a:prstGeom>
          <a:ln w="158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necteur droit avec flèche 66"/>
          <p:cNvCxnSpPr>
            <a:stCxn id="21" idx="1"/>
            <a:endCxn id="31" idx="1"/>
          </p:cNvCxnSpPr>
          <p:nvPr/>
        </p:nvCxnSpPr>
        <p:spPr>
          <a:xfrm flipH="1">
            <a:off x="3923928" y="4909810"/>
            <a:ext cx="792088" cy="57988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necteur droit avec flèche 68"/>
          <p:cNvCxnSpPr>
            <a:stCxn id="20" idx="2"/>
            <a:endCxn id="31" idx="1"/>
          </p:cNvCxnSpPr>
          <p:nvPr/>
        </p:nvCxnSpPr>
        <p:spPr>
          <a:xfrm>
            <a:off x="2915816" y="5022468"/>
            <a:ext cx="1008112" cy="4672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Forme 70"/>
          <p:cNvCxnSpPr>
            <a:stCxn id="31" idx="1"/>
            <a:endCxn id="18" idx="0"/>
          </p:cNvCxnSpPr>
          <p:nvPr/>
        </p:nvCxnSpPr>
        <p:spPr>
          <a:xfrm rot="5400000" flipH="1" flipV="1">
            <a:off x="3577656" y="3631256"/>
            <a:ext cx="2204712" cy="1512168"/>
          </a:xfrm>
          <a:prstGeom prst="curvedConnector5">
            <a:avLst>
              <a:gd name="adj1" fmla="val -10369"/>
              <a:gd name="adj2" fmla="val -135579"/>
              <a:gd name="adj3" fmla="val 110369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avec flèche 26"/>
          <p:cNvCxnSpPr>
            <a:stCxn id="22" idx="1"/>
            <a:endCxn id="19" idx="0"/>
          </p:cNvCxnSpPr>
          <p:nvPr/>
        </p:nvCxnSpPr>
        <p:spPr>
          <a:xfrm>
            <a:off x="4932040" y="4121544"/>
            <a:ext cx="1872208" cy="963640"/>
          </a:xfrm>
          <a:prstGeom prst="straightConnector1">
            <a:avLst/>
          </a:prstGeom>
          <a:ln>
            <a:prstDash val="dash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avec flèche 31"/>
          <p:cNvCxnSpPr>
            <a:stCxn id="22" idx="1"/>
            <a:endCxn id="17" idx="0"/>
          </p:cNvCxnSpPr>
          <p:nvPr/>
        </p:nvCxnSpPr>
        <p:spPr>
          <a:xfrm>
            <a:off x="4932040" y="4121544"/>
            <a:ext cx="2520280" cy="1899744"/>
          </a:xfrm>
          <a:prstGeom prst="straightConnector1">
            <a:avLst/>
          </a:prstGeom>
          <a:ln>
            <a:prstDash val="dash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90082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Equivalence et couverture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26422-A240-4074-8C4C-7EF19C8C6A76}" type="slidenum">
              <a:rPr lang="fr-FR" smtClean="0"/>
              <a:pPr/>
              <a:t>15</a:t>
            </a:fld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spcBef>
                <a:spcPct val="30000"/>
              </a:spcBef>
              <a:buNone/>
            </a:pPr>
            <a:r>
              <a:rPr lang="fr-FR" sz="2800" dirty="0" smtClean="0"/>
              <a:t>Deux familles de dépendances fonctionnelles F et G</a:t>
            </a:r>
            <a:r>
              <a:rPr lang="fr-FR" sz="2800" b="1" dirty="0" smtClean="0"/>
              <a:t> </a:t>
            </a:r>
            <a:r>
              <a:rPr lang="fr-FR" sz="2800" dirty="0" smtClean="0"/>
              <a:t>sont</a:t>
            </a:r>
            <a:r>
              <a:rPr lang="fr-FR" sz="2800" b="1" dirty="0" smtClean="0"/>
              <a:t> équivalentes </a:t>
            </a:r>
            <a:r>
              <a:rPr lang="fr-FR" sz="2800" dirty="0" smtClean="0"/>
              <a:t>si </a:t>
            </a:r>
            <a:r>
              <a:rPr lang="fr-FR" sz="2800" b="1" dirty="0" smtClean="0"/>
              <a:t>F</a:t>
            </a:r>
            <a:r>
              <a:rPr lang="fr-FR" sz="2800" b="1" baseline="30000" dirty="0" smtClean="0"/>
              <a:t>+</a:t>
            </a:r>
            <a:r>
              <a:rPr lang="fr-FR" sz="2800" b="1" dirty="0" smtClean="0"/>
              <a:t> = G</a:t>
            </a:r>
            <a:r>
              <a:rPr lang="fr-FR" sz="2800" b="1" baseline="30000" dirty="0" smtClean="0"/>
              <a:t>+</a:t>
            </a:r>
            <a:r>
              <a:rPr lang="fr-FR" sz="2800" b="1" dirty="0" smtClean="0"/>
              <a:t> </a:t>
            </a:r>
          </a:p>
          <a:p>
            <a:pPr marL="0" indent="0">
              <a:spcBef>
                <a:spcPct val="30000"/>
              </a:spcBef>
              <a:buNone/>
            </a:pPr>
            <a:r>
              <a:rPr lang="fr-FR" sz="2800" dirty="0" smtClean="0"/>
              <a:t>Si F</a:t>
            </a:r>
            <a:r>
              <a:rPr lang="fr-FR" sz="2800" baseline="30000" dirty="0" smtClean="0"/>
              <a:t>+</a:t>
            </a:r>
            <a:r>
              <a:rPr lang="fr-FR" sz="2800" dirty="0" smtClean="0"/>
              <a:t> </a:t>
            </a:r>
            <a:r>
              <a:rPr lang="fr-FR" sz="2800" dirty="0" smtClean="0">
                <a:sym typeface="Symbol" pitchFamily="18" charset="2"/>
              </a:rPr>
              <a:t> </a:t>
            </a:r>
            <a:r>
              <a:rPr lang="fr-FR" sz="2800" dirty="0" smtClean="0"/>
              <a:t>G</a:t>
            </a:r>
            <a:r>
              <a:rPr lang="fr-FR" sz="2800" baseline="30000" dirty="0" smtClean="0"/>
              <a:t>+</a:t>
            </a:r>
            <a:r>
              <a:rPr lang="fr-FR" sz="2800" dirty="0" smtClean="0"/>
              <a:t> alors G est</a:t>
            </a:r>
            <a:r>
              <a:rPr lang="fr-FR" sz="2800" b="1" dirty="0" smtClean="0"/>
              <a:t> une couverture </a:t>
            </a:r>
            <a:r>
              <a:rPr lang="fr-FR" sz="2800" dirty="0" smtClean="0"/>
              <a:t>de F</a:t>
            </a:r>
          </a:p>
          <a:p>
            <a:pPr marL="0" indent="0">
              <a:spcBef>
                <a:spcPct val="30000"/>
              </a:spcBef>
              <a:buNone/>
            </a:pPr>
            <a:endParaRPr lang="fr-FR" sz="2800" dirty="0" smtClean="0"/>
          </a:p>
          <a:p>
            <a:pPr marL="0" indent="0">
              <a:spcBef>
                <a:spcPct val="30000"/>
              </a:spcBef>
              <a:buNone/>
            </a:pPr>
            <a:r>
              <a:rPr lang="fr-FR" sz="2800" b="1" dirty="0" smtClean="0">
                <a:solidFill>
                  <a:srgbClr val="FF0000"/>
                </a:solidFill>
                <a:sym typeface="Symbol" pitchFamily="18" charset="2"/>
              </a:rPr>
              <a:t>Exemple :</a:t>
            </a:r>
          </a:p>
          <a:p>
            <a:pPr marL="0" indent="0">
              <a:spcBef>
                <a:spcPct val="30000"/>
              </a:spcBef>
              <a:buNone/>
            </a:pPr>
            <a:r>
              <a:rPr lang="fr-FR" sz="2800" dirty="0" smtClean="0">
                <a:sym typeface="Symbol" pitchFamily="18" charset="2"/>
              </a:rPr>
              <a:t>Montrons que F = {A  BC , B  C } et G = {A  B , B  C } sont équivalentes :</a:t>
            </a:r>
          </a:p>
          <a:p>
            <a:pPr marL="0" indent="0">
              <a:spcBef>
                <a:spcPct val="30000"/>
              </a:spcBef>
              <a:buNone/>
            </a:pPr>
            <a:r>
              <a:rPr lang="fr-FR" sz="2800" dirty="0" smtClean="0">
                <a:sym typeface="Symbol" pitchFamily="18" charset="2"/>
              </a:rPr>
              <a:t>Par décomposition de A  BC on a que F = {A  B, A  C, B  C}</a:t>
            </a:r>
          </a:p>
          <a:p>
            <a:pPr marL="0" indent="0">
              <a:spcBef>
                <a:spcPct val="30000"/>
              </a:spcBef>
              <a:buNone/>
            </a:pPr>
            <a:r>
              <a:rPr lang="fr-FR" sz="2800" dirty="0" smtClean="0">
                <a:sym typeface="Symbol" pitchFamily="18" charset="2"/>
              </a:rPr>
              <a:t>Par la suite, on montre que </a:t>
            </a:r>
            <a:r>
              <a:rPr lang="fr-FR" sz="2800" dirty="0" smtClean="0"/>
              <a:t>F</a:t>
            </a:r>
            <a:r>
              <a:rPr lang="fr-FR" sz="2800" baseline="30000" dirty="0" smtClean="0"/>
              <a:t>+</a:t>
            </a:r>
            <a:r>
              <a:rPr lang="fr-FR" sz="2800" dirty="0" smtClean="0"/>
              <a:t> = G</a:t>
            </a:r>
            <a:r>
              <a:rPr lang="fr-FR" sz="2800" baseline="30000" dirty="0" smtClean="0"/>
              <a:t>+</a:t>
            </a:r>
            <a:r>
              <a:rPr lang="fr-FR" sz="2800" b="1" dirty="0" smtClean="0"/>
              <a:t> 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85325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850106"/>
          </a:xfrm>
        </p:spPr>
        <p:txBody>
          <a:bodyPr/>
          <a:lstStyle/>
          <a:p>
            <a:r>
              <a:rPr lang="fr-FR" dirty="0" smtClean="0"/>
              <a:t>Couverture minimale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26422-A240-4074-8C4C-7EF19C8C6A76}" type="slidenum">
              <a:rPr lang="fr-FR" smtClean="0"/>
              <a:pPr/>
              <a:t>16</a:t>
            </a:fld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827584" y="1052736"/>
            <a:ext cx="7772400" cy="4572000"/>
          </a:xfrm>
        </p:spPr>
        <p:txBody>
          <a:bodyPr>
            <a:noAutofit/>
          </a:bodyPr>
          <a:lstStyle/>
          <a:p>
            <a:pPr>
              <a:spcBef>
                <a:spcPct val="30000"/>
              </a:spcBef>
              <a:buNone/>
            </a:pPr>
            <a:r>
              <a:rPr lang="fr-FR" sz="2000" b="1" dirty="0" smtClean="0"/>
              <a:t>Une famille de dépendances fonctionnelles F est minimale si :</a:t>
            </a:r>
          </a:p>
          <a:p>
            <a:pPr marL="179388" lvl="1">
              <a:spcBef>
                <a:spcPct val="30000"/>
              </a:spcBef>
              <a:buFontTx/>
              <a:buChar char="–"/>
            </a:pPr>
            <a:r>
              <a:rPr lang="fr-FR" sz="2000" dirty="0" smtClean="0">
                <a:sym typeface="Symbol" pitchFamily="18" charset="2"/>
              </a:rPr>
              <a:t>En partie droite de toute dépendance de F, il n’y a qu’un seul attribut (les </a:t>
            </a:r>
            <a:r>
              <a:rPr lang="fr-FR" sz="2000" dirty="0" err="1" smtClean="0">
                <a:sym typeface="Symbol" pitchFamily="18" charset="2"/>
              </a:rPr>
              <a:t>DFs</a:t>
            </a:r>
            <a:r>
              <a:rPr lang="fr-FR" sz="2000" dirty="0" smtClean="0">
                <a:sym typeface="Symbol" pitchFamily="18" charset="2"/>
              </a:rPr>
              <a:t> sont canoniques).</a:t>
            </a:r>
          </a:p>
          <a:p>
            <a:pPr marL="179388" lvl="1">
              <a:spcBef>
                <a:spcPct val="30000"/>
              </a:spcBef>
              <a:buFontTx/>
              <a:buChar char="–"/>
            </a:pPr>
            <a:r>
              <a:rPr lang="fr-FR" sz="2000" dirty="0" smtClean="0">
                <a:sym typeface="Symbol" pitchFamily="18" charset="2"/>
              </a:rPr>
              <a:t>Il n’y a pas de dépendance fonctionnelle X  A dans F telle que </a:t>
            </a:r>
          </a:p>
          <a:p>
            <a:pPr marL="179388" lvl="1">
              <a:spcBef>
                <a:spcPct val="30000"/>
              </a:spcBef>
              <a:buFontTx/>
              <a:buChar char=" "/>
            </a:pPr>
            <a:r>
              <a:rPr lang="fr-FR" sz="2000" dirty="0" smtClean="0">
                <a:sym typeface="Symbol" pitchFamily="18" charset="2"/>
              </a:rPr>
              <a:t>(F - {X  A }) soit équivalente à F (pas de DF pouvant être obtenues par transitivité)</a:t>
            </a:r>
          </a:p>
          <a:p>
            <a:pPr marL="179388" lvl="1">
              <a:spcBef>
                <a:spcPct val="30000"/>
              </a:spcBef>
              <a:buFontTx/>
              <a:buChar char=" "/>
            </a:pPr>
            <a:r>
              <a:rPr lang="fr-FR" sz="2000" dirty="0" smtClean="0">
                <a:sym typeface="Symbol" pitchFamily="18" charset="2"/>
              </a:rPr>
              <a:t>Ville   Pays</a:t>
            </a:r>
          </a:p>
          <a:p>
            <a:pPr marL="179388" lvl="1">
              <a:spcBef>
                <a:spcPct val="30000"/>
              </a:spcBef>
              <a:buFontTx/>
              <a:buChar char=" "/>
            </a:pPr>
            <a:r>
              <a:rPr lang="fr-FR" sz="2000" dirty="0" smtClean="0">
                <a:sym typeface="Symbol" pitchFamily="18" charset="2"/>
              </a:rPr>
              <a:t>Pays   Monnaie</a:t>
            </a:r>
          </a:p>
          <a:p>
            <a:pPr marL="179388" lvl="1">
              <a:spcBef>
                <a:spcPct val="30000"/>
              </a:spcBef>
              <a:buFontTx/>
              <a:buChar char=" "/>
            </a:pPr>
            <a:r>
              <a:rPr lang="fr-FR" sz="2000" dirty="0" smtClean="0">
                <a:solidFill>
                  <a:srgbClr val="FF0000"/>
                </a:solidFill>
                <a:sym typeface="Symbol" pitchFamily="18" charset="2"/>
              </a:rPr>
              <a:t>Ville   Monnaie</a:t>
            </a:r>
          </a:p>
          <a:p>
            <a:pPr marL="179388" lvl="1">
              <a:spcBef>
                <a:spcPct val="30000"/>
              </a:spcBef>
              <a:buFontTx/>
              <a:buChar char="–"/>
            </a:pPr>
            <a:r>
              <a:rPr lang="fr-FR" sz="2000" dirty="0" smtClean="0">
                <a:sym typeface="Symbol" pitchFamily="18" charset="2"/>
              </a:rPr>
              <a:t>Il n’y a pas de dépendance fonctionnelle X  A et Z  X tels que </a:t>
            </a:r>
          </a:p>
          <a:p>
            <a:pPr marL="179388" lvl="1">
              <a:spcBef>
                <a:spcPct val="30000"/>
              </a:spcBef>
              <a:buFontTx/>
              <a:buChar char=" "/>
            </a:pPr>
            <a:r>
              <a:rPr lang="fr-FR" sz="2000" dirty="0" smtClean="0">
                <a:sym typeface="Symbol" pitchFamily="18" charset="2"/>
              </a:rPr>
              <a:t>(F - {X  A })  {Z  A } soit équivalente à F (pas de DF non élémentaires)</a:t>
            </a:r>
          </a:p>
          <a:p>
            <a:pPr marL="179388" lvl="1">
              <a:spcBef>
                <a:spcPct val="30000"/>
              </a:spcBef>
              <a:buFontTx/>
              <a:buChar char=" "/>
            </a:pPr>
            <a:r>
              <a:rPr lang="fr-FR" sz="2000" dirty="0" err="1" smtClean="0">
                <a:solidFill>
                  <a:srgbClr val="FF0000"/>
                </a:solidFill>
                <a:sym typeface="Symbol" pitchFamily="18" charset="2"/>
              </a:rPr>
              <a:t>Num_Employé</a:t>
            </a:r>
            <a:r>
              <a:rPr lang="fr-FR" sz="2000" dirty="0" smtClean="0">
                <a:solidFill>
                  <a:srgbClr val="FF0000"/>
                </a:solidFill>
                <a:sym typeface="Symbol" pitchFamily="18" charset="2"/>
              </a:rPr>
              <a:t>, </a:t>
            </a:r>
            <a:r>
              <a:rPr lang="fr-FR" sz="2000" dirty="0" err="1" smtClean="0">
                <a:solidFill>
                  <a:srgbClr val="FF0000"/>
                </a:solidFill>
                <a:sym typeface="Symbol" pitchFamily="18" charset="2"/>
              </a:rPr>
              <a:t>Num_Projet</a:t>
            </a:r>
            <a:r>
              <a:rPr lang="fr-FR" sz="2000" dirty="0" smtClean="0">
                <a:solidFill>
                  <a:srgbClr val="FF0000"/>
                </a:solidFill>
                <a:sym typeface="Symbol" pitchFamily="18" charset="2"/>
              </a:rPr>
              <a:t>   Nom</a:t>
            </a:r>
            <a:r>
              <a:rPr lang="fr-FR" sz="2000" dirty="0" smtClean="0">
                <a:sym typeface="Symbol" pitchFamily="18" charset="2"/>
              </a:rPr>
              <a:t> </a:t>
            </a:r>
          </a:p>
          <a:p>
            <a:pPr marL="179388" lvl="1">
              <a:spcBef>
                <a:spcPct val="30000"/>
              </a:spcBef>
              <a:buFontTx/>
              <a:buChar char=" "/>
            </a:pPr>
            <a:r>
              <a:rPr lang="fr-FR" sz="2000" dirty="0" err="1" smtClean="0">
                <a:sym typeface="Symbol" pitchFamily="18" charset="2"/>
              </a:rPr>
              <a:t>Num_Employé</a:t>
            </a:r>
            <a:r>
              <a:rPr lang="fr-FR" sz="2000" dirty="0" smtClean="0">
                <a:sym typeface="Symbol" pitchFamily="18" charset="2"/>
              </a:rPr>
              <a:t>   Nom</a:t>
            </a:r>
          </a:p>
          <a:p>
            <a:pPr>
              <a:spcBef>
                <a:spcPct val="50000"/>
              </a:spcBef>
              <a:buFontTx/>
              <a:buChar char=" "/>
            </a:pPr>
            <a:r>
              <a:rPr lang="fr-FR" sz="2000" dirty="0" smtClean="0">
                <a:solidFill>
                  <a:srgbClr val="FF0000"/>
                </a:solidFill>
                <a:sym typeface="Symbol" pitchFamily="18" charset="2"/>
              </a:rPr>
              <a:t>Attention: Pas d’unicité des couvertures minimales</a:t>
            </a:r>
            <a:endParaRPr lang="fr-FR" sz="2000" b="1" dirty="0" smtClean="0">
              <a:solidFill>
                <a:srgbClr val="FF0000"/>
              </a:solidFill>
              <a:sym typeface="Symbol" pitchFamily="18" charset="2"/>
            </a:endParaRPr>
          </a:p>
          <a:p>
            <a:pPr>
              <a:buNone/>
            </a:pPr>
            <a:endParaRPr lang="fr-FR" sz="1800" dirty="0"/>
          </a:p>
        </p:txBody>
      </p:sp>
    </p:spTree>
    <p:extLst>
      <p:ext uri="{BB962C8B-B14F-4D97-AF65-F5344CB8AC3E}">
        <p14:creationId xmlns:p14="http://schemas.microsoft.com/office/powerpoint/2010/main" xmlns="" val="4188229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562074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Algorithme couverture minimale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26422-A240-4074-8C4C-7EF19C8C6A76}" type="slidenum">
              <a:rPr lang="fr-FR" smtClean="0"/>
              <a:pPr/>
              <a:t>17</a:t>
            </a:fld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323528" y="836712"/>
            <a:ext cx="8496944" cy="5183088"/>
          </a:xfrm>
        </p:spPr>
        <p:txBody>
          <a:bodyPr>
            <a:noAutofit/>
          </a:bodyPr>
          <a:lstStyle/>
          <a:p>
            <a:pPr marL="609600" indent="-609600">
              <a:spcBef>
                <a:spcPct val="30000"/>
              </a:spcBef>
              <a:buFontTx/>
              <a:buAutoNum type="arabicPeriod"/>
            </a:pPr>
            <a:r>
              <a:rPr lang="fr-FR" sz="2000" dirty="0" smtClean="0">
                <a:sym typeface="Symbol" pitchFamily="18" charset="2"/>
              </a:rPr>
              <a:t>On réécrit les dépendances fonctionnelles de F de telle sorte que chaque dépendance doit avoir un seul attribut à droite (décomposition)</a:t>
            </a:r>
          </a:p>
          <a:p>
            <a:pPr marL="609600" indent="-609600">
              <a:spcBef>
                <a:spcPct val="30000"/>
              </a:spcBef>
              <a:buFontTx/>
              <a:buAutoNum type="arabicPeriod"/>
            </a:pPr>
            <a:r>
              <a:rPr lang="fr-FR" sz="2000" dirty="0" smtClean="0">
                <a:sym typeface="Symbol" pitchFamily="18" charset="2"/>
              </a:rPr>
              <a:t>On détermine une suite F</a:t>
            </a:r>
            <a:r>
              <a:rPr lang="fr-FR" sz="2000" baseline="-25000" dirty="0" smtClean="0">
                <a:sym typeface="Symbol" pitchFamily="18" charset="2"/>
              </a:rPr>
              <a:t>0</a:t>
            </a:r>
            <a:r>
              <a:rPr lang="fr-FR" sz="2000" dirty="0" smtClean="0">
                <a:sym typeface="Symbol" pitchFamily="18" charset="2"/>
              </a:rPr>
              <a:t>, F</a:t>
            </a:r>
            <a:r>
              <a:rPr lang="fr-FR" sz="2000" baseline="-25000" dirty="0" smtClean="0">
                <a:sym typeface="Symbol" pitchFamily="18" charset="2"/>
              </a:rPr>
              <a:t>1</a:t>
            </a:r>
            <a:r>
              <a:rPr lang="fr-FR" sz="2000" dirty="0" smtClean="0">
                <a:sym typeface="Symbol" pitchFamily="18" charset="2"/>
              </a:rPr>
              <a:t>, …, </a:t>
            </a:r>
            <a:r>
              <a:rPr lang="fr-FR" sz="2000" dirty="0" err="1" smtClean="0">
                <a:sym typeface="Symbol" pitchFamily="18" charset="2"/>
              </a:rPr>
              <a:t>F</a:t>
            </a:r>
            <a:r>
              <a:rPr lang="fr-FR" sz="2000" baseline="-25000" dirty="0" err="1" smtClean="0">
                <a:sym typeface="Symbol" pitchFamily="18" charset="2"/>
              </a:rPr>
              <a:t>p</a:t>
            </a:r>
            <a:r>
              <a:rPr lang="fr-FR" sz="2000" dirty="0" smtClean="0">
                <a:sym typeface="Symbol" pitchFamily="18" charset="2"/>
              </a:rPr>
              <a:t> telle que :</a:t>
            </a:r>
          </a:p>
          <a:p>
            <a:pPr marL="1246188" lvl="1" indent="-533400">
              <a:spcBef>
                <a:spcPct val="30000"/>
              </a:spcBef>
              <a:buFontTx/>
              <a:buAutoNum type="alphaLcParenR"/>
            </a:pPr>
            <a:r>
              <a:rPr lang="fr-FR" sz="2000" dirty="0" smtClean="0">
                <a:sym typeface="Symbol" pitchFamily="18" charset="2"/>
              </a:rPr>
              <a:t>F</a:t>
            </a:r>
            <a:r>
              <a:rPr lang="fr-FR" sz="2000" baseline="-25000" dirty="0" smtClean="0">
                <a:sym typeface="Symbol" pitchFamily="18" charset="2"/>
              </a:rPr>
              <a:t>0</a:t>
            </a:r>
            <a:r>
              <a:rPr lang="fr-FR" sz="2000" dirty="0" smtClean="0">
                <a:sym typeface="Symbol" pitchFamily="18" charset="2"/>
              </a:rPr>
              <a:t> = F</a:t>
            </a:r>
          </a:p>
          <a:p>
            <a:pPr marL="1246188" lvl="1" indent="-533400">
              <a:spcBef>
                <a:spcPct val="30000"/>
              </a:spcBef>
              <a:buFontTx/>
              <a:buAutoNum type="alphaLcParenR"/>
            </a:pPr>
            <a:r>
              <a:rPr lang="fr-FR" sz="2000" dirty="0" smtClean="0">
                <a:sym typeface="Symbol" pitchFamily="18" charset="2"/>
              </a:rPr>
              <a:t>F</a:t>
            </a:r>
            <a:r>
              <a:rPr lang="fr-FR" sz="2000" baseline="-25000" dirty="0" smtClean="0">
                <a:sym typeface="Symbol" pitchFamily="18" charset="2"/>
              </a:rPr>
              <a:t>i+1</a:t>
            </a:r>
            <a:r>
              <a:rPr lang="fr-FR" sz="2000" dirty="0" smtClean="0">
                <a:sym typeface="Symbol" pitchFamily="18" charset="2"/>
              </a:rPr>
              <a:t> = F</a:t>
            </a:r>
            <a:r>
              <a:rPr lang="fr-FR" sz="2000" baseline="-25000" dirty="0" smtClean="0">
                <a:sym typeface="Symbol" pitchFamily="18" charset="2"/>
              </a:rPr>
              <a:t>i</a:t>
            </a:r>
            <a:r>
              <a:rPr lang="fr-FR" sz="2000" dirty="0" smtClean="0">
                <a:sym typeface="Symbol" pitchFamily="18" charset="2"/>
              </a:rPr>
              <a:t> – {X</a:t>
            </a:r>
            <a:r>
              <a:rPr lang="fr-FR" sz="2000" baseline="-25000" dirty="0" smtClean="0">
                <a:sym typeface="Symbol" pitchFamily="18" charset="2"/>
              </a:rPr>
              <a:t>i</a:t>
            </a:r>
            <a:r>
              <a:rPr lang="fr-FR" sz="2000" dirty="0" smtClean="0">
                <a:sym typeface="Symbol" pitchFamily="18" charset="2"/>
              </a:rPr>
              <a:t>  A}   avec X</a:t>
            </a:r>
            <a:r>
              <a:rPr lang="fr-FR" sz="2000" baseline="-25000" dirty="0" smtClean="0">
                <a:sym typeface="Symbol" pitchFamily="18" charset="2"/>
              </a:rPr>
              <a:t>i</a:t>
            </a:r>
            <a:r>
              <a:rPr lang="fr-FR" sz="2000" dirty="0" smtClean="0">
                <a:sym typeface="Symbol" pitchFamily="18" charset="2"/>
              </a:rPr>
              <a:t>  A une dépendance fonctionnelle de F</a:t>
            </a:r>
            <a:r>
              <a:rPr lang="fr-FR" sz="2000" baseline="-25000" dirty="0" smtClean="0">
                <a:sym typeface="Symbol" pitchFamily="18" charset="2"/>
              </a:rPr>
              <a:t>i</a:t>
            </a:r>
            <a:r>
              <a:rPr lang="fr-FR" sz="2000" dirty="0" smtClean="0">
                <a:sym typeface="Symbol" pitchFamily="18" charset="2"/>
              </a:rPr>
              <a:t> et F</a:t>
            </a:r>
            <a:r>
              <a:rPr lang="fr-FR" sz="2000" baseline="-25000" dirty="0" smtClean="0">
                <a:sym typeface="Symbol" pitchFamily="18" charset="2"/>
              </a:rPr>
              <a:t>i+1</a:t>
            </a:r>
            <a:r>
              <a:rPr lang="fr-FR" sz="2000" dirty="0" smtClean="0">
                <a:sym typeface="Symbol" pitchFamily="18" charset="2"/>
              </a:rPr>
              <a:t> équivalente à F</a:t>
            </a:r>
            <a:r>
              <a:rPr lang="fr-FR" sz="2000" baseline="-25000" dirty="0" smtClean="0">
                <a:sym typeface="Symbol" pitchFamily="18" charset="2"/>
              </a:rPr>
              <a:t>i</a:t>
            </a:r>
            <a:r>
              <a:rPr lang="fr-FR" sz="2000" dirty="0" smtClean="0">
                <a:sym typeface="Symbol" pitchFamily="18" charset="2"/>
              </a:rPr>
              <a:t> .</a:t>
            </a:r>
          </a:p>
          <a:p>
            <a:pPr marL="880428" indent="-533400">
              <a:spcBef>
                <a:spcPct val="30000"/>
              </a:spcBef>
            </a:pPr>
            <a:r>
              <a:rPr lang="fr-FR" sz="2000" dirty="0" smtClean="0">
                <a:sym typeface="Symbol" pitchFamily="18" charset="2"/>
              </a:rPr>
              <a:t>	Tant que on peut enlever des dépendances. Le résultat  F’ est équivalent à F</a:t>
            </a:r>
          </a:p>
          <a:p>
            <a:pPr marL="609600" indent="-609600">
              <a:spcBef>
                <a:spcPct val="30000"/>
              </a:spcBef>
              <a:buFontTx/>
              <a:buAutoNum type="arabicPeriod"/>
            </a:pPr>
            <a:r>
              <a:rPr lang="fr-FR" sz="2000" dirty="0" smtClean="0">
                <a:sym typeface="Symbol" pitchFamily="18" charset="2"/>
              </a:rPr>
              <a:t>On détermine une suite F’</a:t>
            </a:r>
            <a:r>
              <a:rPr lang="fr-FR" sz="2000" baseline="-25000" dirty="0" smtClean="0">
                <a:sym typeface="Symbol" pitchFamily="18" charset="2"/>
              </a:rPr>
              <a:t>0</a:t>
            </a:r>
            <a:r>
              <a:rPr lang="fr-FR" sz="2000" dirty="0" smtClean="0">
                <a:sym typeface="Symbol" pitchFamily="18" charset="2"/>
              </a:rPr>
              <a:t>, F’</a:t>
            </a:r>
            <a:r>
              <a:rPr lang="fr-FR" sz="2000" baseline="-25000" dirty="0" smtClean="0">
                <a:sym typeface="Symbol" pitchFamily="18" charset="2"/>
              </a:rPr>
              <a:t>1</a:t>
            </a:r>
            <a:r>
              <a:rPr lang="fr-FR" sz="2000" dirty="0" smtClean="0">
                <a:sym typeface="Symbol" pitchFamily="18" charset="2"/>
              </a:rPr>
              <a:t>, …, </a:t>
            </a:r>
            <a:r>
              <a:rPr lang="fr-FR" sz="2000" dirty="0" err="1" smtClean="0">
                <a:sym typeface="Symbol" pitchFamily="18" charset="2"/>
              </a:rPr>
              <a:t>F’</a:t>
            </a:r>
            <a:r>
              <a:rPr lang="fr-FR" sz="2000" baseline="-25000" dirty="0" err="1" smtClean="0">
                <a:sym typeface="Symbol" pitchFamily="18" charset="2"/>
              </a:rPr>
              <a:t>p</a:t>
            </a:r>
            <a:r>
              <a:rPr lang="fr-FR" sz="2000" dirty="0" smtClean="0">
                <a:sym typeface="Symbol" pitchFamily="18" charset="2"/>
              </a:rPr>
              <a:t> telle que :</a:t>
            </a:r>
          </a:p>
          <a:p>
            <a:pPr marL="1246188" lvl="1" indent="-533400">
              <a:spcBef>
                <a:spcPct val="30000"/>
              </a:spcBef>
              <a:buFontTx/>
              <a:buAutoNum type="alphaLcParenR"/>
            </a:pPr>
            <a:r>
              <a:rPr lang="fr-FR" sz="2000" dirty="0" smtClean="0">
                <a:sym typeface="Symbol" pitchFamily="18" charset="2"/>
              </a:rPr>
              <a:t>F’</a:t>
            </a:r>
            <a:r>
              <a:rPr lang="fr-FR" sz="2000" baseline="-25000" dirty="0" smtClean="0">
                <a:sym typeface="Symbol" pitchFamily="18" charset="2"/>
              </a:rPr>
              <a:t>0  </a:t>
            </a:r>
            <a:r>
              <a:rPr lang="fr-FR" sz="2000" dirty="0" smtClean="0">
                <a:sym typeface="Symbol" pitchFamily="18" charset="2"/>
              </a:rPr>
              <a:t>= F’</a:t>
            </a:r>
          </a:p>
          <a:p>
            <a:pPr marL="1246188" lvl="1" indent="-533400">
              <a:spcBef>
                <a:spcPct val="30000"/>
              </a:spcBef>
              <a:buFontTx/>
              <a:buAutoNum type="alphaLcParenR"/>
            </a:pPr>
            <a:r>
              <a:rPr lang="fr-FR" sz="2000" dirty="0" err="1" smtClean="0">
                <a:sym typeface="Symbol" pitchFamily="18" charset="2"/>
              </a:rPr>
              <a:t>F’</a:t>
            </a:r>
            <a:r>
              <a:rPr lang="fr-FR" sz="2000" baseline="-25000" dirty="0" err="1" smtClean="0">
                <a:sym typeface="Symbol" pitchFamily="18" charset="2"/>
              </a:rPr>
              <a:t>i</a:t>
            </a:r>
            <a:r>
              <a:rPr lang="fr-FR" sz="2000" baseline="-25000" dirty="0" smtClean="0">
                <a:sym typeface="Symbol" pitchFamily="18" charset="2"/>
              </a:rPr>
              <a:t>+1  </a:t>
            </a:r>
            <a:r>
              <a:rPr lang="fr-FR" sz="2000" dirty="0" smtClean="0">
                <a:sym typeface="Symbol" pitchFamily="18" charset="2"/>
              </a:rPr>
              <a:t>= </a:t>
            </a:r>
            <a:r>
              <a:rPr lang="fr-FR" sz="2000" dirty="0" err="1" smtClean="0">
                <a:sym typeface="Symbol" pitchFamily="18" charset="2"/>
              </a:rPr>
              <a:t>F’</a:t>
            </a:r>
            <a:r>
              <a:rPr lang="fr-FR" sz="2000" baseline="-25000" dirty="0" err="1" smtClean="0">
                <a:sym typeface="Symbol" pitchFamily="18" charset="2"/>
              </a:rPr>
              <a:t>i</a:t>
            </a:r>
            <a:r>
              <a:rPr lang="fr-FR" sz="2000" dirty="0" smtClean="0">
                <a:sym typeface="Symbol" pitchFamily="18" charset="2"/>
              </a:rPr>
              <a:t> – {</a:t>
            </a:r>
            <a:r>
              <a:rPr lang="fr-FR" sz="2000" dirty="0" err="1" smtClean="0">
                <a:sym typeface="Symbol" pitchFamily="18" charset="2"/>
              </a:rPr>
              <a:t>X</a:t>
            </a:r>
            <a:r>
              <a:rPr lang="fr-FR" sz="2000" baseline="-25000" dirty="0" err="1" smtClean="0">
                <a:sym typeface="Symbol" pitchFamily="18" charset="2"/>
              </a:rPr>
              <a:t>j</a:t>
            </a:r>
            <a:r>
              <a:rPr lang="fr-FR" sz="2000" dirty="0" smtClean="0">
                <a:sym typeface="Symbol" pitchFamily="18" charset="2"/>
              </a:rPr>
              <a:t>  A}   {</a:t>
            </a:r>
            <a:r>
              <a:rPr lang="fr-FR" sz="2000" dirty="0" err="1" smtClean="0">
                <a:sym typeface="Symbol" pitchFamily="18" charset="2"/>
              </a:rPr>
              <a:t>Y</a:t>
            </a:r>
            <a:r>
              <a:rPr lang="fr-FR" sz="2000" baseline="-25000" dirty="0" err="1" smtClean="0">
                <a:sym typeface="Symbol" pitchFamily="18" charset="2"/>
              </a:rPr>
              <a:t>j</a:t>
            </a:r>
            <a:r>
              <a:rPr lang="fr-FR" sz="2000" dirty="0" smtClean="0">
                <a:sym typeface="Symbol" pitchFamily="18" charset="2"/>
              </a:rPr>
              <a:t>  A} où </a:t>
            </a:r>
            <a:r>
              <a:rPr lang="fr-FR" sz="2000" dirty="0" err="1" smtClean="0">
                <a:sym typeface="Symbol" pitchFamily="18" charset="2"/>
              </a:rPr>
              <a:t>Y</a:t>
            </a:r>
            <a:r>
              <a:rPr lang="fr-FR" sz="2000" baseline="-25000" dirty="0" err="1" smtClean="0">
                <a:sym typeface="Symbol" pitchFamily="18" charset="2"/>
              </a:rPr>
              <a:t>j</a:t>
            </a:r>
            <a:r>
              <a:rPr lang="fr-FR" sz="2000" baseline="-25000" dirty="0" smtClean="0">
                <a:sym typeface="Symbol" pitchFamily="18" charset="2"/>
              </a:rPr>
              <a:t> </a:t>
            </a:r>
            <a:r>
              <a:rPr lang="fr-FR" sz="2000" dirty="0" smtClean="0">
                <a:sym typeface="Symbol" pitchFamily="18" charset="2"/>
              </a:rPr>
              <a:t> </a:t>
            </a:r>
            <a:r>
              <a:rPr lang="fr-FR" sz="2000" dirty="0" err="1" smtClean="0">
                <a:sym typeface="Symbol" pitchFamily="18" charset="2"/>
              </a:rPr>
              <a:t>X</a:t>
            </a:r>
            <a:r>
              <a:rPr lang="fr-FR" sz="2000" baseline="-25000" dirty="0" err="1" smtClean="0">
                <a:sym typeface="Symbol" pitchFamily="18" charset="2"/>
              </a:rPr>
              <a:t>j</a:t>
            </a:r>
            <a:r>
              <a:rPr lang="fr-FR" sz="2000" dirty="0" smtClean="0">
                <a:sym typeface="Symbol" pitchFamily="18" charset="2"/>
              </a:rPr>
              <a:t> et </a:t>
            </a:r>
            <a:r>
              <a:rPr lang="fr-FR" sz="2000" dirty="0" err="1" smtClean="0">
                <a:sym typeface="Symbol" pitchFamily="18" charset="2"/>
              </a:rPr>
              <a:t>F’</a:t>
            </a:r>
            <a:r>
              <a:rPr lang="fr-FR" sz="2000" baseline="-25000" dirty="0" err="1" smtClean="0">
                <a:sym typeface="Symbol" pitchFamily="18" charset="2"/>
              </a:rPr>
              <a:t>i</a:t>
            </a:r>
            <a:r>
              <a:rPr lang="fr-FR" sz="2000" baseline="-25000" dirty="0" smtClean="0">
                <a:sym typeface="Symbol" pitchFamily="18" charset="2"/>
              </a:rPr>
              <a:t>+1  </a:t>
            </a:r>
            <a:r>
              <a:rPr lang="fr-FR" sz="2000" dirty="0" smtClean="0">
                <a:sym typeface="Symbol" pitchFamily="18" charset="2"/>
              </a:rPr>
              <a:t>équivalente à </a:t>
            </a:r>
            <a:r>
              <a:rPr lang="fr-FR" sz="2000" dirty="0" err="1" smtClean="0">
                <a:sym typeface="Symbol" pitchFamily="18" charset="2"/>
              </a:rPr>
              <a:t>F’</a:t>
            </a:r>
            <a:r>
              <a:rPr lang="fr-FR" sz="2000" baseline="-25000" dirty="0" err="1" smtClean="0">
                <a:sym typeface="Symbol" pitchFamily="18" charset="2"/>
              </a:rPr>
              <a:t>i</a:t>
            </a:r>
            <a:r>
              <a:rPr lang="fr-FR" sz="2000" dirty="0" smtClean="0">
                <a:sym typeface="Symbol" pitchFamily="18" charset="2"/>
              </a:rPr>
              <a:t> </a:t>
            </a:r>
          </a:p>
          <a:p>
            <a:pPr marL="880428" indent="-533400">
              <a:spcBef>
                <a:spcPct val="30000"/>
              </a:spcBef>
            </a:pPr>
            <a:r>
              <a:rPr lang="fr-FR" sz="2000" dirty="0" smtClean="0">
                <a:sym typeface="Symbol" pitchFamily="18" charset="2"/>
              </a:rPr>
              <a:t>	Tant que on peut enlever des attributs à gauche des dépendances. Le résultat est F’’ équivalent à F.</a:t>
            </a:r>
          </a:p>
          <a:p>
            <a:pPr marL="609600" indent="-609600">
              <a:spcBef>
                <a:spcPct val="30000"/>
              </a:spcBef>
            </a:pPr>
            <a:r>
              <a:rPr lang="fr-FR" sz="2000" dirty="0" smtClean="0">
                <a:sym typeface="Symbol" pitchFamily="18" charset="2"/>
              </a:rPr>
              <a:t>F'' est une couverture minimale de F</a:t>
            </a:r>
          </a:p>
          <a:p>
            <a:pPr>
              <a:buNone/>
            </a:pP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xmlns="" val="734011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Exemple 1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26422-A240-4074-8C4C-7EF19C8C6A76}" type="slidenum">
              <a:rPr lang="fr-FR" smtClean="0"/>
              <a:pPr/>
              <a:t>18</a:t>
            </a:fld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marL="355600" indent="-355600">
              <a:spcBef>
                <a:spcPct val="30000"/>
              </a:spcBef>
            </a:pPr>
            <a:r>
              <a:rPr lang="fr-FR" sz="2000" dirty="0" smtClean="0">
                <a:sym typeface="Symbol" pitchFamily="18" charset="2"/>
              </a:rPr>
              <a:t>Soient la relation R(A, B, C) et F = {A  B,  A  C, B  A, B  C,  C  A, C  B}</a:t>
            </a:r>
          </a:p>
          <a:p>
            <a:pPr marL="355600" indent="-355600">
              <a:spcBef>
                <a:spcPct val="30000"/>
              </a:spcBef>
              <a:buFontTx/>
              <a:buAutoNum type="arabicPeriod"/>
            </a:pPr>
            <a:r>
              <a:rPr lang="fr-FR" sz="2000" dirty="0" smtClean="0">
                <a:sym typeface="Symbol" pitchFamily="18" charset="2"/>
              </a:rPr>
              <a:t>Toutes les dépendances fonctionnelles de F ont un seul attribut à droite.</a:t>
            </a:r>
          </a:p>
          <a:p>
            <a:pPr marL="355600" indent="-355600">
              <a:spcBef>
                <a:spcPct val="30000"/>
              </a:spcBef>
              <a:buFontTx/>
              <a:buAutoNum type="arabicPeriod"/>
            </a:pPr>
            <a:r>
              <a:rPr lang="fr-FR" sz="2000" dirty="0" smtClean="0">
                <a:sym typeface="Symbol" pitchFamily="18" charset="2"/>
              </a:rPr>
              <a:t>On pose F</a:t>
            </a:r>
            <a:r>
              <a:rPr lang="fr-FR" sz="2000" baseline="-25000" dirty="0" smtClean="0">
                <a:sym typeface="Symbol" pitchFamily="18" charset="2"/>
              </a:rPr>
              <a:t>0</a:t>
            </a:r>
            <a:r>
              <a:rPr lang="fr-FR" sz="2000" dirty="0" smtClean="0">
                <a:sym typeface="Symbol" pitchFamily="18" charset="2"/>
              </a:rPr>
              <a:t> = F </a:t>
            </a:r>
          </a:p>
          <a:p>
            <a:pPr marL="355600" indent="-355600">
              <a:lnSpc>
                <a:spcPct val="125000"/>
              </a:lnSpc>
              <a:spcBef>
                <a:spcPct val="30000"/>
              </a:spcBef>
              <a:buFontTx/>
              <a:buChar char="•"/>
            </a:pPr>
            <a:r>
              <a:rPr lang="fr-FR" sz="2000" dirty="0" smtClean="0">
                <a:sym typeface="Symbol" pitchFamily="18" charset="2"/>
              </a:rPr>
              <a:t>F</a:t>
            </a:r>
            <a:r>
              <a:rPr lang="fr-FR" sz="2000" baseline="-25000" dirty="0" smtClean="0">
                <a:sym typeface="Symbol" pitchFamily="18" charset="2"/>
              </a:rPr>
              <a:t>1</a:t>
            </a:r>
            <a:r>
              <a:rPr lang="fr-FR" sz="2000" dirty="0" smtClean="0">
                <a:sym typeface="Symbol" pitchFamily="18" charset="2"/>
              </a:rPr>
              <a:t> = F</a:t>
            </a:r>
            <a:r>
              <a:rPr lang="fr-FR" sz="2000" baseline="-25000" dirty="0" smtClean="0">
                <a:sym typeface="Symbol" pitchFamily="18" charset="2"/>
              </a:rPr>
              <a:t>0</a:t>
            </a:r>
            <a:r>
              <a:rPr lang="fr-FR" sz="2000" dirty="0" smtClean="0">
                <a:sym typeface="Symbol" pitchFamily="18" charset="2"/>
              </a:rPr>
              <a:t> – {A  C} car A  C peut être déduite par transitivité de A  B et B  C. </a:t>
            </a:r>
          </a:p>
          <a:p>
            <a:pPr marL="355600" indent="-355600">
              <a:lnSpc>
                <a:spcPct val="125000"/>
              </a:lnSpc>
              <a:spcBef>
                <a:spcPct val="30000"/>
              </a:spcBef>
              <a:buFontTx/>
              <a:buChar char="•"/>
            </a:pPr>
            <a:r>
              <a:rPr lang="fr-FR" sz="2000" dirty="0" smtClean="0">
                <a:sym typeface="Symbol" pitchFamily="18" charset="2"/>
              </a:rPr>
              <a:t>F</a:t>
            </a:r>
            <a:r>
              <a:rPr lang="fr-FR" sz="2000" baseline="-25000" dirty="0" smtClean="0">
                <a:sym typeface="Symbol" pitchFamily="18" charset="2"/>
              </a:rPr>
              <a:t>2</a:t>
            </a:r>
            <a:r>
              <a:rPr lang="fr-FR" sz="2000" dirty="0" smtClean="0">
                <a:sym typeface="Symbol" pitchFamily="18" charset="2"/>
              </a:rPr>
              <a:t> = F</a:t>
            </a:r>
            <a:r>
              <a:rPr lang="fr-FR" sz="2000" baseline="-25000" dirty="0" smtClean="0">
                <a:sym typeface="Symbol" pitchFamily="18" charset="2"/>
              </a:rPr>
              <a:t>1</a:t>
            </a:r>
            <a:r>
              <a:rPr lang="fr-FR" sz="2000" dirty="0" smtClean="0">
                <a:sym typeface="Symbol" pitchFamily="18" charset="2"/>
              </a:rPr>
              <a:t> – {C  B} car C  B peut être déduite par transitivité de C  A et A  B.</a:t>
            </a:r>
          </a:p>
          <a:p>
            <a:pPr marL="355600" indent="-355600">
              <a:lnSpc>
                <a:spcPct val="125000"/>
              </a:lnSpc>
              <a:spcBef>
                <a:spcPct val="30000"/>
              </a:spcBef>
              <a:buFontTx/>
              <a:buChar char="•"/>
            </a:pPr>
            <a:r>
              <a:rPr lang="fr-FR" sz="2000" dirty="0" smtClean="0">
                <a:sym typeface="Symbol" pitchFamily="18" charset="2"/>
              </a:rPr>
              <a:t>F</a:t>
            </a:r>
            <a:r>
              <a:rPr lang="fr-FR" sz="2000" baseline="-25000" dirty="0" smtClean="0">
                <a:sym typeface="Symbol" pitchFamily="18" charset="2"/>
              </a:rPr>
              <a:t>3</a:t>
            </a:r>
            <a:r>
              <a:rPr lang="fr-FR" sz="2000" dirty="0" smtClean="0">
                <a:sym typeface="Symbol" pitchFamily="18" charset="2"/>
              </a:rPr>
              <a:t> = F</a:t>
            </a:r>
            <a:r>
              <a:rPr lang="fr-FR" sz="2000" baseline="-25000" dirty="0" smtClean="0">
                <a:sym typeface="Symbol" pitchFamily="18" charset="2"/>
              </a:rPr>
              <a:t>2</a:t>
            </a:r>
            <a:r>
              <a:rPr lang="fr-FR" sz="2000" dirty="0" smtClean="0">
                <a:sym typeface="Symbol" pitchFamily="18" charset="2"/>
              </a:rPr>
              <a:t> – {B  A} car B  </a:t>
            </a:r>
            <a:r>
              <a:rPr lang="fr-FR" sz="1800" dirty="0" smtClean="0">
                <a:sym typeface="Symbol" pitchFamily="18" charset="2"/>
              </a:rPr>
              <a:t>A peut être déduite par transitivité de B  C, C  A}</a:t>
            </a:r>
          </a:p>
          <a:p>
            <a:pPr marL="355600" indent="-355600">
              <a:spcBef>
                <a:spcPct val="30000"/>
              </a:spcBef>
              <a:buNone/>
            </a:pPr>
            <a:endParaRPr lang="fr-FR" sz="2000" dirty="0" smtClean="0">
              <a:solidFill>
                <a:srgbClr val="FF0000"/>
              </a:solidFill>
              <a:sym typeface="Symbol" pitchFamily="18" charset="2"/>
            </a:endParaRPr>
          </a:p>
          <a:p>
            <a:pPr marL="355600" indent="-355600">
              <a:spcBef>
                <a:spcPct val="30000"/>
              </a:spcBef>
              <a:buNone/>
            </a:pPr>
            <a:r>
              <a:rPr lang="fr-FR" sz="2000" dirty="0" smtClean="0">
                <a:solidFill>
                  <a:srgbClr val="FF0000"/>
                </a:solidFill>
                <a:sym typeface="Symbol" pitchFamily="18" charset="2"/>
              </a:rPr>
              <a:t>F</a:t>
            </a:r>
            <a:r>
              <a:rPr lang="fr-FR" sz="2000" baseline="-25000" dirty="0" smtClean="0">
                <a:solidFill>
                  <a:srgbClr val="FF0000"/>
                </a:solidFill>
                <a:sym typeface="Symbol" pitchFamily="18" charset="2"/>
              </a:rPr>
              <a:t>3</a:t>
            </a:r>
            <a:r>
              <a:rPr lang="fr-FR" sz="2000" dirty="0" smtClean="0">
                <a:solidFill>
                  <a:srgbClr val="FF0000"/>
                </a:solidFill>
                <a:sym typeface="Symbol" pitchFamily="18" charset="2"/>
              </a:rPr>
              <a:t> est une couverture minimale de F.</a:t>
            </a:r>
          </a:p>
          <a:p>
            <a:pPr marL="355600" indent="-355600">
              <a:spcBef>
                <a:spcPct val="30000"/>
              </a:spcBef>
              <a:buNone/>
            </a:pPr>
            <a:r>
              <a:rPr lang="fr-FR" sz="2000" dirty="0" smtClean="0">
                <a:solidFill>
                  <a:srgbClr val="FF0000"/>
                </a:solidFill>
                <a:sym typeface="Symbol" pitchFamily="18" charset="2"/>
              </a:rPr>
              <a:t>F</a:t>
            </a:r>
            <a:r>
              <a:rPr lang="fr-FR" sz="2000" baseline="-25000" dirty="0" smtClean="0">
                <a:solidFill>
                  <a:srgbClr val="FF0000"/>
                </a:solidFill>
                <a:sym typeface="Symbol" pitchFamily="18" charset="2"/>
              </a:rPr>
              <a:t>3</a:t>
            </a:r>
            <a:r>
              <a:rPr lang="fr-FR" sz="2000" dirty="0" smtClean="0">
                <a:solidFill>
                  <a:srgbClr val="FF0000"/>
                </a:solidFill>
                <a:sym typeface="Symbol" pitchFamily="18" charset="2"/>
              </a:rPr>
              <a:t> = {A  B, B  C, C  A}</a:t>
            </a:r>
          </a:p>
          <a:p>
            <a:pPr>
              <a:buNone/>
            </a:pPr>
            <a:endParaRPr lang="fr-FR" sz="1800" dirty="0"/>
          </a:p>
        </p:txBody>
      </p:sp>
    </p:spTree>
    <p:extLst>
      <p:ext uri="{BB962C8B-B14F-4D97-AF65-F5344CB8AC3E}">
        <p14:creationId xmlns:p14="http://schemas.microsoft.com/office/powerpoint/2010/main" xmlns="" val="2315953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Exemple 2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26422-A240-4074-8C4C-7EF19C8C6A76}" type="slidenum">
              <a:rPr lang="fr-FR" smtClean="0"/>
              <a:pPr/>
              <a:t>19</a:t>
            </a:fld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 marL="355600" indent="-355600">
              <a:spcBef>
                <a:spcPct val="30000"/>
              </a:spcBef>
            </a:pPr>
            <a:r>
              <a:rPr lang="fr-FR" sz="2800" dirty="0" smtClean="0">
                <a:sym typeface="Symbol" pitchFamily="18" charset="2"/>
              </a:rPr>
              <a:t>Soient la relation R(A, B, C) et F = {A  BC,  B  C, A  B, AB  C}</a:t>
            </a:r>
          </a:p>
          <a:p>
            <a:pPr marL="355600" indent="-355600">
              <a:spcBef>
                <a:spcPct val="30000"/>
              </a:spcBef>
            </a:pPr>
            <a:endParaRPr lang="fr-FR" sz="2800" dirty="0" smtClean="0">
              <a:sym typeface="Symbol" pitchFamily="18" charset="2"/>
            </a:endParaRPr>
          </a:p>
          <a:p>
            <a:pPr marL="355600" indent="-355600">
              <a:spcBef>
                <a:spcPct val="30000"/>
              </a:spcBef>
              <a:buFontTx/>
              <a:buAutoNum type="arabicPeriod"/>
            </a:pPr>
            <a:r>
              <a:rPr lang="fr-FR" sz="2800" dirty="0" smtClean="0">
                <a:sym typeface="Symbol" pitchFamily="18" charset="2"/>
              </a:rPr>
              <a:t>On réécrit F comme F = {A  B, A  C, B  C, AB  C}</a:t>
            </a:r>
          </a:p>
          <a:p>
            <a:pPr marL="355600" indent="-355600">
              <a:spcBef>
                <a:spcPct val="30000"/>
              </a:spcBef>
              <a:buFontTx/>
              <a:buAutoNum type="arabicPeriod"/>
            </a:pPr>
            <a:r>
              <a:rPr lang="fr-FR" sz="2800" dirty="0" smtClean="0">
                <a:sym typeface="Symbol" pitchFamily="18" charset="2"/>
              </a:rPr>
              <a:t>On pose F</a:t>
            </a:r>
            <a:r>
              <a:rPr lang="fr-FR" sz="2800" baseline="-25000" dirty="0" smtClean="0">
                <a:sym typeface="Symbol" pitchFamily="18" charset="2"/>
              </a:rPr>
              <a:t>0</a:t>
            </a:r>
            <a:r>
              <a:rPr lang="fr-FR" sz="2800" dirty="0" smtClean="0">
                <a:sym typeface="Symbol" pitchFamily="18" charset="2"/>
              </a:rPr>
              <a:t> = F </a:t>
            </a:r>
          </a:p>
          <a:p>
            <a:pPr marL="355600" indent="-355600">
              <a:lnSpc>
                <a:spcPct val="120000"/>
              </a:lnSpc>
              <a:spcBef>
                <a:spcPct val="30000"/>
              </a:spcBef>
              <a:buFontTx/>
              <a:buChar char="•"/>
            </a:pPr>
            <a:r>
              <a:rPr lang="fr-FR" sz="2800" dirty="0" smtClean="0">
                <a:sym typeface="Symbol" pitchFamily="18" charset="2"/>
              </a:rPr>
              <a:t>F</a:t>
            </a:r>
            <a:r>
              <a:rPr lang="fr-FR" sz="2800" baseline="-25000" dirty="0" smtClean="0">
                <a:sym typeface="Symbol" pitchFamily="18" charset="2"/>
              </a:rPr>
              <a:t>1</a:t>
            </a:r>
            <a:r>
              <a:rPr lang="fr-FR" sz="2800" dirty="0" smtClean="0">
                <a:sym typeface="Symbol" pitchFamily="18" charset="2"/>
              </a:rPr>
              <a:t> = F</a:t>
            </a:r>
            <a:r>
              <a:rPr lang="fr-FR" sz="2800" baseline="-25000" dirty="0" smtClean="0">
                <a:sym typeface="Symbol" pitchFamily="18" charset="2"/>
              </a:rPr>
              <a:t>0</a:t>
            </a:r>
            <a:r>
              <a:rPr lang="fr-FR" sz="2800" dirty="0" smtClean="0">
                <a:sym typeface="Symbol" pitchFamily="18" charset="2"/>
              </a:rPr>
              <a:t> – {A  C} car A  C peut être déduite par transitivité de A  B et B  C. </a:t>
            </a:r>
          </a:p>
          <a:p>
            <a:pPr marL="355600" indent="-355600">
              <a:lnSpc>
                <a:spcPct val="120000"/>
              </a:lnSpc>
              <a:spcBef>
                <a:spcPct val="30000"/>
              </a:spcBef>
            </a:pPr>
            <a:r>
              <a:rPr lang="fr-FR" sz="2800" dirty="0" smtClean="0">
                <a:sym typeface="Symbol" pitchFamily="18" charset="2"/>
              </a:rPr>
              <a:t>	F</a:t>
            </a:r>
            <a:r>
              <a:rPr lang="fr-FR" sz="2800" baseline="-25000" dirty="0" smtClean="0">
                <a:sym typeface="Symbol" pitchFamily="18" charset="2"/>
              </a:rPr>
              <a:t>1</a:t>
            </a:r>
            <a:r>
              <a:rPr lang="fr-FR" sz="2800" dirty="0" smtClean="0">
                <a:sym typeface="Symbol" pitchFamily="18" charset="2"/>
              </a:rPr>
              <a:t> est équivalente à F</a:t>
            </a:r>
          </a:p>
          <a:p>
            <a:pPr marL="355600" indent="-355600">
              <a:spcBef>
                <a:spcPct val="30000"/>
              </a:spcBef>
              <a:buFontTx/>
              <a:buAutoNum type="arabicPeriod" startAt="3"/>
            </a:pPr>
            <a:r>
              <a:rPr lang="fr-FR" sz="2800" dirty="0" smtClean="0">
                <a:sym typeface="Symbol" pitchFamily="18" charset="2"/>
              </a:rPr>
              <a:t>On pose F</a:t>
            </a:r>
            <a:r>
              <a:rPr lang="fr-FR" sz="2800" baseline="26000" dirty="0" smtClean="0">
                <a:sym typeface="Symbol" pitchFamily="18" charset="2"/>
              </a:rPr>
              <a:t>’</a:t>
            </a:r>
            <a:r>
              <a:rPr lang="fr-FR" sz="2800" baseline="-25000" dirty="0" smtClean="0">
                <a:sym typeface="Symbol" pitchFamily="18" charset="2"/>
              </a:rPr>
              <a:t>0</a:t>
            </a:r>
            <a:r>
              <a:rPr lang="fr-FR" sz="2800" dirty="0" smtClean="0">
                <a:sym typeface="Symbol" pitchFamily="18" charset="2"/>
              </a:rPr>
              <a:t> = F</a:t>
            </a:r>
            <a:r>
              <a:rPr lang="fr-FR" sz="2800" baseline="-25000" dirty="0" smtClean="0">
                <a:sym typeface="Symbol" pitchFamily="18" charset="2"/>
              </a:rPr>
              <a:t>1</a:t>
            </a:r>
          </a:p>
          <a:p>
            <a:pPr marL="355600" indent="-355600">
              <a:lnSpc>
                <a:spcPct val="120000"/>
              </a:lnSpc>
              <a:spcBef>
                <a:spcPct val="30000"/>
              </a:spcBef>
              <a:buFontTx/>
              <a:buChar char="•"/>
            </a:pPr>
            <a:r>
              <a:rPr lang="fr-FR" sz="2800" dirty="0" smtClean="0">
                <a:sym typeface="Symbol" pitchFamily="18" charset="2"/>
              </a:rPr>
              <a:t>F</a:t>
            </a:r>
            <a:r>
              <a:rPr lang="fr-FR" sz="2800" baseline="26000" dirty="0" smtClean="0">
                <a:sym typeface="Symbol" pitchFamily="18" charset="2"/>
              </a:rPr>
              <a:t>’</a:t>
            </a:r>
            <a:r>
              <a:rPr lang="fr-FR" sz="2800" baseline="-25000" dirty="0" smtClean="0">
                <a:sym typeface="Symbol" pitchFamily="18" charset="2"/>
              </a:rPr>
              <a:t>1 </a:t>
            </a:r>
            <a:r>
              <a:rPr lang="fr-FR" sz="2800" dirty="0" smtClean="0">
                <a:sym typeface="Symbol" pitchFamily="18" charset="2"/>
              </a:rPr>
              <a:t>= F</a:t>
            </a:r>
            <a:r>
              <a:rPr lang="fr-FR" sz="2800" baseline="26000" dirty="0" smtClean="0">
                <a:sym typeface="Symbol" pitchFamily="18" charset="2"/>
              </a:rPr>
              <a:t>’</a:t>
            </a:r>
            <a:r>
              <a:rPr lang="fr-FR" sz="2800" baseline="-25000" dirty="0" smtClean="0">
                <a:sym typeface="Symbol" pitchFamily="18" charset="2"/>
              </a:rPr>
              <a:t>0</a:t>
            </a:r>
            <a:r>
              <a:rPr lang="fr-FR" sz="2800" dirty="0" smtClean="0">
                <a:sym typeface="Symbol" pitchFamily="18" charset="2"/>
              </a:rPr>
              <a:t> – {AB  C} car B  AB et que F</a:t>
            </a:r>
            <a:r>
              <a:rPr lang="fr-FR" sz="2800" baseline="26000" dirty="0" smtClean="0">
                <a:sym typeface="Symbol" pitchFamily="18" charset="2"/>
              </a:rPr>
              <a:t>’</a:t>
            </a:r>
            <a:r>
              <a:rPr lang="fr-FR" sz="2800" baseline="-25000" dirty="0" smtClean="0">
                <a:sym typeface="Symbol" pitchFamily="18" charset="2"/>
              </a:rPr>
              <a:t>0</a:t>
            </a:r>
            <a:r>
              <a:rPr lang="fr-FR" sz="2800" dirty="0" smtClean="0">
                <a:sym typeface="Symbol" pitchFamily="18" charset="2"/>
              </a:rPr>
              <a:t> – {AB  C}  {B  C} est équivalente à F</a:t>
            </a:r>
            <a:r>
              <a:rPr lang="fr-FR" sz="2800" baseline="26000" dirty="0" smtClean="0">
                <a:sym typeface="Symbol" pitchFamily="18" charset="2"/>
              </a:rPr>
              <a:t>’</a:t>
            </a:r>
            <a:r>
              <a:rPr lang="fr-FR" sz="2800" baseline="-25000" dirty="0" smtClean="0">
                <a:sym typeface="Symbol" pitchFamily="18" charset="2"/>
              </a:rPr>
              <a:t>0 </a:t>
            </a:r>
          </a:p>
          <a:p>
            <a:pPr marL="355600" indent="-355600">
              <a:lnSpc>
                <a:spcPct val="120000"/>
              </a:lnSpc>
              <a:spcBef>
                <a:spcPct val="30000"/>
              </a:spcBef>
              <a:buFontTx/>
              <a:buChar char="•"/>
            </a:pPr>
            <a:endParaRPr lang="fr-FR" sz="2800" dirty="0" smtClean="0">
              <a:sym typeface="Symbol" pitchFamily="18" charset="2"/>
            </a:endParaRPr>
          </a:p>
          <a:p>
            <a:pPr marL="355600" indent="-355600">
              <a:spcBef>
                <a:spcPct val="30000"/>
              </a:spcBef>
              <a:buNone/>
            </a:pPr>
            <a:r>
              <a:rPr lang="fr-FR" sz="2800" dirty="0" smtClean="0">
                <a:solidFill>
                  <a:srgbClr val="FF0000"/>
                </a:solidFill>
                <a:sym typeface="Symbol" pitchFamily="18" charset="2"/>
              </a:rPr>
              <a:t>Une couverture minimale de F est {A  B, B  C}</a:t>
            </a:r>
          </a:p>
          <a:p>
            <a:pPr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1817930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Introduction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26422-A240-4074-8C4C-7EF19C8C6A76}" type="slidenum">
              <a:rPr lang="fr-FR" smtClean="0"/>
              <a:pPr/>
              <a:t>2</a:t>
            </a:fld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  <a:tabLst>
                <a:tab pos="0" algn="l"/>
              </a:tabLst>
            </a:pPr>
            <a:r>
              <a:rPr lang="fr-FR" dirty="0" smtClean="0"/>
              <a:t>Il est possible de modéliser le réel lié à une problématique métier sous la forme d'une relation universelle.</a:t>
            </a:r>
          </a:p>
          <a:p>
            <a:pPr marL="0" indent="0">
              <a:buNone/>
              <a:tabLst>
                <a:tab pos="0" algn="l"/>
              </a:tabLst>
            </a:pPr>
            <a:endParaRPr lang="fr-FR" dirty="0" smtClean="0"/>
          </a:p>
          <a:p>
            <a:pPr marL="0" indent="0">
              <a:buNone/>
              <a:tabLst>
                <a:tab pos="0" algn="l"/>
              </a:tabLst>
            </a:pPr>
            <a:r>
              <a:rPr lang="fr-FR" dirty="0" smtClean="0"/>
              <a:t>Une relation universelle est une relation incluant l'ensemble des attributs du domaine étudié.</a:t>
            </a:r>
          </a:p>
          <a:p>
            <a:pPr marL="0" indent="0">
              <a:buNone/>
              <a:tabLst>
                <a:tab pos="0" algn="l"/>
              </a:tabLst>
            </a:pPr>
            <a:endParaRPr lang="fr-FR" dirty="0" smtClean="0"/>
          </a:p>
          <a:p>
            <a:pPr marL="0" indent="0">
              <a:buNone/>
              <a:tabLst>
                <a:tab pos="0" algn="l"/>
              </a:tabLst>
            </a:pPr>
            <a:r>
              <a:rPr lang="fr-FR" dirty="0" smtClean="0"/>
              <a:t>Pour le domaine "Gestion des affectations des employés".</a:t>
            </a:r>
          </a:p>
          <a:p>
            <a:pPr marL="0" indent="0">
              <a:buNone/>
              <a:tabLst>
                <a:tab pos="0" algn="l"/>
              </a:tabLst>
            </a:pPr>
            <a:endParaRPr lang="fr-FR" dirty="0" smtClean="0"/>
          </a:p>
          <a:p>
            <a:pPr marL="0" indent="0">
              <a:buNone/>
              <a:tabLst>
                <a:tab pos="0" algn="l"/>
              </a:tabLst>
            </a:pPr>
            <a:r>
              <a:rPr lang="fr-FR" dirty="0" smtClean="0"/>
              <a:t>R(</a:t>
            </a:r>
            <a:r>
              <a:rPr lang="fr-FR" dirty="0" err="1" smtClean="0"/>
              <a:t>Num_Employé</a:t>
            </a:r>
            <a:r>
              <a:rPr lang="fr-FR" dirty="0" smtClean="0"/>
              <a:t>, </a:t>
            </a:r>
            <a:r>
              <a:rPr lang="fr-FR" dirty="0" err="1" smtClean="0"/>
              <a:t>Num_Projet</a:t>
            </a:r>
            <a:r>
              <a:rPr lang="fr-FR" dirty="0" smtClean="0"/>
              <a:t>, </a:t>
            </a:r>
            <a:r>
              <a:rPr lang="fr-FR" dirty="0" err="1" smtClean="0"/>
              <a:t>Début_Affect</a:t>
            </a:r>
            <a:r>
              <a:rPr lang="fr-FR" dirty="0" smtClean="0"/>
              <a:t>, </a:t>
            </a:r>
            <a:r>
              <a:rPr lang="fr-FR" dirty="0" err="1" smtClean="0"/>
              <a:t>Fin_Affect</a:t>
            </a:r>
            <a:r>
              <a:rPr lang="fr-FR" dirty="0" smtClean="0"/>
              <a:t>, Nom, Prénom, </a:t>
            </a:r>
            <a:r>
              <a:rPr lang="fr-FR" dirty="0" err="1" smtClean="0"/>
              <a:t>Date_Naissance</a:t>
            </a:r>
            <a:r>
              <a:rPr lang="fr-FR" dirty="0" smtClean="0"/>
              <a:t>, Fonction, Supérieur, </a:t>
            </a:r>
            <a:r>
              <a:rPr lang="fr-FR" dirty="0" err="1" smtClean="0"/>
              <a:t>Est_Cadre</a:t>
            </a:r>
            <a:r>
              <a:rPr lang="fr-FR" dirty="0" smtClean="0"/>
              <a:t>, Salaire, Description, </a:t>
            </a:r>
            <a:r>
              <a:rPr lang="fr-FR" dirty="0" err="1" smtClean="0"/>
              <a:t>Date_Début</a:t>
            </a:r>
            <a:r>
              <a:rPr lang="fr-FR" dirty="0" smtClean="0"/>
              <a:t>, </a:t>
            </a:r>
            <a:r>
              <a:rPr lang="fr-FR" dirty="0" err="1" smtClean="0"/>
              <a:t>Date_Fin</a:t>
            </a:r>
            <a:r>
              <a:rPr lang="fr-FR" dirty="0" smtClean="0"/>
              <a:t>, Budget)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Exemple 2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26422-A240-4074-8C4C-7EF19C8C6A76}" type="slidenum">
              <a:rPr lang="fr-FR" smtClean="0"/>
              <a:pPr/>
              <a:t>20</a:t>
            </a:fld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935480"/>
            <a:ext cx="8229600" cy="113348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FR" sz="2400" dirty="0" smtClean="0">
                <a:sym typeface="Symbol" pitchFamily="18" charset="2"/>
              </a:rPr>
              <a:t>R(A, B, C) et F = {A  BC,  B  C, A  B, AB  C}</a:t>
            </a:r>
          </a:p>
          <a:p>
            <a:pPr>
              <a:buNone/>
            </a:pPr>
            <a:r>
              <a:rPr lang="fr-FR" sz="2400" dirty="0" smtClean="0">
                <a:sym typeface="Symbol" pitchFamily="18" charset="2"/>
              </a:rPr>
              <a:t>Une couverture minimale de F est {A  B, B  C}</a:t>
            </a:r>
          </a:p>
          <a:p>
            <a:pPr>
              <a:buNone/>
            </a:pP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2411760" y="342900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A</a:t>
            </a:r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5652120" y="3491716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B</a:t>
            </a:r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4283968" y="5445224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C</a:t>
            </a:r>
            <a:endParaRPr lang="fr-FR" dirty="0"/>
          </a:p>
        </p:txBody>
      </p:sp>
      <p:sp>
        <p:nvSpPr>
          <p:cNvPr id="8" name="Moins 7"/>
          <p:cNvSpPr/>
          <p:nvPr/>
        </p:nvSpPr>
        <p:spPr>
          <a:xfrm>
            <a:off x="4139952" y="4293096"/>
            <a:ext cx="576064" cy="144016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0" name="Connecteur droit avec flèche 9"/>
          <p:cNvCxnSpPr>
            <a:stCxn id="8" idx="1"/>
            <a:endCxn id="7" idx="0"/>
          </p:cNvCxnSpPr>
          <p:nvPr/>
        </p:nvCxnSpPr>
        <p:spPr>
          <a:xfrm>
            <a:off x="4427984" y="4382040"/>
            <a:ext cx="36004" cy="106318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avec flèche 11"/>
          <p:cNvCxnSpPr>
            <a:stCxn id="5" idx="2"/>
            <a:endCxn id="8" idx="3"/>
          </p:cNvCxnSpPr>
          <p:nvPr/>
        </p:nvCxnSpPr>
        <p:spPr>
          <a:xfrm>
            <a:off x="2591780" y="3798332"/>
            <a:ext cx="1836204" cy="5498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avec flèche 13"/>
          <p:cNvCxnSpPr>
            <a:stCxn id="6" idx="2"/>
            <a:endCxn id="8" idx="3"/>
          </p:cNvCxnSpPr>
          <p:nvPr/>
        </p:nvCxnSpPr>
        <p:spPr>
          <a:xfrm flipH="1">
            <a:off x="4427984" y="3861048"/>
            <a:ext cx="1404156" cy="4871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avec flèche 15"/>
          <p:cNvCxnSpPr>
            <a:stCxn id="5" idx="3"/>
            <a:endCxn id="6" idx="1"/>
          </p:cNvCxnSpPr>
          <p:nvPr/>
        </p:nvCxnSpPr>
        <p:spPr>
          <a:xfrm>
            <a:off x="2771800" y="3613666"/>
            <a:ext cx="2880320" cy="627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avec flèche 17"/>
          <p:cNvCxnSpPr>
            <a:stCxn id="5" idx="2"/>
            <a:endCxn id="7" idx="1"/>
          </p:cNvCxnSpPr>
          <p:nvPr/>
        </p:nvCxnSpPr>
        <p:spPr>
          <a:xfrm>
            <a:off x="2591780" y="3798332"/>
            <a:ext cx="1692188" cy="183155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avec flèche 19"/>
          <p:cNvCxnSpPr>
            <a:stCxn id="6" idx="2"/>
            <a:endCxn id="7" idx="3"/>
          </p:cNvCxnSpPr>
          <p:nvPr/>
        </p:nvCxnSpPr>
        <p:spPr>
          <a:xfrm flipH="1">
            <a:off x="4644008" y="3861048"/>
            <a:ext cx="1188132" cy="176884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Multiplier 27"/>
          <p:cNvSpPr/>
          <p:nvPr/>
        </p:nvSpPr>
        <p:spPr>
          <a:xfrm>
            <a:off x="3275856" y="4509120"/>
            <a:ext cx="432048" cy="576064"/>
          </a:xfrm>
          <a:prstGeom prst="mathMultiply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n>
                <a:solidFill>
                  <a:srgbClr val="FF0000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29" name="Multiplier 28"/>
          <p:cNvSpPr/>
          <p:nvPr/>
        </p:nvSpPr>
        <p:spPr>
          <a:xfrm>
            <a:off x="4211960" y="4077072"/>
            <a:ext cx="432048" cy="576064"/>
          </a:xfrm>
          <a:prstGeom prst="mathMultiply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n>
                <a:solidFill>
                  <a:srgbClr val="FF0000"/>
                </a:solidFill>
              </a:ln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67497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Clé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26422-A240-4074-8C4C-7EF19C8C6A76}" type="slidenum">
              <a:rPr lang="fr-FR" smtClean="0"/>
              <a:pPr/>
              <a:t>21</a:t>
            </a:fld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342900" indent="-342900">
              <a:spcBef>
                <a:spcPct val="70000"/>
              </a:spcBef>
            </a:pPr>
            <a:r>
              <a:rPr lang="fr-FR" sz="2400" dirty="0" smtClean="0"/>
              <a:t>Soit R(</a:t>
            </a:r>
            <a:r>
              <a:rPr lang="fr-FR" sz="2400" dirty="0" smtClean="0">
                <a:sym typeface="Symbol" pitchFamily="18" charset="2"/>
              </a:rPr>
              <a:t>A</a:t>
            </a:r>
            <a:r>
              <a:rPr lang="fr-FR" sz="2400" baseline="-25000" dirty="0" smtClean="0">
                <a:sym typeface="Symbol" pitchFamily="18" charset="2"/>
              </a:rPr>
              <a:t>1</a:t>
            </a:r>
            <a:r>
              <a:rPr lang="fr-FR" sz="2400" dirty="0" smtClean="0">
                <a:sym typeface="Symbol" pitchFamily="18" charset="2"/>
              </a:rPr>
              <a:t>, A</a:t>
            </a:r>
            <a:r>
              <a:rPr lang="fr-FR" sz="2400" baseline="-25000" dirty="0" smtClean="0">
                <a:sym typeface="Symbol" pitchFamily="18" charset="2"/>
              </a:rPr>
              <a:t>2</a:t>
            </a:r>
            <a:r>
              <a:rPr lang="fr-FR" sz="2400" dirty="0" smtClean="0">
                <a:sym typeface="Symbol" pitchFamily="18" charset="2"/>
              </a:rPr>
              <a:t>, …, A</a:t>
            </a:r>
            <a:r>
              <a:rPr lang="fr-FR" sz="2400" baseline="-25000" dirty="0" smtClean="0">
                <a:sym typeface="Symbol" pitchFamily="18" charset="2"/>
              </a:rPr>
              <a:t>n</a:t>
            </a:r>
            <a:r>
              <a:rPr lang="fr-FR" sz="2400" dirty="0" smtClean="0">
                <a:sym typeface="Symbol" pitchFamily="18" charset="2"/>
              </a:rPr>
              <a:t>) et F une famille de DF sur R</a:t>
            </a:r>
          </a:p>
          <a:p>
            <a:pPr marL="342900" indent="-342900">
              <a:spcBef>
                <a:spcPct val="70000"/>
              </a:spcBef>
            </a:pPr>
            <a:r>
              <a:rPr lang="fr-FR" sz="2400" dirty="0" smtClean="0">
                <a:sym typeface="Symbol" pitchFamily="18" charset="2"/>
              </a:rPr>
              <a:t>Un sous-ensemble X de {A</a:t>
            </a:r>
            <a:r>
              <a:rPr lang="fr-FR" sz="2400" baseline="-25000" dirty="0" smtClean="0">
                <a:sym typeface="Symbol" pitchFamily="18" charset="2"/>
              </a:rPr>
              <a:t>1</a:t>
            </a:r>
            <a:r>
              <a:rPr lang="fr-FR" sz="2400" dirty="0" smtClean="0">
                <a:sym typeface="Symbol" pitchFamily="18" charset="2"/>
              </a:rPr>
              <a:t>, A</a:t>
            </a:r>
            <a:r>
              <a:rPr lang="fr-FR" sz="2400" baseline="-25000" dirty="0" smtClean="0">
                <a:sym typeface="Symbol" pitchFamily="18" charset="2"/>
              </a:rPr>
              <a:t>2</a:t>
            </a:r>
            <a:r>
              <a:rPr lang="fr-FR" sz="2400" dirty="0" smtClean="0">
                <a:sym typeface="Symbol" pitchFamily="18" charset="2"/>
              </a:rPr>
              <a:t>, …, A</a:t>
            </a:r>
            <a:r>
              <a:rPr lang="fr-FR" sz="2400" baseline="-25000" dirty="0" smtClean="0">
                <a:sym typeface="Symbol" pitchFamily="18" charset="2"/>
              </a:rPr>
              <a:t>n</a:t>
            </a:r>
            <a:r>
              <a:rPr lang="fr-FR" sz="2400" dirty="0" smtClean="0">
                <a:sym typeface="Symbol" pitchFamily="18" charset="2"/>
              </a:rPr>
              <a:t>} est une </a:t>
            </a:r>
            <a:r>
              <a:rPr lang="fr-FR" sz="2400" b="1" dirty="0" smtClean="0">
                <a:sym typeface="Symbol" pitchFamily="18" charset="2"/>
              </a:rPr>
              <a:t>clé </a:t>
            </a:r>
            <a:r>
              <a:rPr lang="fr-FR" sz="2400" dirty="0" smtClean="0">
                <a:sym typeface="Symbol" pitchFamily="18" charset="2"/>
              </a:rPr>
              <a:t>de R si</a:t>
            </a:r>
          </a:p>
          <a:p>
            <a:pPr marL="914400" lvl="1" indent="-457200">
              <a:spcBef>
                <a:spcPct val="70000"/>
              </a:spcBef>
              <a:buFont typeface="+mj-lt"/>
              <a:buAutoNum type="arabicPeriod"/>
            </a:pPr>
            <a:r>
              <a:rPr lang="fr-FR" dirty="0" smtClean="0">
                <a:sym typeface="Symbol" pitchFamily="18" charset="2"/>
              </a:rPr>
              <a:t>La dépendance fonctionnelle X  A</a:t>
            </a:r>
            <a:r>
              <a:rPr lang="fr-FR" baseline="-25000" dirty="0" smtClean="0">
                <a:sym typeface="Symbol" pitchFamily="18" charset="2"/>
              </a:rPr>
              <a:t>1</a:t>
            </a:r>
            <a:r>
              <a:rPr lang="fr-FR" dirty="0" smtClean="0">
                <a:sym typeface="Symbol" pitchFamily="18" charset="2"/>
              </a:rPr>
              <a:t>, A</a:t>
            </a:r>
            <a:r>
              <a:rPr lang="fr-FR" baseline="-25000" dirty="0" smtClean="0">
                <a:sym typeface="Symbol" pitchFamily="18" charset="2"/>
              </a:rPr>
              <a:t>2</a:t>
            </a:r>
            <a:r>
              <a:rPr lang="fr-FR" dirty="0" smtClean="0">
                <a:sym typeface="Symbol" pitchFamily="18" charset="2"/>
              </a:rPr>
              <a:t>, …, A</a:t>
            </a:r>
            <a:r>
              <a:rPr lang="fr-FR" baseline="-25000" dirty="0" smtClean="0">
                <a:sym typeface="Symbol" pitchFamily="18" charset="2"/>
              </a:rPr>
              <a:t>n </a:t>
            </a:r>
            <a:r>
              <a:rPr lang="fr-FR" dirty="0" smtClean="0">
                <a:sym typeface="Symbol" pitchFamily="18" charset="2"/>
              </a:rPr>
              <a:t> F+, la fermeture transitive de F</a:t>
            </a:r>
          </a:p>
          <a:p>
            <a:pPr marL="914400" lvl="1" indent="-457200">
              <a:spcBef>
                <a:spcPct val="70000"/>
              </a:spcBef>
              <a:buFont typeface="+mj-lt"/>
              <a:buAutoNum type="arabicPeriod"/>
            </a:pPr>
            <a:r>
              <a:rPr lang="fr-FR" dirty="0" smtClean="0">
                <a:sym typeface="Symbol" pitchFamily="18" charset="2"/>
              </a:rPr>
              <a:t> Y  X, on n’ a pas Y  A</a:t>
            </a:r>
            <a:r>
              <a:rPr lang="fr-FR" baseline="-25000" dirty="0" smtClean="0">
                <a:sym typeface="Symbol" pitchFamily="18" charset="2"/>
              </a:rPr>
              <a:t>1</a:t>
            </a:r>
            <a:r>
              <a:rPr lang="fr-FR" dirty="0" smtClean="0">
                <a:sym typeface="Symbol" pitchFamily="18" charset="2"/>
              </a:rPr>
              <a:t>, A</a:t>
            </a:r>
            <a:r>
              <a:rPr lang="fr-FR" baseline="-25000" dirty="0" smtClean="0">
                <a:sym typeface="Symbol" pitchFamily="18" charset="2"/>
              </a:rPr>
              <a:t>2</a:t>
            </a:r>
            <a:r>
              <a:rPr lang="fr-FR" dirty="0" smtClean="0">
                <a:sym typeface="Symbol" pitchFamily="18" charset="2"/>
              </a:rPr>
              <a:t>, …, A</a:t>
            </a:r>
            <a:r>
              <a:rPr lang="fr-FR" baseline="-25000" dirty="0" smtClean="0">
                <a:sym typeface="Symbol" pitchFamily="18" charset="2"/>
              </a:rPr>
              <a:t>n </a:t>
            </a:r>
          </a:p>
          <a:p>
            <a:pPr marL="342900" indent="-342900">
              <a:spcBef>
                <a:spcPct val="70000"/>
              </a:spcBef>
              <a:buFontTx/>
              <a:buChar char="•"/>
            </a:pPr>
            <a:r>
              <a:rPr lang="fr-FR" sz="2400" dirty="0" smtClean="0">
                <a:sym typeface="Symbol" pitchFamily="18" charset="2"/>
              </a:rPr>
              <a:t>Si X n’est pas un ensemble minimal alors X est une « </a:t>
            </a:r>
            <a:r>
              <a:rPr lang="fr-FR" sz="2400" b="1" dirty="0" err="1" smtClean="0">
                <a:sym typeface="Symbol" pitchFamily="18" charset="2"/>
              </a:rPr>
              <a:t>surclé</a:t>
            </a:r>
            <a:r>
              <a:rPr lang="fr-FR" sz="2400" b="1" dirty="0" smtClean="0">
                <a:sym typeface="Symbol" pitchFamily="18" charset="2"/>
              </a:rPr>
              <a:t> »</a:t>
            </a:r>
            <a:endParaRPr lang="fr-FR" sz="2400" dirty="0" smtClean="0">
              <a:sym typeface="Symbol" pitchFamily="18" charset="2"/>
            </a:endParaRPr>
          </a:p>
          <a:p>
            <a:pPr marL="342900" indent="-342900">
              <a:spcBef>
                <a:spcPct val="70000"/>
              </a:spcBef>
              <a:buFontTx/>
              <a:buChar char="•"/>
            </a:pPr>
            <a:r>
              <a:rPr lang="fr-FR" sz="2400" dirty="0" smtClean="0">
                <a:sym typeface="Symbol" pitchFamily="18" charset="2"/>
              </a:rPr>
              <a:t>Les dépendances fonctionnelles permettent de déduire les clés des relations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Propriétés de la clé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26422-A240-4074-8C4C-7EF19C8C6A76}" type="slidenum">
              <a:rPr lang="fr-FR" smtClean="0"/>
              <a:pPr/>
              <a:t>22</a:t>
            </a:fld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fr-FR" sz="2400" dirty="0" smtClean="0"/>
              <a:t>Tout attribut qui ne figure pas dans le membre droit d´une DF non triviale de F doit appartenir à toute clé de R.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fr-FR" sz="2400" dirty="0" smtClean="0"/>
              <a:t>Si l'ensemble des attributs de R qui ne figure pas en membre droit d'une DF non triviale de F est une clé, alors F possède une clé minimale unique formée de l'ensemble de ces attributs.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fr-FR" sz="2400" dirty="0" smtClean="0"/>
              <a:t>Un schéma de relation muni d'une seule DF possède une clé minimale unique.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fr-FR" sz="2400" dirty="0" smtClean="0"/>
              <a:t>Si une relation possède plusieurs clés elles sont appelées clés candidates. Parmi ces clés candidates, une seule doit être choisie pour être la clé primaire de la relation.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Décomposition de schéma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26422-A240-4074-8C4C-7EF19C8C6A76}" type="slidenum">
              <a:rPr lang="fr-FR" smtClean="0"/>
              <a:pPr/>
              <a:t>23</a:t>
            </a:fld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fr-FR" dirty="0" smtClean="0"/>
              <a:t>La décomposition de schéma doit garantir:</a:t>
            </a:r>
          </a:p>
          <a:p>
            <a:pPr marL="514350" indent="-514350">
              <a:buNone/>
            </a:pPr>
            <a:endParaRPr lang="fr-FR" dirty="0" smtClean="0"/>
          </a:p>
          <a:p>
            <a:pPr marL="514350" indent="-514350">
              <a:buFont typeface="+mj-lt"/>
              <a:buAutoNum type="arabicPeriod"/>
            </a:pPr>
            <a:endParaRPr lang="fr-FR" dirty="0" smtClean="0"/>
          </a:p>
          <a:p>
            <a:pPr marL="514350" indent="-514350">
              <a:buFont typeface="+mj-lt"/>
              <a:buAutoNum type="arabicPeriod"/>
            </a:pPr>
            <a:r>
              <a:rPr lang="fr-FR" dirty="0" smtClean="0"/>
              <a:t>La préservation de l'information</a:t>
            </a:r>
          </a:p>
          <a:p>
            <a:pPr marL="514350" indent="-514350">
              <a:buFont typeface="+mj-lt"/>
              <a:buAutoNum type="arabicPeriod"/>
            </a:pPr>
            <a:endParaRPr lang="fr-FR" dirty="0" smtClean="0"/>
          </a:p>
          <a:p>
            <a:pPr marL="514350" indent="-514350">
              <a:buFont typeface="+mj-lt"/>
              <a:buAutoNum type="arabicPeriod"/>
            </a:pPr>
            <a:r>
              <a:rPr lang="fr-FR" dirty="0" smtClean="0"/>
              <a:t>La préservation des dépendances fonctionnelles</a:t>
            </a:r>
          </a:p>
          <a:p>
            <a:pPr marL="514350" indent="-514350">
              <a:buFont typeface="+mj-lt"/>
              <a:buAutoNum type="arabicPeriod"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Décomposition de schéma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26422-A240-4074-8C4C-7EF19C8C6A76}" type="slidenum">
              <a:rPr lang="fr-FR" smtClean="0"/>
              <a:pPr/>
              <a:t>24</a:t>
            </a:fld>
            <a:endParaRPr lang="fr-FR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79388" y="2143844"/>
            <a:ext cx="8458200" cy="1981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algn="just">
              <a:spcBef>
                <a:spcPct val="20000"/>
              </a:spcBef>
            </a:pPr>
            <a:r>
              <a:rPr lang="fr-FR" sz="2400" dirty="0"/>
              <a:t>On appelle </a:t>
            </a:r>
            <a:r>
              <a:rPr lang="fr-FR" sz="2400" i="1" dirty="0"/>
              <a:t>décomposition d’un schéma de relation</a:t>
            </a:r>
            <a:r>
              <a:rPr lang="fr-FR" sz="2400" dirty="0"/>
              <a:t> R = (A1, A2, ..., An) où A1, A2, ..., An sont des attributs, le remplacement de R par un ensemble de schémas de relation R1, R2, ..., </a:t>
            </a:r>
            <a:r>
              <a:rPr lang="fr-FR" sz="2400" dirty="0" err="1"/>
              <a:t>Rp</a:t>
            </a:r>
            <a:r>
              <a:rPr lang="fr-FR" sz="2400" dirty="0"/>
              <a:t> (p</a:t>
            </a:r>
            <a:r>
              <a:rPr lang="fr-FR" sz="2400" dirty="0">
                <a:sym typeface="Symbol" pitchFamily="18" charset="2"/>
              </a:rPr>
              <a:t></a:t>
            </a:r>
            <a:r>
              <a:rPr lang="fr-FR" sz="2400" dirty="0"/>
              <a:t>1), obtenus à partir de R par </a:t>
            </a:r>
            <a:r>
              <a:rPr lang="fr-FR" sz="2400" dirty="0" smtClean="0"/>
              <a:t>projection et </a:t>
            </a:r>
            <a:r>
              <a:rPr lang="fr-FR" sz="2400" dirty="0"/>
              <a:t>de telle sorte que la réunion des attributs de Ri (1</a:t>
            </a:r>
            <a:r>
              <a:rPr lang="fr-FR" sz="2400" dirty="0">
                <a:sym typeface="Symbol" pitchFamily="18" charset="2"/>
              </a:rPr>
              <a:t></a:t>
            </a:r>
            <a:r>
              <a:rPr lang="fr-FR" sz="2400" dirty="0"/>
              <a:t>i </a:t>
            </a:r>
            <a:r>
              <a:rPr lang="fr-FR" sz="2400" dirty="0">
                <a:sym typeface="Symbol" pitchFamily="18" charset="2"/>
              </a:rPr>
              <a:t></a:t>
            </a:r>
            <a:r>
              <a:rPr lang="fr-FR" sz="2400" dirty="0"/>
              <a:t> p</a:t>
            </a:r>
            <a:r>
              <a:rPr lang="fr-FR" sz="2400" dirty="0" smtClean="0"/>
              <a:t>) par jointure </a:t>
            </a:r>
            <a:r>
              <a:rPr lang="fr-FR" sz="2400" dirty="0"/>
              <a:t>soit égale à R.</a:t>
            </a:r>
          </a:p>
        </p:txBody>
      </p:sp>
      <p:sp>
        <p:nvSpPr>
          <p:cNvPr id="6" name="Text Box 4" descr="Papier journal"/>
          <p:cNvSpPr txBox="1">
            <a:spLocks noChangeArrowheads="1"/>
          </p:cNvSpPr>
          <p:nvPr/>
        </p:nvSpPr>
        <p:spPr bwMode="auto">
          <a:xfrm>
            <a:off x="251520" y="4941168"/>
            <a:ext cx="1439497" cy="462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 anchor="b">
            <a:spAutoFit/>
          </a:bodyPr>
          <a:lstStyle/>
          <a:p>
            <a:pPr algn="ctr" eaLnBrk="0" hangingPunct="0"/>
            <a:r>
              <a:rPr lang="fr-FR" sz="2400" dirty="0">
                <a:latin typeface="Times New Roman" pitchFamily="18" charset="0"/>
              </a:rPr>
              <a:t>Exemple :</a:t>
            </a:r>
          </a:p>
        </p:txBody>
      </p:sp>
      <p:sp>
        <p:nvSpPr>
          <p:cNvPr id="7" name="Text Box 5" descr="Papier journal"/>
          <p:cNvSpPr txBox="1">
            <a:spLocks noChangeArrowheads="1"/>
          </p:cNvSpPr>
          <p:nvPr/>
        </p:nvSpPr>
        <p:spPr bwMode="auto">
          <a:xfrm>
            <a:off x="1691680" y="4955041"/>
            <a:ext cx="6696744" cy="15703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2075" tIns="46038" rIns="92075" bIns="46038" anchor="b">
            <a:spAutoFit/>
          </a:bodyPr>
          <a:lstStyle/>
          <a:p>
            <a:pPr eaLnBrk="0" hangingPunct="0"/>
            <a:r>
              <a:rPr lang="fr-FR" sz="2400" dirty="0" smtClean="0">
                <a:latin typeface="Times New Roman" pitchFamily="18" charset="0"/>
              </a:rPr>
              <a:t>Soient R = (mat, ETUDIANT, NOTE, PROF)</a:t>
            </a:r>
          </a:p>
          <a:p>
            <a:pPr eaLnBrk="0" hangingPunct="0"/>
            <a:r>
              <a:rPr lang="fr-FR" sz="2400" dirty="0" smtClean="0">
                <a:latin typeface="Times New Roman" pitchFamily="18" charset="0"/>
              </a:rPr>
              <a:t>R1 = (mat, ETUDIANT, NOTE) </a:t>
            </a:r>
          </a:p>
          <a:p>
            <a:pPr eaLnBrk="0" hangingPunct="0"/>
            <a:r>
              <a:rPr lang="fr-FR" sz="2400" dirty="0" smtClean="0">
                <a:latin typeface="Times New Roman" pitchFamily="18" charset="0"/>
              </a:rPr>
              <a:t>R2 = (mat, PROF)</a:t>
            </a:r>
          </a:p>
          <a:p>
            <a:pPr eaLnBrk="0" hangingPunct="0"/>
            <a:r>
              <a:rPr lang="fr-FR" sz="2400" dirty="0" smtClean="0">
                <a:latin typeface="Times New Roman" pitchFamily="18" charset="0"/>
              </a:rPr>
              <a:t>R1 et R2 forment une décomposition de 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Décomposition sans perte d'information (SPI)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26422-A240-4074-8C4C-7EF19C8C6A76}" type="slidenum">
              <a:rPr lang="fr-FR" smtClean="0"/>
              <a:pPr/>
              <a:t>25</a:t>
            </a:fld>
            <a:endParaRPr lang="fr-FR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249610" y="1917774"/>
            <a:ext cx="86106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 algn="just">
              <a:spcBef>
                <a:spcPct val="20000"/>
              </a:spcBef>
              <a:buFontTx/>
              <a:buChar char="•"/>
            </a:pPr>
            <a:r>
              <a:rPr lang="fr-FR" sz="2400" dirty="0"/>
              <a:t>On dit qu’une </a:t>
            </a:r>
            <a:r>
              <a:rPr lang="fr-FR" sz="2400" i="1" dirty="0"/>
              <a:t>décomposition</a:t>
            </a:r>
            <a:r>
              <a:rPr lang="fr-FR" sz="2400" dirty="0"/>
              <a:t> de R en R1, R2, … </a:t>
            </a:r>
            <a:r>
              <a:rPr lang="fr-FR" sz="2400" dirty="0" err="1"/>
              <a:t>Rp</a:t>
            </a:r>
            <a:r>
              <a:rPr lang="fr-FR" sz="2400" dirty="0"/>
              <a:t>, est </a:t>
            </a:r>
            <a:r>
              <a:rPr lang="fr-FR" sz="2400" i="1" dirty="0"/>
              <a:t>sans perte d’information</a:t>
            </a:r>
            <a:r>
              <a:rPr lang="fr-FR" sz="2400" dirty="0"/>
              <a:t>, ce que l’on note SPI, si </a:t>
            </a:r>
            <a:r>
              <a:rPr lang="fr-FR" sz="2400" dirty="0" smtClean="0"/>
              <a:t>tous les tuples </a:t>
            </a:r>
            <a:r>
              <a:rPr lang="fr-FR" sz="2400" dirty="0"/>
              <a:t>r sur R </a:t>
            </a:r>
            <a:r>
              <a:rPr lang="fr-FR" sz="2400" dirty="0" smtClean="0"/>
              <a:t>considérés </a:t>
            </a:r>
            <a:r>
              <a:rPr lang="fr-FR" sz="2400" dirty="0"/>
              <a:t>sont égales à la jointure des </a:t>
            </a:r>
            <a:r>
              <a:rPr lang="fr-FR" sz="2400" dirty="0" smtClean="0"/>
              <a:t>tuples </a:t>
            </a:r>
            <a:r>
              <a:rPr lang="fr-FR" sz="2400" dirty="0"/>
              <a:t>ri (1</a:t>
            </a:r>
            <a:r>
              <a:rPr lang="fr-FR" sz="2400" dirty="0">
                <a:sym typeface="Symbol" pitchFamily="18" charset="2"/>
              </a:rPr>
              <a:t></a:t>
            </a:r>
            <a:r>
              <a:rPr lang="fr-FR" sz="2400" dirty="0"/>
              <a:t>i</a:t>
            </a:r>
            <a:r>
              <a:rPr lang="fr-FR" sz="2400" dirty="0">
                <a:sym typeface="Symbol" pitchFamily="18" charset="2"/>
              </a:rPr>
              <a:t></a:t>
            </a:r>
            <a:r>
              <a:rPr lang="fr-FR" sz="2400" dirty="0"/>
              <a:t>p) </a:t>
            </a:r>
            <a:r>
              <a:rPr lang="fr-FR" sz="2400" dirty="0" smtClean="0"/>
              <a:t>obtenus </a:t>
            </a:r>
            <a:r>
              <a:rPr lang="fr-FR" sz="2400" dirty="0"/>
              <a:t>par projection de r sur les schémas Ri.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fr-FR" sz="2400" dirty="0"/>
              <a:t>Condition nécessaire et suffisante : Théorème de Heath</a:t>
            </a:r>
          </a:p>
        </p:txBody>
      </p:sp>
      <p:sp>
        <p:nvSpPr>
          <p:cNvPr id="6" name="Text Box 6" descr="Papier journal"/>
          <p:cNvSpPr txBox="1">
            <a:spLocks noChangeArrowheads="1"/>
          </p:cNvSpPr>
          <p:nvPr/>
        </p:nvSpPr>
        <p:spPr bwMode="auto">
          <a:xfrm>
            <a:off x="611560" y="3983129"/>
            <a:ext cx="8229600" cy="19396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b">
            <a:spAutoFit/>
          </a:bodyPr>
          <a:lstStyle/>
          <a:p>
            <a:pPr algn="just" eaLnBrk="0" hangingPunct="0"/>
            <a:r>
              <a:rPr lang="fr-FR" sz="2400" dirty="0">
                <a:latin typeface="Times New Roman" pitchFamily="18" charset="0"/>
              </a:rPr>
              <a:t>Soit R=(X</a:t>
            </a:r>
            <a:r>
              <a:rPr lang="fr-FR" sz="2400" dirty="0" smtClean="0">
                <a:latin typeface="Times New Roman" pitchFamily="18" charset="0"/>
              </a:rPr>
              <a:t>, Y, Z</a:t>
            </a:r>
            <a:r>
              <a:rPr lang="fr-FR" sz="2400" dirty="0">
                <a:latin typeface="Times New Roman" pitchFamily="18" charset="0"/>
              </a:rPr>
              <a:t>) où X, Y et Z sont des ensembles d ’attributs. Si on suppose que X </a:t>
            </a:r>
            <a:r>
              <a:rPr lang="fr-FR" sz="2400" dirty="0" smtClean="0">
                <a:latin typeface="Times New Roman" pitchFamily="18" charset="0"/>
                <a:sym typeface="Symbol" pitchFamily="18" charset="2"/>
              </a:rPr>
              <a:t> Y </a:t>
            </a:r>
            <a:r>
              <a:rPr lang="fr-FR" sz="2400" dirty="0">
                <a:latin typeface="Times New Roman" pitchFamily="18" charset="0"/>
                <a:sym typeface="Symbol" pitchFamily="18" charset="2"/>
              </a:rPr>
              <a:t>appartient à F+, alors la décomposition de R en S = (X</a:t>
            </a:r>
            <a:r>
              <a:rPr lang="fr-FR" sz="2400" dirty="0" smtClean="0">
                <a:latin typeface="Times New Roman" pitchFamily="18" charset="0"/>
                <a:sym typeface="Symbol" pitchFamily="18" charset="2"/>
              </a:rPr>
              <a:t>, Y</a:t>
            </a:r>
            <a:r>
              <a:rPr lang="fr-FR" sz="2400" dirty="0">
                <a:latin typeface="Times New Roman" pitchFamily="18" charset="0"/>
                <a:sym typeface="Symbol" pitchFamily="18" charset="2"/>
              </a:rPr>
              <a:t>) et T = (X</a:t>
            </a:r>
            <a:r>
              <a:rPr lang="fr-FR" sz="2400" dirty="0" smtClean="0">
                <a:latin typeface="Times New Roman" pitchFamily="18" charset="0"/>
                <a:sym typeface="Symbol" pitchFamily="18" charset="2"/>
              </a:rPr>
              <a:t>, Z</a:t>
            </a:r>
            <a:r>
              <a:rPr lang="fr-FR" sz="2400" dirty="0">
                <a:latin typeface="Times New Roman" pitchFamily="18" charset="0"/>
                <a:sym typeface="Symbol" pitchFamily="18" charset="2"/>
              </a:rPr>
              <a:t>) est SPI. Réciproquement, si la décomposition de R en S et T est SPI, alors </a:t>
            </a:r>
            <a:r>
              <a:rPr lang="fr-FR" sz="2400" dirty="0">
                <a:latin typeface="Times New Roman" pitchFamily="18" charset="0"/>
              </a:rPr>
              <a:t>X </a:t>
            </a:r>
            <a:r>
              <a:rPr lang="fr-FR" sz="2400" dirty="0" smtClean="0">
                <a:latin typeface="Times New Roman" pitchFamily="18" charset="0"/>
                <a:sym typeface="Symbol" pitchFamily="18" charset="2"/>
              </a:rPr>
              <a:t> Y ou </a:t>
            </a:r>
            <a:r>
              <a:rPr lang="fr-FR" sz="2400" dirty="0" smtClean="0">
                <a:latin typeface="Times New Roman" pitchFamily="18" charset="0"/>
              </a:rPr>
              <a:t>X </a:t>
            </a:r>
            <a:r>
              <a:rPr lang="fr-FR" sz="2400" dirty="0" smtClean="0">
                <a:latin typeface="Times New Roman" pitchFamily="18" charset="0"/>
                <a:sym typeface="Symbol" pitchFamily="18" charset="2"/>
              </a:rPr>
              <a:t> Z  </a:t>
            </a:r>
            <a:r>
              <a:rPr lang="fr-FR" sz="2400" dirty="0">
                <a:latin typeface="Times New Roman" pitchFamily="18" charset="0"/>
                <a:sym typeface="Symbol" pitchFamily="18" charset="2"/>
              </a:rPr>
              <a:t>appartient à F+.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Exemple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26422-A240-4074-8C4C-7EF19C8C6A76}" type="slidenum">
              <a:rPr lang="fr-FR" smtClean="0"/>
              <a:pPr/>
              <a:t>26</a:t>
            </a:fld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eaLnBrk="0" hangingPunct="0">
              <a:buNone/>
            </a:pPr>
            <a:r>
              <a:rPr lang="fr-FR" sz="2800" dirty="0" smtClean="0">
                <a:latin typeface="Times New Roman" pitchFamily="18" charset="0"/>
              </a:rPr>
              <a:t>R = </a:t>
            </a:r>
            <a:r>
              <a:rPr lang="fr-FR" sz="2800" dirty="0">
                <a:latin typeface="Times New Roman" pitchFamily="18" charset="0"/>
              </a:rPr>
              <a:t>(MATIÈRE, </a:t>
            </a:r>
            <a:r>
              <a:rPr lang="fr-FR" sz="2800" dirty="0" smtClean="0">
                <a:latin typeface="Times New Roman" pitchFamily="18" charset="0"/>
              </a:rPr>
              <a:t>ETUDIANT, NOTE, PROF)</a:t>
            </a:r>
          </a:p>
          <a:p>
            <a:pPr eaLnBrk="0" hangingPunct="0">
              <a:buNone/>
            </a:pPr>
            <a:r>
              <a:rPr lang="fr-FR" sz="2800" dirty="0" smtClean="0">
                <a:latin typeface="Times New Roman" pitchFamily="18" charset="0"/>
              </a:rPr>
              <a:t>R1 = </a:t>
            </a:r>
            <a:r>
              <a:rPr lang="fr-FR" sz="2800" dirty="0">
                <a:latin typeface="Times New Roman" pitchFamily="18" charset="0"/>
              </a:rPr>
              <a:t>(MATIÈRE</a:t>
            </a:r>
            <a:r>
              <a:rPr lang="fr-FR" sz="2800" u="sng" dirty="0" smtClean="0">
                <a:latin typeface="Times New Roman" pitchFamily="18" charset="0"/>
              </a:rPr>
              <a:t>, ETUDIANT</a:t>
            </a:r>
            <a:r>
              <a:rPr lang="fr-FR" sz="2800" dirty="0" smtClean="0">
                <a:latin typeface="Times New Roman" pitchFamily="18" charset="0"/>
              </a:rPr>
              <a:t>, NOTE) </a:t>
            </a:r>
          </a:p>
          <a:p>
            <a:pPr eaLnBrk="0" hangingPunct="0">
              <a:buNone/>
            </a:pPr>
            <a:r>
              <a:rPr lang="fr-FR" sz="2800" dirty="0" smtClean="0">
                <a:latin typeface="Times New Roman" pitchFamily="18" charset="0"/>
              </a:rPr>
              <a:t>R2 = </a:t>
            </a:r>
            <a:r>
              <a:rPr lang="fr-FR" sz="2800" dirty="0">
                <a:latin typeface="Times New Roman" pitchFamily="18" charset="0"/>
              </a:rPr>
              <a:t>(MATIÈRE, </a:t>
            </a:r>
            <a:r>
              <a:rPr lang="fr-FR" sz="2800" dirty="0" smtClean="0">
                <a:latin typeface="Times New Roman" pitchFamily="18" charset="0"/>
              </a:rPr>
              <a:t>PROF)</a:t>
            </a:r>
          </a:p>
          <a:p>
            <a:pPr algn="just" eaLnBrk="0" hangingPunct="0">
              <a:buNone/>
            </a:pPr>
            <a:endParaRPr lang="fr-FR" sz="2800" dirty="0" smtClean="0">
              <a:latin typeface="Times New Roman" pitchFamily="18" charset="0"/>
            </a:endParaRPr>
          </a:p>
          <a:p>
            <a:pPr algn="just" eaLnBrk="0" hangingPunct="0">
              <a:buNone/>
            </a:pPr>
            <a:r>
              <a:rPr lang="fr-FR" sz="2800" dirty="0" smtClean="0">
                <a:latin typeface="Times New Roman" pitchFamily="18" charset="0"/>
              </a:rPr>
              <a:t>R1 et R2 est une décomposition SPI de R muni de </a:t>
            </a:r>
          </a:p>
          <a:p>
            <a:pPr algn="just" eaLnBrk="0" hangingPunct="0">
              <a:buNone/>
            </a:pPr>
            <a:r>
              <a:rPr lang="fr-FR" sz="2800" dirty="0" smtClean="0">
                <a:latin typeface="Times New Roman" pitchFamily="18" charset="0"/>
              </a:rPr>
              <a:t>F = </a:t>
            </a:r>
            <a:r>
              <a:rPr lang="fr-FR" sz="2800" dirty="0">
                <a:latin typeface="Times New Roman" pitchFamily="18" charset="0"/>
              </a:rPr>
              <a:t>{(MATIÈRE</a:t>
            </a:r>
            <a:r>
              <a:rPr lang="fr-FR" dirty="0" smtClean="0">
                <a:latin typeface="Times New Roman" pitchFamily="18" charset="0"/>
              </a:rPr>
              <a:t>, ETUDIANT) </a:t>
            </a:r>
            <a:r>
              <a:rPr lang="fr-FR" dirty="0" smtClean="0">
                <a:latin typeface="Times New Roman" pitchFamily="18" charset="0"/>
                <a:sym typeface="Symbol" pitchFamily="18" charset="2"/>
              </a:rPr>
              <a:t> NOTE, </a:t>
            </a:r>
          </a:p>
          <a:p>
            <a:pPr algn="just" eaLnBrk="0" hangingPunct="0">
              <a:buNone/>
            </a:pPr>
            <a:r>
              <a:rPr lang="fr-FR" sz="2800" dirty="0">
                <a:latin typeface="Times New Roman" pitchFamily="18" charset="0"/>
                <a:sym typeface="Symbol" pitchFamily="18" charset="2"/>
              </a:rPr>
              <a:t> </a:t>
            </a:r>
            <a:r>
              <a:rPr lang="fr-FR" sz="2800" dirty="0" smtClean="0">
                <a:latin typeface="Times New Roman" pitchFamily="18" charset="0"/>
                <a:sym typeface="Symbol" pitchFamily="18" charset="2"/>
              </a:rPr>
              <a:t>               </a:t>
            </a:r>
            <a:r>
              <a:rPr lang="fr-FR" sz="2800" dirty="0" smtClean="0">
                <a:latin typeface="Times New Roman" pitchFamily="18" charset="0"/>
              </a:rPr>
              <a:t>MATIÈRE</a:t>
            </a:r>
            <a:r>
              <a:rPr lang="fr-FR" dirty="0" smtClean="0">
                <a:latin typeface="Times New Roman" pitchFamily="18" charset="0"/>
                <a:sym typeface="Symbol" pitchFamily="18" charset="2"/>
              </a:rPr>
              <a:t>  PROF}</a:t>
            </a:r>
            <a:endParaRPr lang="fr-FR" sz="2800" dirty="0" smtClean="0">
              <a:latin typeface="Times New Roman" pitchFamily="18" charset="0"/>
              <a:sym typeface="Symbol" pitchFamily="18" charset="2"/>
            </a:endParaRP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Décomposition sans perte de dépendances (SPD)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26422-A240-4074-8C4C-7EF19C8C6A76}" type="slidenum">
              <a:rPr lang="fr-FR" smtClean="0"/>
              <a:pPr/>
              <a:t>27</a:t>
            </a:fld>
            <a:endParaRPr lang="fr-FR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250825" y="2037060"/>
            <a:ext cx="8713788" cy="4416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 algn="just">
              <a:spcBef>
                <a:spcPct val="20000"/>
              </a:spcBef>
              <a:buFontTx/>
              <a:buChar char="•"/>
            </a:pPr>
            <a:r>
              <a:rPr lang="fr-FR" sz="2400" dirty="0"/>
              <a:t>Soit R décomposée en R1, R2, .., Rp. On appelle </a:t>
            </a:r>
            <a:r>
              <a:rPr lang="fr-FR" sz="2400" i="1" dirty="0"/>
              <a:t>restriction</a:t>
            </a:r>
            <a:r>
              <a:rPr lang="fr-FR" sz="2400" dirty="0"/>
              <a:t> de F à Ri, notée Fi, l’ensemble des DF de F+ formées d’attributs de Ri uniquement. </a:t>
            </a:r>
          </a:p>
          <a:p>
            <a:pPr marL="342900" indent="-342900" algn="just">
              <a:spcBef>
                <a:spcPct val="20000"/>
              </a:spcBef>
            </a:pPr>
            <a:r>
              <a:rPr lang="fr-FR" sz="2400" dirty="0" smtClean="0"/>
              <a:t>Exemple:</a:t>
            </a:r>
          </a:p>
          <a:p>
            <a:pPr marL="342900" indent="-342900" algn="just">
              <a:spcBef>
                <a:spcPct val="20000"/>
              </a:spcBef>
            </a:pPr>
            <a:r>
              <a:rPr lang="fr-FR" sz="2400" dirty="0" smtClean="0">
                <a:latin typeface="Times New Roman" pitchFamily="18" charset="0"/>
              </a:rPr>
              <a:t>Restriction de F à R1 : F1 = {(MATIÈRE, ETUDIANT) </a:t>
            </a:r>
            <a:r>
              <a:rPr lang="fr-FR" sz="2400" dirty="0" smtClean="0">
                <a:latin typeface="Times New Roman" pitchFamily="18" charset="0"/>
                <a:sym typeface="Symbol" pitchFamily="18" charset="2"/>
              </a:rPr>
              <a:t> NOTE}</a:t>
            </a:r>
          </a:p>
          <a:p>
            <a:pPr marL="342900" indent="-342900" algn="just">
              <a:spcBef>
                <a:spcPct val="20000"/>
              </a:spcBef>
            </a:pPr>
            <a:r>
              <a:rPr lang="fr-FR" sz="2400" dirty="0" smtClean="0">
                <a:latin typeface="Times New Roman" pitchFamily="18" charset="0"/>
              </a:rPr>
              <a:t>Restriction de F à R2 : F2 = </a:t>
            </a:r>
            <a:r>
              <a:rPr lang="fr-FR" sz="2400" dirty="0">
                <a:latin typeface="Times New Roman" pitchFamily="18" charset="0"/>
              </a:rPr>
              <a:t>{MATIÈRE</a:t>
            </a:r>
            <a:r>
              <a:rPr lang="fr-FR" sz="2400" dirty="0" smtClean="0">
                <a:latin typeface="Times New Roman" pitchFamily="18" charset="0"/>
                <a:sym typeface="Symbol" pitchFamily="18" charset="2"/>
              </a:rPr>
              <a:t>  PROF}</a:t>
            </a:r>
          </a:p>
          <a:p>
            <a:pPr marL="342900" indent="-342900" algn="just">
              <a:spcBef>
                <a:spcPct val="20000"/>
              </a:spcBef>
            </a:pPr>
            <a:endParaRPr lang="fr-FR" sz="2400" dirty="0"/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r>
              <a:rPr lang="fr-FR" sz="2400" dirty="0"/>
              <a:t>On dit que la décomposition de R en R1, R2, .., </a:t>
            </a:r>
            <a:r>
              <a:rPr lang="fr-FR" sz="2400" dirty="0" err="1"/>
              <a:t>Rp</a:t>
            </a:r>
            <a:r>
              <a:rPr lang="fr-FR" sz="2400" dirty="0"/>
              <a:t> préserve les DF, ou encore est </a:t>
            </a:r>
            <a:r>
              <a:rPr lang="fr-FR" sz="2400" i="1" dirty="0"/>
              <a:t>sans perte de dépendances</a:t>
            </a:r>
            <a:r>
              <a:rPr lang="fr-FR" sz="2400" dirty="0"/>
              <a:t>, ce que l’on note SPD, si l'union des fermetures </a:t>
            </a:r>
            <a:r>
              <a:rPr lang="fr-FR" sz="2400" dirty="0" smtClean="0"/>
              <a:t>transitives des </a:t>
            </a:r>
            <a:r>
              <a:rPr lang="fr-FR" sz="2400" dirty="0"/>
              <a:t>Fi (1</a:t>
            </a:r>
            <a:r>
              <a:rPr lang="fr-FR" sz="2400" dirty="0">
                <a:sym typeface="Symbol" pitchFamily="18" charset="2"/>
              </a:rPr>
              <a:t></a:t>
            </a:r>
            <a:r>
              <a:rPr lang="fr-FR" sz="2400" dirty="0"/>
              <a:t>i</a:t>
            </a:r>
            <a:r>
              <a:rPr lang="fr-FR" sz="2400" dirty="0">
                <a:sym typeface="Symbol" pitchFamily="18" charset="2"/>
              </a:rPr>
              <a:t></a:t>
            </a:r>
            <a:r>
              <a:rPr lang="fr-FR" sz="2400" dirty="0"/>
              <a:t>p) est égale à F+.</a:t>
            </a:r>
          </a:p>
          <a:p>
            <a:pPr marL="342900" indent="-342900" algn="just">
              <a:spcBef>
                <a:spcPct val="20000"/>
              </a:spcBef>
              <a:buFontTx/>
              <a:buChar char="•"/>
            </a:pPr>
            <a:endParaRPr lang="fr-F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Les formes normales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26422-A240-4074-8C4C-7EF19C8C6A76}" type="slidenum">
              <a:rPr lang="fr-FR" smtClean="0"/>
              <a:pPr/>
              <a:t>28</a:t>
            </a:fld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Les 3 premières formes normales ont pour objectif de permettre la décomposition de relations sans perdre d'informations à partir de la notion de dépendance fonctionnelle. L'objectif de cette décomposition est d'obtenir un schéma conceptuel représentant les entités et les associations du monde réel.</a:t>
            </a:r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Reconstituer les entités et les associations à partir des liens (DF) entre les attributs. 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Première forme normale (1FN)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26422-A240-4074-8C4C-7EF19C8C6A76}" type="slidenum">
              <a:rPr lang="fr-FR" smtClean="0"/>
              <a:pPr/>
              <a:t>29</a:t>
            </a:fld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 smtClean="0"/>
              <a:t>Un schéma de relation est dit en première forme normale (1FN) si tous les attributs qui le composent sont atomiques et indivisibles.</a:t>
            </a:r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Une relation en 1FN ne contient pas d'attributs composées ni d'attributs multi-</a:t>
            </a:r>
            <a:r>
              <a:rPr lang="fr-FR" dirty="0" err="1" smtClean="0"/>
              <a:t>valués</a:t>
            </a:r>
            <a:r>
              <a:rPr lang="fr-FR" dirty="0" smtClean="0"/>
              <a:t>.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Schéma mal conçu (redondance des données)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26422-A240-4074-8C4C-7EF19C8C6A76}" type="slidenum">
              <a:rPr lang="fr-FR" smtClean="0"/>
              <a:pPr/>
              <a:t>3</a:t>
            </a:fld>
            <a:endParaRPr lang="fr-FR"/>
          </a:p>
        </p:txBody>
      </p:sp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539552" y="2348878"/>
          <a:ext cx="7848872" cy="31683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160"/>
                <a:gridCol w="1224136"/>
                <a:gridCol w="1368152"/>
                <a:gridCol w="864096"/>
                <a:gridCol w="1440160"/>
                <a:gridCol w="1512168"/>
              </a:tblGrid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err="1" smtClean="0">
                          <a:latin typeface="+mj-lt"/>
                        </a:rPr>
                        <a:t>Num_Employé</a:t>
                      </a:r>
                      <a:endParaRPr lang="fr-FR" sz="16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err="1" smtClean="0">
                          <a:latin typeface="+mj-lt"/>
                        </a:rPr>
                        <a:t>Num_Projet</a:t>
                      </a:r>
                      <a:endParaRPr lang="fr-FR" sz="16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err="1" smtClean="0">
                          <a:latin typeface="+mj-lt"/>
                        </a:rPr>
                        <a:t>Début_Affect</a:t>
                      </a:r>
                      <a:endParaRPr lang="fr-FR" sz="16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+mj-lt"/>
                          <a:ea typeface="+mn-ea"/>
                          <a:cs typeface="+mn-cs"/>
                        </a:rPr>
                        <a:t>Nom</a:t>
                      </a:r>
                      <a:endParaRPr lang="fr-FR" sz="16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+mj-lt"/>
                          <a:ea typeface="Times New Roman"/>
                          <a:cs typeface="Times New Roman"/>
                        </a:rPr>
                        <a:t>Fonction</a:t>
                      </a:r>
                      <a:endParaRPr lang="fr-FR" sz="16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err="1" smtClean="0">
                          <a:latin typeface="+mj-lt"/>
                          <a:ea typeface="Times New Roman"/>
                          <a:cs typeface="Times New Roman"/>
                        </a:rPr>
                        <a:t>Date_Début</a:t>
                      </a:r>
                      <a:endParaRPr lang="fr-FR" sz="16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1009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122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07/03/2011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+mn-ea"/>
                          <a:cs typeface="+mn-cs"/>
                        </a:rPr>
                        <a:t>Touati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Concepteur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1001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122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08/03/2011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err="1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Belaid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Chef de projet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1023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122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15/06/2011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err="1" smtClean="0">
                          <a:latin typeface="Cambria" pitchFamily="18" charset="0"/>
                        </a:rPr>
                        <a:t>Djabi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Développeur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1009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103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12/09/2010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Touati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Concepteur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1001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208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15/06/2011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err="1" smtClean="0">
                          <a:latin typeface="Cambria" pitchFamily="18" charset="0"/>
                          <a:ea typeface="+mn-ea"/>
                          <a:cs typeface="+mn-cs"/>
                        </a:rPr>
                        <a:t>Belaid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Analyste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</a:rPr>
                        <a:t>1018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Malek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Analyste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</a:rPr>
                        <a:t>1015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err="1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Grir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Analyste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420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</a:rPr>
                        <a:t>01/05/2012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</a:rPr>
                        <a:t>430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NULL</a:t>
                      </a:r>
                      <a:endParaRPr lang="fr-FR" sz="1600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</a:rPr>
                        <a:t>19/05/2012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77244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+mn-ea"/>
                          <a:cs typeface="+mn-cs"/>
                        </a:rPr>
                        <a:t>431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NULL</a:t>
                      </a:r>
                      <a:endParaRPr lang="fr-FR" sz="1600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15/05/2012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1043608" y="5877272"/>
            <a:ext cx="65527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A chaque nouvelle affectation, toutes les informations sur l'employé et le projet concernés </a:t>
            </a:r>
            <a:r>
              <a:rPr lang="fr-FR" smtClean="0"/>
              <a:t>sont répétées!!!!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Relation Employé en 1FN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26422-A240-4074-8C4C-7EF19C8C6A76}" type="slidenum">
              <a:rPr lang="fr-FR" smtClean="0"/>
              <a:pPr/>
              <a:t>30</a:t>
            </a:fld>
            <a:endParaRPr lang="fr-FR"/>
          </a:p>
        </p:txBody>
      </p:sp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323528" y="1993406"/>
          <a:ext cx="8640960" cy="21556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6182"/>
                <a:gridCol w="936106"/>
                <a:gridCol w="1152128"/>
                <a:gridCol w="1800200"/>
                <a:gridCol w="1872208"/>
                <a:gridCol w="1224136"/>
              </a:tblGrid>
              <a:tr h="298319">
                <a:tc>
                  <a:txBody>
                    <a:bodyPr/>
                    <a:lstStyle/>
                    <a:p>
                      <a:r>
                        <a:rPr lang="fr-FR" dirty="0" err="1" smtClean="0">
                          <a:latin typeface="+mj-lt"/>
                        </a:rPr>
                        <a:t>Num_Employé</a:t>
                      </a:r>
                      <a:endParaRPr lang="fr-FR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+mj-lt"/>
                        </a:rPr>
                        <a:t>Nom</a:t>
                      </a:r>
                      <a:endParaRPr lang="fr-FR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+mj-lt"/>
                        </a:rPr>
                        <a:t>Prénom</a:t>
                      </a:r>
                      <a:endParaRPr lang="fr-FR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 smtClean="0">
                          <a:latin typeface="+mj-lt"/>
                        </a:rPr>
                        <a:t>Date_Naissance</a:t>
                      </a:r>
                      <a:endParaRPr lang="fr-FR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+mj-lt"/>
                        </a:rPr>
                        <a:t>Fonction</a:t>
                      </a:r>
                      <a:endParaRPr lang="fr-FR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 smtClean="0">
                          <a:latin typeface="+mj-lt"/>
                        </a:rPr>
                        <a:t>Est_Cadre</a:t>
                      </a:r>
                      <a:endParaRPr lang="fr-FR" dirty="0">
                        <a:latin typeface="+mj-lt"/>
                      </a:endParaRPr>
                    </a:p>
                  </a:txBody>
                  <a:tcPr/>
                </a:tc>
              </a:tr>
              <a:tr h="298319">
                <a:tc>
                  <a:txBody>
                    <a:bodyPr/>
                    <a:lstStyle/>
                    <a:p>
                      <a:pPr marL="6350" indent="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  <a:ea typeface="Times New Roman"/>
                          <a:cs typeface="Times New Roman"/>
                        </a:rPr>
                        <a:t>1001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6350" indent="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err="1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Belaid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6350" indent="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  <a:ea typeface="Times New Roman"/>
                          <a:cs typeface="Times New Roman"/>
                        </a:rPr>
                        <a:t>Toufik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6350" indent="0"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  <a:ea typeface="Times New Roman"/>
                          <a:cs typeface="Times New Roman"/>
                        </a:rPr>
                        <a:t>12/05/1965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6350" indent="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  <a:ea typeface="Times New Roman"/>
                          <a:cs typeface="Times New Roman"/>
                        </a:rPr>
                        <a:t>Concepteur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err="1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true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98319">
                <a:tc>
                  <a:txBody>
                    <a:bodyPr/>
                    <a:lstStyle/>
                    <a:p>
                      <a:pPr marL="6350" indent="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  <a:ea typeface="Times New Roman"/>
                          <a:cs typeface="Times New Roman"/>
                        </a:rPr>
                        <a:t>1009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6350" indent="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Touati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6350" indent="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  <a:ea typeface="Times New Roman"/>
                          <a:cs typeface="Times New Roman"/>
                        </a:rPr>
                        <a:t>Rachid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6350" indent="0"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13/09/1941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6350" indent="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  <a:ea typeface="Times New Roman"/>
                          <a:cs typeface="Times New Roman"/>
                        </a:rPr>
                        <a:t>Chef de projet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err="1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true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98319">
                <a:tc>
                  <a:txBody>
                    <a:bodyPr/>
                    <a:lstStyle/>
                    <a:p>
                      <a:pPr marL="6350" indent="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  <a:ea typeface="Times New Roman"/>
                          <a:cs typeface="Times New Roman"/>
                        </a:rPr>
                        <a:t>1023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6350" indent="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  <a:ea typeface="Times New Roman"/>
                          <a:cs typeface="Times New Roman"/>
                        </a:rPr>
                        <a:t>Kadri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6350" indent="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  <a:ea typeface="Times New Roman"/>
                          <a:cs typeface="Times New Roman"/>
                        </a:rPr>
                        <a:t>Amine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6350" indent="0"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  <a:ea typeface="Times New Roman"/>
                          <a:cs typeface="Times New Roman"/>
                        </a:rPr>
                        <a:t>23/11/1970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6350" indent="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  <a:ea typeface="Times New Roman"/>
                          <a:cs typeface="Times New Roman"/>
                        </a:rPr>
                        <a:t>Développeur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err="1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true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98319">
                <a:tc>
                  <a:txBody>
                    <a:bodyPr/>
                    <a:lstStyle/>
                    <a:p>
                      <a:pPr marL="6350" indent="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  <a:ea typeface="Times New Roman"/>
                          <a:cs typeface="Times New Roman"/>
                        </a:rPr>
                        <a:t>1053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6350" indent="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err="1">
                          <a:latin typeface="Cambria" pitchFamily="18" charset="0"/>
                          <a:ea typeface="Times New Roman"/>
                          <a:cs typeface="Times New Roman"/>
                        </a:rPr>
                        <a:t>Djabi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6350" indent="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  <a:ea typeface="Times New Roman"/>
                          <a:cs typeface="Times New Roman"/>
                        </a:rPr>
                        <a:t>Fatiha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6350" indent="0"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  <a:ea typeface="Times New Roman"/>
                          <a:cs typeface="Times New Roman"/>
                        </a:rPr>
                        <a:t>04/06/1980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6350" indent="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Analyste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false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98319">
                <a:tc>
                  <a:txBody>
                    <a:bodyPr/>
                    <a:lstStyle/>
                    <a:p>
                      <a:pPr marL="6350" indent="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  <a:ea typeface="Times New Roman"/>
                          <a:cs typeface="Times New Roman"/>
                        </a:rPr>
                        <a:t>1026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6350" indent="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  <a:ea typeface="Times New Roman"/>
                          <a:cs typeface="Times New Roman"/>
                        </a:rPr>
                        <a:t>Bouras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6350" indent="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  <a:ea typeface="Times New Roman"/>
                          <a:cs typeface="Times New Roman"/>
                        </a:rPr>
                        <a:t>Kamel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6350" indent="0"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  <a:ea typeface="Times New Roman"/>
                          <a:cs typeface="Times New Roman"/>
                        </a:rPr>
                        <a:t>19/04/1968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6350" indent="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  <a:ea typeface="Times New Roman"/>
                          <a:cs typeface="Times New Roman"/>
                        </a:rPr>
                        <a:t>Administrateur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err="1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true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98319">
                <a:tc>
                  <a:txBody>
                    <a:bodyPr/>
                    <a:lstStyle/>
                    <a:p>
                      <a:pPr marL="6350" indent="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  <a:ea typeface="Times New Roman"/>
                          <a:cs typeface="Times New Roman"/>
                        </a:rPr>
                        <a:t>1005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6350" indent="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err="1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Djabi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6350" indent="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Fatiha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6350" indent="0"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  <a:ea typeface="Times New Roman"/>
                          <a:cs typeface="Times New Roman"/>
                        </a:rPr>
                        <a:t>22/08/1976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93663" indent="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  <a:ea typeface="Times New Roman"/>
                          <a:cs typeface="Times New Roman"/>
                        </a:rPr>
                        <a:t>Développeur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false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Relation Employé  (pas en 1FN)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26422-A240-4074-8C4C-7EF19C8C6A76}" type="slidenum">
              <a:rPr lang="fr-FR" smtClean="0"/>
              <a:pPr/>
              <a:t>31</a:t>
            </a:fld>
            <a:endParaRPr lang="fr-FR"/>
          </a:p>
        </p:txBody>
      </p:sp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323528" y="1993406"/>
          <a:ext cx="8640960" cy="29889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6182"/>
                <a:gridCol w="936106"/>
                <a:gridCol w="1152128"/>
                <a:gridCol w="1800200"/>
                <a:gridCol w="1872208"/>
                <a:gridCol w="1224136"/>
              </a:tblGrid>
              <a:tr h="298319">
                <a:tc>
                  <a:txBody>
                    <a:bodyPr/>
                    <a:lstStyle/>
                    <a:p>
                      <a:r>
                        <a:rPr lang="fr-FR" dirty="0" err="1" smtClean="0">
                          <a:latin typeface="+mj-lt"/>
                        </a:rPr>
                        <a:t>Num_Employé</a:t>
                      </a:r>
                      <a:endParaRPr lang="fr-FR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+mj-lt"/>
                        </a:rPr>
                        <a:t>Nom</a:t>
                      </a:r>
                      <a:endParaRPr lang="fr-FR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+mj-lt"/>
                        </a:rPr>
                        <a:t>Prénom</a:t>
                      </a:r>
                      <a:endParaRPr lang="fr-FR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 smtClean="0">
                          <a:latin typeface="+mj-lt"/>
                        </a:rPr>
                        <a:t>Date_Naissance</a:t>
                      </a:r>
                      <a:endParaRPr lang="fr-FR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latin typeface="+mj-lt"/>
                        </a:rPr>
                        <a:t>Fonction</a:t>
                      </a:r>
                      <a:endParaRPr lang="fr-FR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 smtClean="0">
                          <a:latin typeface="+mj-lt"/>
                        </a:rPr>
                        <a:t>Est_Cadre</a:t>
                      </a:r>
                      <a:endParaRPr lang="fr-FR" dirty="0">
                        <a:latin typeface="+mj-lt"/>
                      </a:endParaRPr>
                    </a:p>
                  </a:txBody>
                  <a:tcPr/>
                </a:tc>
              </a:tr>
              <a:tr h="298319">
                <a:tc>
                  <a:txBody>
                    <a:bodyPr/>
                    <a:lstStyle/>
                    <a:p>
                      <a:pPr marL="6350" indent="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  <a:ea typeface="Times New Roman"/>
                          <a:cs typeface="Times New Roman"/>
                        </a:rPr>
                        <a:t>1001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6350" indent="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err="1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Belaid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6350" indent="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smtClean="0">
                          <a:solidFill>
                            <a:schemeClr val="tx1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Toufik</a:t>
                      </a:r>
                      <a:endParaRPr lang="fr-FR" sz="1800" dirty="0">
                        <a:solidFill>
                          <a:schemeClr val="tx1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6350" indent="0"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  <a:ea typeface="Times New Roman"/>
                          <a:cs typeface="Times New Roman"/>
                        </a:rPr>
                        <a:t>12/05/1965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6350" indent="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smtClean="0">
                          <a:solidFill>
                            <a:srgbClr val="FF0000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Concepteur</a:t>
                      </a:r>
                    </a:p>
                    <a:p>
                      <a:pPr marL="6350" indent="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smtClean="0">
                          <a:solidFill>
                            <a:srgbClr val="FF0000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Développeur</a:t>
                      </a:r>
                      <a:endParaRPr lang="fr-FR" sz="1800" dirty="0">
                        <a:solidFill>
                          <a:srgbClr val="FF0000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err="1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true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98319">
                <a:tc>
                  <a:txBody>
                    <a:bodyPr/>
                    <a:lstStyle/>
                    <a:p>
                      <a:pPr marL="6350" indent="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  <a:ea typeface="Times New Roman"/>
                          <a:cs typeface="Times New Roman"/>
                        </a:rPr>
                        <a:t>1009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6350" indent="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Touati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6350" indent="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  <a:ea typeface="Times New Roman"/>
                          <a:cs typeface="Times New Roman"/>
                        </a:rPr>
                        <a:t>Rachid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6350" indent="0"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13/09/1941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6350" indent="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  <a:ea typeface="Times New Roman"/>
                          <a:cs typeface="Times New Roman"/>
                        </a:rPr>
                        <a:t>Chef de projet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err="1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true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98319">
                <a:tc>
                  <a:txBody>
                    <a:bodyPr/>
                    <a:lstStyle/>
                    <a:p>
                      <a:pPr marL="6350" indent="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  <a:ea typeface="Times New Roman"/>
                          <a:cs typeface="Times New Roman"/>
                        </a:rPr>
                        <a:t>1023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6350" indent="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  <a:ea typeface="Times New Roman"/>
                          <a:cs typeface="Times New Roman"/>
                        </a:rPr>
                        <a:t>Kadri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6350" indent="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  <a:ea typeface="Times New Roman"/>
                          <a:cs typeface="Times New Roman"/>
                        </a:rPr>
                        <a:t>Amine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6350" indent="0"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  <a:ea typeface="Times New Roman"/>
                          <a:cs typeface="Times New Roman"/>
                        </a:rPr>
                        <a:t>23/11/1970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6350" indent="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  <a:ea typeface="Times New Roman"/>
                          <a:cs typeface="Times New Roman"/>
                        </a:rPr>
                        <a:t>Développeur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err="1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true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98319">
                <a:tc>
                  <a:txBody>
                    <a:bodyPr/>
                    <a:lstStyle/>
                    <a:p>
                      <a:pPr marL="6350" indent="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  <a:ea typeface="Times New Roman"/>
                          <a:cs typeface="Times New Roman"/>
                        </a:rPr>
                        <a:t>1053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6350" indent="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err="1">
                          <a:latin typeface="Cambria" pitchFamily="18" charset="0"/>
                          <a:ea typeface="Times New Roman"/>
                          <a:cs typeface="Times New Roman"/>
                        </a:rPr>
                        <a:t>Djabi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6350" indent="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  <a:ea typeface="Times New Roman"/>
                          <a:cs typeface="Times New Roman"/>
                        </a:rPr>
                        <a:t>Fatiha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6350" indent="0"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  <a:ea typeface="Times New Roman"/>
                          <a:cs typeface="Times New Roman"/>
                        </a:rPr>
                        <a:t>04/06/1980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6350" indent="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smtClean="0">
                          <a:solidFill>
                            <a:srgbClr val="FF0000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Analyste</a:t>
                      </a:r>
                    </a:p>
                    <a:p>
                      <a:pPr marL="6350" indent="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smtClean="0">
                          <a:solidFill>
                            <a:srgbClr val="FF0000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Développeur</a:t>
                      </a:r>
                      <a:endParaRPr lang="fr-FR" sz="1800" dirty="0">
                        <a:solidFill>
                          <a:srgbClr val="FF0000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false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98319">
                <a:tc>
                  <a:txBody>
                    <a:bodyPr/>
                    <a:lstStyle/>
                    <a:p>
                      <a:pPr marL="6350" indent="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  <a:ea typeface="Times New Roman"/>
                          <a:cs typeface="Times New Roman"/>
                        </a:rPr>
                        <a:t>1026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6350" indent="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  <a:ea typeface="Times New Roman"/>
                          <a:cs typeface="Times New Roman"/>
                        </a:rPr>
                        <a:t>Bouras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6350" indent="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  <a:ea typeface="Times New Roman"/>
                          <a:cs typeface="Times New Roman"/>
                        </a:rPr>
                        <a:t>Kamel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6350" indent="0"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  <a:ea typeface="Times New Roman"/>
                          <a:cs typeface="Times New Roman"/>
                        </a:rPr>
                        <a:t>19/04/1968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6350" indent="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smtClean="0">
                          <a:solidFill>
                            <a:srgbClr val="FF0000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Administrateur</a:t>
                      </a:r>
                    </a:p>
                    <a:p>
                      <a:pPr marL="6350" indent="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smtClean="0">
                          <a:solidFill>
                            <a:srgbClr val="FF0000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Concepteur</a:t>
                      </a:r>
                      <a:endParaRPr lang="fr-FR" sz="1800" dirty="0">
                        <a:solidFill>
                          <a:srgbClr val="FF0000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err="1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true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98319">
                <a:tc>
                  <a:txBody>
                    <a:bodyPr/>
                    <a:lstStyle/>
                    <a:p>
                      <a:pPr marL="6350" indent="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  <a:ea typeface="Times New Roman"/>
                          <a:cs typeface="Times New Roman"/>
                        </a:rPr>
                        <a:t>1005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6350" indent="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err="1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Djabi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6350" indent="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Fatiha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6350" indent="0"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  <a:ea typeface="Times New Roman"/>
                          <a:cs typeface="Times New Roman"/>
                        </a:rPr>
                        <a:t>22/08/1976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93663" indent="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  <a:ea typeface="Times New Roman"/>
                          <a:cs typeface="Times New Roman"/>
                        </a:rPr>
                        <a:t>Développeur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false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2987824" y="5661248"/>
            <a:ext cx="33123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>
                <a:solidFill>
                  <a:srgbClr val="FF0000"/>
                </a:solidFill>
              </a:rPr>
              <a:t>Non First Normal </a:t>
            </a:r>
            <a:r>
              <a:rPr lang="fr-FR" dirty="0" err="1" smtClean="0">
                <a:solidFill>
                  <a:srgbClr val="FF0000"/>
                </a:solidFill>
              </a:rPr>
              <a:t>Form</a:t>
            </a:r>
            <a:r>
              <a:rPr lang="fr-FR" dirty="0" smtClean="0">
                <a:solidFill>
                  <a:srgbClr val="FF0000"/>
                </a:solidFill>
              </a:rPr>
              <a:t> (NF1) Pas en 1</a:t>
            </a:r>
            <a:r>
              <a:rPr lang="fr-FR" baseline="30000" dirty="0" smtClean="0">
                <a:solidFill>
                  <a:srgbClr val="FF0000"/>
                </a:solidFill>
              </a:rPr>
              <a:t>ère</a:t>
            </a:r>
            <a:r>
              <a:rPr lang="fr-FR" dirty="0" smtClean="0">
                <a:solidFill>
                  <a:srgbClr val="FF0000"/>
                </a:solidFill>
              </a:rPr>
              <a:t> forme normale</a:t>
            </a:r>
            <a:endParaRPr lang="fr-FR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Deuxième forme normale (2FN)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26422-A240-4074-8C4C-7EF19C8C6A76}" type="slidenum">
              <a:rPr lang="fr-FR" smtClean="0"/>
              <a:pPr/>
              <a:t>32</a:t>
            </a:fld>
            <a:endParaRPr lang="fr-FR"/>
          </a:p>
        </p:txBody>
      </p:sp>
      <p:sp>
        <p:nvSpPr>
          <p:cNvPr id="5" name="Rectangle 3" descr="Papier journal"/>
          <p:cNvSpPr>
            <a:spLocks noChangeArrowheads="1"/>
          </p:cNvSpPr>
          <p:nvPr/>
        </p:nvSpPr>
        <p:spPr bwMode="auto">
          <a:xfrm>
            <a:off x="395537" y="2434761"/>
            <a:ext cx="8352928" cy="15703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2075" tIns="46038" rIns="92075" bIns="46038" anchor="b">
            <a:spAutoFit/>
          </a:bodyPr>
          <a:lstStyle/>
          <a:p>
            <a:r>
              <a:rPr kumimoji="1" lang="fr-FR" sz="2400" dirty="0"/>
              <a:t> </a:t>
            </a:r>
            <a:r>
              <a:rPr lang="fr-FR" sz="2400" dirty="0" smtClean="0"/>
              <a:t>Un </a:t>
            </a:r>
            <a:r>
              <a:rPr lang="fr-FR" sz="2400" dirty="0"/>
              <a:t>schéma de relation R est </a:t>
            </a:r>
            <a:r>
              <a:rPr lang="fr-FR" sz="2400" b="1" dirty="0" smtClean="0"/>
              <a:t>2FN</a:t>
            </a:r>
            <a:r>
              <a:rPr lang="fr-FR" sz="2400" dirty="0" smtClean="0"/>
              <a:t> </a:t>
            </a:r>
            <a:r>
              <a:rPr lang="fr-FR" sz="2400" dirty="0"/>
              <a:t>si et seulement </a:t>
            </a:r>
            <a:r>
              <a:rPr lang="fr-FR" sz="2400" dirty="0" err="1" smtClean="0"/>
              <a:t>ssi</a:t>
            </a:r>
            <a:r>
              <a:rPr lang="fr-FR" sz="2400" dirty="0" smtClean="0"/>
              <a:t> </a:t>
            </a:r>
            <a:r>
              <a:rPr lang="fr-FR" sz="2400" dirty="0"/>
              <a:t>:</a:t>
            </a:r>
          </a:p>
          <a:p>
            <a:pPr lvl="1"/>
            <a:r>
              <a:rPr lang="fr-FR" sz="2400" dirty="0" smtClean="0">
                <a:sym typeface="Symbol" pitchFamily="18" charset="2"/>
              </a:rPr>
              <a:t> </a:t>
            </a:r>
          </a:p>
          <a:p>
            <a:pPr lvl="1">
              <a:buFontTx/>
              <a:buChar char="•"/>
            </a:pPr>
            <a:r>
              <a:rPr lang="fr-FR" sz="2400" dirty="0" smtClean="0">
                <a:sym typeface="Symbol" pitchFamily="18" charset="2"/>
              </a:rPr>
              <a:t>le </a:t>
            </a:r>
            <a:r>
              <a:rPr lang="fr-FR" sz="2400" dirty="0">
                <a:sym typeface="Symbol" pitchFamily="18" charset="2"/>
              </a:rPr>
              <a:t>schéma est en </a:t>
            </a:r>
            <a:r>
              <a:rPr lang="fr-FR" sz="2400" dirty="0" smtClean="0">
                <a:sym typeface="Symbol" pitchFamily="18" charset="2"/>
              </a:rPr>
              <a:t>1FN</a:t>
            </a:r>
            <a:endParaRPr lang="fr-FR" sz="2400" dirty="0">
              <a:sym typeface="Symbol" pitchFamily="18" charset="2"/>
            </a:endParaRPr>
          </a:p>
          <a:p>
            <a:pPr marL="533400" lvl="2">
              <a:buFontTx/>
              <a:buChar char="•"/>
            </a:pPr>
            <a:r>
              <a:rPr lang="fr-FR" sz="2400" dirty="0" smtClean="0">
                <a:sym typeface="Symbol" pitchFamily="18" charset="2"/>
              </a:rPr>
              <a:t> </a:t>
            </a:r>
            <a:r>
              <a:rPr lang="fr-FR" sz="2400" dirty="0">
                <a:sym typeface="Symbol" pitchFamily="18" charset="2"/>
              </a:rPr>
              <a:t>A, attribut  une clé, A ne dépend pas d’une partie de </a:t>
            </a:r>
            <a:r>
              <a:rPr lang="fr-FR" sz="2400" dirty="0" smtClean="0">
                <a:sym typeface="Symbol" pitchFamily="18" charset="2"/>
              </a:rPr>
              <a:t>la clé </a:t>
            </a:r>
            <a:endParaRPr lang="fr-FR" sz="2400" dirty="0"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Relation Affectation en 2FN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26422-A240-4074-8C4C-7EF19C8C6A76}" type="slidenum">
              <a:rPr lang="fr-FR" smtClean="0"/>
              <a:pPr/>
              <a:t>33</a:t>
            </a:fld>
            <a:endParaRPr lang="fr-FR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779236009"/>
              </p:ext>
            </p:extLst>
          </p:nvPr>
        </p:nvGraphicFramePr>
        <p:xfrm>
          <a:off x="251520" y="1844824"/>
          <a:ext cx="8280920" cy="32414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6184"/>
                <a:gridCol w="1656184"/>
                <a:gridCol w="1656184"/>
                <a:gridCol w="1656184"/>
                <a:gridCol w="1656184"/>
              </a:tblGrid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err="1" smtClean="0">
                          <a:latin typeface="+mj-lt"/>
                        </a:rPr>
                        <a:t>Num_Employé</a:t>
                      </a:r>
                      <a:endParaRPr lang="fr-FR" sz="18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err="1" smtClean="0">
                          <a:latin typeface="+mj-lt"/>
                        </a:rPr>
                        <a:t>Num_Projet</a:t>
                      </a:r>
                      <a:endParaRPr lang="fr-FR" sz="18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err="1" smtClean="0">
                          <a:latin typeface="+mj-lt"/>
                        </a:rPr>
                        <a:t>Début_Affect</a:t>
                      </a:r>
                      <a:endParaRPr lang="fr-FR" sz="18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err="1" smtClean="0">
                          <a:latin typeface="+mj-lt"/>
                        </a:rPr>
                        <a:t>Fin_Affect</a:t>
                      </a:r>
                      <a:endParaRPr lang="fr-FR" sz="18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+mj-lt"/>
                        </a:rPr>
                        <a:t>Supérieur</a:t>
                      </a:r>
                      <a:endParaRPr lang="fr-FR" sz="18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1009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122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07/03/2011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13/11/2011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NULL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1001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122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08/03/2011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28/06/2011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1009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1023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122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15/06/2011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04/10/2011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latin typeface="Cambria" pitchFamily="18" charset="0"/>
                        </a:rPr>
                        <a:t>1009</a:t>
                      </a:r>
                      <a:endParaRPr lang="fr-FR" sz="180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1009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103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12/09/2010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01/11/2010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1001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208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15/06/2011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12/10/2011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1009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1009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208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15/06/2011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06/03/2012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NULL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latin typeface="Cambria" pitchFamily="18" charset="0"/>
                        </a:rPr>
                        <a:t>1023</a:t>
                      </a:r>
                      <a:endParaRPr lang="fr-FR" sz="180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latin typeface="Cambria" pitchFamily="18" charset="0"/>
                        </a:rPr>
                        <a:t>208</a:t>
                      </a:r>
                      <a:endParaRPr lang="fr-FR" sz="180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01/09/2011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smtClean="0">
                          <a:latin typeface="Cambria" pitchFamily="18" charset="0"/>
                        </a:rPr>
                        <a:t>17/12/2011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1009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51408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1009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133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06/11/2011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19/02/2012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smtClean="0">
                          <a:latin typeface="Cambria" pitchFamily="18" charset="0"/>
                        </a:rPr>
                        <a:t>1023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smtClean="0">
                          <a:latin typeface="Cambria" pitchFamily="18" charset="0"/>
                          <a:ea typeface="+mn-ea"/>
                          <a:cs typeface="+mn-cs"/>
                        </a:rPr>
                        <a:t>133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smtClean="0">
                          <a:latin typeface="Cambria" pitchFamily="18" charset="0"/>
                        </a:rPr>
                        <a:t>15/11/2011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smtClean="0">
                          <a:latin typeface="Cambria" pitchFamily="18" charset="0"/>
                        </a:rPr>
                        <a:t>06/02/2012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1026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77244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1026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latin typeface="Cambria" pitchFamily="18" charset="0"/>
                        </a:rPr>
                        <a:t>208</a:t>
                      </a:r>
                      <a:endParaRPr lang="fr-FR" sz="180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19/08/2011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06/03/2012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1009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971600" y="5445224"/>
            <a:ext cx="69127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err="1" smtClean="0">
                <a:latin typeface="Times New Roman" pitchFamily="18" charset="0"/>
                <a:sym typeface="Symbol" pitchFamily="18" charset="2"/>
              </a:rPr>
              <a:t>Num_Employé</a:t>
            </a:r>
            <a:r>
              <a:rPr lang="fr-FR" b="1" dirty="0" smtClean="0">
                <a:latin typeface="Times New Roman" pitchFamily="18" charset="0"/>
                <a:sym typeface="Symbol" pitchFamily="18" charset="2"/>
              </a:rPr>
              <a:t>, </a:t>
            </a:r>
            <a:r>
              <a:rPr lang="fr-FR" b="1" dirty="0" err="1" smtClean="0">
                <a:latin typeface="Times New Roman" pitchFamily="18" charset="0"/>
                <a:sym typeface="Symbol" pitchFamily="18" charset="2"/>
              </a:rPr>
              <a:t>Num_Projet</a:t>
            </a:r>
            <a:r>
              <a:rPr lang="fr-FR" b="1" dirty="0" smtClean="0">
                <a:latin typeface="Times New Roman" pitchFamily="18" charset="0"/>
                <a:sym typeface="Symbol" pitchFamily="18" charset="2"/>
              </a:rPr>
              <a:t>  </a:t>
            </a:r>
            <a:r>
              <a:rPr lang="fr-FR" b="1" dirty="0" err="1" smtClean="0">
                <a:latin typeface="Times New Roman" pitchFamily="18" charset="0"/>
                <a:sym typeface="Symbol" pitchFamily="18" charset="2"/>
              </a:rPr>
              <a:t>Début_Affect</a:t>
            </a:r>
            <a:r>
              <a:rPr lang="fr-FR" b="1" dirty="0" smtClean="0">
                <a:latin typeface="Times New Roman" pitchFamily="18" charset="0"/>
                <a:sym typeface="Symbol" pitchFamily="18" charset="2"/>
              </a:rPr>
              <a:t>, </a:t>
            </a:r>
            <a:r>
              <a:rPr lang="fr-FR" b="1" dirty="0" err="1" smtClean="0">
                <a:latin typeface="Times New Roman" pitchFamily="18" charset="0"/>
                <a:sym typeface="Symbol" pitchFamily="18" charset="2"/>
              </a:rPr>
              <a:t>Fin_Affect</a:t>
            </a:r>
            <a:r>
              <a:rPr lang="fr-FR" b="1" dirty="0" smtClean="0">
                <a:latin typeface="Times New Roman" pitchFamily="18" charset="0"/>
                <a:sym typeface="Symbol" pitchFamily="18" charset="2"/>
              </a:rPr>
              <a:t>, Supérieur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Relation Affectation (pas en 2FN)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26422-A240-4074-8C4C-7EF19C8C6A76}" type="slidenum">
              <a:rPr lang="fr-FR" smtClean="0"/>
              <a:pPr/>
              <a:t>34</a:t>
            </a:fld>
            <a:endParaRPr lang="fr-FR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152539308"/>
              </p:ext>
            </p:extLst>
          </p:nvPr>
        </p:nvGraphicFramePr>
        <p:xfrm>
          <a:off x="179512" y="2060848"/>
          <a:ext cx="8568954" cy="31683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8159"/>
                <a:gridCol w="1428159"/>
                <a:gridCol w="1428159"/>
                <a:gridCol w="1428159"/>
                <a:gridCol w="1200132"/>
                <a:gridCol w="1656186"/>
              </a:tblGrid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err="1" smtClean="0">
                          <a:latin typeface="+mj-lt"/>
                        </a:rPr>
                        <a:t>Num_Employé</a:t>
                      </a:r>
                      <a:endParaRPr lang="fr-FR" sz="16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err="1" smtClean="0">
                          <a:latin typeface="+mj-lt"/>
                        </a:rPr>
                        <a:t>Num_Projet</a:t>
                      </a:r>
                      <a:endParaRPr lang="fr-FR" sz="16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err="1" smtClean="0">
                          <a:latin typeface="+mj-lt"/>
                        </a:rPr>
                        <a:t>Début_Affect</a:t>
                      </a:r>
                      <a:endParaRPr lang="fr-FR" sz="16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err="1" smtClean="0">
                          <a:latin typeface="+mj-lt"/>
                        </a:rPr>
                        <a:t>Fin_Affect</a:t>
                      </a:r>
                      <a:endParaRPr lang="fr-FR" sz="16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+mj-lt"/>
                        </a:rPr>
                        <a:t>Supérieur</a:t>
                      </a:r>
                      <a:endParaRPr lang="fr-FR" sz="16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FF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Fonction</a:t>
                      </a:r>
                      <a:endParaRPr lang="fr-FR" sz="1600" dirty="0">
                        <a:solidFill>
                          <a:srgbClr val="FF0000"/>
                        </a:solidFill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1009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122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07/03/2011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13/11/2011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NULL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FF0000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Concepteur</a:t>
                      </a:r>
                      <a:endParaRPr lang="fr-FR" sz="1600" dirty="0">
                        <a:solidFill>
                          <a:srgbClr val="FF0000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1001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122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08/03/2011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28/06/2011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1009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FF0000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Chef de projet</a:t>
                      </a:r>
                      <a:endParaRPr lang="fr-FR" sz="1600" dirty="0">
                        <a:solidFill>
                          <a:srgbClr val="FF0000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1023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122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15/06/2011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04/10/2011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>
                          <a:latin typeface="Cambria" pitchFamily="18" charset="0"/>
                        </a:rPr>
                        <a:t>1009</a:t>
                      </a:r>
                      <a:endParaRPr lang="fr-FR" sz="160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FF0000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développeur</a:t>
                      </a:r>
                      <a:endParaRPr lang="fr-FR" sz="1600" dirty="0">
                        <a:solidFill>
                          <a:srgbClr val="FF0000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1009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103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12/09/2010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01/11/2010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FF0000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Concepteur</a:t>
                      </a:r>
                      <a:endParaRPr lang="fr-FR" sz="1600" dirty="0">
                        <a:solidFill>
                          <a:srgbClr val="FF0000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1001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208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15/06/2011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12/10/2011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1009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FF0000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Chef de projet</a:t>
                      </a:r>
                      <a:endParaRPr lang="fr-FR" sz="1600" dirty="0">
                        <a:solidFill>
                          <a:srgbClr val="FF0000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1009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208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15/06/2011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06/03/2012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NULL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FF0000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Concepteur</a:t>
                      </a:r>
                      <a:endParaRPr lang="fr-FR" sz="1600" dirty="0">
                        <a:solidFill>
                          <a:srgbClr val="FF0000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>
                          <a:latin typeface="Cambria" pitchFamily="18" charset="0"/>
                        </a:rPr>
                        <a:t>1023</a:t>
                      </a:r>
                      <a:endParaRPr lang="fr-FR" sz="160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>
                          <a:latin typeface="Cambria" pitchFamily="18" charset="0"/>
                        </a:rPr>
                        <a:t>208</a:t>
                      </a:r>
                      <a:endParaRPr lang="fr-FR" sz="160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01/09/2011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</a:rPr>
                        <a:t>17/12/2011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1009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FF0000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Développeur</a:t>
                      </a:r>
                      <a:endParaRPr lang="fr-FR" sz="1600" dirty="0">
                        <a:solidFill>
                          <a:srgbClr val="FF0000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1009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133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06/11/2011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19/02/2012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FF0000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Concepteur</a:t>
                      </a:r>
                      <a:endParaRPr lang="fr-FR" sz="1600" dirty="0">
                        <a:solidFill>
                          <a:srgbClr val="FF0000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</a:rPr>
                        <a:t>1053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>
                          <a:latin typeface="Cambria" pitchFamily="18" charset="0"/>
                        </a:rPr>
                        <a:t>208</a:t>
                      </a:r>
                      <a:endParaRPr lang="fr-FR" sz="160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01/09/2011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06/03/2012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1026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FF0000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Administrateur</a:t>
                      </a:r>
                      <a:endParaRPr lang="fr-FR" sz="1600" dirty="0">
                        <a:solidFill>
                          <a:srgbClr val="FF0000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77244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1026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>
                          <a:latin typeface="Cambria" pitchFamily="18" charset="0"/>
                        </a:rPr>
                        <a:t>208</a:t>
                      </a:r>
                      <a:endParaRPr lang="fr-FR" sz="160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19/08/2011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06/03/2012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1009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FF0000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Analyste</a:t>
                      </a:r>
                      <a:endParaRPr lang="fr-FR" sz="1600" dirty="0">
                        <a:solidFill>
                          <a:srgbClr val="FF0000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1187624" y="5518973"/>
            <a:ext cx="73448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err="1" smtClean="0">
                <a:latin typeface="Times New Roman" pitchFamily="18" charset="0"/>
                <a:sym typeface="Symbol" pitchFamily="18" charset="2"/>
              </a:rPr>
              <a:t>Num_Employé</a:t>
            </a:r>
            <a:r>
              <a:rPr lang="fr-FR" b="1" dirty="0" smtClean="0">
                <a:latin typeface="Times New Roman" pitchFamily="18" charset="0"/>
                <a:sym typeface="Symbol" pitchFamily="18" charset="2"/>
              </a:rPr>
              <a:t>, </a:t>
            </a:r>
            <a:r>
              <a:rPr lang="fr-FR" b="1" dirty="0" err="1" smtClean="0">
                <a:latin typeface="Times New Roman" pitchFamily="18" charset="0"/>
                <a:sym typeface="Symbol" pitchFamily="18" charset="2"/>
              </a:rPr>
              <a:t>Num_Projet</a:t>
            </a:r>
            <a:r>
              <a:rPr lang="fr-FR" b="1" dirty="0" smtClean="0">
                <a:latin typeface="Times New Roman" pitchFamily="18" charset="0"/>
                <a:sym typeface="Symbol" pitchFamily="18" charset="2"/>
              </a:rPr>
              <a:t>  </a:t>
            </a:r>
            <a:r>
              <a:rPr lang="fr-FR" b="1" dirty="0" err="1" smtClean="0">
                <a:latin typeface="Times New Roman" pitchFamily="18" charset="0"/>
                <a:sym typeface="Symbol" pitchFamily="18" charset="2"/>
              </a:rPr>
              <a:t>Début_Affect</a:t>
            </a:r>
            <a:r>
              <a:rPr lang="fr-FR" b="1" dirty="0" smtClean="0">
                <a:latin typeface="Times New Roman" pitchFamily="18" charset="0"/>
                <a:sym typeface="Symbol" pitchFamily="18" charset="2"/>
              </a:rPr>
              <a:t>, </a:t>
            </a:r>
            <a:r>
              <a:rPr lang="fr-FR" b="1" dirty="0" err="1" smtClean="0">
                <a:latin typeface="Times New Roman" pitchFamily="18" charset="0"/>
                <a:sym typeface="Symbol" pitchFamily="18" charset="2"/>
              </a:rPr>
              <a:t>Fin_Affect</a:t>
            </a:r>
            <a:r>
              <a:rPr lang="fr-FR" b="1" dirty="0" smtClean="0">
                <a:latin typeface="Times New Roman" pitchFamily="18" charset="0"/>
                <a:sym typeface="Symbol" pitchFamily="18" charset="2"/>
              </a:rPr>
              <a:t>, Supérieur</a:t>
            </a:r>
          </a:p>
          <a:p>
            <a:r>
              <a:rPr lang="fr-FR" b="1" dirty="0" err="1" smtClean="0">
                <a:solidFill>
                  <a:srgbClr val="FF0000"/>
                </a:solidFill>
                <a:latin typeface="Times New Roman" pitchFamily="18" charset="0"/>
                <a:sym typeface="Symbol" pitchFamily="18" charset="2"/>
              </a:rPr>
              <a:t>Num_Employé</a:t>
            </a:r>
            <a:r>
              <a:rPr lang="fr-FR" b="1" dirty="0" smtClean="0">
                <a:solidFill>
                  <a:srgbClr val="FF0000"/>
                </a:solidFill>
                <a:latin typeface="Times New Roman" pitchFamily="18" charset="0"/>
                <a:sym typeface="Symbol" pitchFamily="18" charset="2"/>
              </a:rPr>
              <a:t>  </a:t>
            </a:r>
            <a:r>
              <a:rPr lang="fr-FR" b="1" dirty="0" smtClean="0">
                <a:solidFill>
                  <a:srgbClr val="FF0000"/>
                </a:solidFill>
              </a:rPr>
              <a:t>Fonction </a:t>
            </a:r>
            <a:endParaRPr lang="fr-FR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Troisième forme normale (3FN)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26422-A240-4074-8C4C-7EF19C8C6A76}" type="slidenum">
              <a:rPr lang="fr-FR" smtClean="0"/>
              <a:pPr/>
              <a:t>35</a:t>
            </a:fld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992208"/>
            <a:ext cx="8229600" cy="4389120"/>
          </a:xfrm>
        </p:spPr>
        <p:txBody>
          <a:bodyPr/>
          <a:lstStyle/>
          <a:p>
            <a:pPr marL="377190" indent="-285750">
              <a:lnSpc>
                <a:spcPct val="110000"/>
              </a:lnSpc>
              <a:spcBef>
                <a:spcPct val="35000"/>
              </a:spcBef>
              <a:buNone/>
            </a:pPr>
            <a:r>
              <a:rPr lang="fr-FR" dirty="0" smtClean="0"/>
              <a:t>Un schéma de relation R est en 3FN </a:t>
            </a:r>
            <a:r>
              <a:rPr lang="fr-FR" dirty="0" err="1" smtClean="0"/>
              <a:t>ssi</a:t>
            </a:r>
            <a:r>
              <a:rPr lang="fr-FR" dirty="0" smtClean="0"/>
              <a:t> :</a:t>
            </a:r>
          </a:p>
          <a:p>
            <a:pPr marL="1143000" lvl="2" indent="-228600">
              <a:lnSpc>
                <a:spcPct val="110000"/>
              </a:lnSpc>
              <a:spcBef>
                <a:spcPct val="35000"/>
              </a:spcBef>
              <a:buFontTx/>
              <a:buChar char="–"/>
            </a:pPr>
            <a:r>
              <a:rPr lang="fr-FR" sz="2400" dirty="0" smtClean="0">
                <a:sym typeface="Symbol" pitchFamily="18" charset="2"/>
              </a:rPr>
              <a:t> le schéma est en 2FN</a:t>
            </a:r>
          </a:p>
          <a:p>
            <a:pPr marL="1143000" lvl="2" indent="-228600">
              <a:lnSpc>
                <a:spcPct val="110000"/>
              </a:lnSpc>
              <a:spcBef>
                <a:spcPct val="35000"/>
              </a:spcBef>
              <a:buFontTx/>
              <a:buChar char="–"/>
            </a:pPr>
            <a:r>
              <a:rPr lang="fr-FR" sz="2400" dirty="0" smtClean="0">
                <a:sym typeface="Symbol" pitchFamily="18" charset="2"/>
              </a:rPr>
              <a:t>(  une dépendance fonctionnelle transitive) c'est à dire  une dépendance A  B telle que A et B soit des attributs non clé.</a:t>
            </a:r>
            <a:endParaRPr lang="fr-FR" sz="2000" baseline="-25000" dirty="0" smtClean="0">
              <a:sym typeface="Symbol" pitchFamily="18" charset="2"/>
            </a:endParaRP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Relation Affectation en 3FN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26422-A240-4074-8C4C-7EF19C8C6A76}" type="slidenum">
              <a:rPr lang="fr-FR" smtClean="0"/>
              <a:pPr/>
              <a:t>36</a:t>
            </a:fld>
            <a:endParaRPr lang="fr-FR"/>
          </a:p>
        </p:txBody>
      </p:sp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251520" y="2338086"/>
          <a:ext cx="8280920" cy="31791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6184"/>
                <a:gridCol w="1656184"/>
                <a:gridCol w="1656184"/>
                <a:gridCol w="1656184"/>
                <a:gridCol w="1656184"/>
              </a:tblGrid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err="1" smtClean="0">
                          <a:latin typeface="+mj-lt"/>
                        </a:rPr>
                        <a:t>Num_Employé</a:t>
                      </a:r>
                      <a:endParaRPr lang="fr-FR" sz="18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err="1" smtClean="0">
                          <a:latin typeface="+mj-lt"/>
                        </a:rPr>
                        <a:t>Num_Projet</a:t>
                      </a:r>
                      <a:endParaRPr lang="fr-FR" sz="18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err="1" smtClean="0">
                          <a:latin typeface="+mj-lt"/>
                        </a:rPr>
                        <a:t>Début_Affect</a:t>
                      </a:r>
                      <a:endParaRPr lang="fr-FR" sz="18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err="1" smtClean="0">
                          <a:latin typeface="+mj-lt"/>
                        </a:rPr>
                        <a:t>Fin_Affect</a:t>
                      </a:r>
                      <a:endParaRPr lang="fr-FR" sz="18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+mj-lt"/>
                        </a:rPr>
                        <a:t>Supérieur</a:t>
                      </a:r>
                      <a:endParaRPr lang="fr-FR" sz="18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1009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122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07/03/2011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13/11/2011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NULL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1001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122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08/03/2011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28/06/2011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1009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1023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122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15/06/2011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04/10/2011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latin typeface="Cambria" pitchFamily="18" charset="0"/>
                        </a:rPr>
                        <a:t>1009</a:t>
                      </a:r>
                      <a:endParaRPr lang="fr-FR" sz="180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1009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103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12/09/2010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01/11/2010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1001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208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15/06/2011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12/10/2011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1009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1009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208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15/06/2011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06/03/2012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NULL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latin typeface="Cambria" pitchFamily="18" charset="0"/>
                        </a:rPr>
                        <a:t>1023</a:t>
                      </a:r>
                      <a:endParaRPr lang="fr-FR" sz="180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latin typeface="Cambria" pitchFamily="18" charset="0"/>
                        </a:rPr>
                        <a:t>208</a:t>
                      </a:r>
                      <a:endParaRPr lang="fr-FR" sz="180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01/09/2011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smtClean="0">
                          <a:latin typeface="Cambria" pitchFamily="18" charset="0"/>
                        </a:rPr>
                        <a:t>17/12/2011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1009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1009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133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06/11/2011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19/02/2012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1053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latin typeface="Cambria" pitchFamily="18" charset="0"/>
                        </a:rPr>
                        <a:t>208</a:t>
                      </a:r>
                      <a:endParaRPr lang="fr-FR" sz="180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01/09/2011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06/03/2012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1026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77244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1026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>
                          <a:latin typeface="Cambria" pitchFamily="18" charset="0"/>
                        </a:rPr>
                        <a:t>208</a:t>
                      </a:r>
                      <a:endParaRPr lang="fr-FR" sz="180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19/08/2011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06/03/2012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latin typeface="Cambria" pitchFamily="18" charset="0"/>
                        </a:rPr>
                        <a:t>1009</a:t>
                      </a:r>
                      <a:endParaRPr lang="fr-FR" sz="18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7" name="ZoneTexte 6"/>
          <p:cNvSpPr txBox="1"/>
          <p:nvPr/>
        </p:nvSpPr>
        <p:spPr>
          <a:xfrm>
            <a:off x="648072" y="5883369"/>
            <a:ext cx="7092280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700" b="1" dirty="0" err="1" smtClean="0"/>
              <a:t>Num_Employé</a:t>
            </a:r>
            <a:r>
              <a:rPr lang="fr-FR" sz="1700" b="1" dirty="0" smtClean="0"/>
              <a:t>, </a:t>
            </a:r>
            <a:r>
              <a:rPr lang="fr-FR" sz="1700" b="1" dirty="0" err="1" smtClean="0"/>
              <a:t>Num_Projet</a:t>
            </a:r>
            <a:r>
              <a:rPr lang="fr-FR" sz="1700" b="1" dirty="0" smtClean="0">
                <a:sym typeface="Symbol" pitchFamily="18" charset="2"/>
              </a:rPr>
              <a:t>  </a:t>
            </a:r>
            <a:r>
              <a:rPr lang="fr-FR" sz="1700" b="1" dirty="0" err="1" smtClean="0">
                <a:sym typeface="Symbol" pitchFamily="18" charset="2"/>
              </a:rPr>
              <a:t>Début_Affect</a:t>
            </a:r>
            <a:r>
              <a:rPr lang="fr-FR" sz="1700" b="1" dirty="0" smtClean="0">
                <a:sym typeface="Symbol" pitchFamily="18" charset="2"/>
              </a:rPr>
              <a:t>, </a:t>
            </a:r>
            <a:r>
              <a:rPr lang="fr-FR" sz="1700" b="1" dirty="0" err="1" smtClean="0">
                <a:sym typeface="Symbol" pitchFamily="18" charset="2"/>
              </a:rPr>
              <a:t>Fin_Affect</a:t>
            </a:r>
            <a:r>
              <a:rPr lang="fr-FR" sz="1700" b="1" dirty="0" smtClean="0">
                <a:sym typeface="Symbol" pitchFamily="18" charset="2"/>
              </a:rPr>
              <a:t>, Supérieur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Relation Affectation (pas en 3FN)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26422-A240-4074-8C4C-7EF19C8C6A76}" type="slidenum">
              <a:rPr lang="fr-FR" smtClean="0"/>
              <a:pPr/>
              <a:t>37</a:t>
            </a:fld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216024" y="5621759"/>
            <a:ext cx="882047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700" b="1" dirty="0" err="1" smtClean="0"/>
              <a:t>Num_Employé</a:t>
            </a:r>
            <a:r>
              <a:rPr lang="fr-FR" sz="1700" b="1" dirty="0" smtClean="0"/>
              <a:t>, </a:t>
            </a:r>
            <a:r>
              <a:rPr lang="fr-FR" sz="1700" b="1" dirty="0" err="1" smtClean="0"/>
              <a:t>Num_Projet</a:t>
            </a:r>
            <a:r>
              <a:rPr lang="fr-FR" sz="1700" b="1" dirty="0" smtClean="0">
                <a:sym typeface="Symbol" pitchFamily="18" charset="2"/>
              </a:rPr>
              <a:t>  </a:t>
            </a:r>
            <a:r>
              <a:rPr lang="fr-FR" sz="1700" b="1" dirty="0" err="1" smtClean="0">
                <a:sym typeface="Symbol" pitchFamily="18" charset="2"/>
              </a:rPr>
              <a:t>Début_Affect</a:t>
            </a:r>
            <a:r>
              <a:rPr lang="fr-FR" sz="1700" b="1" dirty="0" smtClean="0">
                <a:sym typeface="Symbol" pitchFamily="18" charset="2"/>
              </a:rPr>
              <a:t>, </a:t>
            </a:r>
            <a:r>
              <a:rPr lang="fr-FR" sz="1700" b="1" dirty="0" err="1" smtClean="0">
                <a:sym typeface="Symbol" pitchFamily="18" charset="2"/>
              </a:rPr>
              <a:t>Fin_Affect</a:t>
            </a:r>
            <a:r>
              <a:rPr lang="fr-FR" sz="1700" b="1" dirty="0" smtClean="0">
                <a:sym typeface="Symbol" pitchFamily="18" charset="2"/>
              </a:rPr>
              <a:t>, Supérieur, </a:t>
            </a:r>
            <a:r>
              <a:rPr lang="fr-FR" sz="1700" b="1" dirty="0" err="1" smtClean="0">
                <a:sym typeface="Symbol" pitchFamily="18" charset="2"/>
              </a:rPr>
              <a:t>Nom_Supérieur</a:t>
            </a:r>
            <a:endParaRPr lang="fr-FR" sz="1700" b="1" dirty="0" smtClean="0">
              <a:sym typeface="Symbol" pitchFamily="18" charset="2"/>
            </a:endParaRPr>
          </a:p>
          <a:p>
            <a:r>
              <a:rPr lang="fr-FR" sz="1700" b="1" dirty="0" smtClean="0">
                <a:solidFill>
                  <a:srgbClr val="FF0000"/>
                </a:solidFill>
                <a:sym typeface="Symbol" pitchFamily="18" charset="2"/>
              </a:rPr>
              <a:t>Supérieur  </a:t>
            </a:r>
            <a:r>
              <a:rPr lang="fr-FR" sz="1700" b="1" dirty="0" err="1" smtClean="0">
                <a:solidFill>
                  <a:srgbClr val="FF0000"/>
                </a:solidFill>
                <a:sym typeface="Symbol" pitchFamily="18" charset="2"/>
              </a:rPr>
              <a:t>Nom_supérieur</a:t>
            </a:r>
            <a:endParaRPr lang="fr-FR" sz="1700" b="1" dirty="0">
              <a:solidFill>
                <a:srgbClr val="FF0000"/>
              </a:solidFill>
            </a:endParaRPr>
          </a:p>
        </p:txBody>
      </p:sp>
      <p:graphicFrame>
        <p:nvGraphicFramePr>
          <p:cNvPr id="7" name="Tableau 6"/>
          <p:cNvGraphicFramePr>
            <a:graphicFrameLocks noGrp="1"/>
          </p:cNvGraphicFramePr>
          <p:nvPr/>
        </p:nvGraphicFramePr>
        <p:xfrm>
          <a:off x="251520" y="2060846"/>
          <a:ext cx="8280918" cy="31683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80153"/>
                <a:gridCol w="1380153"/>
                <a:gridCol w="1380153"/>
                <a:gridCol w="1380153"/>
                <a:gridCol w="1104124"/>
                <a:gridCol w="1656182"/>
              </a:tblGrid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err="1" smtClean="0">
                          <a:latin typeface="+mj-lt"/>
                        </a:rPr>
                        <a:t>Num_Employé</a:t>
                      </a:r>
                      <a:endParaRPr lang="fr-FR" sz="16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err="1" smtClean="0">
                          <a:latin typeface="+mj-lt"/>
                        </a:rPr>
                        <a:t>Num_Projet</a:t>
                      </a:r>
                      <a:endParaRPr lang="fr-FR" sz="16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err="1" smtClean="0">
                          <a:latin typeface="+mj-lt"/>
                        </a:rPr>
                        <a:t>Début_Affect</a:t>
                      </a:r>
                      <a:endParaRPr lang="fr-FR" sz="16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err="1" smtClean="0">
                          <a:latin typeface="+mj-lt"/>
                        </a:rPr>
                        <a:t>Fin_Affect</a:t>
                      </a:r>
                      <a:endParaRPr lang="fr-FR" sz="16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+mj-lt"/>
                        </a:rPr>
                        <a:t>Supérieur</a:t>
                      </a:r>
                      <a:endParaRPr lang="fr-FR" sz="16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err="1" smtClean="0">
                          <a:solidFill>
                            <a:srgbClr val="FF0000"/>
                          </a:solidFill>
                          <a:latin typeface="+mj-lt"/>
                          <a:ea typeface="Times New Roman"/>
                          <a:cs typeface="Times New Roman"/>
                        </a:rPr>
                        <a:t>Nom_Supérieur</a:t>
                      </a:r>
                      <a:endParaRPr lang="fr-FR" sz="1600" dirty="0">
                        <a:solidFill>
                          <a:srgbClr val="FF0000"/>
                        </a:solidFill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1009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122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07/03/2011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13/11/2011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NULL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FF0000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solidFill>
                          <a:srgbClr val="FF0000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1001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122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08/03/2011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28/06/2011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1009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FF0000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Touati</a:t>
                      </a:r>
                      <a:endParaRPr lang="fr-FR" sz="1600" dirty="0">
                        <a:solidFill>
                          <a:srgbClr val="FF0000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1023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122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15/06/2011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04/10/2011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>
                          <a:latin typeface="Cambria" pitchFamily="18" charset="0"/>
                        </a:rPr>
                        <a:t>1009</a:t>
                      </a:r>
                      <a:endParaRPr lang="fr-FR" sz="160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FF0000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Touati</a:t>
                      </a:r>
                      <a:endParaRPr lang="fr-FR" sz="1600" dirty="0">
                        <a:solidFill>
                          <a:srgbClr val="FF0000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1009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103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12/09/2010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01/11/2010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FF0000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solidFill>
                          <a:srgbClr val="FF0000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1001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208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15/06/2011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12/10/2011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1009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FF0000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Touati</a:t>
                      </a:r>
                      <a:endParaRPr lang="fr-FR" sz="1600" dirty="0">
                        <a:solidFill>
                          <a:srgbClr val="FF0000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1009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208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15/06/2011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06/03/2012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NULL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FF0000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solidFill>
                          <a:srgbClr val="FF0000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>
                          <a:latin typeface="Cambria" pitchFamily="18" charset="0"/>
                        </a:rPr>
                        <a:t>1023</a:t>
                      </a:r>
                      <a:endParaRPr lang="fr-FR" sz="160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>
                          <a:latin typeface="Cambria" pitchFamily="18" charset="0"/>
                        </a:rPr>
                        <a:t>208</a:t>
                      </a:r>
                      <a:endParaRPr lang="fr-FR" sz="160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01/09/2011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</a:rPr>
                        <a:t>17/12/2011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1009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FF0000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Touati</a:t>
                      </a:r>
                      <a:endParaRPr lang="fr-FR" sz="1600" dirty="0">
                        <a:solidFill>
                          <a:srgbClr val="FF0000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1009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133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06/11/2011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19/02/2012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FF0000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solidFill>
                          <a:srgbClr val="FF0000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1053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>
                          <a:latin typeface="Cambria" pitchFamily="18" charset="0"/>
                        </a:rPr>
                        <a:t>208</a:t>
                      </a:r>
                      <a:endParaRPr lang="fr-FR" sz="160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01/09/2011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06/03/2012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1026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FF0000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Bouras</a:t>
                      </a:r>
                      <a:endParaRPr lang="fr-FR" sz="1600" dirty="0">
                        <a:solidFill>
                          <a:srgbClr val="FF0000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77244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1026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>
                          <a:latin typeface="Cambria" pitchFamily="18" charset="0"/>
                        </a:rPr>
                        <a:t>208</a:t>
                      </a:r>
                      <a:endParaRPr lang="fr-FR" sz="160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19/08/2011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06/03/2012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1009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FF0000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Touati</a:t>
                      </a:r>
                      <a:endParaRPr lang="fr-FR" sz="1600" dirty="0">
                        <a:solidFill>
                          <a:srgbClr val="FF0000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980728"/>
            <a:ext cx="8229600" cy="1008112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Processus de normalisation en 3éme forme normale :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C4274-8DEF-46D8-A812-AF6CF802D95C}" type="slidenum">
              <a:rPr lang="fr-FR" smtClean="0"/>
              <a:pPr/>
              <a:t>38</a:t>
            </a:fld>
            <a:endParaRPr lang="fr-FR"/>
          </a:p>
        </p:txBody>
      </p:sp>
      <p:sp>
        <p:nvSpPr>
          <p:cNvPr id="7" name="Espace réservé du contenu 6"/>
          <p:cNvSpPr>
            <a:spLocks noGrp="1"/>
          </p:cNvSpPr>
          <p:nvPr>
            <p:ph sz="quarter" idx="1"/>
          </p:nvPr>
        </p:nvSpPr>
        <p:spPr>
          <a:xfrm>
            <a:off x="457200" y="1772816"/>
            <a:ext cx="7787208" cy="4353347"/>
          </a:xfrm>
        </p:spPr>
        <p:txBody>
          <a:bodyPr/>
          <a:lstStyle/>
          <a:p>
            <a:r>
              <a:rPr lang="fr-FR" dirty="0" smtClean="0"/>
              <a:t>Principe de l’algorithme :</a:t>
            </a:r>
          </a:p>
          <a:p>
            <a:endParaRPr lang="fr-FR" dirty="0"/>
          </a:p>
        </p:txBody>
      </p:sp>
      <p:pic>
        <p:nvPicPr>
          <p:cNvPr id="10" name="Image 9" descr="Sans titre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99592" y="2492896"/>
            <a:ext cx="7125635" cy="3510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169374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Décomposition en 3FN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26422-A240-4074-8C4C-7EF19C8C6A76}" type="slidenum">
              <a:rPr lang="fr-FR" smtClean="0"/>
              <a:pPr/>
              <a:t>39</a:t>
            </a:fld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eaLnBrk="0" hangingPunct="0">
              <a:buNone/>
            </a:pPr>
            <a:r>
              <a:rPr kumimoji="1" lang="fr-FR" sz="2800" dirty="0" smtClean="0"/>
              <a:t>L'algorithme de Bernstein permet de décomposer un schéma de relation en 3</a:t>
            </a:r>
            <a:r>
              <a:rPr kumimoji="1" lang="fr-FR" sz="2800" baseline="30000" dirty="0" smtClean="0"/>
              <a:t>ème</a:t>
            </a:r>
            <a:r>
              <a:rPr kumimoji="1" lang="fr-FR" sz="2800" dirty="0" smtClean="0"/>
              <a:t> forme normale sans perte d'information ni de dépendance fonctionnelle.</a:t>
            </a:r>
          </a:p>
          <a:p>
            <a:pPr eaLnBrk="0" hangingPunct="0">
              <a:buNone/>
            </a:pPr>
            <a:endParaRPr kumimoji="1" lang="fr-FR" sz="2800" u="sng" dirty="0" smtClean="0"/>
          </a:p>
          <a:p>
            <a:pPr eaLnBrk="0" hangingPunct="0">
              <a:buNone/>
            </a:pPr>
            <a:r>
              <a:rPr kumimoji="1" lang="fr-FR" sz="2800" u="sng" dirty="0" smtClean="0"/>
              <a:t>Données :</a:t>
            </a:r>
            <a:endParaRPr kumimoji="1" lang="fr-FR" sz="2800" dirty="0" smtClean="0"/>
          </a:p>
          <a:p>
            <a:pPr eaLnBrk="0" hangingPunct="0"/>
            <a:r>
              <a:rPr kumimoji="1" lang="fr-FR" sz="2800" dirty="0" smtClean="0"/>
              <a:t>R est un schéma de relation, R (A1, A2, ...,An)</a:t>
            </a:r>
          </a:p>
          <a:p>
            <a:pPr eaLnBrk="0" hangingPunct="0"/>
            <a:r>
              <a:rPr kumimoji="1" lang="fr-FR" sz="2800" dirty="0" smtClean="0"/>
              <a:t>F est un ensemble de dépendances fonctionnelles définies sur R.</a:t>
            </a:r>
          </a:p>
          <a:p>
            <a:pPr eaLnBrk="0" hangingPunct="0"/>
            <a:endParaRPr kumimoji="1" lang="fr-FR" sz="2800" dirty="0" smtClean="0"/>
          </a:p>
          <a:p>
            <a:pPr eaLnBrk="0" hangingPunct="0"/>
            <a:endParaRPr kumimoji="1" lang="fr-FR" sz="2800" dirty="0" smtClean="0"/>
          </a:p>
          <a:p>
            <a:pPr eaLnBrk="0" hangingPunct="0"/>
            <a:endParaRPr kumimoji="1" lang="fr-FR" sz="2800" dirty="0" smtClean="0"/>
          </a:p>
          <a:p>
            <a:pPr eaLnBrk="0" hangingPunct="0">
              <a:buNone/>
            </a:pPr>
            <a:r>
              <a:rPr kumimoji="1" lang="fr-FR" sz="2800" u="sng" dirty="0" smtClean="0"/>
              <a:t>Résultat :</a:t>
            </a:r>
            <a:endParaRPr kumimoji="1" lang="fr-FR" sz="2800" dirty="0" smtClean="0"/>
          </a:p>
          <a:p>
            <a:pPr eaLnBrk="0" hangingPunct="0"/>
            <a:r>
              <a:rPr kumimoji="1" lang="fr-FR" sz="2800" i="1" dirty="0" smtClean="0"/>
              <a:t>Une décomposition de R</a:t>
            </a:r>
            <a:r>
              <a:rPr kumimoji="1" lang="fr-FR" sz="2800" dirty="0" smtClean="0"/>
              <a:t> muni de F en schémas de relation en 3FN </a:t>
            </a:r>
            <a:r>
              <a:rPr kumimoji="1" lang="fr-FR" sz="2800" i="1" dirty="0" smtClean="0"/>
              <a:t>sans perte d’information ni de dépendance fonctionnelle</a:t>
            </a:r>
            <a:r>
              <a:rPr kumimoji="1" lang="fr-FR" sz="2800" dirty="0" smtClean="0"/>
              <a:t>.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Schéma mal conçu (problème de mise à jour)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26422-A240-4074-8C4C-7EF19C8C6A76}" type="slidenum">
              <a:rPr lang="fr-FR" smtClean="0"/>
              <a:pPr/>
              <a:t>4</a:t>
            </a:fld>
            <a:endParaRPr lang="fr-FR"/>
          </a:p>
        </p:txBody>
      </p:sp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467544" y="3068958"/>
          <a:ext cx="8064896" cy="31683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176"/>
                <a:gridCol w="1224136"/>
                <a:gridCol w="1368152"/>
                <a:gridCol w="936104"/>
                <a:gridCol w="1512168"/>
                <a:gridCol w="1440160"/>
              </a:tblGrid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err="1" smtClean="0">
                          <a:latin typeface="+mj-lt"/>
                        </a:rPr>
                        <a:t>Num_Employé</a:t>
                      </a:r>
                      <a:endParaRPr lang="fr-FR" sz="16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err="1" smtClean="0">
                          <a:latin typeface="+mj-lt"/>
                        </a:rPr>
                        <a:t>Num_Projet</a:t>
                      </a:r>
                      <a:endParaRPr lang="fr-FR" sz="16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err="1" smtClean="0">
                          <a:latin typeface="+mj-lt"/>
                        </a:rPr>
                        <a:t>Début_Affect</a:t>
                      </a:r>
                      <a:endParaRPr lang="fr-FR" sz="16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+mj-lt"/>
                          <a:ea typeface="+mn-ea"/>
                          <a:cs typeface="+mn-cs"/>
                        </a:rPr>
                        <a:t>Nom</a:t>
                      </a:r>
                      <a:endParaRPr lang="fr-FR" sz="16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+mj-lt"/>
                          <a:ea typeface="Times New Roman"/>
                          <a:cs typeface="Times New Roman"/>
                        </a:rPr>
                        <a:t>Fonction</a:t>
                      </a:r>
                      <a:endParaRPr lang="fr-FR" sz="16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err="1" smtClean="0">
                          <a:latin typeface="+mj-lt"/>
                          <a:ea typeface="Times New Roman"/>
                          <a:cs typeface="Times New Roman"/>
                        </a:rPr>
                        <a:t>Date_Début</a:t>
                      </a:r>
                      <a:endParaRPr lang="fr-FR" sz="16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solidFill>
                            <a:srgbClr val="FF0000"/>
                          </a:solidFill>
                          <a:latin typeface="Cambria" pitchFamily="18" charset="0"/>
                        </a:rPr>
                        <a:t>1009</a:t>
                      </a:r>
                      <a:endParaRPr lang="fr-FR" sz="1600" dirty="0">
                        <a:solidFill>
                          <a:srgbClr val="FF0000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solidFill>
                            <a:srgbClr val="FF0000"/>
                          </a:solidFill>
                          <a:latin typeface="Cambria" pitchFamily="18" charset="0"/>
                        </a:rPr>
                        <a:t>122</a:t>
                      </a:r>
                      <a:endParaRPr lang="fr-FR" sz="1600" dirty="0">
                        <a:solidFill>
                          <a:srgbClr val="FF0000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solidFill>
                            <a:srgbClr val="FF0000"/>
                          </a:solidFill>
                          <a:latin typeface="Cambria" pitchFamily="18" charset="0"/>
                        </a:rPr>
                        <a:t>07/03/2011</a:t>
                      </a:r>
                      <a:endParaRPr lang="fr-FR" sz="1600" dirty="0">
                        <a:solidFill>
                          <a:srgbClr val="FF0000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FF0000"/>
                          </a:solidFill>
                          <a:latin typeface="Cambria" pitchFamily="18" charset="0"/>
                          <a:ea typeface="+mn-ea"/>
                          <a:cs typeface="+mn-cs"/>
                        </a:rPr>
                        <a:t>Touati</a:t>
                      </a:r>
                      <a:endParaRPr lang="fr-FR" sz="1600" dirty="0">
                        <a:solidFill>
                          <a:srgbClr val="FF0000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FF0000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Concepteur</a:t>
                      </a:r>
                      <a:endParaRPr lang="fr-FR" sz="1600" dirty="0">
                        <a:solidFill>
                          <a:srgbClr val="FF0000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1001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122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08/03/2011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err="1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Belaid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Chef de projet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1023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122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15/06/2011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err="1" smtClean="0">
                          <a:latin typeface="Cambria" pitchFamily="18" charset="0"/>
                        </a:rPr>
                        <a:t>Djabi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Développeur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FF0000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1009</a:t>
                      </a:r>
                      <a:endParaRPr lang="fr-FR" sz="1600" dirty="0">
                        <a:solidFill>
                          <a:srgbClr val="FF0000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FF0000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103</a:t>
                      </a:r>
                      <a:endParaRPr lang="fr-FR" sz="1600" dirty="0">
                        <a:solidFill>
                          <a:srgbClr val="FF0000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FF0000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12/09/2010</a:t>
                      </a:r>
                      <a:endParaRPr lang="fr-FR" sz="1600" dirty="0">
                        <a:solidFill>
                          <a:srgbClr val="FF0000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FF0000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Touati</a:t>
                      </a:r>
                      <a:endParaRPr lang="fr-FR" sz="1600" dirty="0">
                        <a:solidFill>
                          <a:srgbClr val="FF0000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FF0000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Chef de projet</a:t>
                      </a:r>
                      <a:endParaRPr lang="fr-FR" sz="1600" dirty="0">
                        <a:solidFill>
                          <a:srgbClr val="FF0000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1001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208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15/06/2011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+mn-ea"/>
                          <a:cs typeface="+mn-cs"/>
                        </a:rPr>
                        <a:t>Salem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Analyste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</a:rPr>
                        <a:t>1018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Malek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Analyste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</a:rPr>
                        <a:t>1015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err="1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Grir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Analyste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420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</a:rPr>
                        <a:t>01/05/2012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</a:rPr>
                        <a:t>430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NULL</a:t>
                      </a:r>
                      <a:endParaRPr lang="fr-FR" sz="1600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</a:rPr>
                        <a:t>19/05/2012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77244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+mn-ea"/>
                          <a:cs typeface="+mn-cs"/>
                        </a:rPr>
                        <a:t>431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NULL</a:t>
                      </a:r>
                      <a:endParaRPr lang="fr-FR" sz="1600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15/05/2012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1835696" y="6372036"/>
            <a:ext cx="4608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Quelle est la fonction de l'employé 1009 ???</a:t>
            </a:r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755576" y="2062589"/>
            <a:ext cx="71287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Mise à jour, posant problème, de la fonction de l'employé 1009.</a:t>
            </a:r>
          </a:p>
          <a:p>
            <a:r>
              <a:rPr lang="fr-FR" dirty="0" smtClean="0"/>
              <a:t>UPDATE Affectation_2 SET Fonction = 'Chef de projet' WHERE </a:t>
            </a:r>
            <a:r>
              <a:rPr lang="fr-FR" dirty="0" err="1" smtClean="0"/>
              <a:t>Num_Employé</a:t>
            </a:r>
            <a:r>
              <a:rPr lang="fr-FR" dirty="0" smtClean="0"/>
              <a:t> = 1009 AND </a:t>
            </a:r>
            <a:r>
              <a:rPr lang="fr-FR" dirty="0" err="1" smtClean="0"/>
              <a:t>Num_Projet</a:t>
            </a:r>
            <a:r>
              <a:rPr lang="fr-FR" dirty="0" smtClean="0"/>
              <a:t>  = 103;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420656"/>
          </a:xfrm>
        </p:spPr>
        <p:txBody>
          <a:bodyPr>
            <a:normAutofit fontScale="90000"/>
          </a:bodyPr>
          <a:lstStyle/>
          <a:p>
            <a:r>
              <a:rPr lang="fr-FR" dirty="0"/>
              <a:t>Décomposition en 3FN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C4274-8DEF-46D8-A812-AF6CF802D95C}" type="slidenum">
              <a:rPr lang="fr-FR" smtClean="0"/>
              <a:pPr/>
              <a:t>40</a:t>
            </a:fld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67544" y="620688"/>
            <a:ext cx="8229600" cy="5847928"/>
          </a:xfrm>
        </p:spPr>
        <p:txBody>
          <a:bodyPr>
            <a:normAutofit fontScale="25000" lnSpcReduction="20000"/>
          </a:bodyPr>
          <a:lstStyle/>
          <a:p>
            <a:r>
              <a:rPr lang="fr-FR" sz="9600" u="sng" dirty="0" smtClean="0"/>
              <a:t>Procédure Normalisation 3FN :</a:t>
            </a:r>
          </a:p>
          <a:p>
            <a:pPr>
              <a:buNone/>
            </a:pPr>
            <a:r>
              <a:rPr lang="fr-FR" sz="9600" dirty="0" smtClean="0"/>
              <a:t>     F= la couverture minimale des DFs.</a:t>
            </a:r>
          </a:p>
          <a:p>
            <a:pPr>
              <a:buNone/>
            </a:pPr>
            <a:r>
              <a:rPr lang="fr-FR" sz="9600" dirty="0" smtClean="0"/>
              <a:t>     -éditer les attribues isolés dans F dans une relation dont les attributs sont des clés.</a:t>
            </a:r>
          </a:p>
          <a:p>
            <a:pPr>
              <a:buNone/>
            </a:pPr>
            <a:r>
              <a:rPr lang="fr-FR" sz="9600" dirty="0" smtClean="0"/>
              <a:t>    -Réduire(F).</a:t>
            </a:r>
          </a:p>
          <a:p>
            <a:pPr>
              <a:buNone/>
            </a:pPr>
            <a:r>
              <a:rPr lang="fr-FR" sz="9600" dirty="0" smtClean="0"/>
              <a:t>    -éditer la relation composée de touts les attributs restants.</a:t>
            </a:r>
          </a:p>
          <a:p>
            <a:r>
              <a:rPr lang="fr-FR" sz="9600" u="sng" dirty="0" smtClean="0"/>
              <a:t>Procédure Réduire(F) :</a:t>
            </a:r>
          </a:p>
          <a:p>
            <a:pPr>
              <a:buNone/>
            </a:pPr>
            <a:r>
              <a:rPr lang="fr-FR" sz="9600" dirty="0" smtClean="0"/>
              <a:t>  </a:t>
            </a:r>
            <a:r>
              <a:rPr lang="fr-FR" sz="9600" u="sng" dirty="0" smtClean="0"/>
              <a:t>Tant que</a:t>
            </a:r>
            <a:r>
              <a:rPr lang="fr-FR" sz="9600" dirty="0" smtClean="0"/>
              <a:t> (une DF n’inclut pas tous les attributs) faire:</a:t>
            </a:r>
          </a:p>
          <a:p>
            <a:pPr>
              <a:buNone/>
            </a:pPr>
            <a:r>
              <a:rPr lang="fr-FR" sz="9600" dirty="0" smtClean="0"/>
              <a:t>       -Rechercher le plus grand nombre d’attributs = (A1, A2,     A3, ……, An) tels que  X-&gt;A1, X-&gt;A2,…, X-&gt;An.   </a:t>
            </a:r>
          </a:p>
          <a:p>
            <a:pPr>
              <a:buNone/>
            </a:pPr>
            <a:r>
              <a:rPr lang="fr-FR" sz="9600" dirty="0" smtClean="0"/>
              <a:t>       -éditer la relation R(</a:t>
            </a:r>
            <a:r>
              <a:rPr lang="fr-FR" sz="9600" u="sng" dirty="0" smtClean="0"/>
              <a:t>X</a:t>
            </a:r>
            <a:r>
              <a:rPr lang="fr-FR" sz="9600" dirty="0" smtClean="0"/>
              <a:t>, A1, A2,…, An).</a:t>
            </a:r>
          </a:p>
          <a:p>
            <a:pPr>
              <a:buNone/>
            </a:pPr>
            <a:r>
              <a:rPr lang="fr-FR" sz="9600" dirty="0" smtClean="0"/>
              <a:t>       -éliminer les </a:t>
            </a:r>
            <a:r>
              <a:rPr lang="fr-FR" sz="9600" dirty="0" err="1" smtClean="0"/>
              <a:t>DFs</a:t>
            </a:r>
            <a:r>
              <a:rPr lang="fr-FR" sz="9600" dirty="0" smtClean="0"/>
              <a:t> figurant dans R de F.</a:t>
            </a:r>
          </a:p>
          <a:p>
            <a:pPr>
              <a:buNone/>
            </a:pPr>
            <a:r>
              <a:rPr lang="fr-FR" sz="9600" dirty="0" smtClean="0"/>
              <a:t>       -éliminer les attributs isolés.</a:t>
            </a:r>
          </a:p>
          <a:p>
            <a:pPr>
              <a:buNone/>
            </a:pPr>
            <a:r>
              <a:rPr lang="fr-FR" sz="9600" dirty="0" smtClean="0"/>
              <a:t>       -Réduire(F).</a:t>
            </a:r>
          </a:p>
          <a:p>
            <a:pPr>
              <a:buNone/>
            </a:pPr>
            <a:r>
              <a:rPr lang="fr-FR" sz="9600" dirty="0" smtClean="0"/>
              <a:t>   </a:t>
            </a:r>
            <a:r>
              <a:rPr lang="fr-FR" sz="9600" u="sng" dirty="0" smtClean="0"/>
              <a:t> Fin tant que</a:t>
            </a:r>
            <a:r>
              <a:rPr lang="fr-FR" sz="9600" dirty="0" smtClean="0"/>
              <a:t>.</a:t>
            </a:r>
          </a:p>
          <a:p>
            <a:endParaRPr lang="fr-FR" dirty="0"/>
          </a:p>
        </p:txBody>
      </p:sp>
      <p:cxnSp>
        <p:nvCxnSpPr>
          <p:cNvPr id="7" name="Connecteur droit 6"/>
          <p:cNvCxnSpPr/>
          <p:nvPr/>
        </p:nvCxnSpPr>
        <p:spPr>
          <a:xfrm>
            <a:off x="755576" y="3717032"/>
            <a:ext cx="0" cy="24482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335828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420656"/>
          </a:xfrm>
        </p:spPr>
        <p:txBody>
          <a:bodyPr>
            <a:normAutofit fontScale="90000"/>
          </a:bodyPr>
          <a:lstStyle/>
          <a:p>
            <a:r>
              <a:rPr lang="fr-FR" b="1" dirty="0" smtClean="0"/>
              <a:t>Exemple :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C4274-8DEF-46D8-A812-AF6CF802D95C}" type="slidenum">
              <a:rPr lang="fr-FR" smtClean="0"/>
              <a:pPr/>
              <a:t>41</a:t>
            </a:fld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8229600" cy="5733256"/>
          </a:xfrm>
        </p:spPr>
        <p:txBody>
          <a:bodyPr>
            <a:noAutofit/>
          </a:bodyPr>
          <a:lstStyle/>
          <a:p>
            <a:r>
              <a:rPr lang="fr-FR" sz="2000" dirty="0" smtClean="0"/>
              <a:t>soit la relation universelle : RU (code-</a:t>
            </a:r>
            <a:r>
              <a:rPr lang="fr-FR" sz="2000" dirty="0" err="1" smtClean="0"/>
              <a:t>prod</a:t>
            </a:r>
            <a:r>
              <a:rPr lang="fr-FR" sz="2000" dirty="0" smtClean="0"/>
              <a:t>, code-</a:t>
            </a:r>
            <a:r>
              <a:rPr lang="fr-FR" sz="2000" dirty="0" err="1" smtClean="0"/>
              <a:t>dep</a:t>
            </a:r>
            <a:r>
              <a:rPr lang="fr-FR" sz="2000" dirty="0" smtClean="0"/>
              <a:t>, libellé, pu, </a:t>
            </a:r>
            <a:r>
              <a:rPr lang="fr-FR" sz="2000" dirty="0" err="1" smtClean="0"/>
              <a:t>adr-dep</a:t>
            </a:r>
            <a:r>
              <a:rPr lang="fr-FR" sz="2000" dirty="0" smtClean="0"/>
              <a:t>, </a:t>
            </a:r>
            <a:r>
              <a:rPr lang="fr-FR" sz="2000" dirty="0" err="1" smtClean="0"/>
              <a:t>qte</a:t>
            </a:r>
            <a:r>
              <a:rPr lang="fr-FR" sz="2000" dirty="0" smtClean="0"/>
              <a:t>-stock)   et la couverture minimale : </a:t>
            </a:r>
            <a:endParaRPr lang="en-GB" sz="2000" dirty="0" smtClean="0"/>
          </a:p>
          <a:p>
            <a:r>
              <a:rPr lang="fr-FR" sz="2000" dirty="0" smtClean="0"/>
              <a:t>F = {</a:t>
            </a:r>
            <a:r>
              <a:rPr lang="fr-FR" sz="2000" dirty="0" err="1" smtClean="0"/>
              <a:t>cod-prod</a:t>
            </a:r>
            <a:r>
              <a:rPr lang="fr-FR" sz="2000" dirty="0" smtClean="0"/>
              <a:t>     libellé, code-</a:t>
            </a:r>
            <a:r>
              <a:rPr lang="fr-FR" sz="2000" dirty="0" err="1" smtClean="0"/>
              <a:t>prod</a:t>
            </a:r>
            <a:r>
              <a:rPr lang="fr-FR" sz="2000" dirty="0" smtClean="0"/>
              <a:t>     pu, code-</a:t>
            </a:r>
            <a:r>
              <a:rPr lang="fr-FR" sz="2000" dirty="0" err="1" smtClean="0"/>
              <a:t>dep</a:t>
            </a:r>
            <a:r>
              <a:rPr lang="fr-FR" sz="2000" dirty="0" smtClean="0"/>
              <a:t>      </a:t>
            </a:r>
            <a:r>
              <a:rPr lang="fr-FR" sz="2000" dirty="0" err="1" smtClean="0"/>
              <a:t>adr-dep</a:t>
            </a:r>
            <a:r>
              <a:rPr lang="fr-FR" sz="2000" dirty="0" smtClean="0"/>
              <a:t>,                      </a:t>
            </a:r>
          </a:p>
          <a:p>
            <a:r>
              <a:rPr lang="fr-FR" sz="2000" dirty="0" smtClean="0"/>
              <a:t>code-</a:t>
            </a:r>
            <a:r>
              <a:rPr lang="fr-FR" sz="2000" dirty="0" err="1" smtClean="0"/>
              <a:t>prod</a:t>
            </a:r>
            <a:r>
              <a:rPr lang="fr-FR" sz="2000" dirty="0" smtClean="0"/>
              <a:t> , code-</a:t>
            </a:r>
            <a:r>
              <a:rPr lang="fr-FR" sz="2000" dirty="0" err="1" smtClean="0"/>
              <a:t>dep</a:t>
            </a:r>
            <a:r>
              <a:rPr lang="fr-FR" sz="2000" dirty="0" smtClean="0"/>
              <a:t>          </a:t>
            </a:r>
            <a:r>
              <a:rPr lang="fr-FR" sz="2000" dirty="0" err="1" smtClean="0"/>
              <a:t>qté</a:t>
            </a:r>
            <a:r>
              <a:rPr lang="fr-FR" sz="2000" dirty="0" smtClean="0"/>
              <a:t>-stock}</a:t>
            </a:r>
          </a:p>
          <a:p>
            <a:pPr>
              <a:spcBef>
                <a:spcPts val="600"/>
              </a:spcBef>
            </a:pPr>
            <a:r>
              <a:rPr lang="fr-FR" sz="2000" dirty="0" smtClean="0"/>
              <a:t>Application de l’algorithme :</a:t>
            </a:r>
          </a:p>
          <a:p>
            <a:pPr lvl="1">
              <a:spcBef>
                <a:spcPts val="600"/>
              </a:spcBef>
            </a:pPr>
            <a:r>
              <a:rPr lang="fr-FR" sz="1800" dirty="0" smtClean="0"/>
              <a:t>Pas d’attributs isolés.</a:t>
            </a:r>
          </a:p>
          <a:p>
            <a:pPr lvl="1">
              <a:spcBef>
                <a:spcPts val="600"/>
              </a:spcBef>
            </a:pPr>
            <a:r>
              <a:rPr lang="fr-FR" sz="1800" dirty="0" smtClean="0"/>
              <a:t>Création de la relation </a:t>
            </a:r>
            <a:r>
              <a:rPr lang="fr-FR" sz="1800" b="1" dirty="0" smtClean="0"/>
              <a:t>stock(</a:t>
            </a:r>
            <a:r>
              <a:rPr lang="fr-FR" sz="1800" u="sng" dirty="0" smtClean="0"/>
              <a:t>code-</a:t>
            </a:r>
            <a:r>
              <a:rPr lang="fr-FR" sz="1800" u="sng" dirty="0" err="1" smtClean="0"/>
              <a:t>prod</a:t>
            </a:r>
            <a:r>
              <a:rPr lang="fr-FR" sz="1800" u="sng" dirty="0" smtClean="0"/>
              <a:t>, </a:t>
            </a:r>
            <a:r>
              <a:rPr lang="fr-FR" sz="1800" u="sng" dirty="0" err="1" smtClean="0"/>
              <a:t>code-dep</a:t>
            </a:r>
            <a:r>
              <a:rPr lang="fr-FR" sz="1800" dirty="0" err="1" smtClean="0"/>
              <a:t>,qté-stock</a:t>
            </a:r>
            <a:r>
              <a:rPr lang="fr-FR" sz="1800" dirty="0" smtClean="0"/>
              <a:t>) à partir de la DF  f4.</a:t>
            </a:r>
          </a:p>
          <a:p>
            <a:pPr lvl="1">
              <a:spcBef>
                <a:spcPts val="600"/>
              </a:spcBef>
            </a:pPr>
            <a:r>
              <a:rPr lang="fr-FR" sz="1800" dirty="0" smtClean="0"/>
              <a:t>Elimination de la DF f4 et de l’attribut </a:t>
            </a:r>
            <a:r>
              <a:rPr lang="fr-FR" sz="1800" dirty="0" err="1" smtClean="0"/>
              <a:t>qte</a:t>
            </a:r>
            <a:r>
              <a:rPr lang="fr-FR" sz="1800" dirty="0" smtClean="0"/>
              <a:t>-stock</a:t>
            </a:r>
          </a:p>
          <a:p>
            <a:pPr lvl="1">
              <a:spcBef>
                <a:spcPts val="600"/>
              </a:spcBef>
            </a:pPr>
            <a:r>
              <a:rPr lang="fr-FR" sz="1800" dirty="0" smtClean="0"/>
              <a:t>Création de la relation </a:t>
            </a:r>
            <a:r>
              <a:rPr lang="fr-FR" sz="1800" b="1" dirty="0" smtClean="0"/>
              <a:t>produit </a:t>
            </a:r>
            <a:r>
              <a:rPr lang="fr-FR" sz="1800" dirty="0" smtClean="0"/>
              <a:t>(</a:t>
            </a:r>
            <a:r>
              <a:rPr lang="fr-FR" sz="1800" u="sng" dirty="0" smtClean="0"/>
              <a:t>code-</a:t>
            </a:r>
            <a:r>
              <a:rPr lang="fr-FR" sz="1800" u="sng" dirty="0" err="1" smtClean="0"/>
              <a:t>prod</a:t>
            </a:r>
            <a:r>
              <a:rPr lang="fr-FR" sz="1800" dirty="0" smtClean="0"/>
              <a:t>, libellé, pu) à partir des </a:t>
            </a:r>
            <a:r>
              <a:rPr lang="fr-FR" sz="1800" dirty="0" err="1" smtClean="0"/>
              <a:t>DFs</a:t>
            </a:r>
            <a:r>
              <a:rPr lang="fr-FR" sz="1800" dirty="0" smtClean="0"/>
              <a:t> f1 et f2</a:t>
            </a:r>
          </a:p>
          <a:p>
            <a:pPr lvl="1">
              <a:spcBef>
                <a:spcPts val="600"/>
              </a:spcBef>
            </a:pPr>
            <a:r>
              <a:rPr lang="fr-FR" sz="1800" dirty="0" smtClean="0"/>
              <a:t>Elimination des DFS f1 et f2 et des attributs isolés code-</a:t>
            </a:r>
            <a:r>
              <a:rPr lang="fr-FR" sz="1800" dirty="0" err="1" smtClean="0"/>
              <a:t>prod</a:t>
            </a:r>
            <a:r>
              <a:rPr lang="fr-FR" sz="1800" dirty="0" smtClean="0"/>
              <a:t>, pu et libellé</a:t>
            </a:r>
          </a:p>
          <a:p>
            <a:pPr lvl="1">
              <a:spcBef>
                <a:spcPts val="600"/>
              </a:spcBef>
            </a:pPr>
            <a:r>
              <a:rPr lang="fr-FR" sz="1800" dirty="0" smtClean="0"/>
              <a:t>Création de la relation </a:t>
            </a:r>
            <a:r>
              <a:rPr lang="fr-FR" sz="1800" b="1" dirty="0" smtClean="0"/>
              <a:t>dépôt</a:t>
            </a:r>
            <a:r>
              <a:rPr lang="fr-FR" sz="1800" dirty="0" smtClean="0"/>
              <a:t>(</a:t>
            </a:r>
            <a:r>
              <a:rPr lang="fr-FR" sz="1800" u="sng" dirty="0" smtClean="0"/>
              <a:t>code-</a:t>
            </a:r>
            <a:r>
              <a:rPr lang="fr-FR" sz="1800" u="sng" dirty="0" err="1" smtClean="0"/>
              <a:t>dep</a:t>
            </a:r>
            <a:r>
              <a:rPr lang="fr-FR" sz="1800" dirty="0" smtClean="0"/>
              <a:t>, </a:t>
            </a:r>
            <a:r>
              <a:rPr lang="fr-FR" sz="1800" dirty="0" err="1" smtClean="0"/>
              <a:t>adr</a:t>
            </a:r>
            <a:r>
              <a:rPr lang="fr-FR" sz="1800" dirty="0" smtClean="0"/>
              <a:t>-</a:t>
            </a:r>
            <a:r>
              <a:rPr lang="fr-FR" sz="1800" dirty="0" err="1" smtClean="0"/>
              <a:t>dep</a:t>
            </a:r>
            <a:r>
              <a:rPr lang="fr-FR" sz="1800" dirty="0" smtClean="0"/>
              <a:t>) à partir de la DF f3</a:t>
            </a:r>
          </a:p>
          <a:p>
            <a:pPr lvl="1">
              <a:spcBef>
                <a:spcPts val="600"/>
              </a:spcBef>
            </a:pPr>
            <a:r>
              <a:rPr lang="fr-FR" sz="1800" dirty="0" smtClean="0"/>
              <a:t>Elimination de la DF f3 et des attributs isolés code-</a:t>
            </a:r>
            <a:r>
              <a:rPr lang="fr-FR" sz="1800" dirty="0" err="1" smtClean="0"/>
              <a:t>dep</a:t>
            </a:r>
            <a:r>
              <a:rPr lang="fr-FR" sz="1800" dirty="0" smtClean="0"/>
              <a:t> et </a:t>
            </a:r>
            <a:r>
              <a:rPr lang="fr-FR" sz="1800" dirty="0" err="1" smtClean="0"/>
              <a:t>adr</a:t>
            </a:r>
            <a:r>
              <a:rPr lang="fr-FR" sz="1800" dirty="0" smtClean="0"/>
              <a:t>-</a:t>
            </a:r>
            <a:r>
              <a:rPr lang="fr-FR" sz="1800" dirty="0" err="1" smtClean="0"/>
              <a:t>dep</a:t>
            </a:r>
            <a:endParaRPr lang="fr-FR" sz="1800" dirty="0" smtClean="0"/>
          </a:p>
          <a:p>
            <a:pPr lvl="1">
              <a:spcBef>
                <a:spcPts val="600"/>
              </a:spcBef>
            </a:pPr>
            <a:r>
              <a:rPr lang="fr-FR" sz="1800" dirty="0" smtClean="0"/>
              <a:t>l’ensemble des </a:t>
            </a:r>
            <a:r>
              <a:rPr lang="fr-FR" sz="1800" dirty="0" err="1" smtClean="0"/>
              <a:t>DFs</a:t>
            </a:r>
            <a:r>
              <a:rPr lang="fr-FR" sz="1800" dirty="0" smtClean="0"/>
              <a:t> devient vide </a:t>
            </a:r>
            <a:r>
              <a:rPr lang="fr-FR" sz="1800" dirty="0" smtClean="0">
                <a:sym typeface="Wingdings"/>
              </a:rPr>
              <a:t></a:t>
            </a:r>
            <a:r>
              <a:rPr lang="fr-FR" sz="1800" dirty="0" smtClean="0"/>
              <a:t> fin de l’algorithme. </a:t>
            </a:r>
          </a:p>
          <a:p>
            <a:pPr>
              <a:spcBef>
                <a:spcPts val="600"/>
              </a:spcBef>
            </a:pPr>
            <a:endParaRPr lang="fr-FR" sz="2000" dirty="0"/>
          </a:p>
        </p:txBody>
      </p:sp>
      <p:cxnSp>
        <p:nvCxnSpPr>
          <p:cNvPr id="6" name="Connecteur droit avec flèche 5"/>
          <p:cNvCxnSpPr/>
          <p:nvPr/>
        </p:nvCxnSpPr>
        <p:spPr>
          <a:xfrm>
            <a:off x="2195736" y="2060848"/>
            <a:ext cx="28803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avec flèche 6"/>
          <p:cNvCxnSpPr/>
          <p:nvPr/>
        </p:nvCxnSpPr>
        <p:spPr>
          <a:xfrm>
            <a:off x="5652120" y="2060460"/>
            <a:ext cx="28803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avec flèche 7"/>
          <p:cNvCxnSpPr/>
          <p:nvPr/>
        </p:nvCxnSpPr>
        <p:spPr>
          <a:xfrm>
            <a:off x="2987824" y="2348880"/>
            <a:ext cx="28803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avec flèche 8"/>
          <p:cNvCxnSpPr/>
          <p:nvPr/>
        </p:nvCxnSpPr>
        <p:spPr>
          <a:xfrm>
            <a:off x="4139952" y="2060460"/>
            <a:ext cx="28803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746071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Exemple (résultat )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C4274-8DEF-46D8-A812-AF6CF802D95C}" type="slidenum">
              <a:rPr lang="fr-FR" smtClean="0"/>
              <a:pPr/>
              <a:t>42</a:t>
            </a:fld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dirty="0" smtClean="0"/>
              <a:t> la décomposition en 3 FN de la relation RU est :</a:t>
            </a:r>
          </a:p>
          <a:p>
            <a:r>
              <a:rPr lang="fr-FR" b="1" dirty="0" smtClean="0"/>
              <a:t>produit </a:t>
            </a:r>
            <a:r>
              <a:rPr lang="fr-FR" dirty="0" smtClean="0"/>
              <a:t>(</a:t>
            </a:r>
            <a:r>
              <a:rPr lang="fr-FR" u="sng" dirty="0" smtClean="0"/>
              <a:t>code-</a:t>
            </a:r>
            <a:r>
              <a:rPr lang="fr-FR" u="sng" dirty="0" err="1" smtClean="0"/>
              <a:t>prod</a:t>
            </a:r>
            <a:r>
              <a:rPr lang="fr-FR" dirty="0" smtClean="0"/>
              <a:t>, libellé, pu)</a:t>
            </a:r>
          </a:p>
          <a:p>
            <a:r>
              <a:rPr lang="fr-FR" b="1" dirty="0" smtClean="0"/>
              <a:t>dépôt</a:t>
            </a:r>
            <a:r>
              <a:rPr lang="fr-FR" dirty="0" smtClean="0"/>
              <a:t>(</a:t>
            </a:r>
            <a:r>
              <a:rPr lang="fr-FR" u="sng" dirty="0" smtClean="0"/>
              <a:t>code-</a:t>
            </a:r>
            <a:r>
              <a:rPr lang="fr-FR" u="sng" dirty="0" err="1" smtClean="0"/>
              <a:t>dep</a:t>
            </a:r>
            <a:r>
              <a:rPr lang="fr-FR" dirty="0" smtClean="0"/>
              <a:t>, </a:t>
            </a:r>
            <a:r>
              <a:rPr lang="fr-FR" dirty="0" err="1" smtClean="0"/>
              <a:t>adr</a:t>
            </a:r>
            <a:r>
              <a:rPr lang="fr-FR" dirty="0" smtClean="0"/>
              <a:t>-</a:t>
            </a:r>
            <a:r>
              <a:rPr lang="fr-FR" dirty="0" err="1" smtClean="0"/>
              <a:t>dep</a:t>
            </a:r>
            <a:r>
              <a:rPr lang="fr-FR" dirty="0" smtClean="0"/>
              <a:t>)</a:t>
            </a:r>
          </a:p>
          <a:p>
            <a:r>
              <a:rPr lang="fr-FR" b="1" dirty="0" smtClean="0"/>
              <a:t>stock(</a:t>
            </a:r>
            <a:r>
              <a:rPr lang="fr-FR" u="sng" dirty="0" smtClean="0"/>
              <a:t>code-</a:t>
            </a:r>
            <a:r>
              <a:rPr lang="fr-FR" u="sng" dirty="0" err="1" smtClean="0"/>
              <a:t>prod</a:t>
            </a:r>
            <a:r>
              <a:rPr lang="fr-FR" u="sng" dirty="0" smtClean="0"/>
              <a:t>, </a:t>
            </a:r>
            <a:r>
              <a:rPr lang="fr-FR" u="sng" dirty="0" err="1" smtClean="0"/>
              <a:t>code-dep</a:t>
            </a:r>
            <a:r>
              <a:rPr lang="fr-FR" dirty="0" err="1" smtClean="0"/>
              <a:t>,qté-stock</a:t>
            </a:r>
            <a:r>
              <a:rPr lang="fr-FR" dirty="0" smtClean="0"/>
              <a:t>)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3573339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Algorithme de Bernstein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26422-A240-4074-8C4C-7EF19C8C6A76}" type="slidenum">
              <a:rPr lang="fr-FR" smtClean="0"/>
              <a:pPr/>
              <a:t>43</a:t>
            </a:fld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 algn="just" eaLnBrk="0" hangingPunct="0">
              <a:buNone/>
            </a:pPr>
            <a:r>
              <a:rPr kumimoji="1" lang="fr-FR" sz="2800" u="sng" dirty="0" smtClean="0"/>
              <a:t>Étape 1 :</a:t>
            </a:r>
            <a:r>
              <a:rPr kumimoji="1" lang="fr-FR" sz="2800" dirty="0" smtClean="0"/>
              <a:t> </a:t>
            </a:r>
          </a:p>
          <a:p>
            <a:pPr algn="just" eaLnBrk="0" hangingPunct="0"/>
            <a:r>
              <a:rPr kumimoji="1" lang="fr-FR" sz="2800" dirty="0" smtClean="0"/>
              <a:t>On remplace F par une couverture minimale de F.  </a:t>
            </a:r>
          </a:p>
          <a:p>
            <a:pPr algn="just" eaLnBrk="0" hangingPunct="0"/>
            <a:r>
              <a:rPr kumimoji="1" lang="fr-FR" sz="2800" dirty="0" smtClean="0"/>
              <a:t>On cherche les clés minimales de R et on teste si R est en 3FN. Si oui, on s’arrête.</a:t>
            </a:r>
          </a:p>
          <a:p>
            <a:pPr algn="just" eaLnBrk="0" hangingPunct="0"/>
            <a:endParaRPr kumimoji="1" lang="fr-FR" sz="2800" dirty="0" smtClean="0"/>
          </a:p>
          <a:p>
            <a:pPr algn="just" eaLnBrk="0" hangingPunct="0">
              <a:buNone/>
            </a:pPr>
            <a:r>
              <a:rPr kumimoji="1" lang="fr-FR" sz="2800" u="sng" dirty="0" smtClean="0"/>
              <a:t>Étape 2 :</a:t>
            </a:r>
            <a:r>
              <a:rPr kumimoji="1" lang="fr-FR" sz="2800" dirty="0" smtClean="0"/>
              <a:t> </a:t>
            </a:r>
          </a:p>
          <a:p>
            <a:pPr algn="just" eaLnBrk="0" hangingPunct="0"/>
            <a:r>
              <a:rPr kumimoji="1" lang="fr-FR" sz="2800" dirty="0" smtClean="0"/>
              <a:t>On regroupe les DF X </a:t>
            </a:r>
            <a:r>
              <a:rPr kumimoji="1" lang="fr-FR" sz="2800" dirty="0" smtClean="0">
                <a:latin typeface="Symbol" pitchFamily="18" charset="2"/>
              </a:rPr>
              <a:t></a:t>
            </a:r>
            <a:r>
              <a:rPr kumimoji="1" lang="fr-FR" sz="2800" dirty="0" smtClean="0"/>
              <a:t> Ai (i entre 1 et p), ayant même membre gauche X. Pour chaque membre gauche X, on définit un schéma de relation contenant tous les attributs intervenant dans ces DF, soit </a:t>
            </a:r>
            <a:r>
              <a:rPr kumimoji="1" lang="fr-FR" sz="2800" dirty="0" err="1" smtClean="0"/>
              <a:t>Rx</a:t>
            </a:r>
            <a:r>
              <a:rPr kumimoji="1" lang="fr-FR" sz="2800" dirty="0" smtClean="0"/>
              <a:t> (X, A1, A2, ..., </a:t>
            </a:r>
            <a:r>
              <a:rPr kumimoji="1" lang="fr-FR" sz="2800" dirty="0" err="1" smtClean="0"/>
              <a:t>Ap</a:t>
            </a:r>
            <a:r>
              <a:rPr kumimoji="1" lang="fr-FR" sz="2800" dirty="0" smtClean="0"/>
              <a:t>). Le schéma </a:t>
            </a:r>
            <a:r>
              <a:rPr kumimoji="1" lang="fr-FR" sz="2800" dirty="0" err="1" smtClean="0"/>
              <a:t>Rx</a:t>
            </a:r>
            <a:r>
              <a:rPr kumimoji="1" lang="fr-FR" sz="2800" dirty="0" smtClean="0"/>
              <a:t> est muni de l’ensemble des DF X </a:t>
            </a:r>
            <a:r>
              <a:rPr kumimoji="1" lang="fr-FR" sz="2800" dirty="0" smtClean="0">
                <a:latin typeface="Symbol" pitchFamily="18" charset="2"/>
              </a:rPr>
              <a:t></a:t>
            </a:r>
            <a:r>
              <a:rPr kumimoji="1" lang="fr-FR" sz="2800" dirty="0" smtClean="0"/>
              <a:t> Ai (i entre 1 et p).</a:t>
            </a:r>
          </a:p>
          <a:p>
            <a:pPr algn="just" eaLnBrk="0" hangingPunct="0"/>
            <a:endParaRPr kumimoji="1" lang="fr-FR" sz="2800" dirty="0" smtClean="0"/>
          </a:p>
          <a:p>
            <a:pPr algn="just" eaLnBrk="0" hangingPunct="0">
              <a:buNone/>
            </a:pPr>
            <a:r>
              <a:rPr kumimoji="1" lang="fr-FR" sz="2800" u="sng" dirty="0" smtClean="0"/>
              <a:t>Étape 3 :</a:t>
            </a:r>
            <a:r>
              <a:rPr kumimoji="1" lang="fr-FR" sz="2800" dirty="0" smtClean="0"/>
              <a:t> </a:t>
            </a:r>
          </a:p>
          <a:p>
            <a:pPr algn="just" eaLnBrk="0" hangingPunct="0"/>
            <a:r>
              <a:rPr kumimoji="1" lang="fr-FR" sz="2800" dirty="0" smtClean="0"/>
              <a:t>Si aucun des schémas </a:t>
            </a:r>
            <a:r>
              <a:rPr kumimoji="1" lang="fr-FR" sz="2800" dirty="0" err="1" smtClean="0"/>
              <a:t>Rx</a:t>
            </a:r>
            <a:r>
              <a:rPr kumimoji="1" lang="fr-FR" sz="2800" dirty="0" smtClean="0"/>
              <a:t> définis à l’étape 2 ne contient de clé de R, on ajoute un schéma </a:t>
            </a:r>
            <a:r>
              <a:rPr kumimoji="1" lang="fr-FR" sz="2800" dirty="0" err="1" smtClean="0"/>
              <a:t>Rk</a:t>
            </a:r>
            <a:r>
              <a:rPr kumimoji="1" lang="fr-FR" sz="2800" dirty="0" smtClean="0"/>
              <a:t> = (K), où K est une clé minimale de R, muni d’aucune DF. 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Exemple 1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26422-A240-4074-8C4C-7EF19C8C6A76}" type="slidenum">
              <a:rPr lang="fr-FR" smtClean="0"/>
              <a:pPr/>
              <a:t>44</a:t>
            </a:fld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fr-FR" dirty="0" smtClean="0"/>
              <a:t>Soient R(A, B, C, D)  et F = {A</a:t>
            </a:r>
            <a:r>
              <a:rPr kumimoji="1" lang="fr-FR" sz="2400" dirty="0" smtClean="0">
                <a:latin typeface="Symbol" pitchFamily="18" charset="2"/>
              </a:rPr>
              <a:t></a:t>
            </a:r>
            <a:r>
              <a:rPr lang="fr-FR" dirty="0" smtClean="0"/>
              <a:t>BC, A</a:t>
            </a:r>
            <a:r>
              <a:rPr kumimoji="1" lang="fr-FR" sz="2400" dirty="0" smtClean="0">
                <a:latin typeface="Symbol" pitchFamily="18" charset="2"/>
              </a:rPr>
              <a:t></a:t>
            </a:r>
            <a:r>
              <a:rPr lang="fr-FR" dirty="0" smtClean="0"/>
              <a:t>D, C</a:t>
            </a:r>
            <a:r>
              <a:rPr kumimoji="1" lang="fr-FR" sz="2400" dirty="0" smtClean="0">
                <a:latin typeface="Symbol" pitchFamily="18" charset="2"/>
              </a:rPr>
              <a:t></a:t>
            </a:r>
            <a:r>
              <a:rPr lang="fr-FR" dirty="0" smtClean="0"/>
              <a:t>D}</a:t>
            </a:r>
          </a:p>
          <a:p>
            <a:pPr marL="0" indent="0">
              <a:buNone/>
            </a:pPr>
            <a:endParaRPr lang="fr-FR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r-FR" dirty="0" smtClean="0">
                <a:solidFill>
                  <a:srgbClr val="FF0000"/>
                </a:solidFill>
              </a:rPr>
              <a:t>Etape 1: </a:t>
            </a:r>
            <a:r>
              <a:rPr lang="fr-FR" dirty="0" smtClean="0"/>
              <a:t>Une couverture minimale de F = {A</a:t>
            </a:r>
            <a:r>
              <a:rPr kumimoji="1" lang="fr-FR" sz="2400" dirty="0" smtClean="0">
                <a:latin typeface="Symbol" pitchFamily="18" charset="2"/>
              </a:rPr>
              <a:t></a:t>
            </a:r>
            <a:r>
              <a:rPr lang="fr-FR" dirty="0" smtClean="0"/>
              <a:t>B, A</a:t>
            </a:r>
            <a:r>
              <a:rPr kumimoji="1" lang="fr-FR" sz="2400" dirty="0" smtClean="0">
                <a:latin typeface="Symbol" pitchFamily="18" charset="2"/>
              </a:rPr>
              <a:t></a:t>
            </a:r>
            <a:r>
              <a:rPr lang="fr-FR" dirty="0" smtClean="0"/>
              <a:t>C, C</a:t>
            </a:r>
            <a:r>
              <a:rPr kumimoji="1" lang="fr-FR" sz="2400" dirty="0" smtClean="0">
                <a:latin typeface="Symbol" pitchFamily="18" charset="2"/>
              </a:rPr>
              <a:t></a:t>
            </a:r>
            <a:r>
              <a:rPr lang="fr-FR" dirty="0" smtClean="0"/>
              <a:t>D}</a:t>
            </a:r>
          </a:p>
          <a:p>
            <a:pPr marL="0" indent="0">
              <a:buNone/>
            </a:pPr>
            <a:r>
              <a:rPr lang="fr-FR" dirty="0" smtClean="0"/>
              <a:t>Une clé de cette relation est A car A</a:t>
            </a:r>
            <a:r>
              <a:rPr kumimoji="1" lang="fr-FR" sz="2400" dirty="0" smtClean="0">
                <a:latin typeface="Symbol" pitchFamily="18" charset="2"/>
              </a:rPr>
              <a:t></a:t>
            </a:r>
            <a:r>
              <a:rPr lang="fr-FR" dirty="0" smtClean="0"/>
              <a:t>ABCD.</a:t>
            </a:r>
          </a:p>
          <a:p>
            <a:pPr marL="0" indent="0">
              <a:buNone/>
            </a:pPr>
            <a:r>
              <a:rPr lang="fr-FR" dirty="0" smtClean="0"/>
              <a:t>R n'est pas en 3FN car C</a:t>
            </a:r>
            <a:r>
              <a:rPr kumimoji="1" lang="fr-FR" sz="2400" dirty="0" smtClean="0">
                <a:latin typeface="Symbol" pitchFamily="18" charset="2"/>
              </a:rPr>
              <a:t></a:t>
            </a:r>
            <a:r>
              <a:rPr lang="fr-FR" dirty="0" smtClean="0"/>
              <a:t>D.</a:t>
            </a:r>
          </a:p>
          <a:p>
            <a:pPr marL="0" indent="0">
              <a:buNone/>
            </a:pPr>
            <a:endParaRPr lang="fr-FR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r-FR" dirty="0" smtClean="0">
                <a:solidFill>
                  <a:srgbClr val="FF0000"/>
                </a:solidFill>
              </a:rPr>
              <a:t>Etape 2: </a:t>
            </a:r>
          </a:p>
          <a:p>
            <a:pPr marL="0" indent="0">
              <a:buNone/>
            </a:pPr>
            <a:r>
              <a:rPr lang="fr-FR" dirty="0" smtClean="0"/>
              <a:t>A</a:t>
            </a:r>
            <a:r>
              <a:rPr kumimoji="1" lang="fr-FR" sz="2400" dirty="0" smtClean="0">
                <a:latin typeface="Symbol" pitchFamily="18" charset="2"/>
              </a:rPr>
              <a:t></a:t>
            </a:r>
            <a:r>
              <a:rPr lang="fr-FR" dirty="0" smtClean="0"/>
              <a:t>B et A</a:t>
            </a:r>
            <a:r>
              <a:rPr kumimoji="1" lang="fr-FR" sz="2400" dirty="0" smtClean="0">
                <a:latin typeface="Symbol" pitchFamily="18" charset="2"/>
              </a:rPr>
              <a:t></a:t>
            </a:r>
            <a:r>
              <a:rPr lang="fr-FR" dirty="0" smtClean="0"/>
              <a:t>C </a:t>
            </a:r>
            <a:r>
              <a:rPr lang="fr-FR" dirty="0" smtClean="0">
                <a:sym typeface="Symbol"/>
              </a:rPr>
              <a:t></a:t>
            </a:r>
            <a:r>
              <a:rPr lang="fr-FR" dirty="0" smtClean="0"/>
              <a:t> R</a:t>
            </a:r>
            <a:r>
              <a:rPr lang="fr-FR" baseline="-25000" dirty="0" smtClean="0"/>
              <a:t>A</a:t>
            </a:r>
            <a:r>
              <a:rPr lang="fr-FR" dirty="0" smtClean="0"/>
              <a:t>(</a:t>
            </a:r>
            <a:r>
              <a:rPr lang="fr-FR" u="sng" dirty="0" smtClean="0"/>
              <a:t>A</a:t>
            </a:r>
            <a:r>
              <a:rPr lang="fr-FR" dirty="0" smtClean="0"/>
              <a:t>, B, C)</a:t>
            </a:r>
          </a:p>
          <a:p>
            <a:pPr marL="0" indent="0">
              <a:buNone/>
            </a:pPr>
            <a:r>
              <a:rPr lang="fr-FR" dirty="0" smtClean="0"/>
              <a:t>C</a:t>
            </a:r>
            <a:r>
              <a:rPr kumimoji="1" lang="fr-FR" sz="2400" dirty="0" smtClean="0">
                <a:latin typeface="Symbol" pitchFamily="18" charset="2"/>
              </a:rPr>
              <a:t></a:t>
            </a:r>
            <a:r>
              <a:rPr lang="fr-FR" dirty="0" smtClean="0"/>
              <a:t>D </a:t>
            </a:r>
            <a:r>
              <a:rPr lang="fr-FR" dirty="0" smtClean="0">
                <a:sym typeface="Symbol"/>
              </a:rPr>
              <a:t></a:t>
            </a:r>
            <a:r>
              <a:rPr lang="fr-FR" dirty="0" smtClean="0"/>
              <a:t>R</a:t>
            </a:r>
            <a:r>
              <a:rPr lang="fr-FR" baseline="-25000" dirty="0" smtClean="0"/>
              <a:t>C</a:t>
            </a:r>
            <a:r>
              <a:rPr lang="fr-FR" dirty="0" smtClean="0"/>
              <a:t>(</a:t>
            </a:r>
            <a:r>
              <a:rPr lang="fr-FR" u="sng" dirty="0" smtClean="0"/>
              <a:t>C</a:t>
            </a:r>
            <a:r>
              <a:rPr lang="fr-FR" dirty="0" smtClean="0"/>
              <a:t>, D)</a:t>
            </a:r>
          </a:p>
          <a:p>
            <a:pPr marL="0" indent="0">
              <a:buNone/>
            </a:pPr>
            <a:endParaRPr lang="fr-FR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r-FR" dirty="0" smtClean="0">
                <a:solidFill>
                  <a:srgbClr val="FF0000"/>
                </a:solidFill>
              </a:rPr>
              <a:t>Etape3: </a:t>
            </a:r>
            <a:r>
              <a:rPr lang="fr-FR" dirty="0" smtClean="0"/>
              <a:t>La clé de R se trouve dans R</a:t>
            </a:r>
            <a:r>
              <a:rPr lang="fr-FR" baseline="-25000" dirty="0" smtClean="0"/>
              <a:t>A</a:t>
            </a:r>
            <a:r>
              <a:rPr lang="fr-FR" dirty="0" smtClean="0"/>
              <a:t>. Fin d'algorithme.</a:t>
            </a:r>
          </a:p>
          <a:p>
            <a:pPr marL="0" indent="0">
              <a:buNone/>
            </a:pPr>
            <a:r>
              <a:rPr lang="fr-FR" dirty="0" smtClean="0"/>
              <a:t>R</a:t>
            </a:r>
            <a:r>
              <a:rPr lang="fr-FR" baseline="-25000" dirty="0" smtClean="0"/>
              <a:t>A</a:t>
            </a:r>
            <a:r>
              <a:rPr lang="fr-FR" dirty="0" smtClean="0"/>
              <a:t>(</a:t>
            </a:r>
            <a:r>
              <a:rPr lang="fr-FR" u="sng" dirty="0" smtClean="0"/>
              <a:t>A</a:t>
            </a:r>
            <a:r>
              <a:rPr lang="fr-FR" dirty="0" smtClean="0"/>
              <a:t>, B, C)</a:t>
            </a:r>
          </a:p>
          <a:p>
            <a:pPr marL="0" indent="0">
              <a:buNone/>
            </a:pPr>
            <a:r>
              <a:rPr lang="fr-FR" dirty="0" smtClean="0"/>
              <a:t>et</a:t>
            </a:r>
          </a:p>
          <a:p>
            <a:pPr marL="0" indent="0">
              <a:buNone/>
            </a:pPr>
            <a:r>
              <a:rPr lang="fr-FR" dirty="0" smtClean="0"/>
              <a:t>R</a:t>
            </a:r>
            <a:r>
              <a:rPr lang="fr-FR" baseline="-25000" dirty="0" smtClean="0"/>
              <a:t>C</a:t>
            </a:r>
            <a:r>
              <a:rPr lang="fr-FR" dirty="0" smtClean="0"/>
              <a:t>(</a:t>
            </a:r>
            <a:r>
              <a:rPr lang="fr-FR" u="sng" dirty="0" smtClean="0"/>
              <a:t>C</a:t>
            </a:r>
            <a:r>
              <a:rPr lang="fr-FR" dirty="0" smtClean="0"/>
              <a:t>, D)</a:t>
            </a:r>
          </a:p>
          <a:p>
            <a:pPr marL="0" indent="0">
              <a:buNone/>
            </a:pPr>
            <a:r>
              <a:rPr lang="fr-FR" dirty="0" smtClean="0"/>
              <a:t>sont une décomposition en 3FN SPI et SPD de 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Exemple 2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26422-A240-4074-8C4C-7EF19C8C6A76}" type="slidenum">
              <a:rPr lang="fr-FR" smtClean="0"/>
              <a:pPr/>
              <a:t>45</a:t>
            </a:fld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fr-FR" dirty="0" smtClean="0"/>
              <a:t>Soient R(A, B, C, D, E, F, G)  et F = {AB</a:t>
            </a:r>
            <a:r>
              <a:rPr kumimoji="1" lang="fr-FR" sz="2400" dirty="0" smtClean="0">
                <a:latin typeface="Symbol" pitchFamily="18" charset="2"/>
              </a:rPr>
              <a:t></a:t>
            </a:r>
            <a:r>
              <a:rPr lang="fr-FR" dirty="0" smtClean="0"/>
              <a:t>C, AB</a:t>
            </a:r>
            <a:r>
              <a:rPr kumimoji="1" lang="fr-FR" sz="2800" dirty="0" smtClean="0">
                <a:latin typeface="Symbol" pitchFamily="18" charset="2"/>
              </a:rPr>
              <a:t></a:t>
            </a:r>
            <a:r>
              <a:rPr lang="fr-FR" dirty="0" smtClean="0"/>
              <a:t>D, B</a:t>
            </a:r>
            <a:r>
              <a:rPr kumimoji="1" lang="fr-FR" sz="2400" dirty="0" smtClean="0">
                <a:latin typeface="Symbol" pitchFamily="18" charset="2"/>
              </a:rPr>
              <a:t></a:t>
            </a:r>
            <a:r>
              <a:rPr lang="fr-FR" dirty="0" smtClean="0"/>
              <a:t>D, E</a:t>
            </a:r>
            <a:r>
              <a:rPr kumimoji="1" lang="fr-FR" sz="2400" dirty="0" smtClean="0">
                <a:latin typeface="Symbol" pitchFamily="18" charset="2"/>
              </a:rPr>
              <a:t></a:t>
            </a:r>
            <a:r>
              <a:rPr lang="fr-FR" dirty="0" smtClean="0"/>
              <a:t>FG}</a:t>
            </a:r>
          </a:p>
          <a:p>
            <a:pPr marL="0" indent="0">
              <a:buNone/>
            </a:pPr>
            <a:endParaRPr lang="fr-FR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r-FR" dirty="0" smtClean="0">
                <a:solidFill>
                  <a:srgbClr val="FF0000"/>
                </a:solidFill>
              </a:rPr>
              <a:t>Etape 1: </a:t>
            </a:r>
            <a:r>
              <a:rPr lang="fr-FR" dirty="0" smtClean="0"/>
              <a:t>Une couverture minimale de F = {AB</a:t>
            </a:r>
            <a:r>
              <a:rPr kumimoji="1" lang="fr-FR" sz="2400" dirty="0" smtClean="0">
                <a:latin typeface="Symbol" pitchFamily="18" charset="2"/>
              </a:rPr>
              <a:t></a:t>
            </a:r>
            <a:r>
              <a:rPr lang="fr-FR" dirty="0" smtClean="0"/>
              <a:t>C, B</a:t>
            </a:r>
            <a:r>
              <a:rPr kumimoji="1" lang="fr-FR" sz="2400" dirty="0" smtClean="0">
                <a:latin typeface="Symbol" pitchFamily="18" charset="2"/>
              </a:rPr>
              <a:t></a:t>
            </a:r>
            <a:r>
              <a:rPr lang="fr-FR" dirty="0" smtClean="0"/>
              <a:t>D, E</a:t>
            </a:r>
            <a:r>
              <a:rPr kumimoji="1" lang="fr-FR" sz="2400" dirty="0" smtClean="0">
                <a:latin typeface="Symbol" pitchFamily="18" charset="2"/>
              </a:rPr>
              <a:t></a:t>
            </a:r>
            <a:r>
              <a:rPr lang="fr-FR" dirty="0" smtClean="0"/>
              <a:t>F, E</a:t>
            </a:r>
            <a:r>
              <a:rPr kumimoji="1" lang="fr-FR" sz="2800" dirty="0" smtClean="0">
                <a:latin typeface="Symbol" pitchFamily="18" charset="2"/>
              </a:rPr>
              <a:t></a:t>
            </a:r>
            <a:r>
              <a:rPr lang="fr-FR" dirty="0" smtClean="0"/>
              <a:t>G}</a:t>
            </a:r>
          </a:p>
          <a:p>
            <a:pPr marL="0" indent="0">
              <a:buNone/>
            </a:pPr>
            <a:r>
              <a:rPr lang="fr-FR" dirty="0" smtClean="0"/>
              <a:t>Une clé de cette relation est ABE car AB</a:t>
            </a:r>
            <a:r>
              <a:rPr kumimoji="1" lang="fr-FR" sz="2400" dirty="0" smtClean="0">
                <a:latin typeface="Symbol" pitchFamily="18" charset="2"/>
              </a:rPr>
              <a:t></a:t>
            </a:r>
            <a:r>
              <a:rPr lang="fr-FR" dirty="0" smtClean="0"/>
              <a:t>CD et E</a:t>
            </a:r>
            <a:r>
              <a:rPr kumimoji="1" lang="fr-FR" sz="2800" dirty="0" smtClean="0">
                <a:latin typeface="Symbol" pitchFamily="18" charset="2"/>
              </a:rPr>
              <a:t></a:t>
            </a:r>
            <a:r>
              <a:rPr lang="fr-FR" dirty="0" smtClean="0"/>
              <a:t>FG  donc  ABE</a:t>
            </a:r>
            <a:r>
              <a:rPr kumimoji="1" lang="fr-FR" sz="2800" dirty="0" smtClean="0">
                <a:latin typeface="Symbol" pitchFamily="18" charset="2"/>
              </a:rPr>
              <a:t></a:t>
            </a:r>
            <a:r>
              <a:rPr lang="fr-FR" dirty="0" smtClean="0"/>
              <a:t>ABCDEFG.</a:t>
            </a:r>
          </a:p>
          <a:p>
            <a:pPr marL="0" indent="0">
              <a:buNone/>
            </a:pPr>
            <a:r>
              <a:rPr lang="fr-FR" dirty="0" smtClean="0"/>
              <a:t>R n'est pas en 2FN (ni en 3FN)car B</a:t>
            </a:r>
            <a:r>
              <a:rPr kumimoji="1" lang="fr-FR" sz="2400" dirty="0" smtClean="0">
                <a:latin typeface="Symbol" pitchFamily="18" charset="2"/>
              </a:rPr>
              <a:t></a:t>
            </a:r>
            <a:r>
              <a:rPr lang="fr-FR" dirty="0" smtClean="0"/>
              <a:t>D.</a:t>
            </a:r>
          </a:p>
          <a:p>
            <a:pPr marL="0" indent="0">
              <a:buNone/>
            </a:pPr>
            <a:endParaRPr lang="fr-FR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r-FR" dirty="0" smtClean="0">
                <a:solidFill>
                  <a:srgbClr val="FF0000"/>
                </a:solidFill>
              </a:rPr>
              <a:t>Etape 2: </a:t>
            </a:r>
          </a:p>
          <a:p>
            <a:pPr marL="0" indent="0">
              <a:buNone/>
            </a:pPr>
            <a:r>
              <a:rPr lang="fr-FR" dirty="0" smtClean="0"/>
              <a:t>AB</a:t>
            </a:r>
            <a:r>
              <a:rPr kumimoji="1" lang="fr-FR" sz="2400" dirty="0" smtClean="0">
                <a:latin typeface="Symbol" pitchFamily="18" charset="2"/>
              </a:rPr>
              <a:t></a:t>
            </a:r>
            <a:r>
              <a:rPr lang="fr-FR" dirty="0" smtClean="0"/>
              <a:t>C </a:t>
            </a:r>
            <a:r>
              <a:rPr lang="fr-FR" dirty="0" smtClean="0">
                <a:sym typeface="Symbol"/>
              </a:rPr>
              <a:t></a:t>
            </a:r>
            <a:r>
              <a:rPr lang="fr-FR" dirty="0" smtClean="0"/>
              <a:t> R</a:t>
            </a:r>
            <a:r>
              <a:rPr lang="fr-FR" baseline="-25000" dirty="0" smtClean="0"/>
              <a:t>AB</a:t>
            </a:r>
            <a:r>
              <a:rPr lang="fr-FR" dirty="0" smtClean="0"/>
              <a:t>(</a:t>
            </a:r>
            <a:r>
              <a:rPr lang="fr-FR" u="sng" dirty="0" smtClean="0"/>
              <a:t>A, B</a:t>
            </a:r>
            <a:r>
              <a:rPr lang="fr-FR" dirty="0" smtClean="0"/>
              <a:t>, C)</a:t>
            </a:r>
          </a:p>
          <a:p>
            <a:pPr marL="0" indent="0">
              <a:buNone/>
            </a:pPr>
            <a:r>
              <a:rPr kumimoji="1" lang="fr-FR" sz="2400" dirty="0" smtClean="0">
                <a:latin typeface="Symbol" pitchFamily="18" charset="2"/>
              </a:rPr>
              <a:t>B</a:t>
            </a:r>
            <a:r>
              <a:rPr lang="fr-FR" dirty="0" smtClean="0"/>
              <a:t>D </a:t>
            </a:r>
            <a:r>
              <a:rPr lang="fr-FR" dirty="0" smtClean="0">
                <a:sym typeface="Symbol"/>
              </a:rPr>
              <a:t></a:t>
            </a:r>
            <a:r>
              <a:rPr lang="fr-FR" dirty="0" smtClean="0"/>
              <a:t>R</a:t>
            </a:r>
            <a:r>
              <a:rPr lang="fr-FR" baseline="-25000" dirty="0" smtClean="0"/>
              <a:t>B</a:t>
            </a:r>
            <a:r>
              <a:rPr lang="fr-FR" dirty="0" smtClean="0"/>
              <a:t>(</a:t>
            </a:r>
            <a:r>
              <a:rPr lang="fr-FR" u="sng" dirty="0" smtClean="0"/>
              <a:t>B</a:t>
            </a:r>
            <a:r>
              <a:rPr lang="fr-FR" dirty="0" smtClean="0"/>
              <a:t>, D)</a:t>
            </a:r>
          </a:p>
          <a:p>
            <a:pPr marL="0" indent="0">
              <a:buNone/>
            </a:pPr>
            <a:r>
              <a:rPr lang="fr-FR" dirty="0" smtClean="0"/>
              <a:t>E</a:t>
            </a:r>
            <a:r>
              <a:rPr kumimoji="1" lang="fr-FR" sz="2800" dirty="0" smtClean="0">
                <a:latin typeface="Symbol" pitchFamily="18" charset="2"/>
              </a:rPr>
              <a:t></a:t>
            </a:r>
            <a:r>
              <a:rPr lang="fr-FR" dirty="0" smtClean="0"/>
              <a:t>F et E</a:t>
            </a:r>
            <a:r>
              <a:rPr kumimoji="1" lang="fr-FR" sz="2800" dirty="0" smtClean="0">
                <a:latin typeface="Symbol" pitchFamily="18" charset="2"/>
              </a:rPr>
              <a:t></a:t>
            </a:r>
            <a:r>
              <a:rPr lang="fr-FR" dirty="0" smtClean="0"/>
              <a:t>G </a:t>
            </a:r>
            <a:r>
              <a:rPr lang="fr-FR" dirty="0" smtClean="0">
                <a:sym typeface="Symbol"/>
              </a:rPr>
              <a:t></a:t>
            </a:r>
            <a:r>
              <a:rPr lang="fr-FR" dirty="0" smtClean="0"/>
              <a:t>R</a:t>
            </a:r>
            <a:r>
              <a:rPr lang="fr-FR" baseline="-25000" dirty="0" smtClean="0"/>
              <a:t>E</a:t>
            </a:r>
            <a:r>
              <a:rPr lang="fr-FR" dirty="0" smtClean="0"/>
              <a:t>(</a:t>
            </a:r>
            <a:r>
              <a:rPr lang="fr-FR" u="sng" dirty="0" smtClean="0"/>
              <a:t>E</a:t>
            </a:r>
            <a:r>
              <a:rPr lang="fr-FR" dirty="0" smtClean="0"/>
              <a:t>, F, G)</a:t>
            </a:r>
          </a:p>
          <a:p>
            <a:pPr marL="0" indent="0">
              <a:buNone/>
            </a:pPr>
            <a:endParaRPr lang="fr-FR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r-FR" dirty="0" smtClean="0">
                <a:solidFill>
                  <a:srgbClr val="FF0000"/>
                </a:solidFill>
              </a:rPr>
              <a:t>Etape3: </a:t>
            </a:r>
            <a:r>
              <a:rPr lang="fr-FR" dirty="0" smtClean="0"/>
              <a:t>La clé de R ne se trouve dans aucune des relations obtenues. Il faut donc ajouter R</a:t>
            </a:r>
            <a:r>
              <a:rPr lang="fr-FR" baseline="-25000" dirty="0" smtClean="0"/>
              <a:t>ABE</a:t>
            </a:r>
            <a:r>
              <a:rPr lang="fr-FR" dirty="0" smtClean="0"/>
              <a:t>(</a:t>
            </a:r>
            <a:r>
              <a:rPr lang="fr-FR" u="sng" dirty="0" smtClean="0"/>
              <a:t>A, B, E</a:t>
            </a:r>
            <a:r>
              <a:rPr lang="fr-FR" dirty="0" smtClean="0"/>
              <a:t>).</a:t>
            </a:r>
          </a:p>
          <a:p>
            <a:pPr marL="0" indent="0">
              <a:buNone/>
            </a:pPr>
            <a:r>
              <a:rPr lang="fr-FR" dirty="0" smtClean="0"/>
              <a:t>R</a:t>
            </a:r>
            <a:r>
              <a:rPr lang="fr-FR" baseline="-25000" dirty="0" smtClean="0"/>
              <a:t>AB</a:t>
            </a:r>
            <a:r>
              <a:rPr lang="fr-FR" dirty="0" smtClean="0"/>
              <a:t>(</a:t>
            </a:r>
            <a:r>
              <a:rPr lang="fr-FR" u="sng" dirty="0" smtClean="0"/>
              <a:t>A, B</a:t>
            </a:r>
            <a:r>
              <a:rPr lang="fr-FR" dirty="0" smtClean="0"/>
              <a:t>, C)</a:t>
            </a:r>
          </a:p>
          <a:p>
            <a:pPr marL="0" indent="0">
              <a:buNone/>
            </a:pPr>
            <a:r>
              <a:rPr lang="fr-FR" dirty="0" smtClean="0"/>
              <a:t>R</a:t>
            </a:r>
            <a:r>
              <a:rPr lang="fr-FR" baseline="-25000" dirty="0" smtClean="0"/>
              <a:t>B</a:t>
            </a:r>
            <a:r>
              <a:rPr lang="fr-FR" dirty="0" smtClean="0"/>
              <a:t>(</a:t>
            </a:r>
            <a:r>
              <a:rPr lang="fr-FR" u="sng" dirty="0" smtClean="0"/>
              <a:t>B</a:t>
            </a:r>
            <a:r>
              <a:rPr lang="fr-FR" dirty="0" smtClean="0"/>
              <a:t>, D)</a:t>
            </a:r>
          </a:p>
          <a:p>
            <a:pPr marL="0" indent="0">
              <a:buNone/>
            </a:pPr>
            <a:r>
              <a:rPr lang="fr-FR" dirty="0" smtClean="0"/>
              <a:t>R</a:t>
            </a:r>
            <a:r>
              <a:rPr lang="fr-FR" baseline="-25000" dirty="0" smtClean="0"/>
              <a:t>E</a:t>
            </a:r>
            <a:r>
              <a:rPr lang="fr-FR" dirty="0" smtClean="0"/>
              <a:t>(</a:t>
            </a:r>
            <a:r>
              <a:rPr lang="fr-FR" u="sng" dirty="0" smtClean="0"/>
              <a:t>E</a:t>
            </a:r>
            <a:r>
              <a:rPr lang="fr-FR" dirty="0" smtClean="0"/>
              <a:t>, F, G)</a:t>
            </a:r>
          </a:p>
          <a:p>
            <a:pPr marL="0" indent="0">
              <a:buNone/>
            </a:pPr>
            <a:r>
              <a:rPr lang="fr-FR" dirty="0" smtClean="0"/>
              <a:t>R</a:t>
            </a:r>
            <a:r>
              <a:rPr lang="fr-FR" baseline="-25000" dirty="0" smtClean="0"/>
              <a:t>ABE</a:t>
            </a:r>
            <a:r>
              <a:rPr lang="fr-FR" dirty="0" smtClean="0"/>
              <a:t>(</a:t>
            </a:r>
            <a:r>
              <a:rPr lang="fr-FR" u="sng" dirty="0" smtClean="0"/>
              <a:t>A, B, E</a:t>
            </a:r>
            <a:r>
              <a:rPr lang="fr-FR" dirty="0" smtClean="0"/>
              <a:t>).</a:t>
            </a:r>
          </a:p>
          <a:p>
            <a:pPr marL="0" indent="0">
              <a:buNone/>
            </a:pPr>
            <a:r>
              <a:rPr lang="fr-FR" dirty="0" smtClean="0"/>
              <a:t>sont une décomposition en 3FN SPI et SPD de R. 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Conclusion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26422-A240-4074-8C4C-7EF19C8C6A76}" type="slidenum">
              <a:rPr lang="fr-FR" smtClean="0"/>
              <a:pPr/>
              <a:t>46</a:t>
            </a:fld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 smtClean="0"/>
              <a:t>La décomposition de schéma relationnel offre des avantages et des inconvénients:</a:t>
            </a:r>
          </a:p>
          <a:p>
            <a:pPr>
              <a:buNone/>
            </a:pPr>
            <a:r>
              <a:rPr lang="fr-FR" dirty="0" smtClean="0"/>
              <a:t>Avantages:</a:t>
            </a:r>
          </a:p>
          <a:p>
            <a:pPr lvl="1"/>
            <a:r>
              <a:rPr lang="fr-FR" dirty="0" smtClean="0"/>
              <a:t>Réduit le redondance de données</a:t>
            </a:r>
          </a:p>
          <a:p>
            <a:pPr lvl="1"/>
            <a:r>
              <a:rPr lang="fr-FR" dirty="0" smtClean="0"/>
              <a:t>Elimine les anomalies de mise à jour</a:t>
            </a:r>
          </a:p>
          <a:p>
            <a:pPr lvl="1"/>
            <a:r>
              <a:rPr lang="fr-FR" dirty="0" smtClean="0"/>
              <a:t>Optimise les requêtes de mise à jour</a:t>
            </a:r>
          </a:p>
          <a:p>
            <a:pPr>
              <a:buNone/>
            </a:pPr>
            <a:r>
              <a:rPr lang="fr-FR" dirty="0" smtClean="0"/>
              <a:t>Inconvénients:</a:t>
            </a:r>
          </a:p>
          <a:p>
            <a:pPr lvl="1"/>
            <a:r>
              <a:rPr lang="fr-FR" dirty="0" smtClean="0"/>
              <a:t>Augmente la complexité des requêtes (nombre de jointure)</a:t>
            </a:r>
          </a:p>
          <a:p>
            <a:pPr lvl="1"/>
            <a:r>
              <a:rPr lang="fr-FR" dirty="0" smtClean="0"/>
              <a:t>Augmente le coût d'exécution des requêtes de sélection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Schéma mal conçu (contraintes </a:t>
            </a:r>
            <a:r>
              <a:rPr lang="fr-FR" smtClean="0"/>
              <a:t>d'intégrité difficiles </a:t>
            </a:r>
            <a:r>
              <a:rPr lang="fr-FR" dirty="0" smtClean="0"/>
              <a:t>à définir)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26422-A240-4074-8C4C-7EF19C8C6A76}" type="slidenum">
              <a:rPr lang="fr-FR" smtClean="0"/>
              <a:pPr/>
              <a:t>5</a:t>
            </a:fld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1187624" y="5951021"/>
            <a:ext cx="69847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Comment imposer que </a:t>
            </a:r>
            <a:r>
              <a:rPr lang="fr-FR" dirty="0" err="1" smtClean="0"/>
              <a:t>Num_Employé</a:t>
            </a:r>
            <a:r>
              <a:rPr lang="fr-FR" dirty="0" smtClean="0"/>
              <a:t> et Nom ne soient pas nuls ???</a:t>
            </a:r>
            <a:endParaRPr lang="fr-FR" dirty="0"/>
          </a:p>
          <a:p>
            <a:r>
              <a:rPr lang="fr-FR" smtClean="0"/>
              <a:t>…</a:t>
            </a:r>
            <a:endParaRPr lang="fr-FR" dirty="0" smtClean="0"/>
          </a:p>
        </p:txBody>
      </p:sp>
      <p:graphicFrame>
        <p:nvGraphicFramePr>
          <p:cNvPr id="7" name="Tableau 6"/>
          <p:cNvGraphicFramePr>
            <a:graphicFrameLocks noGrp="1"/>
          </p:cNvGraphicFramePr>
          <p:nvPr/>
        </p:nvGraphicFramePr>
        <p:xfrm>
          <a:off x="467544" y="2348878"/>
          <a:ext cx="8064896" cy="31683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176"/>
                <a:gridCol w="1224136"/>
                <a:gridCol w="1368152"/>
                <a:gridCol w="936104"/>
                <a:gridCol w="1512168"/>
                <a:gridCol w="1440160"/>
              </a:tblGrid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err="1" smtClean="0">
                          <a:latin typeface="+mj-lt"/>
                        </a:rPr>
                        <a:t>Num_Employé</a:t>
                      </a:r>
                      <a:endParaRPr lang="fr-FR" sz="16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err="1" smtClean="0">
                          <a:latin typeface="+mj-lt"/>
                        </a:rPr>
                        <a:t>Num_Projet</a:t>
                      </a:r>
                      <a:endParaRPr lang="fr-FR" sz="16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err="1" smtClean="0">
                          <a:latin typeface="+mj-lt"/>
                        </a:rPr>
                        <a:t>Début_Affect</a:t>
                      </a:r>
                      <a:endParaRPr lang="fr-FR" sz="16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+mj-lt"/>
                          <a:ea typeface="+mn-ea"/>
                          <a:cs typeface="+mn-cs"/>
                        </a:rPr>
                        <a:t>Nom</a:t>
                      </a:r>
                      <a:endParaRPr lang="fr-FR" sz="16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+mj-lt"/>
                          <a:ea typeface="Times New Roman"/>
                          <a:cs typeface="Times New Roman"/>
                        </a:rPr>
                        <a:t>Fonction</a:t>
                      </a:r>
                      <a:endParaRPr lang="fr-FR" sz="16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err="1" smtClean="0">
                          <a:latin typeface="+mj-lt"/>
                          <a:ea typeface="Times New Roman"/>
                          <a:cs typeface="Times New Roman"/>
                        </a:rPr>
                        <a:t>Date_Début</a:t>
                      </a:r>
                      <a:endParaRPr lang="fr-FR" sz="1600" dirty="0">
                        <a:latin typeface="+mj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solidFill>
                            <a:schemeClr val="tx1"/>
                          </a:solidFill>
                          <a:latin typeface="Cambria" pitchFamily="18" charset="0"/>
                        </a:rPr>
                        <a:t>1009</a:t>
                      </a:r>
                      <a:endParaRPr lang="fr-FR" sz="1600" dirty="0">
                        <a:solidFill>
                          <a:schemeClr val="tx1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solidFill>
                            <a:schemeClr val="tx1"/>
                          </a:solidFill>
                          <a:latin typeface="Cambria" pitchFamily="18" charset="0"/>
                        </a:rPr>
                        <a:t>122</a:t>
                      </a:r>
                      <a:endParaRPr lang="fr-FR" sz="1600" dirty="0">
                        <a:solidFill>
                          <a:schemeClr val="tx1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solidFill>
                            <a:schemeClr val="tx1"/>
                          </a:solidFill>
                          <a:latin typeface="Cambria" pitchFamily="18" charset="0"/>
                        </a:rPr>
                        <a:t>07/03/2011</a:t>
                      </a:r>
                      <a:endParaRPr lang="fr-FR" sz="1600" dirty="0">
                        <a:solidFill>
                          <a:schemeClr val="tx1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chemeClr val="tx1"/>
                          </a:solidFill>
                          <a:latin typeface="Cambria" pitchFamily="18" charset="0"/>
                          <a:ea typeface="+mn-ea"/>
                          <a:cs typeface="+mn-cs"/>
                        </a:rPr>
                        <a:t>Touati</a:t>
                      </a:r>
                      <a:endParaRPr lang="fr-FR" sz="1600" dirty="0">
                        <a:solidFill>
                          <a:schemeClr val="tx1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chemeClr val="tx1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Concepteur</a:t>
                      </a:r>
                      <a:endParaRPr lang="fr-FR" sz="1600" dirty="0">
                        <a:solidFill>
                          <a:schemeClr val="tx1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FF0000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solidFill>
                          <a:srgbClr val="FF0000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1001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122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08/03/2011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err="1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Belaid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Chef de projet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FF0000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solidFill>
                          <a:srgbClr val="FF0000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solidFill>
                            <a:schemeClr val="tx1"/>
                          </a:solidFill>
                          <a:latin typeface="Cambria" pitchFamily="18" charset="0"/>
                        </a:rPr>
                        <a:t>1023</a:t>
                      </a:r>
                      <a:endParaRPr lang="fr-FR" sz="1600" dirty="0">
                        <a:solidFill>
                          <a:schemeClr val="tx1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solidFill>
                            <a:schemeClr val="tx1"/>
                          </a:solidFill>
                          <a:latin typeface="Cambria" pitchFamily="18" charset="0"/>
                        </a:rPr>
                        <a:t>122</a:t>
                      </a:r>
                      <a:endParaRPr lang="fr-FR" sz="1600" dirty="0">
                        <a:solidFill>
                          <a:schemeClr val="tx1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solidFill>
                            <a:schemeClr val="tx1"/>
                          </a:solidFill>
                          <a:latin typeface="Cambria" pitchFamily="18" charset="0"/>
                        </a:rPr>
                        <a:t>15/06/2011</a:t>
                      </a:r>
                      <a:endParaRPr lang="fr-FR" sz="1600" dirty="0">
                        <a:solidFill>
                          <a:schemeClr val="tx1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err="1" smtClean="0">
                          <a:solidFill>
                            <a:schemeClr val="tx1"/>
                          </a:solidFill>
                          <a:latin typeface="Cambria" pitchFamily="18" charset="0"/>
                        </a:rPr>
                        <a:t>Djabi</a:t>
                      </a:r>
                      <a:endParaRPr lang="fr-FR" sz="1600" dirty="0">
                        <a:solidFill>
                          <a:schemeClr val="tx1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chemeClr val="tx1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Développeur</a:t>
                      </a:r>
                      <a:endParaRPr lang="fr-FR" sz="1600" dirty="0">
                        <a:solidFill>
                          <a:schemeClr val="tx1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FF0000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solidFill>
                          <a:srgbClr val="FF0000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chemeClr val="tx1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1009</a:t>
                      </a:r>
                      <a:endParaRPr lang="fr-FR" sz="1600" dirty="0">
                        <a:solidFill>
                          <a:schemeClr val="tx1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chemeClr val="tx1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103</a:t>
                      </a:r>
                      <a:endParaRPr lang="fr-FR" sz="1600" dirty="0">
                        <a:solidFill>
                          <a:schemeClr val="tx1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chemeClr val="tx1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12/09/2010</a:t>
                      </a:r>
                      <a:endParaRPr lang="fr-FR" sz="1600" dirty="0">
                        <a:solidFill>
                          <a:schemeClr val="tx1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chemeClr val="tx1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Touati</a:t>
                      </a:r>
                      <a:endParaRPr lang="fr-FR" sz="1600" dirty="0">
                        <a:solidFill>
                          <a:schemeClr val="tx1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chemeClr val="tx1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Chef de projet</a:t>
                      </a:r>
                      <a:endParaRPr lang="fr-FR" sz="1600" dirty="0">
                        <a:solidFill>
                          <a:schemeClr val="tx1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FF0000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solidFill>
                          <a:srgbClr val="FF0000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1001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208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latin typeface="Cambria" pitchFamily="18" charset="0"/>
                        </a:rPr>
                        <a:t>15/06/2011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err="1" smtClean="0">
                          <a:latin typeface="Cambria" pitchFamily="18" charset="0"/>
                          <a:ea typeface="+mn-ea"/>
                          <a:cs typeface="+mn-cs"/>
                        </a:rPr>
                        <a:t>Belaid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Analyste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FF0000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solidFill>
                          <a:srgbClr val="FF0000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</a:rPr>
                        <a:t>1018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FF0000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solidFill>
                          <a:srgbClr val="FF0000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FF0000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solidFill>
                          <a:srgbClr val="FF0000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Malek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Analyste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FF0000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solidFill>
                          <a:srgbClr val="FF0000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</a:rPr>
                        <a:t>1015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FF0000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solidFill>
                          <a:srgbClr val="FF0000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FF0000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solidFill>
                          <a:srgbClr val="FF0000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err="1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Grir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Analyste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FF0000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solidFill>
                          <a:srgbClr val="FF0000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FF0000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solidFill>
                          <a:srgbClr val="FF0000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420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FF0000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solidFill>
                          <a:srgbClr val="FF0000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FF0000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solidFill>
                          <a:srgbClr val="FF0000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FF0000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solidFill>
                          <a:srgbClr val="FF0000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</a:rPr>
                        <a:t>01/05/2012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9111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FF0000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solidFill>
                          <a:srgbClr val="FF0000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</a:rPr>
                        <a:t>430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1600" dirty="0" smtClean="0">
                          <a:solidFill>
                            <a:srgbClr val="FF0000"/>
                          </a:solidFill>
                        </a:rPr>
                        <a:t>NULL</a:t>
                      </a:r>
                      <a:endParaRPr lang="fr-FR" sz="16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FF0000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solidFill>
                          <a:srgbClr val="FF0000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FF0000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solidFill>
                          <a:srgbClr val="FF0000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</a:rPr>
                        <a:t>19/05/2012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77244"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FF0000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solidFill>
                          <a:srgbClr val="FF0000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+mn-ea"/>
                          <a:cs typeface="+mn-cs"/>
                        </a:rPr>
                        <a:t>431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fr-FR" sz="1600" dirty="0" smtClean="0">
                          <a:solidFill>
                            <a:srgbClr val="FF0000"/>
                          </a:solidFill>
                        </a:rPr>
                        <a:t>NULL</a:t>
                      </a:r>
                      <a:endParaRPr lang="fr-FR" sz="1600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FF0000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solidFill>
                          <a:srgbClr val="FF0000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solidFill>
                            <a:srgbClr val="FF0000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NULL</a:t>
                      </a:r>
                      <a:endParaRPr lang="fr-FR" sz="1600" dirty="0">
                        <a:solidFill>
                          <a:srgbClr val="FF0000"/>
                        </a:solidFill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latin typeface="Cambria" pitchFamily="18" charset="0"/>
                          <a:ea typeface="Times New Roman"/>
                          <a:cs typeface="Times New Roman"/>
                        </a:rPr>
                        <a:t>15/05/2012</a:t>
                      </a:r>
                      <a:endParaRPr lang="fr-FR" sz="1600" dirty="0">
                        <a:latin typeface="Cambr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Dépendances fonctionnelles (DF)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26422-A240-4074-8C4C-7EF19C8C6A76}" type="slidenum">
              <a:rPr lang="fr-FR" smtClean="0"/>
              <a:pPr/>
              <a:t>6</a:t>
            </a:fld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55000" lnSpcReduction="20000"/>
          </a:bodyPr>
          <a:lstStyle/>
          <a:p>
            <a:pPr defTabSz="266700">
              <a:spcBef>
                <a:spcPct val="50000"/>
              </a:spcBef>
              <a:buNone/>
            </a:pPr>
            <a:r>
              <a:rPr lang="fr-FR" sz="3300" b="1" dirty="0" smtClean="0"/>
              <a:t>Dépendance fonctionnelle sur R  (A1, A2, …, An, B )</a:t>
            </a:r>
          </a:p>
          <a:p>
            <a:pPr marL="66675" lvl="1" indent="-133350" defTabSz="266700">
              <a:buNone/>
            </a:pPr>
            <a:r>
              <a:rPr lang="fr-FR" sz="3300" dirty="0" smtClean="0">
                <a:sym typeface="Symbol" pitchFamily="18" charset="2"/>
              </a:rPr>
              <a:t>	A1, A2, …, An  B</a:t>
            </a:r>
          </a:p>
          <a:p>
            <a:pPr marL="0" indent="0" defTabSz="266700">
              <a:buNone/>
            </a:pPr>
            <a:r>
              <a:rPr lang="fr-FR" sz="3300" i="1" dirty="0" smtClean="0">
                <a:sym typeface="Symbol" pitchFamily="18" charset="2"/>
              </a:rPr>
              <a:t>"Si deux tuples de R ont les mêmes valeurs pour les attributs de A1, A2, …, An alors ils ont même valeur pour les attributs de B. »</a:t>
            </a:r>
          </a:p>
          <a:p>
            <a:pPr marL="0" indent="0" defTabSz="266700">
              <a:buNone/>
            </a:pPr>
            <a:endParaRPr lang="fr-FR" sz="3300" dirty="0" smtClean="0">
              <a:sym typeface="Symbol" pitchFamily="18" charset="2"/>
            </a:endParaRPr>
          </a:p>
          <a:p>
            <a:pPr marL="0" indent="0" defTabSz="266700">
              <a:buNone/>
            </a:pPr>
            <a:r>
              <a:rPr lang="fr-FR" sz="3300" dirty="0" smtClean="0">
                <a:sym typeface="Symbol" pitchFamily="18" charset="2"/>
              </a:rPr>
              <a:t>Exemple: </a:t>
            </a:r>
          </a:p>
          <a:p>
            <a:pPr marL="0" indent="0" defTabSz="266700">
              <a:buNone/>
            </a:pPr>
            <a:r>
              <a:rPr lang="fr-FR" sz="3300" dirty="0" err="1" smtClean="0">
                <a:sym typeface="Symbol" pitchFamily="18" charset="2"/>
              </a:rPr>
              <a:t>Num_Employé</a:t>
            </a:r>
            <a:r>
              <a:rPr lang="fr-FR" sz="3300" i="1" dirty="0" smtClean="0">
                <a:sym typeface="Symbol" pitchFamily="18" charset="2"/>
              </a:rPr>
              <a:t> </a:t>
            </a:r>
            <a:r>
              <a:rPr lang="fr-FR" sz="3300" dirty="0" smtClean="0">
                <a:sym typeface="Symbol" pitchFamily="18" charset="2"/>
              </a:rPr>
              <a:t> Nom, Prénom</a:t>
            </a:r>
            <a:endParaRPr lang="fr-FR" sz="3300" i="1" dirty="0" smtClean="0">
              <a:sym typeface="Symbol" pitchFamily="18" charset="2"/>
            </a:endParaRPr>
          </a:p>
          <a:p>
            <a:pPr marL="0" indent="0" defTabSz="266700">
              <a:buNone/>
            </a:pPr>
            <a:r>
              <a:rPr lang="fr-FR" sz="3300" dirty="0" err="1" smtClean="0">
                <a:sym typeface="Symbol" pitchFamily="18" charset="2"/>
              </a:rPr>
              <a:t>Num_Employé</a:t>
            </a:r>
            <a:r>
              <a:rPr lang="fr-FR" sz="3300" dirty="0" smtClean="0">
                <a:sym typeface="Symbol" pitchFamily="18" charset="2"/>
              </a:rPr>
              <a:t>, </a:t>
            </a:r>
            <a:r>
              <a:rPr lang="fr-FR" sz="3300" dirty="0" err="1" smtClean="0">
                <a:sym typeface="Symbol" pitchFamily="18" charset="2"/>
              </a:rPr>
              <a:t>Num_Projet</a:t>
            </a:r>
            <a:r>
              <a:rPr lang="fr-FR" sz="3300" dirty="0" smtClean="0">
                <a:sym typeface="Symbol" pitchFamily="18" charset="2"/>
              </a:rPr>
              <a:t>  </a:t>
            </a:r>
            <a:r>
              <a:rPr lang="fr-FR" sz="3300" dirty="0" err="1" smtClean="0">
                <a:sym typeface="Symbol" pitchFamily="18" charset="2"/>
              </a:rPr>
              <a:t>Début_Affect</a:t>
            </a:r>
            <a:endParaRPr lang="fr-FR" sz="3300" dirty="0" smtClean="0">
              <a:sym typeface="Symbol" pitchFamily="18" charset="2"/>
            </a:endParaRPr>
          </a:p>
          <a:p>
            <a:pPr marL="0" indent="0" defTabSz="266700">
              <a:buNone/>
            </a:pPr>
            <a:r>
              <a:rPr lang="fr-FR" sz="3300" dirty="0" err="1" smtClean="0">
                <a:sym typeface="Symbol" pitchFamily="18" charset="2"/>
              </a:rPr>
              <a:t>Code_Postal</a:t>
            </a:r>
            <a:r>
              <a:rPr lang="fr-FR" sz="3300" dirty="0" smtClean="0">
                <a:sym typeface="Symbol" pitchFamily="18" charset="2"/>
              </a:rPr>
              <a:t>  Ville</a:t>
            </a:r>
          </a:p>
          <a:p>
            <a:pPr defTabSz="266700"/>
            <a:endParaRPr lang="fr-FR" sz="2500" i="1" dirty="0" smtClean="0">
              <a:sym typeface="Symbol" pitchFamily="18" charset="2"/>
            </a:endParaRPr>
          </a:p>
          <a:p>
            <a:pPr marL="0" indent="0" defTabSz="266700">
              <a:buNone/>
            </a:pPr>
            <a:r>
              <a:rPr lang="fr-FR" sz="2900" dirty="0" smtClean="0">
                <a:sym typeface="Symbol" pitchFamily="18" charset="2"/>
              </a:rPr>
              <a:t>De façon plus générale, soient A1, A2, …,An, B1,B2,…,</a:t>
            </a:r>
            <a:r>
              <a:rPr lang="fr-FR" sz="2900" dirty="0" err="1" smtClean="0">
                <a:sym typeface="Symbol" pitchFamily="18" charset="2"/>
              </a:rPr>
              <a:t>Bp</a:t>
            </a:r>
            <a:r>
              <a:rPr lang="fr-FR" sz="2900" dirty="0" smtClean="0">
                <a:sym typeface="Symbol" pitchFamily="18" charset="2"/>
              </a:rPr>
              <a:t> des attributs</a:t>
            </a:r>
          </a:p>
          <a:p>
            <a:pPr marL="0" lvl="1" indent="0" defTabSz="266700">
              <a:buNone/>
            </a:pPr>
            <a:r>
              <a:rPr lang="fr-FR" sz="3300" dirty="0" smtClean="0">
                <a:sym typeface="Symbol" pitchFamily="18" charset="2"/>
              </a:rPr>
              <a:t>A1, A2, …, An  B1, B2, …, </a:t>
            </a:r>
            <a:r>
              <a:rPr lang="fr-FR" sz="3300" dirty="0" err="1" smtClean="0">
                <a:sym typeface="Symbol" pitchFamily="18" charset="2"/>
              </a:rPr>
              <a:t>Bp</a:t>
            </a:r>
            <a:r>
              <a:rPr lang="fr-FR" sz="3300" dirty="0" smtClean="0">
                <a:sym typeface="Symbol" pitchFamily="18" charset="2"/>
              </a:rPr>
              <a:t> si la donnée d´une valeur pour chacun des attributs A1, A2, …, An détermine au plus une valeur pour chacun des attributs B1, B2, …, </a:t>
            </a:r>
            <a:r>
              <a:rPr lang="fr-FR" sz="3300" dirty="0" err="1" smtClean="0">
                <a:sym typeface="Symbol" pitchFamily="18" charset="2"/>
              </a:rPr>
              <a:t>Bp</a:t>
            </a:r>
            <a:r>
              <a:rPr lang="fr-FR" sz="3300" dirty="0" smtClean="0">
                <a:sym typeface="Symbol" pitchFamily="18" charset="2"/>
              </a:rPr>
              <a:t>.</a:t>
            </a:r>
          </a:p>
          <a:p>
            <a:pPr marL="0" lvl="1" indent="0" defTabSz="266700">
              <a:buNone/>
            </a:pPr>
            <a:endParaRPr lang="fr-FR" sz="3300" dirty="0" smtClean="0">
              <a:sym typeface="Symbol" pitchFamily="18" charset="2"/>
            </a:endParaRPr>
          </a:p>
          <a:p>
            <a:pPr marL="0" lvl="1" indent="0" defTabSz="266700">
              <a:buNone/>
            </a:pPr>
            <a:r>
              <a:rPr lang="fr-FR" sz="3300" dirty="0" smtClean="0">
                <a:sym typeface="Symbol" pitchFamily="18" charset="2"/>
              </a:rPr>
              <a:t>Exemple:</a:t>
            </a:r>
          </a:p>
          <a:p>
            <a:pPr marL="0" lvl="1" indent="0" defTabSz="266700">
              <a:buNone/>
            </a:pPr>
            <a:r>
              <a:rPr lang="fr-FR" sz="3300" dirty="0" err="1" smtClean="0">
                <a:sym typeface="Symbol" pitchFamily="18" charset="2"/>
              </a:rPr>
              <a:t>Num_Employé</a:t>
            </a:r>
            <a:r>
              <a:rPr lang="fr-FR" sz="3300" dirty="0" smtClean="0">
                <a:sym typeface="Symbol" pitchFamily="18" charset="2"/>
              </a:rPr>
              <a:t>, </a:t>
            </a:r>
            <a:r>
              <a:rPr lang="fr-FR" sz="3300" dirty="0" err="1" smtClean="0">
                <a:sym typeface="Symbol" pitchFamily="18" charset="2"/>
              </a:rPr>
              <a:t>Num_Projet</a:t>
            </a:r>
            <a:r>
              <a:rPr lang="fr-FR" sz="3300" dirty="0" smtClean="0">
                <a:sym typeface="Symbol" pitchFamily="18" charset="2"/>
              </a:rPr>
              <a:t>  </a:t>
            </a:r>
            <a:r>
              <a:rPr lang="fr-FR" sz="3300" dirty="0" err="1" smtClean="0">
                <a:sym typeface="Symbol" pitchFamily="18" charset="2"/>
              </a:rPr>
              <a:t>Début_Affect</a:t>
            </a:r>
            <a:r>
              <a:rPr lang="fr-FR" sz="3300" dirty="0" smtClean="0">
                <a:sym typeface="Symbol" pitchFamily="18" charset="2"/>
              </a:rPr>
              <a:t>, </a:t>
            </a:r>
            <a:r>
              <a:rPr lang="fr-FR" sz="3300" dirty="0" err="1" smtClean="0">
                <a:sym typeface="Symbol" pitchFamily="18" charset="2"/>
              </a:rPr>
              <a:t>Fin_Affect</a:t>
            </a:r>
            <a:r>
              <a:rPr lang="fr-FR" sz="3300" dirty="0" smtClean="0">
                <a:sym typeface="Symbol" pitchFamily="18" charset="2"/>
              </a:rPr>
              <a:t>, Supérieur</a:t>
            </a:r>
            <a:endParaRPr lang="fr-FR" sz="2000" dirty="0" smtClean="0">
              <a:sym typeface="Symbol" pitchFamily="18" charset="2"/>
            </a:endParaRPr>
          </a:p>
          <a:p>
            <a:pPr defTabSz="266700"/>
            <a:endParaRPr lang="fr-FR" sz="2000" i="1" dirty="0" smtClean="0">
              <a:sym typeface="Symbol" pitchFamily="18" charset="2"/>
            </a:endParaRP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Axiomes d'Armstrong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26422-A240-4074-8C4C-7EF19C8C6A76}" type="slidenum">
              <a:rPr lang="fr-FR" smtClean="0"/>
              <a:pPr/>
              <a:t>7</a:t>
            </a:fld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marL="342900" indent="-342900">
              <a:buNone/>
            </a:pPr>
            <a:r>
              <a:rPr lang="fr-FR" sz="2400" dirty="0" smtClean="0"/>
              <a:t>Soient W, X, Y et Z des ensembles d'attributs.</a:t>
            </a:r>
          </a:p>
          <a:p>
            <a:pPr marL="342900" indent="-342900"/>
            <a:r>
              <a:rPr lang="fr-FR" sz="2400" b="1" dirty="0" smtClean="0">
                <a:solidFill>
                  <a:srgbClr val="FF0000"/>
                </a:solidFill>
              </a:rPr>
              <a:t>Axiomes d'Armstrong :</a:t>
            </a:r>
          </a:p>
          <a:p>
            <a:pPr marL="708660" lvl="1" indent="-342900">
              <a:buFontTx/>
              <a:buChar char="•"/>
            </a:pPr>
            <a:r>
              <a:rPr lang="fr-FR" sz="2200" b="1" dirty="0" smtClean="0"/>
              <a:t>Réflexivité</a:t>
            </a:r>
            <a:r>
              <a:rPr lang="fr-FR" sz="2200" dirty="0" smtClean="0"/>
              <a:t> : si Y </a:t>
            </a:r>
            <a:r>
              <a:rPr lang="fr-FR" sz="2200" dirty="0" smtClean="0">
                <a:sym typeface="Symbol" pitchFamily="18" charset="2"/>
              </a:rPr>
              <a:t> X  X  Y</a:t>
            </a:r>
          </a:p>
          <a:p>
            <a:pPr marL="708660" lvl="1" indent="-342900">
              <a:buFontTx/>
              <a:buChar char="•"/>
            </a:pPr>
            <a:r>
              <a:rPr lang="fr-FR" sz="2200" b="1" dirty="0" smtClean="0">
                <a:sym typeface="Symbol" pitchFamily="18" charset="2"/>
              </a:rPr>
              <a:t>Augmentation</a:t>
            </a:r>
            <a:r>
              <a:rPr lang="fr-FR" sz="2200" dirty="0" smtClean="0">
                <a:sym typeface="Symbol" pitchFamily="18" charset="2"/>
              </a:rPr>
              <a:t> :  Si X  Y  Z  XZ  YZ</a:t>
            </a:r>
          </a:p>
          <a:p>
            <a:pPr marL="708660" lvl="1" indent="-342900">
              <a:buFontTx/>
              <a:buChar char="•"/>
            </a:pPr>
            <a:r>
              <a:rPr lang="fr-FR" sz="2200" b="1" dirty="0" smtClean="0">
                <a:sym typeface="Symbol" pitchFamily="18" charset="2"/>
              </a:rPr>
              <a:t>Transitivité</a:t>
            </a:r>
            <a:r>
              <a:rPr lang="fr-FR" sz="2200" dirty="0" smtClean="0">
                <a:sym typeface="Symbol" pitchFamily="18" charset="2"/>
              </a:rPr>
              <a:t> :  </a:t>
            </a:r>
            <a:r>
              <a:rPr lang="fr-FR" dirty="0" smtClean="0"/>
              <a:t>Si X </a:t>
            </a:r>
            <a:r>
              <a:rPr lang="fr-FR" dirty="0" smtClean="0">
                <a:sym typeface="Symbol" pitchFamily="18" charset="2"/>
              </a:rPr>
              <a:t> Y et Y</a:t>
            </a:r>
            <a:r>
              <a:rPr lang="fr-FR" dirty="0" smtClean="0"/>
              <a:t> </a:t>
            </a:r>
            <a:r>
              <a:rPr lang="fr-FR" dirty="0" smtClean="0">
                <a:sym typeface="Symbol" pitchFamily="18" charset="2"/>
              </a:rPr>
              <a:t> Z </a:t>
            </a:r>
            <a:r>
              <a:rPr lang="fr-FR" sz="1800" dirty="0" smtClean="0">
                <a:sym typeface="Symbol" pitchFamily="18" charset="2"/>
              </a:rPr>
              <a:t></a:t>
            </a:r>
            <a:r>
              <a:rPr lang="fr-FR" dirty="0" smtClean="0">
                <a:sym typeface="Symbol" pitchFamily="18" charset="2"/>
              </a:rPr>
              <a:t> X</a:t>
            </a:r>
            <a:r>
              <a:rPr lang="fr-FR" dirty="0" smtClean="0"/>
              <a:t> </a:t>
            </a:r>
            <a:r>
              <a:rPr lang="fr-FR" dirty="0" smtClean="0">
                <a:sym typeface="Symbol" pitchFamily="18" charset="2"/>
              </a:rPr>
              <a:t> Z</a:t>
            </a:r>
          </a:p>
          <a:p>
            <a:pPr marL="342900" indent="-342900"/>
            <a:endParaRPr lang="fr-FR" sz="2400" b="1" dirty="0" smtClean="0">
              <a:solidFill>
                <a:srgbClr val="FF0000"/>
              </a:solidFill>
              <a:sym typeface="Symbol" pitchFamily="18" charset="2"/>
            </a:endParaRPr>
          </a:p>
          <a:p>
            <a:pPr marL="342900" indent="-342900"/>
            <a:r>
              <a:rPr lang="fr-FR" sz="2400" b="1" dirty="0" smtClean="0">
                <a:solidFill>
                  <a:srgbClr val="FF0000"/>
                </a:solidFill>
                <a:sym typeface="Symbol" pitchFamily="18" charset="2"/>
              </a:rPr>
              <a:t>On déduit :</a:t>
            </a:r>
          </a:p>
          <a:p>
            <a:pPr marL="708660" lvl="1" indent="-342900">
              <a:buFontTx/>
              <a:buChar char="•"/>
            </a:pPr>
            <a:r>
              <a:rPr lang="fr-FR" sz="2200" b="1" dirty="0" smtClean="0"/>
              <a:t>Union : {</a:t>
            </a:r>
            <a:r>
              <a:rPr lang="fr-FR" sz="2200" dirty="0" smtClean="0">
                <a:sym typeface="Symbol" pitchFamily="18" charset="2"/>
              </a:rPr>
              <a:t>X  Y, X  Z} |= </a:t>
            </a:r>
            <a:r>
              <a:rPr lang="fr-FR" sz="2200" b="1" dirty="0" smtClean="0"/>
              <a:t>{</a:t>
            </a:r>
            <a:r>
              <a:rPr lang="fr-FR" sz="2200" dirty="0" smtClean="0">
                <a:sym typeface="Symbol" pitchFamily="18" charset="2"/>
              </a:rPr>
              <a:t>X  YZ} </a:t>
            </a:r>
          </a:p>
          <a:p>
            <a:pPr marL="708660" lvl="1" indent="-342900">
              <a:buFontTx/>
              <a:buChar char="•"/>
            </a:pPr>
            <a:r>
              <a:rPr lang="fr-FR" sz="2200" b="1" dirty="0" smtClean="0">
                <a:sym typeface="Symbol" pitchFamily="18" charset="2"/>
              </a:rPr>
              <a:t>Pseudo-transitivité</a:t>
            </a:r>
            <a:r>
              <a:rPr lang="fr-FR" sz="2200" dirty="0" smtClean="0">
                <a:sym typeface="Symbol" pitchFamily="18" charset="2"/>
              </a:rPr>
              <a:t> : </a:t>
            </a:r>
            <a:r>
              <a:rPr lang="fr-FR" sz="2200" b="1" dirty="0" smtClean="0"/>
              <a:t>{</a:t>
            </a:r>
            <a:r>
              <a:rPr lang="fr-FR" sz="2200" dirty="0" smtClean="0">
                <a:sym typeface="Symbol" pitchFamily="18" charset="2"/>
              </a:rPr>
              <a:t>X  Y,WY  Z} |= </a:t>
            </a:r>
            <a:r>
              <a:rPr lang="fr-FR" sz="2200" b="1" dirty="0" smtClean="0"/>
              <a:t>{</a:t>
            </a:r>
            <a:r>
              <a:rPr lang="fr-FR" sz="2200" dirty="0" smtClean="0">
                <a:sym typeface="Symbol" pitchFamily="18" charset="2"/>
              </a:rPr>
              <a:t>XW  Z} </a:t>
            </a:r>
          </a:p>
          <a:p>
            <a:pPr marL="708660" lvl="1" indent="-342900">
              <a:buFontTx/>
              <a:buChar char="•"/>
            </a:pPr>
            <a:r>
              <a:rPr lang="fr-FR" sz="2200" b="1" dirty="0" smtClean="0">
                <a:sym typeface="Symbol" pitchFamily="18" charset="2"/>
              </a:rPr>
              <a:t>Décomposition : </a:t>
            </a:r>
            <a:r>
              <a:rPr lang="fr-FR" sz="2200" dirty="0" smtClean="0">
                <a:sym typeface="Symbol" pitchFamily="18" charset="2"/>
              </a:rPr>
              <a:t>Si X  Y et </a:t>
            </a:r>
            <a:r>
              <a:rPr lang="fr-FR" sz="2200" dirty="0" smtClean="0"/>
              <a:t>Z </a:t>
            </a:r>
            <a:r>
              <a:rPr lang="fr-FR" sz="2200" dirty="0" smtClean="0">
                <a:sym typeface="Symbol" pitchFamily="18" charset="2"/>
              </a:rPr>
              <a:t> Y alors X  Z ou	</a:t>
            </a:r>
          </a:p>
          <a:p>
            <a:pPr marL="708660" lvl="1" indent="-342900">
              <a:buNone/>
            </a:pPr>
            <a:r>
              <a:rPr lang="fr-FR" sz="2200" dirty="0" smtClean="0">
                <a:sym typeface="Symbol" pitchFamily="18" charset="2"/>
              </a:rPr>
              <a:t>			  Si X  ZY alors X  Z et X  Y</a:t>
            </a:r>
            <a:endParaRPr lang="fr-FR" sz="2200" b="1" dirty="0" smtClean="0">
              <a:sym typeface="Symbol" pitchFamily="18" charset="2"/>
            </a:endParaRPr>
          </a:p>
          <a:p>
            <a:pPr marL="708660" lvl="1" indent="-342900">
              <a:buFontTx/>
              <a:buChar char="•"/>
            </a:pPr>
            <a:r>
              <a:rPr lang="fr-FR" sz="2200" b="1" dirty="0" smtClean="0">
                <a:sym typeface="Symbol" pitchFamily="18" charset="2"/>
              </a:rPr>
              <a:t>Composition : </a:t>
            </a:r>
            <a:r>
              <a:rPr lang="fr-FR" sz="2200" dirty="0" smtClean="0">
                <a:sym typeface="Symbol" pitchFamily="18" charset="2"/>
              </a:rPr>
              <a:t>Si X  Y et </a:t>
            </a:r>
            <a:r>
              <a:rPr lang="fr-FR" sz="2200" dirty="0" smtClean="0"/>
              <a:t>Z </a:t>
            </a:r>
            <a:r>
              <a:rPr lang="fr-FR" sz="2200" dirty="0" smtClean="0">
                <a:sym typeface="Symbol" pitchFamily="18" charset="2"/>
              </a:rPr>
              <a:t> W alors XZ  YW </a:t>
            </a:r>
            <a:endParaRPr lang="fr-FR" sz="2200" b="1" dirty="0" smtClean="0">
              <a:sym typeface="Symbol" pitchFamily="18" charset="2"/>
            </a:endParaRPr>
          </a:p>
          <a:p>
            <a:pPr marL="708660" lvl="1" indent="-342900">
              <a:buFontTx/>
              <a:buChar char="•"/>
            </a:pPr>
            <a:r>
              <a:rPr lang="fr-FR" sz="2200" b="1" dirty="0" smtClean="0">
                <a:sym typeface="Symbol" pitchFamily="18" charset="2"/>
              </a:rPr>
              <a:t>Auto-détermination : </a:t>
            </a:r>
            <a:r>
              <a:rPr lang="fr-FR" sz="2200" dirty="0" smtClean="0">
                <a:sym typeface="Symbol" pitchFamily="18" charset="2"/>
              </a:rPr>
              <a:t>X  X</a:t>
            </a:r>
            <a:endParaRPr lang="fr-FR" dirty="0" smtClean="0">
              <a:sym typeface="Symbol" pitchFamily="18" charset="2"/>
            </a:endParaRP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sz="2800" dirty="0" smtClean="0">
                <a:sym typeface="Symbol" pitchFamily="18" charset="2"/>
              </a:rPr>
              <a:t>A |= B: Inférence. Déduction logique de B à partir de A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Définitions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26422-A240-4074-8C4C-7EF19C8C6A76}" type="slidenum">
              <a:rPr lang="fr-FR" smtClean="0"/>
              <a:pPr/>
              <a:t>8</a:t>
            </a:fld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pPr marL="0" indent="0" algn="just" defTabSz="266700">
              <a:buNone/>
            </a:pPr>
            <a:r>
              <a:rPr lang="fr-FR" sz="2900" dirty="0" smtClean="0">
                <a:sym typeface="Symbol" pitchFamily="18" charset="2"/>
              </a:rPr>
              <a:t>Une dépendance A1, A2, …, An  B1, B2, …, </a:t>
            </a:r>
            <a:r>
              <a:rPr lang="fr-FR" sz="2900" dirty="0" err="1" smtClean="0">
                <a:sym typeface="Symbol" pitchFamily="18" charset="2"/>
              </a:rPr>
              <a:t>Bm</a:t>
            </a:r>
            <a:r>
              <a:rPr lang="fr-FR" sz="2900" dirty="0" smtClean="0">
                <a:sym typeface="Symbol" pitchFamily="18" charset="2"/>
              </a:rPr>
              <a:t> est :</a:t>
            </a:r>
          </a:p>
          <a:p>
            <a:pPr marL="0" indent="0" algn="just" defTabSz="266700"/>
            <a:endParaRPr lang="fr-FR" sz="2900" dirty="0" smtClean="0">
              <a:sym typeface="Symbol" pitchFamily="18" charset="2"/>
            </a:endParaRPr>
          </a:p>
          <a:p>
            <a:pPr marL="0" lvl="1" indent="0" algn="just" defTabSz="266700">
              <a:buFontTx/>
              <a:buChar char="•"/>
            </a:pPr>
            <a:r>
              <a:rPr lang="fr-FR" sz="2900" b="1" dirty="0" smtClean="0">
                <a:sym typeface="Symbol" pitchFamily="18" charset="2"/>
              </a:rPr>
              <a:t>triviale </a:t>
            </a:r>
            <a:r>
              <a:rPr lang="fr-FR" sz="2900" dirty="0" smtClean="0">
                <a:sym typeface="Symbol" pitchFamily="18" charset="2"/>
              </a:rPr>
              <a:t>: si l’ensemble {B1, B2, …, </a:t>
            </a:r>
            <a:r>
              <a:rPr lang="fr-FR" sz="2900" dirty="0" err="1" smtClean="0">
                <a:sym typeface="Symbol" pitchFamily="18" charset="2"/>
              </a:rPr>
              <a:t>Bm</a:t>
            </a:r>
            <a:r>
              <a:rPr lang="fr-FR" sz="2900" dirty="0" smtClean="0">
                <a:sym typeface="Symbol" pitchFamily="18" charset="2"/>
              </a:rPr>
              <a:t>} est un sous-ensemble de {A1, A2, …, An}</a:t>
            </a:r>
          </a:p>
          <a:p>
            <a:pPr marL="0" lvl="1" indent="0" algn="just" defTabSz="266700">
              <a:buNone/>
            </a:pPr>
            <a:r>
              <a:rPr lang="fr-FR" sz="2800" dirty="0" err="1" smtClean="0">
                <a:sym typeface="Symbol" pitchFamily="18" charset="2"/>
              </a:rPr>
              <a:t>Num_Employé</a:t>
            </a:r>
            <a:r>
              <a:rPr lang="fr-FR" sz="2800" dirty="0" smtClean="0">
                <a:sym typeface="Symbol" pitchFamily="18" charset="2"/>
              </a:rPr>
              <a:t>, </a:t>
            </a:r>
            <a:r>
              <a:rPr lang="fr-FR" sz="2800" dirty="0" err="1" smtClean="0">
                <a:sym typeface="Symbol" pitchFamily="18" charset="2"/>
              </a:rPr>
              <a:t>Num_Projet</a:t>
            </a:r>
            <a:r>
              <a:rPr lang="fr-FR" sz="2800" dirty="0" smtClean="0">
                <a:sym typeface="Symbol" pitchFamily="18" charset="2"/>
              </a:rPr>
              <a:t>  </a:t>
            </a:r>
            <a:r>
              <a:rPr lang="fr-FR" sz="2800" dirty="0" err="1" smtClean="0">
                <a:sym typeface="Symbol" pitchFamily="18" charset="2"/>
              </a:rPr>
              <a:t>Num_Projet</a:t>
            </a:r>
            <a:endParaRPr lang="fr-FR" sz="2800" dirty="0" smtClean="0">
              <a:sym typeface="Symbol" pitchFamily="18" charset="2"/>
            </a:endParaRPr>
          </a:p>
          <a:p>
            <a:pPr marL="0" lvl="1" indent="0" algn="just" defTabSz="266700">
              <a:buFontTx/>
              <a:buChar char="•"/>
            </a:pPr>
            <a:endParaRPr lang="fr-FR" sz="2900" dirty="0" smtClean="0">
              <a:sym typeface="Symbol" pitchFamily="18" charset="2"/>
            </a:endParaRPr>
          </a:p>
          <a:p>
            <a:pPr marL="0" lvl="1" indent="0" algn="just" defTabSz="266700">
              <a:buFontTx/>
              <a:buChar char="•"/>
            </a:pPr>
            <a:r>
              <a:rPr lang="fr-FR" sz="2900" b="1" dirty="0" smtClean="0">
                <a:sym typeface="Symbol" pitchFamily="18" charset="2"/>
              </a:rPr>
              <a:t>non triviale </a:t>
            </a:r>
            <a:r>
              <a:rPr lang="fr-FR" sz="2900" dirty="0" smtClean="0">
                <a:sym typeface="Symbol" pitchFamily="18" charset="2"/>
              </a:rPr>
              <a:t>: si au moins un Bi n’appartient pas à {A1, A2, …, An}</a:t>
            </a:r>
          </a:p>
          <a:p>
            <a:pPr marL="0" lvl="1" indent="0" algn="just" defTabSz="266700">
              <a:buNone/>
            </a:pPr>
            <a:r>
              <a:rPr lang="fr-FR" sz="2800" dirty="0" err="1" smtClean="0">
                <a:sym typeface="Symbol" pitchFamily="18" charset="2"/>
              </a:rPr>
              <a:t>Num_Employé</a:t>
            </a:r>
            <a:r>
              <a:rPr lang="fr-FR" sz="2800" dirty="0" smtClean="0">
                <a:sym typeface="Symbol" pitchFamily="18" charset="2"/>
              </a:rPr>
              <a:t>, </a:t>
            </a:r>
            <a:r>
              <a:rPr lang="fr-FR" sz="2800" dirty="0" err="1" smtClean="0">
                <a:sym typeface="Symbol" pitchFamily="18" charset="2"/>
              </a:rPr>
              <a:t>Num_Projet</a:t>
            </a:r>
            <a:r>
              <a:rPr lang="fr-FR" sz="2800" dirty="0" smtClean="0">
                <a:sym typeface="Symbol" pitchFamily="18" charset="2"/>
              </a:rPr>
              <a:t>  </a:t>
            </a:r>
            <a:r>
              <a:rPr lang="fr-FR" sz="2800" dirty="0" err="1" smtClean="0">
                <a:sym typeface="Symbol" pitchFamily="18" charset="2"/>
              </a:rPr>
              <a:t>Num_Employé</a:t>
            </a:r>
            <a:r>
              <a:rPr lang="fr-FR" sz="2800" dirty="0" smtClean="0">
                <a:sym typeface="Symbol" pitchFamily="18" charset="2"/>
              </a:rPr>
              <a:t>, </a:t>
            </a:r>
            <a:r>
              <a:rPr lang="fr-FR" sz="2800" dirty="0" err="1" smtClean="0">
                <a:sym typeface="Symbol" pitchFamily="18" charset="2"/>
              </a:rPr>
              <a:t>Début_Affect</a:t>
            </a:r>
            <a:endParaRPr lang="fr-FR" sz="2800" dirty="0" smtClean="0">
              <a:sym typeface="Symbol" pitchFamily="18" charset="2"/>
            </a:endParaRPr>
          </a:p>
          <a:p>
            <a:pPr marL="0" lvl="1" indent="0" algn="just" defTabSz="266700">
              <a:buFontTx/>
              <a:buChar char="•"/>
            </a:pPr>
            <a:endParaRPr lang="fr-FR" sz="2900" b="1" dirty="0" smtClean="0">
              <a:sym typeface="Symbol" pitchFamily="18" charset="2"/>
            </a:endParaRPr>
          </a:p>
          <a:p>
            <a:pPr marL="0" lvl="1" indent="0" algn="just" defTabSz="266700">
              <a:buFontTx/>
              <a:buChar char="•"/>
            </a:pPr>
            <a:r>
              <a:rPr lang="fr-FR" sz="2900" b="1" dirty="0" smtClean="0">
                <a:sym typeface="Symbol" pitchFamily="18" charset="2"/>
              </a:rPr>
              <a:t>élémentaire</a:t>
            </a:r>
            <a:r>
              <a:rPr lang="fr-FR" sz="2900" dirty="0" smtClean="0">
                <a:sym typeface="Symbol" pitchFamily="18" charset="2"/>
              </a:rPr>
              <a:t> : si elle ne contient qu'un seul Bi. Que ce Bi n’appartient pas à l’ensemble {A1, A2, …, An} et qu'il n'existe pas de sous-ensemble  X </a:t>
            </a:r>
            <a:r>
              <a:rPr lang="fr-FR" sz="2900" dirty="0" smtClean="0">
                <a:sym typeface="Symbol"/>
              </a:rPr>
              <a:t> </a:t>
            </a:r>
            <a:r>
              <a:rPr lang="fr-FR" sz="2900" dirty="0" smtClean="0">
                <a:sym typeface="Symbol" pitchFamily="18" charset="2"/>
              </a:rPr>
              <a:t>{A1, A2 … An}  tel que X  Bi</a:t>
            </a:r>
          </a:p>
          <a:p>
            <a:pPr marL="0" lvl="1" indent="0" algn="just" defTabSz="266700">
              <a:buNone/>
            </a:pPr>
            <a:r>
              <a:rPr lang="fr-FR" sz="2900" dirty="0" err="1" smtClean="0">
                <a:sym typeface="Symbol" pitchFamily="18" charset="2"/>
              </a:rPr>
              <a:t>Num_Employé</a:t>
            </a:r>
            <a:r>
              <a:rPr lang="fr-FR" sz="2900" dirty="0" smtClean="0">
                <a:sym typeface="Symbol" pitchFamily="18" charset="2"/>
              </a:rPr>
              <a:t>, </a:t>
            </a:r>
            <a:r>
              <a:rPr lang="fr-FR" sz="2900" dirty="0" err="1" smtClean="0">
                <a:sym typeface="Symbol" pitchFamily="18" charset="2"/>
              </a:rPr>
              <a:t>Num_Projet</a:t>
            </a:r>
            <a:r>
              <a:rPr lang="fr-FR" sz="2900" dirty="0" smtClean="0">
                <a:sym typeface="Symbol" pitchFamily="18" charset="2"/>
              </a:rPr>
              <a:t> </a:t>
            </a:r>
            <a:r>
              <a:rPr lang="fr-FR" sz="2900" dirty="0" err="1" smtClean="0">
                <a:sym typeface="Symbol" pitchFamily="18" charset="2"/>
              </a:rPr>
              <a:t>Debut_Affect</a:t>
            </a:r>
            <a:endParaRPr lang="fr-FR" sz="2900" dirty="0" smtClean="0">
              <a:sym typeface="Symbol" pitchFamily="18" charset="2"/>
            </a:endParaRPr>
          </a:p>
          <a:p>
            <a:pPr marL="0" lvl="1" indent="0" algn="just" defTabSz="266700">
              <a:buFontTx/>
              <a:buChar char="•"/>
            </a:pPr>
            <a:endParaRPr lang="fr-FR" sz="2900" b="1" dirty="0" smtClean="0">
              <a:sym typeface="Symbol" pitchFamily="18" charset="2"/>
            </a:endParaRPr>
          </a:p>
          <a:p>
            <a:pPr marL="0" lvl="1" indent="0" algn="just" defTabSz="266700">
              <a:buFontTx/>
              <a:buChar char="•"/>
            </a:pPr>
            <a:r>
              <a:rPr lang="fr-FR" sz="2900" b="1" dirty="0" smtClean="0">
                <a:sym typeface="Symbol" pitchFamily="18" charset="2"/>
              </a:rPr>
              <a:t>directe</a:t>
            </a:r>
            <a:r>
              <a:rPr lang="fr-FR" sz="2900" dirty="0" smtClean="0">
                <a:sym typeface="Symbol" pitchFamily="18" charset="2"/>
              </a:rPr>
              <a:t> : une dépendance fonctionnelle est directe si elle est élémentaire et qu'elle ne peut pas être déduite par transitivité d'autres dépendances fonctionnelles.</a:t>
            </a:r>
          </a:p>
          <a:p>
            <a:pPr marL="0" lvl="1" indent="0" algn="just" defTabSz="266700">
              <a:buNone/>
            </a:pPr>
            <a:endParaRPr lang="fr-FR" sz="2900" dirty="0" smtClean="0">
              <a:sym typeface="Symbol" pitchFamily="18" charset="2"/>
            </a:endParaRPr>
          </a:p>
          <a:p>
            <a:pPr marL="0" lvl="1" indent="0" algn="just" defTabSz="266700">
              <a:buNone/>
            </a:pPr>
            <a:endParaRPr lang="fr-FR" sz="2900" b="1" dirty="0" smtClean="0"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Graphe de dépendances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26422-A240-4074-8C4C-7EF19C8C6A76}" type="slidenum">
              <a:rPr lang="fr-FR" smtClean="0"/>
              <a:pPr/>
              <a:t>9</a:t>
            </a:fld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 smtClean="0"/>
              <a:t>Graphe orienté représentant des dépendances fonctionnelles. Les sommets du graphe représentent les attributs et les arêtes les liens de dépendances fonctionnelles.</a:t>
            </a:r>
          </a:p>
          <a:p>
            <a:pPr marL="0" indent="0">
              <a:buNone/>
            </a:pPr>
            <a:r>
              <a:rPr lang="fr-FR" dirty="0" smtClean="0"/>
              <a:t>Exemple:</a:t>
            </a:r>
          </a:p>
          <a:p>
            <a:pPr marL="0" indent="0">
              <a:buNone/>
            </a:pPr>
            <a:r>
              <a:rPr lang="fr-FR" dirty="0" smtClean="0"/>
              <a:t>{A </a:t>
            </a:r>
            <a:r>
              <a:rPr lang="fr-FR" sz="2400" dirty="0" smtClean="0">
                <a:sym typeface="Symbol" pitchFamily="18" charset="2"/>
              </a:rPr>
              <a:t>  B, A   D, AE  C</a:t>
            </a:r>
            <a:r>
              <a:rPr lang="fr-FR" dirty="0" smtClean="0"/>
              <a:t>}</a:t>
            </a:r>
          </a:p>
          <a:p>
            <a:pPr marL="0" indent="0">
              <a:buNone/>
            </a:pPr>
            <a:r>
              <a:rPr lang="fr-FR" dirty="0" smtClean="0"/>
              <a:t>Graphe de DF:</a:t>
            </a:r>
          </a:p>
          <a:p>
            <a:pPr marL="0" indent="0">
              <a:buNone/>
            </a:pPr>
            <a:r>
              <a:rPr lang="fr-FR" dirty="0" smtClean="0"/>
              <a:t>A		E</a:t>
            </a:r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B	D	C</a:t>
            </a:r>
            <a:endParaRPr lang="fr-FR" dirty="0"/>
          </a:p>
        </p:txBody>
      </p:sp>
      <p:cxnSp>
        <p:nvCxnSpPr>
          <p:cNvPr id="6" name="Connecteur droit avec flèche 5"/>
          <p:cNvCxnSpPr/>
          <p:nvPr/>
        </p:nvCxnSpPr>
        <p:spPr>
          <a:xfrm>
            <a:off x="683568" y="5085184"/>
            <a:ext cx="0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avec flèche 7"/>
          <p:cNvCxnSpPr/>
          <p:nvPr/>
        </p:nvCxnSpPr>
        <p:spPr>
          <a:xfrm>
            <a:off x="827584" y="5085184"/>
            <a:ext cx="720080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avec flèche 9"/>
          <p:cNvCxnSpPr>
            <a:endCxn id="15" idx="3"/>
          </p:cNvCxnSpPr>
          <p:nvPr/>
        </p:nvCxnSpPr>
        <p:spPr>
          <a:xfrm>
            <a:off x="827584" y="4941168"/>
            <a:ext cx="1008112" cy="3155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avec flèche 11"/>
          <p:cNvCxnSpPr>
            <a:endCxn id="15" idx="1"/>
          </p:cNvCxnSpPr>
          <p:nvPr/>
        </p:nvCxnSpPr>
        <p:spPr>
          <a:xfrm flipH="1">
            <a:off x="1835696" y="4941168"/>
            <a:ext cx="504056" cy="3325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avec flèche 13"/>
          <p:cNvCxnSpPr/>
          <p:nvPr/>
        </p:nvCxnSpPr>
        <p:spPr>
          <a:xfrm>
            <a:off x="1835696" y="5301208"/>
            <a:ext cx="504056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Moins 14"/>
          <p:cNvSpPr/>
          <p:nvPr/>
        </p:nvSpPr>
        <p:spPr>
          <a:xfrm>
            <a:off x="1403648" y="5229200"/>
            <a:ext cx="864096" cy="72008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pitaux">
  <a:themeElements>
    <a:clrScheme name="Capitaux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Capitaux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apitaux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30537</TotalTime>
  <Words>3623</Words>
  <Application>Microsoft Office PowerPoint</Application>
  <PresentationFormat>Affichage à l'écran (4:3)</PresentationFormat>
  <Paragraphs>964</Paragraphs>
  <Slides>46</Slides>
  <Notes>46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46</vt:i4>
      </vt:variant>
    </vt:vector>
  </HeadingPairs>
  <TitlesOfParts>
    <vt:vector size="47" baseType="lpstr">
      <vt:lpstr>Capitaux</vt:lpstr>
      <vt:lpstr>Dépendances fonctionnelles et normalisation</vt:lpstr>
      <vt:lpstr>Introduction</vt:lpstr>
      <vt:lpstr>Schéma mal conçu (redondance des données)</vt:lpstr>
      <vt:lpstr>Schéma mal conçu (problème de mise à jour)</vt:lpstr>
      <vt:lpstr>Schéma mal conçu (contraintes d'intégrité difficiles à définir)</vt:lpstr>
      <vt:lpstr>Dépendances fonctionnelles (DF)</vt:lpstr>
      <vt:lpstr>Axiomes d'Armstrong</vt:lpstr>
      <vt:lpstr>Définitions</vt:lpstr>
      <vt:lpstr>Graphe de dépendances</vt:lpstr>
      <vt:lpstr>Fermeture transitive</vt:lpstr>
      <vt:lpstr>Fermeture transitive</vt:lpstr>
      <vt:lpstr>Fermeture transitive d'un ensemble d'attributs</vt:lpstr>
      <vt:lpstr>Exemple</vt:lpstr>
      <vt:lpstr>Fermeture transitive [AB]+</vt:lpstr>
      <vt:lpstr>Equivalence et couverture</vt:lpstr>
      <vt:lpstr>Couverture minimale</vt:lpstr>
      <vt:lpstr>Algorithme couverture minimale</vt:lpstr>
      <vt:lpstr>Exemple 1</vt:lpstr>
      <vt:lpstr>Exemple 2</vt:lpstr>
      <vt:lpstr>Exemple 2</vt:lpstr>
      <vt:lpstr>Clé</vt:lpstr>
      <vt:lpstr>Propriétés de la clé</vt:lpstr>
      <vt:lpstr>Décomposition de schéma</vt:lpstr>
      <vt:lpstr>Décomposition de schéma</vt:lpstr>
      <vt:lpstr>Décomposition sans perte d'information (SPI)</vt:lpstr>
      <vt:lpstr>Exemple</vt:lpstr>
      <vt:lpstr>Décomposition sans perte de dépendances (SPD)</vt:lpstr>
      <vt:lpstr>Les formes normales</vt:lpstr>
      <vt:lpstr>Première forme normale (1FN)</vt:lpstr>
      <vt:lpstr>Relation Employé en 1FN</vt:lpstr>
      <vt:lpstr>Relation Employé  (pas en 1FN)</vt:lpstr>
      <vt:lpstr>Deuxième forme normale (2FN)</vt:lpstr>
      <vt:lpstr>Relation Affectation en 2FN</vt:lpstr>
      <vt:lpstr>Relation Affectation (pas en 2FN)</vt:lpstr>
      <vt:lpstr>Troisième forme normale (3FN)</vt:lpstr>
      <vt:lpstr>Relation Affectation en 3FN</vt:lpstr>
      <vt:lpstr>Relation Affectation (pas en 3FN)</vt:lpstr>
      <vt:lpstr>Processus de normalisation en 3éme forme normale : </vt:lpstr>
      <vt:lpstr>Décomposition en 3FN</vt:lpstr>
      <vt:lpstr>Décomposition en 3FN</vt:lpstr>
      <vt:lpstr>Exemple : </vt:lpstr>
      <vt:lpstr>Exemple (résultat )</vt:lpstr>
      <vt:lpstr>Algorithme de Bernstein</vt:lpstr>
      <vt:lpstr>Exemple 1</vt:lpstr>
      <vt:lpstr>Exemple 2</vt:lpstr>
      <vt:lpstr>Conclusion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SQL DML</dc:title>
  <dc:creator>M</dc:creator>
  <cp:lastModifiedBy>DR_BENABDERAHMAN</cp:lastModifiedBy>
  <cp:revision>1391</cp:revision>
  <dcterms:created xsi:type="dcterms:W3CDTF">2012-02-12T05:33:38Z</dcterms:created>
  <dcterms:modified xsi:type="dcterms:W3CDTF">2021-05-24T19:54:00Z</dcterms:modified>
</cp:coreProperties>
</file>