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B82C0-E387-C24F-2CE5-36AAB3964B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2A0188D7-E825-F573-5AB8-36D80951FD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AD15FE5A-72BA-E658-92C3-EDE8F9521A3B}"/>
              </a:ext>
            </a:extLst>
          </p:cNvPr>
          <p:cNvSpPr>
            <a:spLocks noGrp="1"/>
          </p:cNvSpPr>
          <p:nvPr>
            <p:ph type="dt" sz="half" idx="10"/>
          </p:nvPr>
        </p:nvSpPr>
        <p:spPr/>
        <p:txBody>
          <a:bodyPr/>
          <a:lstStyle/>
          <a:p>
            <a:fld id="{D01055A5-9430-4633-888A-11CEC980C177}" type="datetimeFigureOut">
              <a:rPr lang="fr-FR" smtClean="0"/>
              <a:t>14/02/2023</a:t>
            </a:fld>
            <a:endParaRPr lang="fr-FR"/>
          </a:p>
        </p:txBody>
      </p:sp>
      <p:sp>
        <p:nvSpPr>
          <p:cNvPr id="5" name="Footer Placeholder 4">
            <a:extLst>
              <a:ext uri="{FF2B5EF4-FFF2-40B4-BE49-F238E27FC236}">
                <a16:creationId xmlns:a16="http://schemas.microsoft.com/office/drawing/2014/main" id="{59D5C190-A0F3-F2B6-2E4C-DA3AE25E5EF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2BD2777-019C-FAF4-B674-9F97611D3BA5}"/>
              </a:ext>
            </a:extLst>
          </p:cNvPr>
          <p:cNvSpPr>
            <a:spLocks noGrp="1"/>
          </p:cNvSpPr>
          <p:nvPr>
            <p:ph type="sldNum" sz="quarter" idx="12"/>
          </p:nvPr>
        </p:nvSpPr>
        <p:spPr/>
        <p:txBody>
          <a:bodyPr/>
          <a:lstStyle/>
          <a:p>
            <a:fld id="{67D50760-585D-4880-85BD-B7A656CBF32F}" type="slidenum">
              <a:rPr lang="fr-FR" smtClean="0"/>
              <a:t>‹#›</a:t>
            </a:fld>
            <a:endParaRPr lang="fr-FR"/>
          </a:p>
        </p:txBody>
      </p:sp>
    </p:spTree>
    <p:extLst>
      <p:ext uri="{BB962C8B-B14F-4D97-AF65-F5344CB8AC3E}">
        <p14:creationId xmlns:p14="http://schemas.microsoft.com/office/powerpoint/2010/main" val="262946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697C-A34D-1E9E-881B-CAB931E6E185}"/>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EF2AEA0A-CB48-E019-AB6D-84FD29731F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10F8018-1032-D97A-0981-A95FA9D751AB}"/>
              </a:ext>
            </a:extLst>
          </p:cNvPr>
          <p:cNvSpPr>
            <a:spLocks noGrp="1"/>
          </p:cNvSpPr>
          <p:nvPr>
            <p:ph type="dt" sz="half" idx="10"/>
          </p:nvPr>
        </p:nvSpPr>
        <p:spPr/>
        <p:txBody>
          <a:bodyPr/>
          <a:lstStyle/>
          <a:p>
            <a:fld id="{D01055A5-9430-4633-888A-11CEC980C177}" type="datetimeFigureOut">
              <a:rPr lang="fr-FR" smtClean="0"/>
              <a:t>14/02/2023</a:t>
            </a:fld>
            <a:endParaRPr lang="fr-FR"/>
          </a:p>
        </p:txBody>
      </p:sp>
      <p:sp>
        <p:nvSpPr>
          <p:cNvPr id="5" name="Footer Placeholder 4">
            <a:extLst>
              <a:ext uri="{FF2B5EF4-FFF2-40B4-BE49-F238E27FC236}">
                <a16:creationId xmlns:a16="http://schemas.microsoft.com/office/drawing/2014/main" id="{6CC0A43A-D00E-BF43-8A40-2AA9EB5AA1D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77F3ED4-7EB3-481C-7234-3C3FD2AA06D1}"/>
              </a:ext>
            </a:extLst>
          </p:cNvPr>
          <p:cNvSpPr>
            <a:spLocks noGrp="1"/>
          </p:cNvSpPr>
          <p:nvPr>
            <p:ph type="sldNum" sz="quarter" idx="12"/>
          </p:nvPr>
        </p:nvSpPr>
        <p:spPr/>
        <p:txBody>
          <a:bodyPr/>
          <a:lstStyle/>
          <a:p>
            <a:fld id="{67D50760-585D-4880-85BD-B7A656CBF32F}" type="slidenum">
              <a:rPr lang="fr-FR" smtClean="0"/>
              <a:t>‹#›</a:t>
            </a:fld>
            <a:endParaRPr lang="fr-FR"/>
          </a:p>
        </p:txBody>
      </p:sp>
    </p:spTree>
    <p:extLst>
      <p:ext uri="{BB962C8B-B14F-4D97-AF65-F5344CB8AC3E}">
        <p14:creationId xmlns:p14="http://schemas.microsoft.com/office/powerpoint/2010/main" val="150934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36341-9B4F-2F3C-B820-0FB1A172A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B4F149C-BC18-42D1-8D1D-547F1B6567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21BA23C-7250-F813-8248-231271CC6F47}"/>
              </a:ext>
            </a:extLst>
          </p:cNvPr>
          <p:cNvSpPr>
            <a:spLocks noGrp="1"/>
          </p:cNvSpPr>
          <p:nvPr>
            <p:ph type="dt" sz="half" idx="10"/>
          </p:nvPr>
        </p:nvSpPr>
        <p:spPr/>
        <p:txBody>
          <a:bodyPr/>
          <a:lstStyle/>
          <a:p>
            <a:fld id="{D01055A5-9430-4633-888A-11CEC980C177}" type="datetimeFigureOut">
              <a:rPr lang="fr-FR" smtClean="0"/>
              <a:t>14/02/2023</a:t>
            </a:fld>
            <a:endParaRPr lang="fr-FR"/>
          </a:p>
        </p:txBody>
      </p:sp>
      <p:sp>
        <p:nvSpPr>
          <p:cNvPr id="5" name="Footer Placeholder 4">
            <a:extLst>
              <a:ext uri="{FF2B5EF4-FFF2-40B4-BE49-F238E27FC236}">
                <a16:creationId xmlns:a16="http://schemas.microsoft.com/office/drawing/2014/main" id="{6C043D26-F578-B5F8-5DC8-9B0D8172A84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3961BB0-CE57-0549-8B1D-AFBBD4482C8E}"/>
              </a:ext>
            </a:extLst>
          </p:cNvPr>
          <p:cNvSpPr>
            <a:spLocks noGrp="1"/>
          </p:cNvSpPr>
          <p:nvPr>
            <p:ph type="sldNum" sz="quarter" idx="12"/>
          </p:nvPr>
        </p:nvSpPr>
        <p:spPr/>
        <p:txBody>
          <a:bodyPr/>
          <a:lstStyle/>
          <a:p>
            <a:fld id="{67D50760-585D-4880-85BD-B7A656CBF32F}" type="slidenum">
              <a:rPr lang="fr-FR" smtClean="0"/>
              <a:t>‹#›</a:t>
            </a:fld>
            <a:endParaRPr lang="fr-FR"/>
          </a:p>
        </p:txBody>
      </p:sp>
    </p:spTree>
    <p:extLst>
      <p:ext uri="{BB962C8B-B14F-4D97-AF65-F5344CB8AC3E}">
        <p14:creationId xmlns:p14="http://schemas.microsoft.com/office/powerpoint/2010/main" val="372279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70C4-4D1E-FBF2-C0E8-68525243A522}"/>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BA987DB2-4138-40B9-1313-A8E68B757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7C1326FC-8A44-8BA8-8A5D-BADF1B843720}"/>
              </a:ext>
            </a:extLst>
          </p:cNvPr>
          <p:cNvSpPr>
            <a:spLocks noGrp="1"/>
          </p:cNvSpPr>
          <p:nvPr>
            <p:ph type="dt" sz="half" idx="10"/>
          </p:nvPr>
        </p:nvSpPr>
        <p:spPr/>
        <p:txBody>
          <a:bodyPr/>
          <a:lstStyle/>
          <a:p>
            <a:fld id="{D01055A5-9430-4633-888A-11CEC980C177}" type="datetimeFigureOut">
              <a:rPr lang="fr-FR" smtClean="0"/>
              <a:t>14/02/2023</a:t>
            </a:fld>
            <a:endParaRPr lang="fr-FR"/>
          </a:p>
        </p:txBody>
      </p:sp>
      <p:sp>
        <p:nvSpPr>
          <p:cNvPr id="5" name="Footer Placeholder 4">
            <a:extLst>
              <a:ext uri="{FF2B5EF4-FFF2-40B4-BE49-F238E27FC236}">
                <a16:creationId xmlns:a16="http://schemas.microsoft.com/office/drawing/2014/main" id="{BBB2D5D9-B4DD-1598-070C-2D9A4D8376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8A6F009-ACD9-7B08-CB8E-19C3CA58397F}"/>
              </a:ext>
            </a:extLst>
          </p:cNvPr>
          <p:cNvSpPr>
            <a:spLocks noGrp="1"/>
          </p:cNvSpPr>
          <p:nvPr>
            <p:ph type="sldNum" sz="quarter" idx="12"/>
          </p:nvPr>
        </p:nvSpPr>
        <p:spPr/>
        <p:txBody>
          <a:bodyPr/>
          <a:lstStyle/>
          <a:p>
            <a:fld id="{67D50760-585D-4880-85BD-B7A656CBF32F}" type="slidenum">
              <a:rPr lang="fr-FR" smtClean="0"/>
              <a:t>‹#›</a:t>
            </a:fld>
            <a:endParaRPr lang="fr-FR"/>
          </a:p>
        </p:txBody>
      </p:sp>
    </p:spTree>
    <p:extLst>
      <p:ext uri="{BB962C8B-B14F-4D97-AF65-F5344CB8AC3E}">
        <p14:creationId xmlns:p14="http://schemas.microsoft.com/office/powerpoint/2010/main" val="326012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3E79-A0D1-C5AC-3685-35065781F4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06700E05-7EEC-B72A-FC48-A9E531A53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55916B-74FE-D554-F11C-73B118AF0557}"/>
              </a:ext>
            </a:extLst>
          </p:cNvPr>
          <p:cNvSpPr>
            <a:spLocks noGrp="1"/>
          </p:cNvSpPr>
          <p:nvPr>
            <p:ph type="dt" sz="half" idx="10"/>
          </p:nvPr>
        </p:nvSpPr>
        <p:spPr/>
        <p:txBody>
          <a:bodyPr/>
          <a:lstStyle/>
          <a:p>
            <a:fld id="{D01055A5-9430-4633-888A-11CEC980C177}" type="datetimeFigureOut">
              <a:rPr lang="fr-FR" smtClean="0"/>
              <a:t>14/02/2023</a:t>
            </a:fld>
            <a:endParaRPr lang="fr-FR"/>
          </a:p>
        </p:txBody>
      </p:sp>
      <p:sp>
        <p:nvSpPr>
          <p:cNvPr id="5" name="Footer Placeholder 4">
            <a:extLst>
              <a:ext uri="{FF2B5EF4-FFF2-40B4-BE49-F238E27FC236}">
                <a16:creationId xmlns:a16="http://schemas.microsoft.com/office/drawing/2014/main" id="{2EF64A84-5EB9-8704-79EC-A396C6CAAC6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D0076F5-FB39-9DE2-585B-AAF135E2B615}"/>
              </a:ext>
            </a:extLst>
          </p:cNvPr>
          <p:cNvSpPr>
            <a:spLocks noGrp="1"/>
          </p:cNvSpPr>
          <p:nvPr>
            <p:ph type="sldNum" sz="quarter" idx="12"/>
          </p:nvPr>
        </p:nvSpPr>
        <p:spPr/>
        <p:txBody>
          <a:bodyPr/>
          <a:lstStyle/>
          <a:p>
            <a:fld id="{67D50760-585D-4880-85BD-B7A656CBF32F}" type="slidenum">
              <a:rPr lang="fr-FR" smtClean="0"/>
              <a:t>‹#›</a:t>
            </a:fld>
            <a:endParaRPr lang="fr-FR"/>
          </a:p>
        </p:txBody>
      </p:sp>
    </p:spTree>
    <p:extLst>
      <p:ext uri="{BB962C8B-B14F-4D97-AF65-F5344CB8AC3E}">
        <p14:creationId xmlns:p14="http://schemas.microsoft.com/office/powerpoint/2010/main" val="214507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B722-7489-5E52-E8C4-D9E090FDA52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AFF4B99F-9065-FC5F-8A7E-07D007F7F2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58E65FF-F215-18F2-C529-F991F81BDC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0866A5D5-395E-C3C5-91B1-5748A962EFA4}"/>
              </a:ext>
            </a:extLst>
          </p:cNvPr>
          <p:cNvSpPr>
            <a:spLocks noGrp="1"/>
          </p:cNvSpPr>
          <p:nvPr>
            <p:ph type="dt" sz="half" idx="10"/>
          </p:nvPr>
        </p:nvSpPr>
        <p:spPr/>
        <p:txBody>
          <a:bodyPr/>
          <a:lstStyle/>
          <a:p>
            <a:fld id="{D01055A5-9430-4633-888A-11CEC980C177}" type="datetimeFigureOut">
              <a:rPr lang="fr-FR" smtClean="0"/>
              <a:t>14/02/2023</a:t>
            </a:fld>
            <a:endParaRPr lang="fr-FR"/>
          </a:p>
        </p:txBody>
      </p:sp>
      <p:sp>
        <p:nvSpPr>
          <p:cNvPr id="6" name="Footer Placeholder 5">
            <a:extLst>
              <a:ext uri="{FF2B5EF4-FFF2-40B4-BE49-F238E27FC236}">
                <a16:creationId xmlns:a16="http://schemas.microsoft.com/office/drawing/2014/main" id="{BBD172DD-42E6-209C-4CB1-A694161502F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88B3356-D7EF-7545-EA8F-3E68A0A54C09}"/>
              </a:ext>
            </a:extLst>
          </p:cNvPr>
          <p:cNvSpPr>
            <a:spLocks noGrp="1"/>
          </p:cNvSpPr>
          <p:nvPr>
            <p:ph type="sldNum" sz="quarter" idx="12"/>
          </p:nvPr>
        </p:nvSpPr>
        <p:spPr/>
        <p:txBody>
          <a:bodyPr/>
          <a:lstStyle/>
          <a:p>
            <a:fld id="{67D50760-585D-4880-85BD-B7A656CBF32F}" type="slidenum">
              <a:rPr lang="fr-FR" smtClean="0"/>
              <a:t>‹#›</a:t>
            </a:fld>
            <a:endParaRPr lang="fr-FR"/>
          </a:p>
        </p:txBody>
      </p:sp>
    </p:spTree>
    <p:extLst>
      <p:ext uri="{BB962C8B-B14F-4D97-AF65-F5344CB8AC3E}">
        <p14:creationId xmlns:p14="http://schemas.microsoft.com/office/powerpoint/2010/main" val="120437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AF11-512B-7C48-723A-608DBD71CFDE}"/>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8864FFA-069F-9501-6D0C-3625C2278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088AFE-8AE6-C79E-66FD-BCCBB0CF61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864875FA-86E3-A1FA-69C1-40CC33E300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93B788-A561-FEE9-3E43-CA1D35E69A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244EC0E1-0E92-92A5-0247-628E6A0E6CD1}"/>
              </a:ext>
            </a:extLst>
          </p:cNvPr>
          <p:cNvSpPr>
            <a:spLocks noGrp="1"/>
          </p:cNvSpPr>
          <p:nvPr>
            <p:ph type="dt" sz="half" idx="10"/>
          </p:nvPr>
        </p:nvSpPr>
        <p:spPr/>
        <p:txBody>
          <a:bodyPr/>
          <a:lstStyle/>
          <a:p>
            <a:fld id="{D01055A5-9430-4633-888A-11CEC980C177}" type="datetimeFigureOut">
              <a:rPr lang="fr-FR" smtClean="0"/>
              <a:t>14/02/2023</a:t>
            </a:fld>
            <a:endParaRPr lang="fr-FR"/>
          </a:p>
        </p:txBody>
      </p:sp>
      <p:sp>
        <p:nvSpPr>
          <p:cNvPr id="8" name="Footer Placeholder 7">
            <a:extLst>
              <a:ext uri="{FF2B5EF4-FFF2-40B4-BE49-F238E27FC236}">
                <a16:creationId xmlns:a16="http://schemas.microsoft.com/office/drawing/2014/main" id="{F03777A8-7A40-5826-9759-78E2993ECFD1}"/>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019F28D1-E7FC-8081-B0C4-90620790DEB1}"/>
              </a:ext>
            </a:extLst>
          </p:cNvPr>
          <p:cNvSpPr>
            <a:spLocks noGrp="1"/>
          </p:cNvSpPr>
          <p:nvPr>
            <p:ph type="sldNum" sz="quarter" idx="12"/>
          </p:nvPr>
        </p:nvSpPr>
        <p:spPr/>
        <p:txBody>
          <a:bodyPr/>
          <a:lstStyle/>
          <a:p>
            <a:fld id="{67D50760-585D-4880-85BD-B7A656CBF32F}" type="slidenum">
              <a:rPr lang="fr-FR" smtClean="0"/>
              <a:t>‹#›</a:t>
            </a:fld>
            <a:endParaRPr lang="fr-FR"/>
          </a:p>
        </p:txBody>
      </p:sp>
    </p:spTree>
    <p:extLst>
      <p:ext uri="{BB962C8B-B14F-4D97-AF65-F5344CB8AC3E}">
        <p14:creationId xmlns:p14="http://schemas.microsoft.com/office/powerpoint/2010/main" val="27322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8036-03AB-FE17-59D9-FBAECDBE41E7}"/>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C34FE6E0-D4C9-B16D-5DF4-2EB253A1D028}"/>
              </a:ext>
            </a:extLst>
          </p:cNvPr>
          <p:cNvSpPr>
            <a:spLocks noGrp="1"/>
          </p:cNvSpPr>
          <p:nvPr>
            <p:ph type="dt" sz="half" idx="10"/>
          </p:nvPr>
        </p:nvSpPr>
        <p:spPr/>
        <p:txBody>
          <a:bodyPr/>
          <a:lstStyle/>
          <a:p>
            <a:fld id="{D01055A5-9430-4633-888A-11CEC980C177}" type="datetimeFigureOut">
              <a:rPr lang="fr-FR" smtClean="0"/>
              <a:t>14/02/2023</a:t>
            </a:fld>
            <a:endParaRPr lang="fr-FR"/>
          </a:p>
        </p:txBody>
      </p:sp>
      <p:sp>
        <p:nvSpPr>
          <p:cNvPr id="4" name="Footer Placeholder 3">
            <a:extLst>
              <a:ext uri="{FF2B5EF4-FFF2-40B4-BE49-F238E27FC236}">
                <a16:creationId xmlns:a16="http://schemas.microsoft.com/office/drawing/2014/main" id="{114F1E27-A67E-87AA-B80A-F55EF1221162}"/>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EB045EA3-CA7A-DC2D-089F-10BF7D1A8348}"/>
              </a:ext>
            </a:extLst>
          </p:cNvPr>
          <p:cNvSpPr>
            <a:spLocks noGrp="1"/>
          </p:cNvSpPr>
          <p:nvPr>
            <p:ph type="sldNum" sz="quarter" idx="12"/>
          </p:nvPr>
        </p:nvSpPr>
        <p:spPr/>
        <p:txBody>
          <a:bodyPr/>
          <a:lstStyle/>
          <a:p>
            <a:fld id="{67D50760-585D-4880-85BD-B7A656CBF32F}" type="slidenum">
              <a:rPr lang="fr-FR" smtClean="0"/>
              <a:t>‹#›</a:t>
            </a:fld>
            <a:endParaRPr lang="fr-FR"/>
          </a:p>
        </p:txBody>
      </p:sp>
    </p:spTree>
    <p:extLst>
      <p:ext uri="{BB962C8B-B14F-4D97-AF65-F5344CB8AC3E}">
        <p14:creationId xmlns:p14="http://schemas.microsoft.com/office/powerpoint/2010/main" val="420520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95117-9B71-9437-5C0F-D0CEB181EA3A}"/>
              </a:ext>
            </a:extLst>
          </p:cNvPr>
          <p:cNvSpPr>
            <a:spLocks noGrp="1"/>
          </p:cNvSpPr>
          <p:nvPr>
            <p:ph type="dt" sz="half" idx="10"/>
          </p:nvPr>
        </p:nvSpPr>
        <p:spPr/>
        <p:txBody>
          <a:bodyPr/>
          <a:lstStyle/>
          <a:p>
            <a:fld id="{D01055A5-9430-4633-888A-11CEC980C177}" type="datetimeFigureOut">
              <a:rPr lang="fr-FR" smtClean="0"/>
              <a:t>14/02/2023</a:t>
            </a:fld>
            <a:endParaRPr lang="fr-FR"/>
          </a:p>
        </p:txBody>
      </p:sp>
      <p:sp>
        <p:nvSpPr>
          <p:cNvPr id="3" name="Footer Placeholder 2">
            <a:extLst>
              <a:ext uri="{FF2B5EF4-FFF2-40B4-BE49-F238E27FC236}">
                <a16:creationId xmlns:a16="http://schemas.microsoft.com/office/drawing/2014/main" id="{B873BCD3-7BF7-F441-EC6E-9223CDC5C37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0DA7E979-4FE7-F4D5-05DA-611A625C66A8}"/>
              </a:ext>
            </a:extLst>
          </p:cNvPr>
          <p:cNvSpPr>
            <a:spLocks noGrp="1"/>
          </p:cNvSpPr>
          <p:nvPr>
            <p:ph type="sldNum" sz="quarter" idx="12"/>
          </p:nvPr>
        </p:nvSpPr>
        <p:spPr/>
        <p:txBody>
          <a:bodyPr/>
          <a:lstStyle/>
          <a:p>
            <a:fld id="{67D50760-585D-4880-85BD-B7A656CBF32F}" type="slidenum">
              <a:rPr lang="fr-FR" smtClean="0"/>
              <a:t>‹#›</a:t>
            </a:fld>
            <a:endParaRPr lang="fr-FR"/>
          </a:p>
        </p:txBody>
      </p:sp>
    </p:spTree>
    <p:extLst>
      <p:ext uri="{BB962C8B-B14F-4D97-AF65-F5344CB8AC3E}">
        <p14:creationId xmlns:p14="http://schemas.microsoft.com/office/powerpoint/2010/main" val="97191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DACC-BB08-3506-27C5-EF9800B5D1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2687F847-B1A6-C1FA-80DE-2107681CF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F64655A2-494D-9C53-9CE6-8C5E7EE0E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04345-FA77-E573-FB1A-68D077F52F99}"/>
              </a:ext>
            </a:extLst>
          </p:cNvPr>
          <p:cNvSpPr>
            <a:spLocks noGrp="1"/>
          </p:cNvSpPr>
          <p:nvPr>
            <p:ph type="dt" sz="half" idx="10"/>
          </p:nvPr>
        </p:nvSpPr>
        <p:spPr/>
        <p:txBody>
          <a:bodyPr/>
          <a:lstStyle/>
          <a:p>
            <a:fld id="{D01055A5-9430-4633-888A-11CEC980C177}" type="datetimeFigureOut">
              <a:rPr lang="fr-FR" smtClean="0"/>
              <a:t>14/02/2023</a:t>
            </a:fld>
            <a:endParaRPr lang="fr-FR"/>
          </a:p>
        </p:txBody>
      </p:sp>
      <p:sp>
        <p:nvSpPr>
          <p:cNvPr id="6" name="Footer Placeholder 5">
            <a:extLst>
              <a:ext uri="{FF2B5EF4-FFF2-40B4-BE49-F238E27FC236}">
                <a16:creationId xmlns:a16="http://schemas.microsoft.com/office/drawing/2014/main" id="{EAD6258C-BF65-F869-E5FA-6CFBD558F8F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73BDC4AC-E03D-18D3-3D1E-C31BA3A5E1AD}"/>
              </a:ext>
            </a:extLst>
          </p:cNvPr>
          <p:cNvSpPr>
            <a:spLocks noGrp="1"/>
          </p:cNvSpPr>
          <p:nvPr>
            <p:ph type="sldNum" sz="quarter" idx="12"/>
          </p:nvPr>
        </p:nvSpPr>
        <p:spPr/>
        <p:txBody>
          <a:bodyPr/>
          <a:lstStyle/>
          <a:p>
            <a:fld id="{67D50760-585D-4880-85BD-B7A656CBF32F}" type="slidenum">
              <a:rPr lang="fr-FR" smtClean="0"/>
              <a:t>‹#›</a:t>
            </a:fld>
            <a:endParaRPr lang="fr-FR"/>
          </a:p>
        </p:txBody>
      </p:sp>
    </p:spTree>
    <p:extLst>
      <p:ext uri="{BB962C8B-B14F-4D97-AF65-F5344CB8AC3E}">
        <p14:creationId xmlns:p14="http://schemas.microsoft.com/office/powerpoint/2010/main" val="293365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499B-0F3A-40B5-76CD-7F25D6939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94C588CF-8F11-736C-E634-789204D80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616CA2C4-A14A-8D1A-8ADA-2CB00102F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54927F-810A-BB47-CF68-5C2EE7C93181}"/>
              </a:ext>
            </a:extLst>
          </p:cNvPr>
          <p:cNvSpPr>
            <a:spLocks noGrp="1"/>
          </p:cNvSpPr>
          <p:nvPr>
            <p:ph type="dt" sz="half" idx="10"/>
          </p:nvPr>
        </p:nvSpPr>
        <p:spPr/>
        <p:txBody>
          <a:bodyPr/>
          <a:lstStyle/>
          <a:p>
            <a:fld id="{D01055A5-9430-4633-888A-11CEC980C177}" type="datetimeFigureOut">
              <a:rPr lang="fr-FR" smtClean="0"/>
              <a:t>14/02/2023</a:t>
            </a:fld>
            <a:endParaRPr lang="fr-FR"/>
          </a:p>
        </p:txBody>
      </p:sp>
      <p:sp>
        <p:nvSpPr>
          <p:cNvPr id="6" name="Footer Placeholder 5">
            <a:extLst>
              <a:ext uri="{FF2B5EF4-FFF2-40B4-BE49-F238E27FC236}">
                <a16:creationId xmlns:a16="http://schemas.microsoft.com/office/drawing/2014/main" id="{EEE23B9D-53D3-5E16-EABF-CBBF9511586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FDF58A7-5DF8-C6D4-0737-7335A6B54367}"/>
              </a:ext>
            </a:extLst>
          </p:cNvPr>
          <p:cNvSpPr>
            <a:spLocks noGrp="1"/>
          </p:cNvSpPr>
          <p:nvPr>
            <p:ph type="sldNum" sz="quarter" idx="12"/>
          </p:nvPr>
        </p:nvSpPr>
        <p:spPr/>
        <p:txBody>
          <a:bodyPr/>
          <a:lstStyle/>
          <a:p>
            <a:fld id="{67D50760-585D-4880-85BD-B7A656CBF32F}" type="slidenum">
              <a:rPr lang="fr-FR" smtClean="0"/>
              <a:t>‹#›</a:t>
            </a:fld>
            <a:endParaRPr lang="fr-FR"/>
          </a:p>
        </p:txBody>
      </p:sp>
    </p:spTree>
    <p:extLst>
      <p:ext uri="{BB962C8B-B14F-4D97-AF65-F5344CB8AC3E}">
        <p14:creationId xmlns:p14="http://schemas.microsoft.com/office/powerpoint/2010/main" val="128211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38955-B891-5C93-3F49-3C9F3E356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7FE6640-B55E-4F2B-14E4-B2E435879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7A0418E0-8003-20A5-5F1E-B41E80944B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055A5-9430-4633-888A-11CEC980C177}" type="datetimeFigureOut">
              <a:rPr lang="fr-FR" smtClean="0"/>
              <a:t>14/02/2023</a:t>
            </a:fld>
            <a:endParaRPr lang="fr-FR"/>
          </a:p>
        </p:txBody>
      </p:sp>
      <p:sp>
        <p:nvSpPr>
          <p:cNvPr id="5" name="Footer Placeholder 4">
            <a:extLst>
              <a:ext uri="{FF2B5EF4-FFF2-40B4-BE49-F238E27FC236}">
                <a16:creationId xmlns:a16="http://schemas.microsoft.com/office/drawing/2014/main" id="{D3E04C3E-06FC-3A6C-2520-7B10309A80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63FE51B3-EC17-9681-918B-B053F459A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50760-585D-4880-85BD-B7A656CBF32F}" type="slidenum">
              <a:rPr lang="fr-FR" smtClean="0"/>
              <a:t>‹#›</a:t>
            </a:fld>
            <a:endParaRPr lang="fr-FR"/>
          </a:p>
        </p:txBody>
      </p:sp>
    </p:spTree>
    <p:extLst>
      <p:ext uri="{BB962C8B-B14F-4D97-AF65-F5344CB8AC3E}">
        <p14:creationId xmlns:p14="http://schemas.microsoft.com/office/powerpoint/2010/main" val="1208268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7ADA-3B33-5EA6-2CB3-7F81316B8E0C}"/>
              </a:ext>
            </a:extLst>
          </p:cNvPr>
          <p:cNvSpPr>
            <a:spLocks noGrp="1"/>
          </p:cNvSpPr>
          <p:nvPr>
            <p:ph type="ctrTitle"/>
          </p:nvPr>
        </p:nvSpPr>
        <p:spPr>
          <a:xfrm>
            <a:off x="1524000" y="3322638"/>
            <a:ext cx="9144000" cy="2387600"/>
          </a:xfrm>
        </p:spPr>
        <p:txBody>
          <a:bodyPr>
            <a:normAutofit fontScale="90000"/>
          </a:bodyPr>
          <a:lstStyle/>
          <a:p>
            <a:pPr>
              <a:lnSpc>
                <a:spcPct val="115000"/>
              </a:lnSpc>
            </a:pPr>
            <a:r>
              <a:rPr lang="fr-FR" sz="2200" b="1" i="1" dirty="0">
                <a:solidFill>
                  <a:srgbClr val="FF0000"/>
                </a:solidFill>
                <a:effectLst/>
                <a:latin typeface="Book Antiqua" panose="02040602050305030304" pitchFamily="18" charset="0"/>
                <a:ea typeface="Calibri" panose="020F0502020204030204" pitchFamily="34" charset="0"/>
              </a:rPr>
              <a:t>CHAPITRE III. LA GAMETOGENESE</a:t>
            </a:r>
            <a:br>
              <a:rPr lang="fr-FR" sz="1800" dirty="0">
                <a:solidFill>
                  <a:srgbClr val="000000"/>
                </a:solidFill>
                <a:effectLst/>
                <a:latin typeface="Times New Roman" panose="02020603050405020304" pitchFamily="18" charset="0"/>
                <a:ea typeface="Calibri" panose="020F0502020204030204" pitchFamily="34" charset="0"/>
              </a:rPr>
            </a:br>
            <a:r>
              <a:rPr lang="fr-FR" sz="1800" dirty="0">
                <a:solidFill>
                  <a:srgbClr val="000000"/>
                </a:solidFill>
                <a:effectLst/>
                <a:latin typeface="Book Antiqua" panose="02040602050305030304" pitchFamily="18" charset="0"/>
                <a:ea typeface="Calibri" panose="020F0502020204030204" pitchFamily="34" charset="0"/>
              </a:rPr>
              <a:t> </a:t>
            </a:r>
            <a:br>
              <a:rPr lang="fr-FR" sz="1800" dirty="0">
                <a:solidFill>
                  <a:srgbClr val="000000"/>
                </a:solidFill>
                <a:effectLst/>
                <a:latin typeface="Times New Roman" panose="02020603050405020304" pitchFamily="18" charset="0"/>
                <a:ea typeface="Calibri" panose="020F0502020204030204" pitchFamily="34" charset="0"/>
              </a:rPr>
            </a:br>
            <a:r>
              <a:rPr lang="fr-FR" sz="2200" b="1" i="1" dirty="0">
                <a:solidFill>
                  <a:srgbClr val="FF0000"/>
                </a:solidFill>
                <a:effectLst/>
                <a:latin typeface="Book Antiqua" panose="02040602050305030304" pitchFamily="18" charset="0"/>
                <a:ea typeface="Calibri" panose="020F0502020204030204" pitchFamily="34" charset="0"/>
              </a:rPr>
              <a:t>La Gamétogenèse :</a:t>
            </a:r>
            <a:br>
              <a:rPr lang="fr-FR" sz="2200" dirty="0">
                <a:solidFill>
                  <a:srgbClr val="000000"/>
                </a:solidFill>
                <a:effectLst/>
                <a:latin typeface="Times New Roman" panose="02020603050405020304" pitchFamily="18" charset="0"/>
                <a:ea typeface="Calibri" panose="020F0502020204030204" pitchFamily="34" charset="0"/>
              </a:rPr>
            </a:br>
            <a:r>
              <a:rPr lang="fr-FR" sz="1800" b="1" i="1" dirty="0">
                <a:solidFill>
                  <a:srgbClr val="FF0000"/>
                </a:solidFill>
                <a:effectLst/>
                <a:latin typeface="Book Antiqua" panose="02040602050305030304" pitchFamily="18" charset="0"/>
                <a:ea typeface="Calibri" panose="020F0502020204030204" pitchFamily="34" charset="0"/>
              </a:rPr>
              <a:t> </a:t>
            </a:r>
            <a:br>
              <a:rPr lang="fr-FR" sz="1800" dirty="0">
                <a:solidFill>
                  <a:srgbClr val="000000"/>
                </a:solidFill>
                <a:effectLst/>
                <a:latin typeface="Times New Roman" panose="02020603050405020304" pitchFamily="18" charset="0"/>
                <a:ea typeface="Calibri" panose="020F0502020204030204" pitchFamily="34" charset="0"/>
              </a:rPr>
            </a:br>
            <a:r>
              <a:rPr lang="fr-FR" sz="2700" dirty="0">
                <a:solidFill>
                  <a:srgbClr val="000000"/>
                </a:solidFill>
                <a:effectLst/>
                <a:latin typeface="Book Antiqua" panose="02040602050305030304" pitchFamily="18" charset="0"/>
                <a:ea typeface="Calibri" panose="020F0502020204030204" pitchFamily="34" charset="0"/>
              </a:rPr>
              <a:t>La gamétogénèse est le mécanisme biologique par lequel les gamètes sont formés dans l'organisme. Elle permet d'obtenir à partir de cellules diploïdes des cellules haploïdes. Dans le cas des mammifères, on parle plus précisément </a:t>
            </a:r>
            <a:r>
              <a:rPr lang="fr-FR" sz="2700" b="1" dirty="0">
                <a:solidFill>
                  <a:srgbClr val="000000"/>
                </a:solidFill>
                <a:effectLst/>
                <a:latin typeface="Book Antiqua" panose="02040602050305030304" pitchFamily="18" charset="0"/>
                <a:ea typeface="Calibri" panose="020F0502020204030204" pitchFamily="34" charset="0"/>
              </a:rPr>
              <a:t>d'ovogénèse</a:t>
            </a:r>
            <a:r>
              <a:rPr lang="fr-FR" sz="2700" dirty="0">
                <a:solidFill>
                  <a:srgbClr val="000000"/>
                </a:solidFill>
                <a:effectLst/>
                <a:latin typeface="Book Antiqua" panose="02040602050305030304" pitchFamily="18" charset="0"/>
                <a:ea typeface="Calibri" panose="020F0502020204030204" pitchFamily="34" charset="0"/>
              </a:rPr>
              <a:t> chez la femelle, et de </a:t>
            </a:r>
            <a:r>
              <a:rPr lang="fr-FR" sz="2700" b="1" dirty="0">
                <a:solidFill>
                  <a:srgbClr val="000000"/>
                </a:solidFill>
                <a:effectLst/>
                <a:latin typeface="Book Antiqua" panose="02040602050305030304" pitchFamily="18" charset="0"/>
                <a:ea typeface="Calibri" panose="020F0502020204030204" pitchFamily="34" charset="0"/>
              </a:rPr>
              <a:t>spermatogenèse </a:t>
            </a:r>
            <a:r>
              <a:rPr lang="fr-FR" sz="2700" dirty="0">
                <a:solidFill>
                  <a:srgbClr val="000000"/>
                </a:solidFill>
                <a:effectLst/>
                <a:latin typeface="Book Antiqua" panose="02040602050305030304" pitchFamily="18" charset="0"/>
                <a:ea typeface="Calibri" panose="020F0502020204030204" pitchFamily="34" charset="0"/>
              </a:rPr>
              <a:t>chez l'homme. </a:t>
            </a:r>
            <a:br>
              <a:rPr lang="fr-FR" sz="2700" dirty="0">
                <a:solidFill>
                  <a:srgbClr val="000000"/>
                </a:solidFill>
                <a:effectLst/>
                <a:latin typeface="Times New Roman" panose="02020603050405020304" pitchFamily="18" charset="0"/>
                <a:ea typeface="Calibri" panose="020F0502020204030204" pitchFamily="34" charset="0"/>
              </a:rPr>
            </a:br>
            <a:r>
              <a:rPr lang="fr-FR" sz="2700" dirty="0">
                <a:solidFill>
                  <a:srgbClr val="000000"/>
                </a:solidFill>
                <a:effectLst/>
                <a:latin typeface="Book Antiqua" panose="02040602050305030304" pitchFamily="18" charset="0"/>
                <a:ea typeface="Calibri" panose="020F0502020204030204" pitchFamily="34" charset="0"/>
              </a:rPr>
              <a:t>La division cellulaire qui a lieu pendant la gamétogenèse et qui fait passer la cellule de l'état diploïde à l'état haploïde est la méiose.</a:t>
            </a:r>
            <a:br>
              <a:rPr lang="fr-FR" sz="2700" dirty="0">
                <a:solidFill>
                  <a:srgbClr val="000000"/>
                </a:solidFill>
                <a:effectLst/>
                <a:latin typeface="Times New Roman" panose="02020603050405020304" pitchFamily="18" charset="0"/>
                <a:ea typeface="Calibri" panose="020F0502020204030204" pitchFamily="34" charset="0"/>
              </a:rPr>
            </a:br>
            <a:endParaRPr lang="fr-FR" sz="2700" dirty="0"/>
          </a:p>
        </p:txBody>
      </p:sp>
    </p:spTree>
    <p:extLst>
      <p:ext uri="{BB962C8B-B14F-4D97-AF65-F5344CB8AC3E}">
        <p14:creationId xmlns:p14="http://schemas.microsoft.com/office/powerpoint/2010/main" val="376991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373A-0FE9-702C-4597-E45C725C9F7F}"/>
              </a:ext>
            </a:extLst>
          </p:cNvPr>
          <p:cNvSpPr>
            <a:spLocks noGrp="1"/>
          </p:cNvSpPr>
          <p:nvPr>
            <p:ph type="title"/>
          </p:nvPr>
        </p:nvSpPr>
        <p:spPr>
          <a:xfrm>
            <a:off x="1252537" y="2103437"/>
            <a:ext cx="10515600" cy="1325563"/>
          </a:xfrm>
        </p:spPr>
        <p:txBody>
          <a:bodyPr>
            <a:noAutofit/>
          </a:bodyPr>
          <a:lstStyle/>
          <a:p>
            <a:pPr>
              <a:lnSpc>
                <a:spcPct val="115000"/>
              </a:lnSpc>
              <a:spcAft>
                <a:spcPts val="1000"/>
              </a:spcAft>
            </a:pPr>
            <a:r>
              <a:rPr lang="fr-FR" sz="2000" b="1" i="1" dirty="0">
                <a:solidFill>
                  <a:srgbClr val="FF0000"/>
                </a:solidFill>
                <a:effectLst/>
                <a:latin typeface="Book Antiqua" panose="02040602050305030304" pitchFamily="18" charset="0"/>
                <a:ea typeface="TimesNewRoman,Bold"/>
                <a:cs typeface="Times New Roman" panose="02020603050405020304" pitchFamily="18" charset="0"/>
              </a:rPr>
              <a:t>                                                    L’OVOGENESE</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i="1" dirty="0">
                <a:solidFill>
                  <a:srgbClr val="FF0000"/>
                </a:solidFill>
                <a:effectLst/>
                <a:latin typeface="Book Antiqua" panose="02040602050305030304" pitchFamily="18" charset="0"/>
                <a:ea typeface="TimesNewRoman,Bold"/>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TimesNewRoman"/>
                <a:cs typeface="Times New Roman" panose="02020603050405020304" pitchFamily="18" charset="0"/>
              </a:rPr>
              <a:t>Est l’ensemble des processus permettant la formation des gamètes femelles : ovules.</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TimesNewRoman"/>
                <a:cs typeface="Times New Roman" panose="02020603050405020304" pitchFamily="18" charset="0"/>
              </a:rPr>
              <a:t>- Elle démarre à la puberté jusqu’à la ménopause sous l’influence des hormones hypophysaires : </a:t>
            </a:r>
            <a:r>
              <a:rPr lang="fr-FR" sz="2000" b="1" dirty="0">
                <a:effectLst/>
                <a:latin typeface="Book Antiqua" panose="02040602050305030304" pitchFamily="18" charset="0"/>
                <a:ea typeface="TimesNewRoman"/>
                <a:cs typeface="Times New Roman" panose="02020603050405020304" pitchFamily="18" charset="0"/>
              </a:rPr>
              <a:t>FSH</a:t>
            </a:r>
            <a:r>
              <a:rPr lang="fr-FR" sz="2000" dirty="0">
                <a:effectLst/>
                <a:latin typeface="Book Antiqua" panose="02040602050305030304" pitchFamily="18" charset="0"/>
                <a:ea typeface="TimesNewRoman"/>
                <a:cs typeface="Times New Roman" panose="02020603050405020304" pitchFamily="18" charset="0"/>
              </a:rPr>
              <a:t> et </a:t>
            </a:r>
            <a:r>
              <a:rPr lang="fr-FR" sz="2000" b="1" dirty="0">
                <a:effectLst/>
                <a:latin typeface="Book Antiqua" panose="02040602050305030304" pitchFamily="18" charset="0"/>
                <a:ea typeface="TimesNewRoman"/>
                <a:cs typeface="Times New Roman" panose="02020603050405020304" pitchFamily="18" charset="0"/>
              </a:rPr>
              <a:t>LH</a:t>
            </a:r>
            <a:r>
              <a:rPr lang="fr-FR" sz="2000" dirty="0">
                <a:effectLst/>
                <a:latin typeface="Book Antiqua" panose="02040602050305030304" pitchFamily="18" charset="0"/>
                <a:ea typeface="TimesNewRoman"/>
                <a:cs typeface="Times New Roman" panose="02020603050405020304" pitchFamily="18" charset="0"/>
              </a:rPr>
              <a:t>.</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solidFill>
                  <a:srgbClr val="000000"/>
                </a:solidFill>
                <a:effectLst/>
                <a:latin typeface="Book Antiqua" panose="02040602050305030304" pitchFamily="18" charset="0"/>
                <a:ea typeface="TimesNewRoman"/>
                <a:cs typeface="Times New Roman" panose="02020603050405020304" pitchFamily="18" charset="0"/>
              </a:rPr>
              <a:t>- Elle se déroule</a:t>
            </a:r>
            <a:r>
              <a:rPr lang="fr-FR" sz="20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d’une façon </a:t>
            </a:r>
            <a:r>
              <a:rPr lang="fr-FR" sz="2000" b="1"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cyclique</a:t>
            </a:r>
            <a:r>
              <a:rPr lang="fr-FR" sz="2000" dirty="0">
                <a:solidFill>
                  <a:srgbClr val="000000"/>
                </a:solidFill>
                <a:effectLst/>
                <a:latin typeface="Book Antiqua" panose="02040602050305030304" pitchFamily="18" charset="0"/>
                <a:ea typeface="TimesNewRoman"/>
                <a:cs typeface="Times New Roman" panose="02020603050405020304" pitchFamily="18" charset="0"/>
              </a:rPr>
              <a:t> au niveau des ovaires.</a:t>
            </a:r>
            <a:br>
              <a:rPr lang="fr-FR" sz="2000" dirty="0">
                <a:solidFill>
                  <a:srgbClr val="000000"/>
                </a:solidFill>
                <a:effectLst/>
                <a:latin typeface="Times New Roman" panose="02020603050405020304" pitchFamily="18" charset="0"/>
                <a:ea typeface="Calibri" panose="020F0502020204030204" pitchFamily="34" charset="0"/>
              </a:rPr>
            </a:br>
            <a:r>
              <a:rPr lang="fr-FR" sz="20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 Les étapes de l’ovogénèse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err="1">
                <a:effectLst/>
                <a:latin typeface="Book Antiqua" panose="02040602050305030304" pitchFamily="18" charset="0"/>
                <a:ea typeface="Calibri" panose="020F0502020204030204" pitchFamily="34" charset="0"/>
                <a:cs typeface="Times New Roman" panose="02020603050405020304" pitchFamily="18" charset="0"/>
              </a:rPr>
              <a:t>L’ovogénèse</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se déroule en trois phases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I.1.La phase de multiplication :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Elle commence et s’achève définitivement durant la vie fœtale.</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Au cours de cette phase,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les ovogonies</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(2n=46) se multiplient par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mitoses</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a:t>
            </a:r>
            <a:br>
              <a:rPr lang="fr-FR" sz="2000" dirty="0">
                <a:effectLst/>
                <a:latin typeface="Calibri" panose="020F0502020204030204" pitchFamily="34" charset="0"/>
                <a:ea typeface="Calibri" panose="020F0502020204030204" pitchFamily="34" charset="0"/>
                <a:cs typeface="Arial" panose="020B0604020202020204" pitchFamily="34" charset="0"/>
              </a:rPr>
            </a:br>
            <a:endParaRPr lang="fr-FR" sz="2000" dirty="0"/>
          </a:p>
        </p:txBody>
      </p:sp>
    </p:spTree>
    <p:extLst>
      <p:ext uri="{BB962C8B-B14F-4D97-AF65-F5344CB8AC3E}">
        <p14:creationId xmlns:p14="http://schemas.microsoft.com/office/powerpoint/2010/main" val="235778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FA46-5CC1-B1AA-C6F4-636ABC2546F5}"/>
              </a:ext>
            </a:extLst>
          </p:cNvPr>
          <p:cNvSpPr>
            <a:spLocks noGrp="1"/>
          </p:cNvSpPr>
          <p:nvPr>
            <p:ph type="title"/>
          </p:nvPr>
        </p:nvSpPr>
        <p:spPr>
          <a:xfrm>
            <a:off x="838200" y="3429000"/>
            <a:ext cx="10515600" cy="1325563"/>
          </a:xfrm>
        </p:spPr>
        <p:txBody>
          <a:bodyPr>
            <a:normAutofit fontScale="90000"/>
          </a:bodyPr>
          <a:lstStyle/>
          <a:p>
            <a:pPr>
              <a:lnSpc>
                <a:spcPct val="115000"/>
              </a:lnSpc>
              <a:spcAft>
                <a:spcPts val="1000"/>
              </a:spcAft>
            </a:pPr>
            <a:r>
              <a:rPr lang="fr-FR" sz="22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I.2.La phase d’accroissement : </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2200" dirty="0">
                <a:effectLst/>
                <a:latin typeface="Book Antiqua" panose="02040602050305030304" pitchFamily="18" charset="0"/>
                <a:ea typeface="Calibri" panose="020F0502020204030204" pitchFamily="34" charset="0"/>
                <a:cs typeface="Times New Roman" panose="02020603050405020304" pitchFamily="18" charset="0"/>
              </a:rPr>
              <a:t>Elle débute durant la vie fœtale : toute les ovogonies (2n=46) augmentent légèrement de volume par l’accumulation des réserves et prennent le nom </a:t>
            </a:r>
            <a:r>
              <a:rPr lang="fr-FR" sz="2200" b="1" dirty="0">
                <a:effectLst/>
                <a:latin typeface="Book Antiqua" panose="02040602050305030304" pitchFamily="18" charset="0"/>
                <a:ea typeface="Calibri" panose="020F0502020204030204" pitchFamily="34" charset="0"/>
                <a:cs typeface="Times New Roman" panose="02020603050405020304" pitchFamily="18" charset="0"/>
              </a:rPr>
              <a:t>d’ovocytes I</a:t>
            </a:r>
            <a:r>
              <a:rPr lang="fr-FR" sz="2200" dirty="0">
                <a:effectLst/>
                <a:latin typeface="Book Antiqua" panose="02040602050305030304" pitchFamily="18" charset="0"/>
                <a:ea typeface="Calibri" panose="020F0502020204030204" pitchFamily="34" charset="0"/>
                <a:cs typeface="Times New Roman" panose="02020603050405020304" pitchFamily="18" charset="0"/>
              </a:rPr>
              <a:t> (2n=46). </a:t>
            </a:r>
            <a:br>
              <a:rPr lang="fr-FR" sz="4400" dirty="0">
                <a:effectLst/>
                <a:latin typeface="Calibri" panose="020F0502020204030204" pitchFamily="34" charset="0"/>
                <a:ea typeface="Calibri" panose="020F0502020204030204" pitchFamily="34" charset="0"/>
                <a:cs typeface="Arial" panose="020B0604020202020204" pitchFamily="34" charset="0"/>
              </a:rPr>
            </a:br>
            <a:r>
              <a:rPr lang="fr-FR" sz="2200" dirty="0">
                <a:effectLst/>
                <a:latin typeface="Book Antiqua" panose="02040602050305030304" pitchFamily="18" charset="0"/>
                <a:ea typeface="Calibri" panose="020F0502020204030204" pitchFamily="34" charset="0"/>
                <a:cs typeface="Times New Roman" panose="02020603050405020304" pitchFamily="18" charset="0"/>
              </a:rPr>
              <a:t>Elle s’arrête durant l’enfance. </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2200" dirty="0">
                <a:effectLst/>
                <a:latin typeface="Book Antiqua" panose="02040602050305030304" pitchFamily="18" charset="0"/>
                <a:ea typeface="Calibri" panose="020F0502020204030204" pitchFamily="34" charset="0"/>
                <a:cs typeface="Times New Roman" panose="02020603050405020304" pitchFamily="18" charset="0"/>
              </a:rPr>
              <a:t>Elle se poursuit à partir de la puberté et de façon cyclique à la ménopause : quelques</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2200" dirty="0">
                <a:effectLst/>
                <a:latin typeface="Book Antiqua" panose="02040602050305030304" pitchFamily="18" charset="0"/>
                <a:ea typeface="Calibri" panose="020F0502020204030204" pitchFamily="34" charset="0"/>
                <a:cs typeface="Times New Roman" panose="02020603050405020304" pitchFamily="18" charset="0"/>
              </a:rPr>
              <a:t>Ovocytes I achèvent leur accroissement, mais un seul ovocyte I (parfois deux ou plus que deux) arrivera à maturité (il se trouve dans un follicule mur ou le </a:t>
            </a:r>
            <a:r>
              <a:rPr lang="fr-FR" sz="2200" b="1" dirty="0">
                <a:effectLst/>
                <a:latin typeface="Book Antiqua" panose="02040602050305030304" pitchFamily="18" charset="0"/>
                <a:ea typeface="Calibri" panose="020F0502020204030204" pitchFamily="34" charset="0"/>
                <a:cs typeface="Times New Roman" panose="02020603050405020304" pitchFamily="18" charset="0"/>
              </a:rPr>
              <a:t>follicule de De Graaf</a:t>
            </a:r>
            <a:r>
              <a:rPr lang="fr-FR" sz="2200" dirty="0">
                <a:effectLst/>
                <a:latin typeface="Book Antiqua" panose="02040602050305030304" pitchFamily="18" charset="0"/>
                <a:ea typeface="Calibri" panose="020F0502020204030204" pitchFamily="34" charset="0"/>
                <a:cs typeface="Times New Roman" panose="02020603050405020304" pitchFamily="18" charset="0"/>
              </a:rPr>
              <a:t>). </a:t>
            </a:r>
            <a:br>
              <a:rPr lang="fr-FR" sz="2200" dirty="0">
                <a:effectLst/>
                <a:latin typeface="Calibri" panose="020F0502020204030204" pitchFamily="34" charset="0"/>
                <a:ea typeface="Calibri" panose="020F0502020204030204" pitchFamily="34" charset="0"/>
                <a:cs typeface="Arial" panose="020B0604020202020204" pitchFamily="34" charset="0"/>
              </a:rPr>
            </a:br>
            <a:endParaRPr lang="fr-FR" sz="2200" dirty="0"/>
          </a:p>
        </p:txBody>
      </p:sp>
    </p:spTree>
    <p:extLst>
      <p:ext uri="{BB962C8B-B14F-4D97-AF65-F5344CB8AC3E}">
        <p14:creationId xmlns:p14="http://schemas.microsoft.com/office/powerpoint/2010/main" val="238635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69822-BCAE-5EAC-09E6-D84EB00AB4FF}"/>
              </a:ext>
            </a:extLst>
          </p:cNvPr>
          <p:cNvSpPr>
            <a:spLocks noGrp="1"/>
          </p:cNvSpPr>
          <p:nvPr>
            <p:ph type="title"/>
          </p:nvPr>
        </p:nvSpPr>
        <p:spPr>
          <a:xfrm>
            <a:off x="1023937" y="2766218"/>
            <a:ext cx="10515600" cy="1325563"/>
          </a:xfrm>
        </p:spPr>
        <p:txBody>
          <a:bodyPr>
            <a:normAutofit fontScale="90000"/>
          </a:bodyPr>
          <a:lstStyle/>
          <a:p>
            <a:r>
              <a:rPr lang="fr-FR" sz="22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I.3.La phase de maturation : </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2200" dirty="0">
                <a:effectLst/>
                <a:latin typeface="Book Antiqua" panose="02040602050305030304" pitchFamily="18" charset="0"/>
                <a:ea typeface="Calibri" panose="020F0502020204030204" pitchFamily="34" charset="0"/>
                <a:cs typeface="TimesNewRomanPSMT"/>
              </a:rPr>
              <a:t>Se fait en même temps que la maturation du </a:t>
            </a:r>
            <a:r>
              <a:rPr lang="fr-FR" sz="2200" b="1" dirty="0">
                <a:effectLst/>
                <a:latin typeface="Book Antiqua" panose="02040602050305030304" pitchFamily="18" charset="0"/>
                <a:ea typeface="Calibri" panose="020F0502020204030204" pitchFamily="34" charset="0"/>
                <a:cs typeface="Times New Roman" panose="02020603050405020304" pitchFamily="18" charset="0"/>
              </a:rPr>
              <a:t>follicule.</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2200" dirty="0">
                <a:effectLst/>
                <a:latin typeface="Book Antiqua" panose="02040602050305030304" pitchFamily="18" charset="0"/>
                <a:ea typeface="Calibri" panose="020F0502020204030204" pitchFamily="34" charset="0"/>
                <a:cs typeface="Times New Roman" panose="02020603050405020304" pitchFamily="18" charset="0"/>
              </a:rPr>
              <a:t>Entre la puberté et la ménopause chaque mois, , dans un follicule qui arrive à maturité, </a:t>
            </a:r>
            <a:r>
              <a:rPr lang="fr-FR" sz="2200" dirty="0">
                <a:effectLst/>
                <a:latin typeface="Book Antiqua" panose="02040602050305030304" pitchFamily="18" charset="0"/>
                <a:ea typeface="Calibri" panose="020F0502020204030204" pitchFamily="34" charset="0"/>
                <a:cs typeface="TimesNewRomanPSMT"/>
              </a:rPr>
              <a:t>l’ovocyte I </a:t>
            </a:r>
            <a:r>
              <a:rPr lang="fr-FR" sz="2200" dirty="0">
                <a:effectLst/>
                <a:latin typeface="Book Antiqua" panose="02040602050305030304" pitchFamily="18" charset="0"/>
                <a:ea typeface="Calibri" panose="020F0502020204030204" pitchFamily="34" charset="0"/>
                <a:cs typeface="Times New Roman" panose="02020603050405020304" pitchFamily="18" charset="0"/>
              </a:rPr>
              <a:t>achève la 1ère division de la méiose (division réductionnelle) en donnant deux cellules haploïdes (n=23) de tailles inégales : une petite cellule </a:t>
            </a:r>
            <a:r>
              <a:rPr lang="fr-FR" sz="2200" b="1" dirty="0">
                <a:effectLst/>
                <a:latin typeface="Book Antiqua" panose="02040602050305030304" pitchFamily="18" charset="0"/>
                <a:ea typeface="Calibri" panose="020F0502020204030204" pitchFamily="34" charset="0"/>
                <a:cs typeface="Times New Roman" panose="02020603050405020304" pitchFamily="18" charset="0"/>
              </a:rPr>
              <a:t>(1</a:t>
            </a:r>
            <a:r>
              <a:rPr lang="fr-FR" sz="2200" b="1" baseline="30000" dirty="0">
                <a:effectLst/>
                <a:latin typeface="Book Antiqua" panose="02040602050305030304" pitchFamily="18" charset="0"/>
                <a:ea typeface="Calibri" panose="020F0502020204030204" pitchFamily="34" charset="0"/>
                <a:cs typeface="Times New Roman" panose="02020603050405020304" pitchFamily="18" charset="0"/>
              </a:rPr>
              <a:t>er</a:t>
            </a:r>
            <a:r>
              <a:rPr lang="fr-FR" sz="2200" b="1" dirty="0">
                <a:effectLst/>
                <a:latin typeface="Book Antiqua" panose="02040602050305030304" pitchFamily="18" charset="0"/>
                <a:ea typeface="Calibri" panose="020F0502020204030204" pitchFamily="34" charset="0"/>
                <a:cs typeface="Times New Roman" panose="02020603050405020304" pitchFamily="18" charset="0"/>
              </a:rPr>
              <a:t> globule polaire)</a:t>
            </a:r>
            <a:r>
              <a:rPr lang="fr-FR" sz="2200" dirty="0">
                <a:effectLst/>
                <a:latin typeface="Book Antiqua" panose="02040602050305030304" pitchFamily="18" charset="0"/>
                <a:ea typeface="Calibri" panose="020F0502020204030204" pitchFamily="34" charset="0"/>
                <a:cs typeface="Times New Roman" panose="02020603050405020304" pitchFamily="18" charset="0"/>
              </a:rPr>
              <a:t> une cellule volumineuse </a:t>
            </a:r>
            <a:r>
              <a:rPr lang="fr-FR" sz="2200" b="1" dirty="0">
                <a:effectLst/>
                <a:latin typeface="Book Antiqua" panose="02040602050305030304" pitchFamily="18" charset="0"/>
                <a:ea typeface="Calibri" panose="020F0502020204030204" pitchFamily="34" charset="0"/>
                <a:cs typeface="Times New Roman" panose="02020603050405020304" pitchFamily="18" charset="0"/>
              </a:rPr>
              <a:t>(ovocyte II)</a:t>
            </a:r>
            <a:r>
              <a:rPr lang="fr-FR" sz="2200" dirty="0">
                <a:effectLst/>
                <a:latin typeface="Book Antiqua" panose="02040602050305030304" pitchFamily="18" charset="0"/>
                <a:ea typeface="Calibri" panose="020F0502020204030204" pitchFamily="34" charset="0"/>
                <a:cs typeface="Times New Roman" panose="02020603050405020304" pitchFamily="18" charset="0"/>
              </a:rPr>
              <a:t>. </a:t>
            </a:r>
            <a:br>
              <a:rPr lang="fr-FR" sz="2200" dirty="0">
                <a:effectLst/>
                <a:latin typeface="Book Antiqua" panose="02040602050305030304" pitchFamily="18" charset="0"/>
                <a:ea typeface="Calibri" panose="020F0502020204030204" pitchFamily="34" charset="0"/>
                <a:cs typeface="Times New Roman" panose="02020603050405020304" pitchFamily="18" charset="0"/>
              </a:rPr>
            </a:br>
            <a:r>
              <a:rPr lang="fr-FR" sz="2200" dirty="0">
                <a:effectLst/>
                <a:latin typeface="Book Antiqua" panose="02040602050305030304" pitchFamily="18" charset="0"/>
                <a:ea typeface="Calibri" panose="020F0502020204030204" pitchFamily="34" charset="0"/>
                <a:cs typeface="Times New Roman" panose="02020603050405020304" pitchFamily="18" charset="0"/>
              </a:rPr>
              <a:t>Au mome</a:t>
            </a:r>
            <a:r>
              <a:rPr lang="fr-FR" sz="2200" dirty="0">
                <a:effectLst/>
                <a:latin typeface="Book Antiqua" panose="02040602050305030304" pitchFamily="18" charset="0"/>
                <a:ea typeface="Calibri" panose="020F0502020204030204" pitchFamily="34" charset="0"/>
                <a:cs typeface="TimesNewRomanPSMT"/>
              </a:rPr>
              <a:t>nt de son expulsion de l’ovaire par</a:t>
            </a:r>
            <a:r>
              <a:rPr lang="fr-FR" sz="22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200" b="1" dirty="0">
                <a:effectLst/>
                <a:latin typeface="Book Antiqua" panose="02040602050305030304" pitchFamily="18" charset="0"/>
                <a:ea typeface="Calibri" panose="020F0502020204030204" pitchFamily="34" charset="0"/>
                <a:cs typeface="TimesNewRomanPS-BoldMT"/>
              </a:rPr>
              <a:t>l’ovulation </a:t>
            </a:r>
            <a:r>
              <a:rPr lang="fr-FR" sz="2200" dirty="0">
                <a:effectLst/>
                <a:latin typeface="Book Antiqua" panose="02040602050305030304" pitchFamily="18" charset="0"/>
                <a:ea typeface="Calibri" panose="020F0502020204030204" pitchFamily="34" charset="0"/>
                <a:cs typeface="TimesNewRomanPSMT"/>
              </a:rPr>
              <a:t>, l’ovocyte II est bloqué en métaphase de la 2</a:t>
            </a:r>
            <a:r>
              <a:rPr lang="fr-FR" sz="2200" baseline="30000" dirty="0">
                <a:effectLst/>
                <a:latin typeface="Book Antiqua" panose="02040602050305030304" pitchFamily="18" charset="0"/>
                <a:ea typeface="Calibri" panose="020F0502020204030204" pitchFamily="34" charset="0"/>
                <a:cs typeface="Times New Roman" panose="02020603050405020304" pitchFamily="18" charset="0"/>
              </a:rPr>
              <a:t>ème</a:t>
            </a:r>
            <a:r>
              <a:rPr lang="fr-FR" sz="2200" dirty="0">
                <a:effectLst/>
                <a:latin typeface="Book Antiqua" panose="02040602050305030304" pitchFamily="18" charset="0"/>
                <a:ea typeface="Calibri" panose="020F0502020204030204" pitchFamily="34" charset="0"/>
                <a:cs typeface="Times New Roman" panose="02020603050405020304" pitchFamily="18" charset="0"/>
              </a:rPr>
              <a:t> division. </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22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200" b="1" dirty="0">
                <a:effectLst/>
                <a:latin typeface="Book Antiqua" panose="02040602050305030304" pitchFamily="18" charset="0"/>
                <a:ea typeface="Calibri" panose="020F0502020204030204" pitchFamily="34" charset="0"/>
                <a:cs typeface="Times New Roman" panose="02020603050405020304" pitchFamily="18" charset="0"/>
              </a:rPr>
              <a:t>En absence de fécondation </a:t>
            </a:r>
            <a:r>
              <a:rPr lang="fr-FR" sz="2200" dirty="0">
                <a:effectLst/>
                <a:latin typeface="Book Antiqua" panose="02040602050305030304" pitchFamily="18" charset="0"/>
                <a:ea typeface="Calibri" panose="020F0502020204030204" pitchFamily="34" charset="0"/>
                <a:cs typeface="TimesNewRomanPSMT"/>
              </a:rPr>
              <a:t>: l’ovocyte II reste à ce st</a:t>
            </a:r>
            <a:r>
              <a:rPr lang="fr-FR" sz="2200" dirty="0">
                <a:effectLst/>
                <a:latin typeface="Book Antiqua" panose="02040602050305030304" pitchFamily="18" charset="0"/>
                <a:ea typeface="Calibri" panose="020F0502020204030204" pitchFamily="34" charset="0"/>
                <a:cs typeface="Times New Roman" panose="02020603050405020304" pitchFamily="18" charset="0"/>
              </a:rPr>
              <a:t>ade de la méiose et dégénère ensuite rapidement.</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22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200" b="1" dirty="0">
                <a:effectLst/>
                <a:latin typeface="Book Antiqua" panose="02040602050305030304" pitchFamily="18" charset="0"/>
                <a:ea typeface="Calibri" panose="020F0502020204030204" pitchFamily="34" charset="0"/>
                <a:cs typeface="TimesNewRomanPS-BoldMT"/>
              </a:rPr>
              <a:t>S’il y a fécondation </a:t>
            </a:r>
            <a:r>
              <a:rPr lang="fr-FR" sz="2200" dirty="0">
                <a:effectLst/>
                <a:latin typeface="Book Antiqua" panose="02040602050305030304" pitchFamily="18" charset="0"/>
                <a:ea typeface="Calibri" panose="020F0502020204030204" pitchFamily="34" charset="0"/>
                <a:cs typeface="TimesNewRomanPSMT"/>
              </a:rPr>
              <a:t>: l’ovocyte II achève sa maturation (la 2</a:t>
            </a:r>
            <a:r>
              <a:rPr lang="fr-FR" sz="2200" dirty="0">
                <a:effectLst/>
                <a:latin typeface="Book Antiqua" panose="02040602050305030304" pitchFamily="18" charset="0"/>
                <a:ea typeface="Calibri" panose="020F0502020204030204" pitchFamily="34" charset="0"/>
                <a:cs typeface="Times New Roman" panose="02020603050405020304" pitchFamily="18" charset="0"/>
              </a:rPr>
              <a:t>ème division de la méiose) en donnant deux cellules haploïdes (n=23) : une petite cellule (2éme globule polaire) et une cellule volumineuse (ovotide ou ovule) </a:t>
            </a:r>
            <a:r>
              <a:rPr lang="fr-FR" sz="2200" dirty="0">
                <a:effectLst/>
                <a:latin typeface="Book Antiqua" panose="02040602050305030304" pitchFamily="18" charset="0"/>
                <a:ea typeface="Calibri" panose="020F0502020204030204" pitchFamily="34" charset="0"/>
                <a:cs typeface="TimesNewRomanPSMT"/>
              </a:rPr>
              <a:t>mur. Pendant la maturation, l’ovocyte augmente de taille.</a:t>
            </a:r>
            <a:br>
              <a:rPr lang="fr-FR" sz="4400" dirty="0">
                <a:effectLst/>
                <a:latin typeface="Calibri" panose="020F0502020204030204" pitchFamily="34" charset="0"/>
                <a:ea typeface="Calibri" panose="020F0502020204030204" pitchFamily="34" charset="0"/>
                <a:cs typeface="Arial" panose="020B0604020202020204" pitchFamily="34" charset="0"/>
              </a:rPr>
            </a:br>
            <a:r>
              <a:rPr lang="fr-FR" sz="4400" dirty="0">
                <a:effectLst/>
                <a:latin typeface="Times New Roman" panose="02020603050405020304" pitchFamily="18" charset="0"/>
                <a:ea typeface="Calibri" panose="020F0502020204030204" pitchFamily="34" charset="0"/>
                <a:cs typeface="Arial" panose="020B0604020202020204" pitchFamily="34" charset="0"/>
              </a:rPr>
              <a:t> </a:t>
            </a:r>
            <a:br>
              <a:rPr lang="fr-FR" sz="44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Tree>
    <p:extLst>
      <p:ext uri="{BB962C8B-B14F-4D97-AF65-F5344CB8AC3E}">
        <p14:creationId xmlns:p14="http://schemas.microsoft.com/office/powerpoint/2010/main" val="33252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5FC4432-2A3F-6F1A-A3DD-D00D5EACC7D6}"/>
              </a:ext>
            </a:extLst>
          </p:cNvPr>
          <p:cNvPicPr>
            <a:picLocks noGrp="1" noChangeAspect="1"/>
          </p:cNvPicPr>
          <p:nvPr>
            <p:ph idx="1"/>
          </p:nvPr>
        </p:nvPicPr>
        <p:blipFill>
          <a:blip r:embed="rId2"/>
          <a:stretch>
            <a:fillRect/>
          </a:stretch>
        </p:blipFill>
        <p:spPr>
          <a:xfrm>
            <a:off x="1900237" y="442912"/>
            <a:ext cx="8186737" cy="4926865"/>
          </a:xfrm>
          <a:prstGeom prst="rect">
            <a:avLst/>
          </a:prstGeom>
        </p:spPr>
      </p:pic>
      <p:sp>
        <p:nvSpPr>
          <p:cNvPr id="6" name="TextBox 5">
            <a:extLst>
              <a:ext uri="{FF2B5EF4-FFF2-40B4-BE49-F238E27FC236}">
                <a16:creationId xmlns:a16="http://schemas.microsoft.com/office/drawing/2014/main" id="{A815637A-D0C2-D143-0EAC-38DD10277206}"/>
              </a:ext>
            </a:extLst>
          </p:cNvPr>
          <p:cNvSpPr txBox="1"/>
          <p:nvPr/>
        </p:nvSpPr>
        <p:spPr>
          <a:xfrm>
            <a:off x="3275410" y="5617491"/>
            <a:ext cx="6093618" cy="395045"/>
          </a:xfrm>
          <a:prstGeom prst="rect">
            <a:avLst/>
          </a:prstGeom>
          <a:noFill/>
        </p:spPr>
        <p:txBody>
          <a:bodyPr wrap="square">
            <a:spAutoFit/>
          </a:bodyPr>
          <a:lstStyle/>
          <a:p>
            <a:pPr algn="ctr">
              <a:lnSpc>
                <a:spcPct val="115000"/>
              </a:lnSpc>
              <a:spcAft>
                <a:spcPts val="1000"/>
              </a:spcAft>
            </a:pPr>
            <a:r>
              <a:rPr lang="fr-FR" sz="18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schéma général de l’ovogénèse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235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0F37F9-6795-A9CD-E2FA-6C0C5CAA56B0}"/>
              </a:ext>
            </a:extLst>
          </p:cNvPr>
          <p:cNvPicPr>
            <a:picLocks noChangeAspect="1"/>
          </p:cNvPicPr>
          <p:nvPr/>
        </p:nvPicPr>
        <p:blipFill>
          <a:blip r:embed="rId2"/>
          <a:stretch>
            <a:fillRect/>
          </a:stretch>
        </p:blipFill>
        <p:spPr>
          <a:xfrm>
            <a:off x="1557338" y="0"/>
            <a:ext cx="8872537" cy="5885901"/>
          </a:xfrm>
          <a:prstGeom prst="rect">
            <a:avLst/>
          </a:prstGeom>
        </p:spPr>
      </p:pic>
      <p:sp>
        <p:nvSpPr>
          <p:cNvPr id="6" name="TextBox 5">
            <a:extLst>
              <a:ext uri="{FF2B5EF4-FFF2-40B4-BE49-F238E27FC236}">
                <a16:creationId xmlns:a16="http://schemas.microsoft.com/office/drawing/2014/main" id="{B7925089-FC25-8865-2198-048BC9789DED}"/>
              </a:ext>
            </a:extLst>
          </p:cNvPr>
          <p:cNvSpPr txBox="1"/>
          <p:nvPr/>
        </p:nvSpPr>
        <p:spPr>
          <a:xfrm>
            <a:off x="2289573" y="5885901"/>
            <a:ext cx="6093618" cy="713593"/>
          </a:xfrm>
          <a:prstGeom prst="rect">
            <a:avLst/>
          </a:prstGeom>
          <a:noFill/>
        </p:spPr>
        <p:txBody>
          <a:bodyPr wrap="square">
            <a:spAutoFit/>
          </a:bodyPr>
          <a:lstStyle/>
          <a:p>
            <a:pPr algn="ctr">
              <a:lnSpc>
                <a:spcPct val="115000"/>
              </a:lnSpc>
              <a:spcAft>
                <a:spcPts val="1000"/>
              </a:spcAft>
            </a:pPr>
            <a:r>
              <a:rPr lang="fr-FR" sz="1800" b="1" i="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Schéma résumant les différentes étapes de la gamétogenèse.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580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A16B-2CDE-EC0D-A294-483767066C85}"/>
              </a:ext>
            </a:extLst>
          </p:cNvPr>
          <p:cNvSpPr>
            <a:spLocks noGrp="1"/>
          </p:cNvSpPr>
          <p:nvPr>
            <p:ph type="title"/>
          </p:nvPr>
        </p:nvSpPr>
        <p:spPr/>
        <p:txBody>
          <a:bodyPr>
            <a:normAutofit fontScale="90000"/>
          </a:bodyPr>
          <a:lstStyle/>
          <a:p>
            <a:pPr>
              <a:lnSpc>
                <a:spcPct val="115000"/>
              </a:lnSpc>
            </a:pPr>
            <a:r>
              <a:rPr lang="fr-FR" sz="2200" b="1" i="1" dirty="0">
                <a:solidFill>
                  <a:srgbClr val="000000"/>
                </a:solidFill>
                <a:effectLst/>
                <a:latin typeface="Book Antiqua" panose="02040602050305030304" pitchFamily="18" charset="0"/>
                <a:ea typeface="Calibri" panose="020F0502020204030204" pitchFamily="34" charset="0"/>
              </a:rPr>
              <a:t>Il existe des différences entre spermatogenèse et ovogenèse :</a:t>
            </a:r>
            <a:br>
              <a:rPr lang="fr-FR" sz="2200" dirty="0">
                <a:solidFill>
                  <a:srgbClr val="000000"/>
                </a:solidFill>
                <a:effectLst/>
                <a:latin typeface="Times New Roman" panose="02020603050405020304" pitchFamily="18" charset="0"/>
                <a:ea typeface="Calibri" panose="020F0502020204030204" pitchFamily="34" charset="0"/>
              </a:rPr>
            </a:br>
            <a:r>
              <a:rPr lang="fr-FR" sz="2200" b="1" i="1" dirty="0">
                <a:solidFill>
                  <a:srgbClr val="000000"/>
                </a:solidFill>
                <a:effectLst/>
                <a:latin typeface="Book Antiqua" panose="02040602050305030304" pitchFamily="18" charset="0"/>
                <a:ea typeface="Calibri" panose="020F0502020204030204" pitchFamily="34" charset="0"/>
              </a:rPr>
              <a:t> </a:t>
            </a:r>
            <a:r>
              <a:rPr lang="fr-FR" sz="2200" b="1" i="1" dirty="0">
                <a:solidFill>
                  <a:srgbClr val="FF0000"/>
                </a:solidFill>
                <a:effectLst/>
                <a:latin typeface="Book Antiqua" panose="02040602050305030304" pitchFamily="18" charset="0"/>
                <a:ea typeface="Calibri" panose="020F0502020204030204" pitchFamily="34" charset="0"/>
              </a:rPr>
              <a:t> </a:t>
            </a:r>
            <a:r>
              <a:rPr lang="fr-FR" sz="22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Les déférences entre ovogenèse et spermatogenèse</a:t>
            </a:r>
            <a:br>
              <a:rPr lang="fr-FR" sz="1800" dirty="0">
                <a:solidFill>
                  <a:srgbClr val="000000"/>
                </a:solidFill>
                <a:effectLst/>
                <a:latin typeface="Times New Roman" panose="02020603050405020304" pitchFamily="18" charset="0"/>
                <a:ea typeface="Calibri" panose="020F0502020204030204" pitchFamily="34" charset="0"/>
              </a:rPr>
            </a:br>
            <a:endParaRPr lang="fr-FR" dirty="0"/>
          </a:p>
        </p:txBody>
      </p:sp>
      <p:graphicFrame>
        <p:nvGraphicFramePr>
          <p:cNvPr id="16" name="Table 16">
            <a:extLst>
              <a:ext uri="{FF2B5EF4-FFF2-40B4-BE49-F238E27FC236}">
                <a16:creationId xmlns:a16="http://schemas.microsoft.com/office/drawing/2014/main" id="{C60DBC51-4C33-C619-3482-3F32B2EB6631}"/>
              </a:ext>
            </a:extLst>
          </p:cNvPr>
          <p:cNvGraphicFramePr>
            <a:graphicFrameLocks noGrp="1"/>
          </p:cNvGraphicFramePr>
          <p:nvPr>
            <p:ph idx="1"/>
            <p:extLst>
              <p:ext uri="{D42A27DB-BD31-4B8C-83A1-F6EECF244321}">
                <p14:modId xmlns:p14="http://schemas.microsoft.com/office/powerpoint/2010/main" val="1447722214"/>
              </p:ext>
            </p:extLst>
          </p:nvPr>
        </p:nvGraphicFramePr>
        <p:xfrm>
          <a:off x="838200" y="1825625"/>
          <a:ext cx="10515597" cy="3882962"/>
        </p:xfrm>
        <a:graphic>
          <a:graphicData uri="http://schemas.openxmlformats.org/drawingml/2006/table">
            <a:tbl>
              <a:tblPr firstRow="1" bandRow="1">
                <a:tableStyleId>{5940675A-B579-460E-94D1-54222C63F5DA}</a:tableStyleId>
              </a:tblPr>
              <a:tblGrid>
                <a:gridCol w="3505199">
                  <a:extLst>
                    <a:ext uri="{9D8B030D-6E8A-4147-A177-3AD203B41FA5}">
                      <a16:colId xmlns:a16="http://schemas.microsoft.com/office/drawing/2014/main" val="2514175257"/>
                    </a:ext>
                  </a:extLst>
                </a:gridCol>
                <a:gridCol w="3505199">
                  <a:extLst>
                    <a:ext uri="{9D8B030D-6E8A-4147-A177-3AD203B41FA5}">
                      <a16:colId xmlns:a16="http://schemas.microsoft.com/office/drawing/2014/main" val="951496902"/>
                    </a:ext>
                  </a:extLst>
                </a:gridCol>
                <a:gridCol w="3505199">
                  <a:extLst>
                    <a:ext uri="{9D8B030D-6E8A-4147-A177-3AD203B41FA5}">
                      <a16:colId xmlns:a16="http://schemas.microsoft.com/office/drawing/2014/main" val="1648533127"/>
                    </a:ext>
                  </a:extLst>
                </a:gridCol>
              </a:tblGrid>
              <a:tr h="370840">
                <a:tc>
                  <a:txBody>
                    <a:bodyPr/>
                    <a:lstStyle/>
                    <a:p>
                      <a:endParaRPr lang="fr-FR"/>
                    </a:p>
                  </a:txBody>
                  <a:tcPr/>
                </a:tc>
                <a:tc>
                  <a:txBody>
                    <a:bodyPr/>
                    <a:lstStyle/>
                    <a:p>
                      <a:pPr algn="ctr">
                        <a:lnSpc>
                          <a:spcPct val="115000"/>
                        </a:lnSpc>
                        <a:spcBef>
                          <a:spcPts val="15"/>
                        </a:spcBef>
                      </a:pPr>
                      <a:r>
                        <a:rPr lang="fr-FR" sz="1600" b="1" i="1"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Spermatogenèse</a:t>
                      </a:r>
                      <a:endPar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spcBef>
                          <a:spcPts val="15"/>
                        </a:spcBef>
                      </a:pPr>
                      <a:r>
                        <a:rPr lang="fr-FR" sz="1600" i="1"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5"/>
                        </a:spcBef>
                      </a:pPr>
                      <a:r>
                        <a:rPr lang="fr-FR" sz="1600" b="1" i="1"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Ovogenèse</a:t>
                      </a:r>
                      <a:endPar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5034050"/>
                  </a:ext>
                </a:extLst>
              </a:tr>
              <a:tr h="370840">
                <a:tc>
                  <a:txBody>
                    <a:bodyPr/>
                    <a:lstStyle/>
                    <a:p>
                      <a:pPr>
                        <a:lnSpc>
                          <a:spcPct val="115000"/>
                        </a:lnSpc>
                        <a:spcBef>
                          <a:spcPts val="15"/>
                        </a:spcBef>
                      </a:pPr>
                      <a:r>
                        <a:rPr lang="fr-FR" sz="1600" b="1" i="1"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Organe</a:t>
                      </a:r>
                      <a:endPar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endParaRPr lang="fr-FR"/>
                    </a:p>
                  </a:txBody>
                  <a:tcPr/>
                </a:tc>
                <a:tc>
                  <a:txBody>
                    <a:bodyPr/>
                    <a:lstStyle/>
                    <a:p>
                      <a:endParaRPr lang="fr-FR"/>
                    </a:p>
                  </a:txBody>
                  <a:tcPr/>
                </a:tc>
                <a:extLst>
                  <a:ext uri="{0D108BD9-81ED-4DB2-BD59-A6C34878D82A}">
                    <a16:rowId xmlns:a16="http://schemas.microsoft.com/office/drawing/2014/main" val="3365657004"/>
                  </a:ext>
                </a:extLst>
              </a:tr>
              <a:tr h="370840">
                <a:tc>
                  <a:txBody>
                    <a:bodyPr/>
                    <a:lstStyle/>
                    <a:p>
                      <a:pPr>
                        <a:lnSpc>
                          <a:spcPct val="115000"/>
                        </a:lnSpc>
                        <a:spcBef>
                          <a:spcPts val="15"/>
                        </a:spcBef>
                      </a:pPr>
                      <a:r>
                        <a:rPr lang="fr-FR" sz="1600" b="1" i="1"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Nbre gamètes produits</a:t>
                      </a:r>
                      <a:endPar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endParaRPr lang="fr-FR"/>
                    </a:p>
                  </a:txBody>
                  <a:tcPr/>
                </a:tc>
                <a:tc>
                  <a:txBody>
                    <a:bodyPr/>
                    <a:lstStyle/>
                    <a:p>
                      <a:endParaRPr lang="fr-FR"/>
                    </a:p>
                  </a:txBody>
                  <a:tcPr/>
                </a:tc>
                <a:extLst>
                  <a:ext uri="{0D108BD9-81ED-4DB2-BD59-A6C34878D82A}">
                    <a16:rowId xmlns:a16="http://schemas.microsoft.com/office/drawing/2014/main" val="3619236322"/>
                  </a:ext>
                </a:extLst>
              </a:tr>
              <a:tr h="370840">
                <a:tc>
                  <a:txBody>
                    <a:bodyPr/>
                    <a:lstStyle/>
                    <a:p>
                      <a:r>
                        <a:rPr lang="fr-FR" sz="1600" b="0" i="0" kern="1200" dirty="0">
                          <a:solidFill>
                            <a:schemeClr val="tx1"/>
                          </a:solidFill>
                          <a:effectLst/>
                          <a:latin typeface="Book Antiqua" panose="02040602050305030304" pitchFamily="18" charset="0"/>
                          <a:ea typeface="+mn-ea"/>
                          <a:cs typeface="Arial" panose="020B0604020202020204" pitchFamily="34" charset="0"/>
                        </a:rPr>
                        <a:t>Type de chromosome</a:t>
                      </a:r>
                      <a:endParaRPr lang="fr-FR" sz="1600" b="0" i="0" dirty="0">
                        <a:latin typeface="Book Antiqua" panose="02040602050305030304" pitchFamily="18" charset="0"/>
                        <a:cs typeface="Arial" panose="020B0604020202020204" pitchFamily="34" charset="0"/>
                      </a:endParaRPr>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1581402809"/>
                  </a:ext>
                </a:extLst>
              </a:tr>
              <a:tr h="370840">
                <a:tc>
                  <a:txBody>
                    <a:bodyPr/>
                    <a:lstStyle/>
                    <a:p>
                      <a:pPr algn="l">
                        <a:lnSpc>
                          <a:spcPct val="115000"/>
                        </a:lnSpc>
                        <a:spcBef>
                          <a:spcPts val="15"/>
                        </a:spcBef>
                      </a:pPr>
                      <a:r>
                        <a:rPr lang="fr-FR" sz="1600" b="0" i="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Longévité du gamète</a:t>
                      </a:r>
                      <a:endParaRPr lang="fr-FR" sz="16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endParaRPr lang="fr-FR"/>
                    </a:p>
                  </a:txBody>
                  <a:tcPr/>
                </a:tc>
                <a:tc>
                  <a:txBody>
                    <a:bodyPr/>
                    <a:lstStyle/>
                    <a:p>
                      <a:endParaRPr lang="fr-FR"/>
                    </a:p>
                  </a:txBody>
                  <a:tcPr/>
                </a:tc>
                <a:extLst>
                  <a:ext uri="{0D108BD9-81ED-4DB2-BD59-A6C34878D82A}">
                    <a16:rowId xmlns:a16="http://schemas.microsoft.com/office/drawing/2014/main" val="2491136723"/>
                  </a:ext>
                </a:extLst>
              </a:tr>
              <a:tr h="370840">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422189579"/>
                  </a:ext>
                </a:extLst>
              </a:tr>
              <a:tr h="370840">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891911234"/>
                  </a:ext>
                </a:extLst>
              </a:tr>
              <a:tr h="370840">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47735264"/>
                  </a:ext>
                </a:extLst>
              </a:tr>
              <a:tr h="370840">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093469676"/>
                  </a:ext>
                </a:extLst>
              </a:tr>
              <a:tr h="370840">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815715088"/>
                  </a:ext>
                </a:extLst>
              </a:tr>
            </a:tbl>
          </a:graphicData>
        </a:graphic>
      </p:graphicFrame>
    </p:spTree>
    <p:extLst>
      <p:ext uri="{BB962C8B-B14F-4D97-AF65-F5344CB8AC3E}">
        <p14:creationId xmlns:p14="http://schemas.microsoft.com/office/powerpoint/2010/main" val="304497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2EE79C9-3DEA-B87E-005B-13847BDF321B}"/>
              </a:ext>
            </a:extLst>
          </p:cNvPr>
          <p:cNvSpPr>
            <a:spLocks noChangeArrowheads="1"/>
          </p:cNvSpPr>
          <p:nvPr/>
        </p:nvSpPr>
        <p:spPr bwMode="auto">
          <a:xfrm>
            <a:off x="1660902" y="628859"/>
            <a:ext cx="840658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II. Les Gamètes :</a:t>
            </a:r>
            <a:endParaRPr kumimoji="0" lang="fr-FR" altLang="fr-FR"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Un gamète est une cellule reproductrice de type </a:t>
            </a:r>
            <a:r>
              <a:rPr kumimoji="0" lang="fr-FR" altLang="fr-FR" sz="2400" b="1"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haploïde</a:t>
            </a:r>
            <a:r>
              <a:rPr kumimoji="0" lang="fr-FR" altLang="fr-FR" sz="24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qui a terminé la méiose et la différenciation cytoplasmique. </a:t>
            </a:r>
            <a:endParaRPr kumimoji="0" lang="fr-FR" altLang="fr-FR"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Chez l'humain, comme la plupart des animaux, les gamètes femelles sont </a:t>
            </a:r>
            <a:r>
              <a:rPr kumimoji="0" lang="fr-FR" altLang="fr-FR" sz="2400" b="1"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les ovules </a:t>
            </a:r>
            <a:r>
              <a:rPr kumimoji="0" lang="fr-FR" altLang="fr-FR" sz="24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et les gamètes mâles </a:t>
            </a:r>
            <a:r>
              <a:rPr kumimoji="0" lang="fr-FR" altLang="fr-FR" sz="2400" b="1"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les spermatozoïdes</a:t>
            </a:r>
            <a:r>
              <a:rPr kumimoji="0" lang="fr-FR" altLang="fr-FR" sz="24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Les organes produisant les gamètes sont appelés </a:t>
            </a:r>
            <a:r>
              <a:rPr kumimoji="0" lang="fr-FR" altLang="fr-FR" sz="2400" b="1"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gonades </a:t>
            </a:r>
            <a:r>
              <a:rPr kumimoji="0" lang="fr-FR" altLang="fr-FR" sz="24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qui sont les </a:t>
            </a:r>
            <a:r>
              <a:rPr kumimoji="0" lang="fr-FR" altLang="fr-FR" sz="2400" b="1"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ovaires </a:t>
            </a:r>
            <a:r>
              <a:rPr kumimoji="0" lang="fr-FR" altLang="fr-FR" sz="24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chez la femelle et les </a:t>
            </a:r>
            <a:r>
              <a:rPr kumimoji="0" lang="fr-FR" altLang="fr-FR" sz="2400" b="1"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testicules </a:t>
            </a:r>
            <a:r>
              <a:rPr kumimoji="0" lang="fr-FR" altLang="fr-FR" sz="24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chez le mâle.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 name="Image 6">
            <a:extLst>
              <a:ext uri="{FF2B5EF4-FFF2-40B4-BE49-F238E27FC236}">
                <a16:creationId xmlns:a16="http://schemas.microsoft.com/office/drawing/2014/main" id="{A047E167-EF27-870B-9A49-2C695BCEF39F}"/>
              </a:ext>
            </a:extLst>
          </p:cNvPr>
          <p:cNvPicPr>
            <a:picLocks noChangeAspect="1"/>
          </p:cNvPicPr>
          <p:nvPr/>
        </p:nvPicPr>
        <p:blipFill>
          <a:blip r:embed="rId2"/>
          <a:srcRect r="1754" b="14347"/>
          <a:stretch>
            <a:fillRect/>
          </a:stretch>
        </p:blipFill>
        <p:spPr bwMode="auto">
          <a:xfrm>
            <a:off x="3621516" y="4259717"/>
            <a:ext cx="4485354" cy="21079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333D4037-824E-A27C-D1C4-EE2BCDF56945}"/>
              </a:ext>
            </a:extLst>
          </p:cNvPr>
          <p:cNvSpPr txBox="1"/>
          <p:nvPr/>
        </p:nvSpPr>
        <p:spPr>
          <a:xfrm>
            <a:off x="1517106" y="6488668"/>
            <a:ext cx="8694174"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800" b="1" i="1" u="none" strike="noStrike" cap="none" normalizeH="0" baseline="0" dirty="0">
                <a:ln>
                  <a:noFill/>
                </a:ln>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Figure 01</a:t>
            </a:r>
            <a:r>
              <a:rPr kumimoji="0" lang="fr-FR" altLang="fr-FR" sz="1800" b="1"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800" b="1" i="1" u="none" strike="noStrike" cap="none" normalizeH="0" baseline="0" dirty="0">
                <a:ln>
                  <a:noFill/>
                </a:ln>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Gam</a:t>
            </a:r>
            <a:r>
              <a:rPr kumimoji="0" lang="fr-FR" altLang="fr-FR" sz="1800" b="1"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800" b="1" i="1" u="none" strike="noStrike" cap="none" normalizeH="0" baseline="0" dirty="0">
                <a:ln>
                  <a:noFill/>
                </a:ln>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te mâle et femelle</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976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FBB6-9CB0-C174-66FE-168476E2952E}"/>
              </a:ext>
            </a:extLst>
          </p:cNvPr>
          <p:cNvSpPr>
            <a:spLocks noGrp="1"/>
          </p:cNvSpPr>
          <p:nvPr>
            <p:ph type="title"/>
          </p:nvPr>
        </p:nvSpPr>
        <p:spPr>
          <a:xfrm>
            <a:off x="1038225" y="2766218"/>
            <a:ext cx="10515600" cy="1325563"/>
          </a:xfrm>
        </p:spPr>
        <p:txBody>
          <a:bodyPr>
            <a:normAutofit fontScale="90000"/>
          </a:bodyPr>
          <a:lstStyle/>
          <a:p>
            <a:pPr>
              <a:lnSpc>
                <a:spcPct val="115000"/>
              </a:lnSpc>
              <a:spcAft>
                <a:spcPts val="1000"/>
              </a:spcAft>
            </a:pPr>
            <a:r>
              <a:rPr lang="fr-FR" sz="2700" b="1" i="1" dirty="0">
                <a:solidFill>
                  <a:srgbClr val="FF0000"/>
                </a:solidFill>
                <a:effectLst/>
                <a:latin typeface="Book Antiqua" panose="02040602050305030304" pitchFamily="18" charset="0"/>
                <a:ea typeface="TimesNewRoman,Bold"/>
                <a:cs typeface="Times New Roman" panose="02020603050405020304" pitchFamily="18" charset="0"/>
              </a:rPr>
              <a:t>LA SPERMATOGENESE</a:t>
            </a:r>
            <a:br>
              <a:rPr lang="fr-FR" sz="2700" dirty="0">
                <a:effectLst/>
                <a:latin typeface="Calibri" panose="020F0502020204030204" pitchFamily="34" charset="0"/>
                <a:ea typeface="Calibri" panose="020F0502020204030204" pitchFamily="34" charset="0"/>
                <a:cs typeface="Arial" panose="020B0604020202020204" pitchFamily="34" charset="0"/>
              </a:rPr>
            </a:br>
            <a:r>
              <a:rPr lang="fr-FR" sz="2700" b="1" i="1" dirty="0">
                <a:solidFill>
                  <a:srgbClr val="FF0000"/>
                </a:solidFill>
                <a:effectLst/>
                <a:latin typeface="Book Antiqua" panose="02040602050305030304" pitchFamily="18" charset="0"/>
                <a:ea typeface="TimesNewRoman,Bold"/>
                <a:cs typeface="Times New Roman" panose="02020603050405020304" pitchFamily="18" charset="0"/>
              </a:rPr>
              <a:t> </a:t>
            </a:r>
            <a:br>
              <a:rPr lang="fr-FR" sz="2700" dirty="0">
                <a:effectLst/>
                <a:latin typeface="Calibri" panose="020F0502020204030204" pitchFamily="34" charset="0"/>
                <a:ea typeface="Calibri" panose="020F0502020204030204" pitchFamily="34" charset="0"/>
                <a:cs typeface="Arial" panose="020B0604020202020204" pitchFamily="34" charset="0"/>
              </a:rPr>
            </a:br>
            <a:r>
              <a:rPr lang="fr-FR" sz="2700" dirty="0">
                <a:effectLst/>
                <a:latin typeface="Book Antiqua" panose="02040602050305030304" pitchFamily="18" charset="0"/>
                <a:ea typeface="TimesNewRoman"/>
                <a:cs typeface="Times New Roman" panose="02020603050405020304" pitchFamily="18" charset="0"/>
              </a:rPr>
              <a:t>C’est la formation des spermatozoïdes chez le mal. Elle Se déroule dans les tubes séminifères des testicules.</a:t>
            </a:r>
            <a:br>
              <a:rPr lang="fr-FR" sz="2700" dirty="0">
                <a:effectLst/>
                <a:latin typeface="Calibri" panose="020F0502020204030204" pitchFamily="34" charset="0"/>
                <a:ea typeface="Calibri" panose="020F0502020204030204" pitchFamily="34" charset="0"/>
                <a:cs typeface="Arial" panose="020B0604020202020204" pitchFamily="34" charset="0"/>
              </a:rPr>
            </a:br>
            <a:r>
              <a:rPr lang="fr-FR" sz="2700" dirty="0">
                <a:effectLst/>
                <a:latin typeface="Book Antiqua" panose="02040602050305030304" pitchFamily="18" charset="0"/>
                <a:ea typeface="TimesNewRoman"/>
                <a:cs typeface="Times New Roman" panose="02020603050405020304" pitchFamily="18" charset="0"/>
              </a:rPr>
              <a:t>- Elle est déclenchée à la puberté par les hormones hypophysaires sous influence de l’hypothalamus et par le biais des hormones </a:t>
            </a:r>
            <a:r>
              <a:rPr lang="fr-FR" sz="2700" dirty="0">
                <a:effectLst/>
                <a:latin typeface="Book Antiqua" panose="02040602050305030304" pitchFamily="18" charset="0"/>
                <a:ea typeface="TimesNewRoman,Bold"/>
                <a:cs typeface="Times New Roman" panose="02020603050405020304" pitchFamily="18" charset="0"/>
              </a:rPr>
              <a:t>FSH </a:t>
            </a:r>
            <a:r>
              <a:rPr lang="fr-FR" sz="2700" dirty="0">
                <a:effectLst/>
                <a:latin typeface="Book Antiqua" panose="02040602050305030304" pitchFamily="18" charset="0"/>
                <a:ea typeface="TimesNewRoman"/>
                <a:cs typeface="Times New Roman" panose="02020603050405020304" pitchFamily="18" charset="0"/>
              </a:rPr>
              <a:t>et </a:t>
            </a:r>
            <a:r>
              <a:rPr lang="fr-FR" sz="2700" dirty="0">
                <a:effectLst/>
                <a:latin typeface="Book Antiqua" panose="02040602050305030304" pitchFamily="18" charset="0"/>
                <a:ea typeface="TimesNewRoman,Bold"/>
                <a:cs typeface="Times New Roman" panose="02020603050405020304" pitchFamily="18" charset="0"/>
              </a:rPr>
              <a:t>LH</a:t>
            </a:r>
            <a:r>
              <a:rPr lang="fr-FR" sz="2700" dirty="0">
                <a:effectLst/>
                <a:latin typeface="Book Antiqua" panose="02040602050305030304" pitchFamily="18" charset="0"/>
                <a:ea typeface="TimesNewRoman"/>
                <a:cs typeface="Times New Roman" panose="02020603050405020304" pitchFamily="18" charset="0"/>
              </a:rPr>
              <a:t>.</a:t>
            </a:r>
            <a:br>
              <a:rPr lang="fr-FR" sz="2700" dirty="0">
                <a:effectLst/>
                <a:latin typeface="Calibri" panose="020F0502020204030204" pitchFamily="34" charset="0"/>
                <a:ea typeface="Calibri" panose="020F0502020204030204" pitchFamily="34" charset="0"/>
                <a:cs typeface="Arial" panose="020B0604020202020204" pitchFamily="34" charset="0"/>
              </a:rPr>
            </a:br>
            <a:r>
              <a:rPr lang="fr-FR" sz="2700" dirty="0">
                <a:effectLst/>
                <a:latin typeface="Book Antiqua" panose="02040602050305030304" pitchFamily="18" charset="0"/>
                <a:ea typeface="TimesNewRoman"/>
                <a:cs typeface="Times New Roman" panose="02020603050405020304" pitchFamily="18" charset="0"/>
              </a:rPr>
              <a:t>- Elle s’effectue à partir des cellules souches (spermatogonies) et les spermatozoïdes sont synthétises en millions par jour.</a:t>
            </a:r>
            <a:br>
              <a:rPr lang="fr-FR" sz="2700" dirty="0">
                <a:effectLst/>
                <a:latin typeface="Calibri" panose="020F0502020204030204" pitchFamily="34" charset="0"/>
                <a:ea typeface="Calibri" panose="020F0502020204030204" pitchFamily="34" charset="0"/>
                <a:cs typeface="Arial" panose="020B0604020202020204" pitchFamily="34" charset="0"/>
              </a:rPr>
            </a:br>
            <a:r>
              <a:rPr lang="fr-FR" sz="2700" dirty="0">
                <a:solidFill>
                  <a:srgbClr val="000000"/>
                </a:solidFill>
                <a:effectLst/>
                <a:latin typeface="Book Antiqua" panose="02040602050305030304" pitchFamily="18" charset="0"/>
                <a:ea typeface="TimesNewRoman"/>
                <a:cs typeface="Times New Roman" panose="02020603050405020304" pitchFamily="18" charset="0"/>
              </a:rPr>
              <a:t>- Elle est permanente et non cyclique comme l’ovogenèse.</a:t>
            </a:r>
            <a:br>
              <a:rPr lang="fr-FR" sz="2700" dirty="0">
                <a:solidFill>
                  <a:srgbClr val="000000"/>
                </a:solidFill>
                <a:effectLst/>
                <a:latin typeface="Times New Roman" panose="02020603050405020304" pitchFamily="18" charset="0"/>
                <a:ea typeface="Calibri" panose="020F0502020204030204" pitchFamily="34" charset="0"/>
              </a:rPr>
            </a:br>
            <a:r>
              <a:rPr lang="fr-FR" sz="1800" dirty="0">
                <a:solidFill>
                  <a:srgbClr val="000000"/>
                </a:solidFill>
                <a:effectLst/>
                <a:latin typeface="Book Antiqua" panose="02040602050305030304" pitchFamily="18" charset="0"/>
                <a:ea typeface="TimesNewRoman"/>
                <a:cs typeface="Times New Roman" panose="02020603050405020304" pitchFamily="18" charset="0"/>
              </a:rPr>
              <a:t> </a:t>
            </a:r>
            <a:br>
              <a:rPr lang="fr-FR" sz="1800" dirty="0">
                <a:solidFill>
                  <a:srgbClr val="000000"/>
                </a:solidFill>
                <a:effectLst/>
                <a:latin typeface="Times New Roman" panose="02020603050405020304" pitchFamily="18" charset="0"/>
                <a:ea typeface="Calibri" panose="020F0502020204030204" pitchFamily="34" charset="0"/>
              </a:rPr>
            </a:br>
            <a:endParaRPr lang="fr-FR" dirty="0"/>
          </a:p>
        </p:txBody>
      </p:sp>
    </p:spTree>
    <p:extLst>
      <p:ext uri="{BB962C8B-B14F-4D97-AF65-F5344CB8AC3E}">
        <p14:creationId xmlns:p14="http://schemas.microsoft.com/office/powerpoint/2010/main" val="297749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C35B-A6CA-43C9-D469-202C7C08C478}"/>
              </a:ext>
            </a:extLst>
          </p:cNvPr>
          <p:cNvSpPr>
            <a:spLocks noGrp="1"/>
          </p:cNvSpPr>
          <p:nvPr>
            <p:ph type="title"/>
          </p:nvPr>
        </p:nvSpPr>
        <p:spPr>
          <a:xfrm>
            <a:off x="838200" y="3094037"/>
            <a:ext cx="10515600" cy="1325563"/>
          </a:xfrm>
        </p:spPr>
        <p:txBody>
          <a:bodyPr>
            <a:noAutofit/>
          </a:bodyPr>
          <a:lstStyle/>
          <a:p>
            <a:pPr marL="342900" lvl="0" indent="-342900" rtl="0">
              <a:lnSpc>
                <a:spcPct val="115000"/>
              </a:lnSpc>
              <a:spcAft>
                <a:spcPts val="1000"/>
              </a:spcAft>
            </a:pPr>
            <a:r>
              <a:rPr lang="fr-FR" sz="20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Les étapes de la spermatogénèse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La spermatogenèse se déroule dans les tubes séminifères et comporte 3 étapes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Fig.02.</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I.1. La phase de multiplication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Elle concerne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les spermatogonies</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cellules souches diploïdes localisées à la périphérie du tube. Ces cellules subissent une succession de mitoses (maintien du pool de spermatogonies), dont la dernière aboutit à la formation de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spermatocytes primaires (spermatocytes I)</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également diploïdes.</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I.2. La phase de maturation :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Un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spermatocyte I à 2n</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chromosomes subit la première division de méiose et donne ainsi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2 spermatocytes II à n</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chromosomes. Chaque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spermatocyte II</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subit la deuxième division de méiose et donne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2 spermatides à n</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chromosomes.</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Un spermatocyte I a donc donné 4 spermatides à la fin de la méiose.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endParaRPr lang="fr-FR" sz="2000" dirty="0"/>
          </a:p>
        </p:txBody>
      </p:sp>
    </p:spTree>
    <p:extLst>
      <p:ext uri="{BB962C8B-B14F-4D97-AF65-F5344CB8AC3E}">
        <p14:creationId xmlns:p14="http://schemas.microsoft.com/office/powerpoint/2010/main" val="281116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FD0C-F7C8-1A84-4C49-8C00F99B35D7}"/>
              </a:ext>
            </a:extLst>
          </p:cNvPr>
          <p:cNvSpPr>
            <a:spLocks noGrp="1"/>
          </p:cNvSpPr>
          <p:nvPr>
            <p:ph type="title"/>
          </p:nvPr>
        </p:nvSpPr>
        <p:spPr>
          <a:xfrm>
            <a:off x="838200" y="2103437"/>
            <a:ext cx="10515600" cy="1325563"/>
          </a:xfrm>
        </p:spPr>
        <p:txBody>
          <a:bodyPr>
            <a:noAutofit/>
          </a:bodyPr>
          <a:lstStyle/>
          <a:p>
            <a:pPr>
              <a:lnSpc>
                <a:spcPct val="115000"/>
              </a:lnSpc>
              <a:spcAft>
                <a:spcPts val="1000"/>
              </a:spcAft>
            </a:pPr>
            <a:r>
              <a:rPr lang="fr-FR" sz="20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I.3. La phase de différenciation :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Appelée aussi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spermiogenèse</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cette phase ne comporte pas de division mais une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différenciation</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des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spermatides</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en </a:t>
            </a: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spermatozoïdes</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(mise en place de l’acrosome, du flagelle), qui seront libérés dans la lumière du tube séminifère.</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Les spermatozoïdes produits vont subir une migration vers l’épididyme ou ils terminent leur maturation est ils seront stockés. </a:t>
            </a:r>
            <a:br>
              <a:rPr lang="fr-FR" sz="2000" dirty="0">
                <a:effectLst/>
                <a:latin typeface="Calibri" panose="020F0502020204030204" pitchFamily="34" charset="0"/>
                <a:ea typeface="Calibri" panose="020F0502020204030204" pitchFamily="34" charset="0"/>
                <a:cs typeface="Arial" panose="020B0604020202020204" pitchFamily="34" charset="0"/>
              </a:rPr>
            </a:br>
            <a:endParaRPr lang="fr-FR" sz="2000" dirty="0"/>
          </a:p>
        </p:txBody>
      </p:sp>
    </p:spTree>
    <p:extLst>
      <p:ext uri="{BB962C8B-B14F-4D97-AF65-F5344CB8AC3E}">
        <p14:creationId xmlns:p14="http://schemas.microsoft.com/office/powerpoint/2010/main" val="228783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AEBA0C-AB9C-6EE8-1E16-EE25894BC965}"/>
              </a:ext>
            </a:extLst>
          </p:cNvPr>
          <p:cNvPicPr>
            <a:picLocks noGrp="1" noChangeAspect="1"/>
          </p:cNvPicPr>
          <p:nvPr>
            <p:ph idx="1"/>
          </p:nvPr>
        </p:nvPicPr>
        <p:blipFill>
          <a:blip r:embed="rId2"/>
          <a:stretch>
            <a:fillRect/>
          </a:stretch>
        </p:blipFill>
        <p:spPr>
          <a:xfrm>
            <a:off x="585788" y="557213"/>
            <a:ext cx="11415712" cy="5757862"/>
          </a:xfrm>
          <a:prstGeom prst="rect">
            <a:avLst/>
          </a:prstGeom>
        </p:spPr>
      </p:pic>
    </p:spTree>
    <p:extLst>
      <p:ext uri="{BB962C8B-B14F-4D97-AF65-F5344CB8AC3E}">
        <p14:creationId xmlns:p14="http://schemas.microsoft.com/office/powerpoint/2010/main" val="18662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BBF6E482-7BBA-B197-CAE7-A49B6877BAE2}"/>
              </a:ext>
            </a:extLst>
          </p:cNvPr>
          <p:cNvGrpSpPr/>
          <p:nvPr/>
        </p:nvGrpSpPr>
        <p:grpSpPr>
          <a:xfrm>
            <a:off x="1128713" y="1076325"/>
            <a:ext cx="10229850" cy="4705350"/>
            <a:chOff x="-14748" y="-246"/>
            <a:chExt cx="9144000" cy="6862989"/>
          </a:xfrm>
        </p:grpSpPr>
        <p:pic>
          <p:nvPicPr>
            <p:cNvPr id="5" name="Picture 4">
              <a:extLst>
                <a:ext uri="{FF2B5EF4-FFF2-40B4-BE49-F238E27FC236}">
                  <a16:creationId xmlns:a16="http://schemas.microsoft.com/office/drawing/2014/main" id="{B58F909D-98E7-AFAB-7B75-C0A3132D21B6}"/>
                </a:ext>
              </a:extLst>
            </p:cNvPr>
            <p:cNvPicPr>
              <a:picLocks noChangeAspect="1" noChangeArrowheads="1"/>
            </p:cNvPicPr>
            <p:nvPr/>
          </p:nvPicPr>
          <p:blipFill>
            <a:blip r:embed="rId2" cstate="print"/>
            <a:srcRect r="3672"/>
            <a:stretch>
              <a:fillRect/>
            </a:stretch>
          </p:blipFill>
          <p:spPr bwMode="auto">
            <a:xfrm>
              <a:off x="-14748" y="-246"/>
              <a:ext cx="9144000" cy="6862989"/>
            </a:xfrm>
            <a:prstGeom prst="rect">
              <a:avLst/>
            </a:prstGeom>
            <a:noFill/>
            <a:ln w="9525">
              <a:noFill/>
              <a:miter lim="800000"/>
              <a:headEnd/>
              <a:tailEnd/>
            </a:ln>
          </p:spPr>
        </p:pic>
        <p:sp>
          <p:nvSpPr>
            <p:cNvPr id="6" name="Rectangle 5">
              <a:extLst>
                <a:ext uri="{FF2B5EF4-FFF2-40B4-BE49-F238E27FC236}">
                  <a16:creationId xmlns:a16="http://schemas.microsoft.com/office/drawing/2014/main" id="{4A12FCDC-FD52-9C34-5870-F88C8B1812BB}"/>
                </a:ext>
              </a:extLst>
            </p:cNvPr>
            <p:cNvSpPr/>
            <p:nvPr/>
          </p:nvSpPr>
          <p:spPr>
            <a:xfrm>
              <a:off x="1889760" y="6263640"/>
              <a:ext cx="17526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sp>
        <p:nvSpPr>
          <p:cNvPr id="8" name="TextBox 7">
            <a:extLst>
              <a:ext uri="{FF2B5EF4-FFF2-40B4-BE49-F238E27FC236}">
                <a16:creationId xmlns:a16="http://schemas.microsoft.com/office/drawing/2014/main" id="{F37E1611-DE40-3ABB-64CE-F8C2AC734F18}"/>
              </a:ext>
            </a:extLst>
          </p:cNvPr>
          <p:cNvSpPr txBox="1"/>
          <p:nvPr/>
        </p:nvSpPr>
        <p:spPr>
          <a:xfrm>
            <a:off x="3504010" y="6058972"/>
            <a:ext cx="6093618" cy="369332"/>
          </a:xfrm>
          <a:prstGeom prst="rect">
            <a:avLst/>
          </a:prstGeom>
          <a:noFill/>
        </p:spPr>
        <p:txBody>
          <a:bodyPr wrap="square">
            <a:spAutoFit/>
          </a:bodyPr>
          <a:lstStyle/>
          <a:p>
            <a:r>
              <a:rPr lang="fr-FR" sz="18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Dernière étape de la spermatogénèse (la spermiogenèse)</a:t>
            </a:r>
            <a:endParaRPr lang="fr-FR" dirty="0"/>
          </a:p>
        </p:txBody>
      </p:sp>
    </p:spTree>
    <p:extLst>
      <p:ext uri="{BB962C8B-B14F-4D97-AF65-F5344CB8AC3E}">
        <p14:creationId xmlns:p14="http://schemas.microsoft.com/office/powerpoint/2010/main" val="163637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B95C-62A5-A727-0BAB-FFE32E18CD75}"/>
              </a:ext>
            </a:extLst>
          </p:cNvPr>
          <p:cNvSpPr>
            <a:spLocks noGrp="1"/>
          </p:cNvSpPr>
          <p:nvPr>
            <p:ph type="title"/>
          </p:nvPr>
        </p:nvSpPr>
        <p:spPr>
          <a:xfrm>
            <a:off x="838200" y="2766218"/>
            <a:ext cx="10515600" cy="1325563"/>
          </a:xfrm>
        </p:spPr>
        <p:txBody>
          <a:bodyPr>
            <a:noAutofit/>
          </a:bodyPr>
          <a:lstStyle/>
          <a:p>
            <a:pPr>
              <a:lnSpc>
                <a:spcPct val="115000"/>
              </a:lnSpc>
            </a:pPr>
            <a:r>
              <a:rPr lang="fr-FR" sz="20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II. Le spermatozoïde :</a:t>
            </a:r>
            <a:br>
              <a:rPr lang="fr-FR" sz="2000" dirty="0">
                <a:solidFill>
                  <a:srgbClr val="000000"/>
                </a:solidFill>
                <a:effectLst/>
                <a:latin typeface="Times New Roman" panose="02020603050405020304" pitchFamily="18" charset="0"/>
                <a:ea typeface="Calibri" panose="020F0502020204030204" pitchFamily="34" charset="0"/>
              </a:rPr>
            </a:br>
            <a:r>
              <a:rPr lang="fr-FR" sz="20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br>
              <a:rPr lang="fr-FR" sz="2000" dirty="0">
                <a:solidFill>
                  <a:srgbClr val="000000"/>
                </a:solidFill>
                <a:effectLst/>
                <a:latin typeface="Times New Roman" panose="02020603050405020304" pitchFamily="18" charset="0"/>
                <a:ea typeface="Calibri" panose="020F0502020204030204" pitchFamily="34" charset="0"/>
              </a:rPr>
            </a:br>
            <a:r>
              <a:rPr lang="fr-FR" sz="20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II.1. Morphologie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Le spermatozoïde est une cellule très allongée composée de 3 parties visibles au microscope optique : la tête, le flagelle et la région intermédiaire.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Tête :</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contient une vésicule acrosomale (l’acrosome) riche en phospholipides et glycoprotéines, ainsi que des enzymes lytiques.</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Pièce intermédiaire :</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qui comprend la base du flagelle et l’appareillage énergétique (mitochondries).</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dirty="0">
                <a:effectLst/>
                <a:latin typeface="Book Antiqua" panose="02040602050305030304" pitchFamily="18" charset="0"/>
                <a:ea typeface="Calibri" panose="020F0502020204030204" pitchFamily="34" charset="0"/>
                <a:cs typeface="Times New Roman" panose="02020603050405020304" pitchFamily="18" charset="0"/>
              </a:rPr>
              <a:t>Flagelle :</a:t>
            </a:r>
            <a:r>
              <a:rPr lang="fr-FR" sz="2000" dirty="0">
                <a:effectLst/>
                <a:latin typeface="Book Antiqua" panose="02040602050305030304" pitchFamily="18" charset="0"/>
                <a:ea typeface="Calibri" panose="020F0502020204030204" pitchFamily="34" charset="0"/>
                <a:cs typeface="Times New Roman" panose="02020603050405020304" pitchFamily="18" charset="0"/>
              </a:rPr>
              <a:t> assure la motilité du spermatozoïde.</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effectLst/>
                <a:latin typeface="Book Antiqua" panose="02040602050305030304" pitchFamily="18" charset="0"/>
                <a:ea typeface="Calibri" panose="020F0502020204030204" pitchFamily="34"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endParaRPr lang="fr-FR" sz="2000" dirty="0"/>
          </a:p>
        </p:txBody>
      </p:sp>
    </p:spTree>
    <p:extLst>
      <p:ext uri="{BB962C8B-B14F-4D97-AF65-F5344CB8AC3E}">
        <p14:creationId xmlns:p14="http://schemas.microsoft.com/office/powerpoint/2010/main" val="57238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BEEE1EC-050B-BA21-817C-6C8D13A9E62E}"/>
              </a:ext>
            </a:extLst>
          </p:cNvPr>
          <p:cNvPicPr>
            <a:picLocks noGrp="1" noChangeAspect="1"/>
          </p:cNvPicPr>
          <p:nvPr>
            <p:ph idx="1"/>
          </p:nvPr>
        </p:nvPicPr>
        <p:blipFill>
          <a:blip r:embed="rId2"/>
          <a:stretch>
            <a:fillRect/>
          </a:stretch>
        </p:blipFill>
        <p:spPr>
          <a:xfrm>
            <a:off x="842963" y="1624164"/>
            <a:ext cx="9915525" cy="3214627"/>
          </a:xfrm>
          <a:prstGeom prst="rect">
            <a:avLst/>
          </a:prstGeom>
        </p:spPr>
      </p:pic>
      <p:sp>
        <p:nvSpPr>
          <p:cNvPr id="6" name="TextBox 5">
            <a:extLst>
              <a:ext uri="{FF2B5EF4-FFF2-40B4-BE49-F238E27FC236}">
                <a16:creationId xmlns:a16="http://schemas.microsoft.com/office/drawing/2014/main" id="{CDE75ECB-2B1D-81CE-5A66-6C1720E9F0D7}"/>
              </a:ext>
            </a:extLst>
          </p:cNvPr>
          <p:cNvSpPr txBox="1"/>
          <p:nvPr/>
        </p:nvSpPr>
        <p:spPr>
          <a:xfrm>
            <a:off x="2889648" y="4838791"/>
            <a:ext cx="6093618" cy="395045"/>
          </a:xfrm>
          <a:prstGeom prst="rect">
            <a:avLst/>
          </a:prstGeom>
          <a:noFill/>
        </p:spPr>
        <p:txBody>
          <a:bodyPr wrap="square">
            <a:spAutoFit/>
          </a:bodyPr>
          <a:lstStyle/>
          <a:p>
            <a:pPr algn="ctr">
              <a:lnSpc>
                <a:spcPct val="115000"/>
              </a:lnSpc>
              <a:spcAft>
                <a:spcPts val="1000"/>
              </a:spcAft>
              <a:tabLst>
                <a:tab pos="4227195" algn="l"/>
              </a:tabLst>
            </a:pPr>
            <a:r>
              <a:rPr lang="fr-FR" sz="18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Figure 04 :   Spermatozoïde humain</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8719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1028</Words>
  <Application>Microsoft Office PowerPoint</Application>
  <PresentationFormat>Widescreen</PresentationFormat>
  <Paragraphs>25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 Antiqua</vt:lpstr>
      <vt:lpstr>Calibri</vt:lpstr>
      <vt:lpstr>Calibri Light</vt:lpstr>
      <vt:lpstr>Times New Roman</vt:lpstr>
      <vt:lpstr>Office Theme</vt:lpstr>
      <vt:lpstr>CHAPITRE III. LA GAMETOGENESE   La Gamétogenèse :   La gamétogénèse est le mécanisme biologique par lequel les gamètes sont formés dans l'organisme. Elle permet d'obtenir à partir de cellules diploïdes des cellules haploïdes. Dans le cas des mammifères, on parle plus précisément d'ovogénèse chez la femelle, et de spermatogenèse chez l'homme.  La division cellulaire qui a lieu pendant la gamétogenèse et qui fait passer la cellule de l'état diploïde à l'état haploïde est la méiose. </vt:lpstr>
      <vt:lpstr>PowerPoint Presentation</vt:lpstr>
      <vt:lpstr>LA SPERMATOGENESE   C’est la formation des spermatozoïdes chez le mal. Elle Se déroule dans les tubes séminifères des testicules. - Elle est déclenchée à la puberté par les hormones hypophysaires sous influence de l’hypothalamus et par le biais des hormones FSH et LH. - Elle s’effectue à partir des cellules souches (spermatogonies) et les spermatozoïdes sont synthétises en millions par jour. - Elle est permanente et non cyclique comme l’ovogenèse.   </vt:lpstr>
      <vt:lpstr>Les étapes de la spermatogénèse :   La spermatogenèse se déroule dans les tubes séminifères et comporte 3 étapes Fig.02. :   I.1. La phase de multiplication : Elle concerne les spermatogonies, cellules souches diploïdes localisées à la périphérie du tube. Ces cellules subissent une succession de mitoses (maintien du pool de spermatogonies), dont la dernière aboutit à la formation de spermatocytes primaires (spermatocytes I), également diploïdes.   I.2. La phase de maturation :      Un spermatocyte I à 2n chromosomes subit la première division de méiose et donne ainsi 2 spermatocytes II à n chromosomes. Chaque spermatocyte II subit la deuxième division de méiose et donne 2 spermatides à n chromosomes. Un spermatocyte I a donc donné 4 spermatides à la fin de la méiose.    </vt:lpstr>
      <vt:lpstr>I.3. La phase de différenciation :    Appelée aussi spermiogenèse, cette phase ne comporte pas de division mais une différenciation des spermatides en spermatozoïdes (mise en place de l’acrosome, du flagelle), qui seront libérés dans la lumière du tube séminifère. Les spermatozoïdes produits vont subir une migration vers l’épididyme ou ils terminent leur maturation est ils seront stockés.  </vt:lpstr>
      <vt:lpstr>PowerPoint Presentation</vt:lpstr>
      <vt:lpstr>PowerPoint Presentation</vt:lpstr>
      <vt:lpstr>II. Le spermatozoïde :   II.1. Morphologie : Le spermatozoïde est une cellule très allongée composée de 3 parties visibles au microscope optique : la tête, le flagelle et la région intermédiaire.  Tête : contient une vésicule acrosomale (l’acrosome) riche en phospholipides et glycoprotéines, ainsi que des enzymes lytiques. Pièce intermédiaire : qui comprend la base du flagelle et l’appareillage énergétique (mitochondries). Flagelle : assure la motilité du spermatozoïde.   </vt:lpstr>
      <vt:lpstr>PowerPoint Presentation</vt:lpstr>
      <vt:lpstr>                                                    L’OVOGENESE   Est l’ensemble des processus permettant la formation des gamètes femelles : ovules. - Elle démarre à la puberté jusqu’à la ménopause sous l’influence des hormones hypophysaires : FSH et LH. - Elle se déroule d’une façon cyclique au niveau des ovaires. I. Les étapes de l’ovogénèse  L’ovogénèse se déroule en trois phases : I.1.La phase de multiplication :  Elle commence et s’achève définitivement durant la vie fœtale. Au cours de cette phase, les ovogonies (2n=46) se multiplient par mitoses. </vt:lpstr>
      <vt:lpstr>I.2.La phase d’accroissement :  Elle débute durant la vie fœtale : toute les ovogonies (2n=46) augmentent légèrement de volume par l’accumulation des réserves et prennent le nom d’ovocytes I (2n=46).  Elle s’arrête durant l’enfance.  Elle se poursuit à partir de la puberté et de façon cyclique à la ménopause : quelques Ovocytes I achèvent leur accroissement, mais un seul ovocyte I (parfois deux ou plus que deux) arrivera à maturité (il se trouve dans un follicule mur ou le follicule de De Graaf).  </vt:lpstr>
      <vt:lpstr>I.3.La phase de maturation :  Se fait en même temps que la maturation du follicule. Entre la puberté et la ménopause chaque mois, , dans un follicule qui arrive à maturité, l’ovocyte I achève la 1ère division de la méiose (division réductionnelle) en donnant deux cellules haploïdes (n=23) de tailles inégales : une petite cellule (1er globule polaire) une cellule volumineuse (ovocyte II).  Au moment de son expulsion de l’ovaire par l’ovulation , l’ovocyte II est bloqué en métaphase de la 2ème division.  - En absence de fécondation : l’ovocyte II reste à ce stade de la méiose et dégénère ensuite rapidement. - S’il y a fécondation : l’ovocyte II achève sa maturation (la 2ème division de la méiose) en donnant deux cellules haploïdes (n=23) : une petite cellule (2éme globule polaire) et une cellule volumineuse (ovotide ou ovule) mur. Pendant la maturation, l’ovocyte augmente de taille.   </vt:lpstr>
      <vt:lpstr>PowerPoint Presentation</vt:lpstr>
      <vt:lpstr>PowerPoint Presentation</vt:lpstr>
      <vt:lpstr>Il existe des différences entre spermatogenèse et ovogenèse :   Les déférences entre ovogenèse et spermatogenèse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III. LA GAMETOGENESE   La Gamétogenèse :   La gamétogénèse est le mécanisme biologique par lequel les gamètes sont formés dans l'organisme. Elle permet d'obtenir à partir de cellules diploïdes des cellules haploïdes. Dans le cas des mammifères, on parle plus précisément d'ovogénèse chez la femelle, et de spermatogenèse chez l'homme.  La division cellulaire qui a lieu pendant la gamétogenèse et qui fait passer la cellule de l'état diploïde à l'état haploïde est la méiose. </dc:title>
  <dc:creator>Mohamed Yacine</dc:creator>
  <cp:lastModifiedBy>Mohamed Yacine</cp:lastModifiedBy>
  <cp:revision>14</cp:revision>
  <dcterms:created xsi:type="dcterms:W3CDTF">2023-02-14T22:34:31Z</dcterms:created>
  <dcterms:modified xsi:type="dcterms:W3CDTF">2023-02-14T23:20:11Z</dcterms:modified>
</cp:coreProperties>
</file>