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4" r:id="rId7"/>
    <p:sldId id="265"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06/06/2023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06/06/2023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06/06/2023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الثانية </a:t>
            </a:r>
            <a:r>
              <a:rPr lang="ar-DZ" sz="3600" b="1" dirty="0" smtClean="0"/>
              <a:t>عشر</a:t>
            </a:r>
            <a:endParaRPr lang="fr-FR" sz="3600" dirty="0"/>
          </a:p>
        </p:txBody>
      </p:sp>
      <p:sp>
        <p:nvSpPr>
          <p:cNvPr id="3" name="Espace réservé du contenu 2"/>
          <p:cNvSpPr>
            <a:spLocks noGrp="1"/>
          </p:cNvSpPr>
          <p:nvPr>
            <p:ph idx="1"/>
          </p:nvPr>
        </p:nvSpPr>
        <p:spPr>
          <a:xfrm>
            <a:off x="457200" y="1965824"/>
            <a:ext cx="8229600" cy="599080"/>
          </a:xfrm>
          <a:solidFill>
            <a:schemeClr val="bg1">
              <a:lumMod val="95000"/>
            </a:schemeClr>
          </a:solidFill>
          <a:ln>
            <a:solidFill>
              <a:schemeClr val="bg1">
                <a:lumMod val="50000"/>
              </a:schemeClr>
            </a:solidFill>
          </a:ln>
        </p:spPr>
        <p:txBody>
          <a:bodyPr>
            <a:normAutofit lnSpcReduction="10000"/>
          </a:bodyPr>
          <a:lstStyle/>
          <a:p>
            <a:pPr marL="0" lvl="0" indent="0" algn="just" rtl="1">
              <a:lnSpc>
                <a:spcPct val="107000"/>
              </a:lnSpc>
              <a:spcBef>
                <a:spcPts val="600"/>
              </a:spcBef>
              <a:buClr>
                <a:srgbClr val="000000"/>
              </a:buClr>
              <a:buNone/>
              <a:tabLst>
                <a:tab pos="117475" algn="r"/>
              </a:tabLst>
            </a:pPr>
            <a:r>
              <a:rPr lang="ar-SA" dirty="0">
                <a:solidFill>
                  <a:srgbClr val="000000"/>
                </a:solidFill>
                <a:ea typeface="Calibri" panose="020F0502020204030204" pitchFamily="34" charset="0"/>
                <a:cs typeface="Simplified Arabic" panose="02020603050405020304" pitchFamily="18" charset="-78"/>
              </a:rPr>
              <a:t>تعريف تمكين العاملين</a:t>
            </a:r>
            <a:r>
              <a:rPr lang="ar-SA" dirty="0" smtClean="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spcBef>
                <a:spcPts val="0"/>
              </a:spcBef>
              <a:buNone/>
            </a:pPr>
            <a:endParaRPr lang="fr-FR" dirty="0"/>
          </a:p>
          <a:p>
            <a:pPr marL="0" indent="0">
              <a:buNone/>
            </a:pPr>
            <a:endParaRPr lang="fr-FR" dirty="0"/>
          </a:p>
        </p:txBody>
      </p:sp>
      <p:sp>
        <p:nvSpPr>
          <p:cNvPr id="4" name="Espace réservé du contenu 2"/>
          <p:cNvSpPr txBox="1">
            <a:spLocks/>
          </p:cNvSpPr>
          <p:nvPr/>
        </p:nvSpPr>
        <p:spPr>
          <a:xfrm>
            <a:off x="457200" y="3356992"/>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توضيح خصائص وأهداف تمكين العاملين.</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spcBef>
                <a:spcPts val="600"/>
              </a:spcBef>
              <a:buClr>
                <a:srgbClr val="000000"/>
              </a:buClr>
              <a:buNone/>
              <a:tabLst>
                <a:tab pos="117475" algn="r"/>
              </a:tabLst>
            </a:pP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Espace réservé du contenu 2"/>
          <p:cNvSpPr txBox="1">
            <a:spLocks/>
          </p:cNvSpPr>
          <p:nvPr/>
        </p:nvSpPr>
        <p:spPr>
          <a:xfrm>
            <a:off x="480452" y="4797152"/>
            <a:ext cx="8206348"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تبيان </a:t>
            </a:r>
            <a:r>
              <a:rPr lang="ar-DZ" dirty="0" smtClean="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أ</a:t>
            </a:r>
            <a:r>
              <a:rPr lang="ar-SA" dirty="0" smtClean="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بعاد </a:t>
            </a: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وطرق ومعوقات تمكين العاملين.</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spcBef>
                <a:spcPts val="600"/>
              </a:spcBef>
              <a:buClr>
                <a:srgbClr val="000000"/>
              </a:buClr>
              <a:buNone/>
              <a:tabLst>
                <a:tab pos="117475" algn="r"/>
              </a:tabLst>
            </a:pP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9698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تعريف </a:t>
            </a:r>
            <a:r>
              <a:rPr lang="ar-DZ" sz="3600" b="1" dirty="0" smtClean="0"/>
              <a:t>التمكين</a:t>
            </a:r>
            <a:endParaRPr lang="fr-FR" sz="3600" dirty="0"/>
          </a:p>
        </p:txBody>
      </p:sp>
      <p:sp>
        <p:nvSpPr>
          <p:cNvPr id="3" name="Espace réservé du contenu 2"/>
          <p:cNvSpPr>
            <a:spLocks noGrp="1"/>
          </p:cNvSpPr>
          <p:nvPr>
            <p:ph idx="1"/>
          </p:nvPr>
        </p:nvSpPr>
        <p:spPr>
          <a:xfrm>
            <a:off x="457200" y="1772816"/>
            <a:ext cx="8229600" cy="1368152"/>
          </a:xfrm>
          <a:solidFill>
            <a:schemeClr val="bg1">
              <a:lumMod val="95000"/>
            </a:schemeClr>
          </a:solidFill>
          <a:ln>
            <a:solidFill>
              <a:schemeClr val="bg1">
                <a:lumMod val="50000"/>
              </a:schemeClr>
            </a:solidFill>
          </a:ln>
        </p:spPr>
        <p:txBody>
          <a:bodyPr>
            <a:noAutofit/>
          </a:bodyPr>
          <a:lstStyle/>
          <a:p>
            <a:pPr marL="0" lvl="0" indent="0" algn="just" rtl="1">
              <a:lnSpc>
                <a:spcPct val="107000"/>
              </a:lnSpc>
              <a:buClr>
                <a:srgbClr val="000000"/>
              </a:buClr>
              <a:buNone/>
              <a:tabLst>
                <a:tab pos="179705" algn="r"/>
                <a:tab pos="539750" algn="r"/>
              </a:tabLst>
            </a:pPr>
            <a:r>
              <a:rPr lang="ar-DZ" sz="2200" b="1" dirty="0">
                <a:latin typeface="Calibri" panose="020F0502020204030204" pitchFamily="34" charset="0"/>
                <a:ea typeface="Felix Titling" panose="04060505060202020A04" pitchFamily="82" charset="0"/>
                <a:cs typeface="Simplified Arabic" panose="02020603050405020304" pitchFamily="18" charset="-78"/>
              </a:rPr>
              <a:t>تمكين العاملين: </a:t>
            </a:r>
            <a:r>
              <a:rPr lang="ar-DZ" sz="2200" dirty="0">
                <a:latin typeface="Calibri" panose="020F0502020204030204" pitchFamily="34" charset="0"/>
                <a:ea typeface="Felix Titling" panose="04060505060202020A04" pitchFamily="82" charset="0"/>
                <a:cs typeface="Simplified Arabic" panose="02020603050405020304" pitchFamily="18" charset="-78"/>
              </a:rPr>
              <a:t>هو إعطاء مزيدا من المسؤولية المناسبة للفرد للقيام بما هو مسؤول عنه، أي إعطاء الانسان الأقرب للمشكلة مسؤولية كاملة وحرية للتصرف في المشكلة لأنه أقرب الناس للمشكلة وأكثرهم احتكاكا وتأثيرا بمشكلته. </a:t>
            </a:r>
            <a:endParaRPr lang="fr-FR" sz="2200" dirty="0">
              <a:latin typeface="Calibri" panose="020F0502020204030204" pitchFamily="34" charset="0"/>
              <a:ea typeface="Felix Titling" panose="04060505060202020A04" pitchFamily="82" charset="0"/>
              <a:cs typeface="Felix Titling" panose="04060505060202020A04" pitchFamily="82" charset="0"/>
            </a:endParaRPr>
          </a:p>
          <a:p>
            <a:pPr marL="0" indent="0" algn="just" rtl="1">
              <a:lnSpc>
                <a:spcPct val="120000"/>
              </a:lnSpc>
              <a:spcBef>
                <a:spcPts val="0"/>
              </a:spcBef>
              <a:buNone/>
            </a:pPr>
            <a:endParaRPr lang="fr-FR" sz="2000" dirty="0">
              <a:solidFill>
                <a:prstClr val="black"/>
              </a:solidFill>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91604" y="3573016"/>
            <a:ext cx="8229600" cy="115212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179705" algn="r"/>
                <a:tab pos="539750" algn="r"/>
              </a:tabLst>
            </a:pPr>
            <a:r>
              <a:rPr lang="ar-DZ" sz="2400" b="1" dirty="0">
                <a:latin typeface="Calibri" panose="020F0502020204030204" pitchFamily="34" charset="0"/>
                <a:ea typeface="Felix Titling" panose="04060505060202020A04" pitchFamily="82" charset="0"/>
                <a:cs typeface="Simplified Arabic" panose="02020603050405020304" pitchFamily="18" charset="-78"/>
              </a:rPr>
              <a:t>تمكين العاملين: </a:t>
            </a:r>
            <a:r>
              <a:rPr lang="ar-DZ" sz="2400" dirty="0">
                <a:latin typeface="Calibri" panose="020F0502020204030204" pitchFamily="34" charset="0"/>
                <a:ea typeface="Felix Titling" panose="04060505060202020A04" pitchFamily="82" charset="0"/>
                <a:cs typeface="Simplified Arabic" panose="02020603050405020304" pitchFamily="18" charset="-78"/>
              </a:rPr>
              <a:t>هو عملية ترتكز على إطلاق الطاقات الكامنة للأفراد العاملين في المنظمة، ومشاركتهم في تحديد الرؤية المستقبلية لها وتحقيق الأهداف المشتركة.</a:t>
            </a:r>
            <a:endParaRPr lang="fr-FR" sz="2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97655" y="5149717"/>
            <a:ext cx="8229600" cy="115212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179705" algn="r"/>
                <a:tab pos="539750" algn="r"/>
              </a:tabLst>
            </a:pPr>
            <a:r>
              <a:rPr lang="ar-DZ" sz="2400" b="1" dirty="0">
                <a:latin typeface="Calibri" panose="020F0502020204030204" pitchFamily="34" charset="0"/>
                <a:ea typeface="Felix Titling" panose="04060505060202020A04" pitchFamily="82" charset="0"/>
                <a:cs typeface="Simplified Arabic" panose="02020603050405020304" pitchFamily="18" charset="-78"/>
              </a:rPr>
              <a:t>تمكين العاملين: </a:t>
            </a:r>
            <a:r>
              <a:rPr lang="ar-DZ" sz="2400" dirty="0">
                <a:latin typeface="Calibri" panose="020F0502020204030204" pitchFamily="34" charset="0"/>
                <a:ea typeface="Felix Titling" panose="04060505060202020A04" pitchFamily="82" charset="0"/>
                <a:cs typeface="Simplified Arabic" panose="02020603050405020304" pitchFamily="18" charset="-78"/>
              </a:rPr>
              <a:t>هو زيادة الاهتمام بالعاملين، من خلال توسيع صلاحياتهم وزيادة عدد المعلومات التي تعطى لهم وتوسيع فرص المبادرة والمبادأة لاتخاذ قراراتهم ومواجهة مشكلاتهم التي تعترض أدائهم.</a:t>
            </a: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1953612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خصائص تمكين العاملين</a:t>
            </a:r>
            <a:endParaRPr lang="fr-FR" sz="3600" dirty="0"/>
          </a:p>
        </p:txBody>
      </p:sp>
      <p:sp>
        <p:nvSpPr>
          <p:cNvPr id="3" name="Espace réservé du contenu 2"/>
          <p:cNvSpPr>
            <a:spLocks noGrp="1"/>
          </p:cNvSpPr>
          <p:nvPr>
            <p:ph idx="1"/>
          </p:nvPr>
        </p:nvSpPr>
        <p:spPr>
          <a:xfrm>
            <a:off x="457200" y="1600201"/>
            <a:ext cx="8229600" cy="532655"/>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None/>
              <a:tabLst>
                <a:tab pos="89535" algn="r"/>
              </a:tabLst>
            </a:pPr>
            <a:r>
              <a:rPr lang="ar-DZ" sz="2400" dirty="0">
                <a:latin typeface="Calibri" panose="020F0502020204030204" pitchFamily="34" charset="0"/>
                <a:ea typeface="Felix Titling" panose="04060505060202020A04" pitchFamily="82" charset="0"/>
                <a:cs typeface="Simplified Arabic" panose="02020603050405020304" pitchFamily="18" charset="-78"/>
              </a:rPr>
              <a:t>التمكين عملية اختيارية أو اجتهادية من قبل المديرين أو القادة في المنظمة.</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buNone/>
            </a:pPr>
            <a:endParaRPr lang="fr-FR" dirty="0"/>
          </a:p>
        </p:txBody>
      </p:sp>
      <p:sp>
        <p:nvSpPr>
          <p:cNvPr id="4" name="Espace réservé du contenu 2"/>
          <p:cNvSpPr txBox="1">
            <a:spLocks/>
          </p:cNvSpPr>
          <p:nvPr/>
        </p:nvSpPr>
        <p:spPr>
          <a:xfrm>
            <a:off x="452099" y="2370696"/>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000" dirty="0">
                <a:latin typeface="Calibri" panose="020F0502020204030204" pitchFamily="34" charset="0"/>
                <a:ea typeface="Felix Titling" panose="04060505060202020A04" pitchFamily="82" charset="0"/>
                <a:cs typeface="Simplified Arabic" panose="02020603050405020304" pitchFamily="18" charset="-78"/>
              </a:rPr>
              <a:t>القادة هم الذين يسمحون بالتمكين ذلك لأن أنماطهم في الغالب ديمقراطية، ويميلون إلى احترام وتقدير ومشاركة المرؤوسين.</a:t>
            </a:r>
            <a:endParaRPr lang="fr-FR" sz="16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4949" y="3362077"/>
            <a:ext cx="8229600" cy="614387"/>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000" dirty="0">
                <a:latin typeface="Calibri" panose="020F0502020204030204" pitchFamily="34" charset="0"/>
                <a:ea typeface="Felix Titling" panose="04060505060202020A04" pitchFamily="82" charset="0"/>
                <a:cs typeface="Simplified Arabic" panose="02020603050405020304" pitchFamily="18" charset="-78"/>
              </a:rPr>
              <a:t>التمكين عملية نسبية: فليس هناك تمكين مطلق أو منح صلاحيات وسلطات مطلقة للعاملين.</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72150" y="4168842"/>
            <a:ext cx="8229600" cy="90241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000" dirty="0">
                <a:latin typeface="Calibri" panose="020F0502020204030204" pitchFamily="34" charset="0"/>
                <a:ea typeface="Felix Titling" panose="04060505060202020A04" pitchFamily="82" charset="0"/>
                <a:cs typeface="Simplified Arabic" panose="02020603050405020304" pitchFamily="18" charset="-78"/>
              </a:rPr>
              <a:t>ينبغي أن يكون القادة المانحين للسلطة والداعمين للعاملين لديهم الثقة في أنفسهم ومرؤوسيهم، وأيضا يكون لدى المرؤوسين المصداقية والالتزام والقدرة على تحمل المسؤولية. </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1407863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أهداف تمكين العاملين</a:t>
            </a:r>
            <a:endParaRPr lang="fr-FR" sz="3600" dirty="0"/>
          </a:p>
        </p:txBody>
      </p:sp>
      <p:sp>
        <p:nvSpPr>
          <p:cNvPr id="4" name="Espace réservé du contenu 2"/>
          <p:cNvSpPr txBox="1">
            <a:spLocks/>
          </p:cNvSpPr>
          <p:nvPr/>
        </p:nvSpPr>
        <p:spPr>
          <a:xfrm>
            <a:off x="452099" y="1994051"/>
            <a:ext cx="8229600" cy="49884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000" dirty="0">
                <a:latin typeface="Calibri" panose="020F0502020204030204" pitchFamily="34" charset="0"/>
                <a:ea typeface="Felix Titling" panose="04060505060202020A04" pitchFamily="82" charset="0"/>
                <a:cs typeface="Simplified Arabic" panose="02020603050405020304" pitchFamily="18" charset="-78"/>
              </a:rPr>
              <a:t>زيادة الدافع لتقليل الأخطاء وجعل الفرد يتحمل مسؤولية أكبر للأعمال التي ينجزها.</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2630850"/>
            <a:ext cx="8229600" cy="45103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000" dirty="0">
                <a:latin typeface="Calibri" panose="020F0502020204030204" pitchFamily="34" charset="0"/>
                <a:ea typeface="Felix Titling" panose="04060505060202020A04" pitchFamily="82" charset="0"/>
                <a:cs typeface="Simplified Arabic" panose="02020603050405020304" pitchFamily="18" charset="-78"/>
              </a:rPr>
              <a:t>زيادة فرصة الابداع والابتكار.</a:t>
            </a:r>
            <a:endParaRPr lang="fr-FR" sz="16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67895" y="3219839"/>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400" dirty="0">
                <a:latin typeface="Calibri" panose="020F0502020204030204" pitchFamily="34" charset="0"/>
                <a:ea typeface="Felix Titling" panose="04060505060202020A04" pitchFamily="82" charset="0"/>
                <a:cs typeface="Simplified Arabic" panose="02020603050405020304" pitchFamily="18" charset="-78"/>
              </a:rPr>
              <a:t>دعم التطور المتواصل للعمليات والمنتجات والخدمات.</a:t>
            </a: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79046" y="3946781"/>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400" dirty="0">
                <a:latin typeface="Calibri" panose="020F0502020204030204" pitchFamily="34" charset="0"/>
                <a:ea typeface="Felix Titling" panose="04060505060202020A04" pitchFamily="82" charset="0"/>
                <a:cs typeface="Simplified Arabic" panose="02020603050405020304" pitchFamily="18" charset="-78"/>
              </a:rPr>
              <a:t>تحسين إرضاء الزبون حيث أن قرب العامل من الزبون يساعد على اتخاذ القرارات بسرعة.</a:t>
            </a: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8" name="Espace réservé du contenu 2"/>
          <p:cNvSpPr txBox="1">
            <a:spLocks/>
          </p:cNvSpPr>
          <p:nvPr/>
        </p:nvSpPr>
        <p:spPr>
          <a:xfrm>
            <a:off x="467895" y="4635490"/>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400" dirty="0">
                <a:latin typeface="Calibri" panose="020F0502020204030204" pitchFamily="34" charset="0"/>
                <a:ea typeface="Felix Titling" panose="04060505060202020A04" pitchFamily="82" charset="0"/>
                <a:cs typeface="Simplified Arabic" panose="02020603050405020304" pitchFamily="18" charset="-78"/>
              </a:rPr>
              <a:t>تقليل الغياب عن العمل ودوران العمل.</a:t>
            </a:r>
            <a:endParaRPr lang="fr-FR" sz="18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9" name="Espace réservé du contenu 2"/>
          <p:cNvSpPr txBox="1">
            <a:spLocks/>
          </p:cNvSpPr>
          <p:nvPr/>
        </p:nvSpPr>
        <p:spPr>
          <a:xfrm>
            <a:off x="452099" y="5362432"/>
            <a:ext cx="8229600" cy="49719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2400" dirty="0" smtClean="0">
                <a:latin typeface="Calibri" panose="020F0502020204030204" pitchFamily="34" charset="0"/>
                <a:ea typeface="Felix Titling" panose="04060505060202020A04" pitchFamily="82" charset="0"/>
                <a:cs typeface="Simplified Arabic" panose="02020603050405020304" pitchFamily="18" charset="-78"/>
              </a:rPr>
              <a:t>تقليل </a:t>
            </a:r>
            <a:r>
              <a:rPr lang="ar-DZ" sz="2400" dirty="0">
                <a:latin typeface="Calibri" panose="020F0502020204030204" pitchFamily="34" charset="0"/>
                <a:ea typeface="Felix Titling" panose="04060505060202020A04" pitchFamily="82" charset="0"/>
                <a:cs typeface="Simplified Arabic" panose="02020603050405020304" pitchFamily="18" charset="-78"/>
              </a:rPr>
              <a:t>العبء على الإدارة العليا وتفرغهم للتخطيط الاستراتيجي وتطوير خطط العمل.</a:t>
            </a:r>
            <a:endParaRPr lang="fr-FR" sz="18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8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371959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أبعاد تمكين العاملين</a:t>
            </a:r>
            <a:endParaRPr lang="fr-FR" sz="3600" dirty="0"/>
          </a:p>
        </p:txBody>
      </p:sp>
      <p:sp>
        <p:nvSpPr>
          <p:cNvPr id="3" name="Espace réservé du contenu 2"/>
          <p:cNvSpPr>
            <a:spLocks noGrp="1"/>
          </p:cNvSpPr>
          <p:nvPr>
            <p:ph idx="1"/>
          </p:nvPr>
        </p:nvSpPr>
        <p:spPr>
          <a:xfrm>
            <a:off x="457200" y="1595339"/>
            <a:ext cx="8229600" cy="758403"/>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None/>
              <a:tabLst>
                <a:tab pos="89535" algn="r"/>
              </a:tabLst>
            </a:pPr>
            <a:r>
              <a:rPr lang="ar-DZ" sz="1800" b="1" dirty="0" smtClean="0">
                <a:latin typeface="Calibri" panose="020F0502020204030204" pitchFamily="34" charset="0"/>
                <a:ea typeface="Felix Titling" panose="04060505060202020A04" pitchFamily="82" charset="0"/>
                <a:cs typeface="Simplified Arabic" panose="02020603050405020304" pitchFamily="18" charset="-78"/>
              </a:rPr>
              <a:t>تفويض </a:t>
            </a:r>
            <a:r>
              <a:rPr lang="ar-DZ" sz="1800" b="1" dirty="0">
                <a:latin typeface="Calibri" panose="020F0502020204030204" pitchFamily="34" charset="0"/>
                <a:ea typeface="Felix Titling" panose="04060505060202020A04" pitchFamily="82" charset="0"/>
                <a:cs typeface="Simplified Arabic" panose="02020603050405020304" pitchFamily="18" charset="-78"/>
              </a:rPr>
              <a:t>السلطة: </a:t>
            </a:r>
            <a:r>
              <a:rPr lang="ar-DZ" sz="1800" dirty="0">
                <a:latin typeface="Calibri" panose="020F0502020204030204" pitchFamily="34" charset="0"/>
                <a:ea typeface="Felix Titling" panose="04060505060202020A04" pitchFamily="82" charset="0"/>
                <a:cs typeface="Simplified Arabic" panose="02020603050405020304" pitchFamily="18" charset="-78"/>
              </a:rPr>
              <a:t>يعرف التفويض على أنه توزيع السلطات من الإدارة العليا إلى الدنيا، لأن التمكين يتطلب تغييرا في الأنماط القيادية التقليدية إلى أنماط قيادية تؤمن بالمشاركة.</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buNone/>
            </a:pPr>
            <a:endParaRPr lang="fr-FR" sz="1700" dirty="0"/>
          </a:p>
        </p:txBody>
      </p:sp>
      <p:sp>
        <p:nvSpPr>
          <p:cNvPr id="4" name="Espace réservé du contenu 2"/>
          <p:cNvSpPr txBox="1">
            <a:spLocks/>
          </p:cNvSpPr>
          <p:nvPr/>
        </p:nvSpPr>
        <p:spPr>
          <a:xfrm>
            <a:off x="452099" y="2531443"/>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التدريب: </a:t>
            </a:r>
            <a:r>
              <a:rPr lang="ar-DZ" sz="1800" dirty="0">
                <a:latin typeface="Calibri" panose="020F0502020204030204" pitchFamily="34" charset="0"/>
                <a:ea typeface="Felix Titling" panose="04060505060202020A04" pitchFamily="82" charset="0"/>
                <a:cs typeface="Simplified Arabic" panose="02020603050405020304" pitchFamily="18" charset="-78"/>
              </a:rPr>
              <a:t>يتضمن التمكين إكساب العاملين المعرفة والمهارة اللازمة للتصرف الفعال بصفة مستمرة، فلا يمكن أن يتحقق هذا بدون التدريب الملائم.</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462685"/>
            <a:ext cx="8229600" cy="86855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فرق العمل: </a:t>
            </a:r>
            <a:r>
              <a:rPr lang="ar-DZ" sz="1800" dirty="0">
                <a:latin typeface="Calibri" panose="020F0502020204030204" pitchFamily="34" charset="0"/>
                <a:ea typeface="Felix Titling" panose="04060505060202020A04" pitchFamily="82" charset="0"/>
                <a:cs typeface="Simplified Arabic" panose="02020603050405020304" pitchFamily="18" charset="-78"/>
              </a:rPr>
              <a:t>يتطلب تمكين العاملين ثقافة تنظيمية تؤكد على أهمية تشكيل فرق العمل من خلال المشاركة في صنع القرارات، حيث تلعب فرق العمل دورا كبيرا وبارزا في مجال تطبيق تمكين العاملين.</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52099" y="4544870"/>
            <a:ext cx="8229600" cy="75633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الاتصال الفعال والمشاركة بالمعلومات: </a:t>
            </a:r>
            <a:r>
              <a:rPr lang="ar-DZ" sz="1800" dirty="0">
                <a:latin typeface="Calibri" panose="020F0502020204030204" pitchFamily="34" charset="0"/>
                <a:ea typeface="Felix Titling" panose="04060505060202020A04" pitchFamily="82" charset="0"/>
                <a:cs typeface="Simplified Arabic" panose="02020603050405020304" pitchFamily="18" charset="-78"/>
              </a:rPr>
              <a:t>يدل الاتصال الفعال على توافر عنصر حرية الوصول إلى المعلومات، وتعتبر هذه الأخيرة خطوة أساسية للتمكين.</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52099" y="5523020"/>
            <a:ext cx="8229600" cy="75633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التحفيز: </a:t>
            </a:r>
            <a:r>
              <a:rPr lang="ar-DZ" sz="1800" dirty="0">
                <a:latin typeface="Calibri" panose="020F0502020204030204" pitchFamily="34" charset="0"/>
                <a:ea typeface="Felix Titling" panose="04060505060202020A04" pitchFamily="82" charset="0"/>
                <a:cs typeface="Simplified Arabic" panose="02020603050405020304" pitchFamily="18" charset="-78"/>
              </a:rPr>
              <a:t>إن التحفيز خلال عملية التمكين يختلف عن التحفيز في مفهومه التقليدي، إذ يركز على الجانب النفسي للعاملين، من خلال منحهم القوة بما يسمح لهم تقديم أقصى مردودية في العمل.</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275208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طرق تمكين العاملين</a:t>
            </a:r>
            <a:endParaRPr lang="fr-FR" sz="3600" dirty="0"/>
          </a:p>
        </p:txBody>
      </p:sp>
      <p:sp>
        <p:nvSpPr>
          <p:cNvPr id="3" name="Espace réservé du contenu 2"/>
          <p:cNvSpPr>
            <a:spLocks noGrp="1"/>
          </p:cNvSpPr>
          <p:nvPr>
            <p:ph idx="1"/>
          </p:nvPr>
        </p:nvSpPr>
        <p:spPr>
          <a:xfrm>
            <a:off x="457200" y="1595339"/>
            <a:ext cx="8229600" cy="681533"/>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المسؤوليات: </a:t>
            </a:r>
            <a:r>
              <a:rPr lang="ar-DZ" sz="1800" dirty="0">
                <a:latin typeface="Calibri" panose="020F0502020204030204" pitchFamily="34" charset="0"/>
                <a:ea typeface="Felix Titling" panose="04060505060202020A04" pitchFamily="82" charset="0"/>
                <a:cs typeface="Simplified Arabic" panose="02020603050405020304" pitchFamily="18" charset="-78"/>
              </a:rPr>
              <a:t>يجب أن تكون المهام المطلوبة من الموظف معروفة ومحددة، ويجب أن يوضح المدير للموظف دوره في العمل وموقعه من المنظمة ككل.</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4" name="Espace réservé du contenu 2"/>
          <p:cNvSpPr txBox="1">
            <a:spLocks/>
          </p:cNvSpPr>
          <p:nvPr/>
        </p:nvSpPr>
        <p:spPr>
          <a:xfrm>
            <a:off x="452099" y="2531443"/>
            <a:ext cx="8229600" cy="60952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الصلاحيات: </a:t>
            </a:r>
            <a:r>
              <a:rPr lang="ar-DZ" sz="1800" dirty="0">
                <a:latin typeface="Calibri" panose="020F0502020204030204" pitchFamily="34" charset="0"/>
                <a:ea typeface="Felix Titling" panose="04060505060202020A04" pitchFamily="82" charset="0"/>
                <a:cs typeface="Simplified Arabic" panose="02020603050405020304" pitchFamily="18" charset="-78"/>
              </a:rPr>
              <a:t>لا يتم التمكين بدون منح الصلاحيات التي يكون نطاقها محددا وواضحا بدقة</a:t>
            </a:r>
            <a:r>
              <a:rPr lang="ar-DZ" sz="1800" dirty="0" smtClean="0">
                <a:latin typeface="Calibri" panose="020F0502020204030204" pitchFamily="34" charset="0"/>
                <a:ea typeface="Felix Titling" panose="04060505060202020A04" pitchFamily="82" charset="0"/>
                <a:cs typeface="Simplified Arabic" panose="02020603050405020304" pitchFamily="18" charset="-78"/>
              </a:rPr>
              <a:t>.</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390677"/>
            <a:ext cx="8229600" cy="68639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المعايير والأداء المثالي: </a:t>
            </a:r>
            <a:r>
              <a:rPr lang="ar-DZ" sz="1800" dirty="0">
                <a:latin typeface="Calibri" panose="020F0502020204030204" pitchFamily="34" charset="0"/>
                <a:ea typeface="Felix Titling" panose="04060505060202020A04" pitchFamily="82" charset="0"/>
                <a:cs typeface="Simplified Arabic" panose="02020603050405020304" pitchFamily="18" charset="-78"/>
              </a:rPr>
              <a:t>يجب وضع المعايير المناسبة لتحفيز الموظفين وتمكينهم من الوصول إلى الإمكانية القصوى.</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SzPts val="1100"/>
              <a:buNone/>
              <a:tabLst>
                <a:tab pos="89535" algn="r"/>
              </a:tabLst>
            </a:pP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52099" y="4326782"/>
            <a:ext cx="8229600" cy="75840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التدريب والتطوير: </a:t>
            </a:r>
            <a:r>
              <a:rPr lang="ar-DZ" sz="1800" dirty="0">
                <a:latin typeface="Calibri" panose="020F0502020204030204" pitchFamily="34" charset="0"/>
                <a:ea typeface="Felix Titling" panose="04060505060202020A04" pitchFamily="82" charset="0"/>
                <a:cs typeface="Simplified Arabic" panose="02020603050405020304" pitchFamily="18" charset="-78"/>
              </a:rPr>
              <a:t>حيث يعتبر التدريب عنصرا أساسيا لتزويد الموظفين بالثقة والمهارات اللازمة لأداء العمل.</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58150" y="5334894"/>
            <a:ext cx="8229600" cy="68639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المعرفة والمعلومات: </a:t>
            </a:r>
            <a:r>
              <a:rPr lang="ar-DZ" sz="1800" dirty="0">
                <a:latin typeface="Calibri" panose="020F0502020204030204" pitchFamily="34" charset="0"/>
                <a:ea typeface="Felix Titling" panose="04060505060202020A04" pitchFamily="82" charset="0"/>
                <a:cs typeface="Simplified Arabic" panose="02020603050405020304" pitchFamily="18" charset="-78"/>
              </a:rPr>
              <a:t>فالموظفون بحاجة إلى المعرفة لكي يتمكنوا من اتخاذ القرارات المتعلقة بعملهم، وبدون ذلك سيكون الموظفون قاصرين في مقدرتهم على القيام بالمهام والمسؤوليات المطلوبة منهم.</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973480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طرق تمكين العاملين( تابع)</a:t>
            </a:r>
            <a:endParaRPr lang="fr-FR" sz="3600" dirty="0"/>
          </a:p>
        </p:txBody>
      </p:sp>
      <p:sp>
        <p:nvSpPr>
          <p:cNvPr id="3" name="Espace réservé du contenu 2"/>
          <p:cNvSpPr>
            <a:spLocks noGrp="1"/>
          </p:cNvSpPr>
          <p:nvPr>
            <p:ph idx="1"/>
          </p:nvPr>
        </p:nvSpPr>
        <p:spPr>
          <a:xfrm>
            <a:off x="457200" y="1595339"/>
            <a:ext cx="8229600" cy="681533"/>
          </a:xfrm>
          <a:solidFill>
            <a:schemeClr val="bg1">
              <a:lumMod val="95000"/>
            </a:schemeClr>
          </a:solidFill>
          <a:ln>
            <a:solidFill>
              <a:schemeClr val="bg1">
                <a:lumMod val="50000"/>
              </a:schemeClr>
            </a:solidFill>
          </a:ln>
        </p:spPr>
        <p:txBody>
          <a:bodyPr>
            <a:normAutofit fontScale="92500"/>
          </a:bodyPr>
          <a:lstStyle/>
          <a:p>
            <a:pPr marL="0" lvl="0" indent="0" algn="just" rtl="1">
              <a:lnSpc>
                <a:spcPct val="107000"/>
              </a:lnSpc>
              <a:buClr>
                <a:srgbClr val="000000"/>
              </a:buClr>
              <a:buNone/>
              <a:tabLst>
                <a:tab pos="8953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التغذية الرجعية: </a:t>
            </a:r>
            <a:r>
              <a:rPr lang="ar-DZ" sz="1800" dirty="0">
                <a:latin typeface="Calibri" panose="020F0502020204030204" pitchFamily="34" charset="0"/>
                <a:ea typeface="Felix Titling" panose="04060505060202020A04" pitchFamily="82" charset="0"/>
                <a:cs typeface="Simplified Arabic" panose="02020603050405020304" pitchFamily="18" charset="-78"/>
              </a:rPr>
              <a:t>تعبر التغذية الرجعية عن أداء الموظف عنصرا مهما في التمكين، فإذا أردنا أن نمنح الموظف التمكين وأن ينجح في ذلكن يجب أن يكون الموظف والمنظمة على علم بنقاط ضعفه للقيام بتقويمها ومراجعتها.</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4" name="Espace réservé du contenu 2"/>
          <p:cNvSpPr txBox="1">
            <a:spLocks/>
          </p:cNvSpPr>
          <p:nvPr/>
        </p:nvSpPr>
        <p:spPr>
          <a:xfrm>
            <a:off x="452099" y="2486723"/>
            <a:ext cx="8229600" cy="65424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 pos="17970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التقدير والاهتمام: </a:t>
            </a:r>
            <a:r>
              <a:rPr lang="ar-DZ" sz="1800" dirty="0">
                <a:latin typeface="Calibri" panose="020F0502020204030204" pitchFamily="34" charset="0"/>
                <a:ea typeface="Felix Titling" panose="04060505060202020A04" pitchFamily="82" charset="0"/>
                <a:cs typeface="Simplified Arabic" panose="02020603050405020304" pitchFamily="18" charset="-78"/>
              </a:rPr>
              <a:t>يحتاج الموظف للشعور باحترام وتقدير الذات، والمدير هنا له دور مهم في ذلك من خلال إظهاره تقديره وحرصه واحترامه للموظف.</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r>
              <a:rPr kumimoji="0" lang="ar-DZ" sz="1800" b="0" i="0" u="none" strike="noStrike" kern="1200" cap="none" spc="0" normalizeH="0" baseline="0" noProof="0" dirty="0" smtClean="0">
                <a:ln>
                  <a:noFill/>
                </a:ln>
                <a:solidFill>
                  <a:prstClr val="black"/>
                </a:solidFill>
                <a:effectLst/>
                <a:uLnTx/>
                <a:uFillTx/>
                <a:latin typeface="Calibri" panose="020F0502020204030204" pitchFamily="34" charset="0"/>
                <a:ea typeface="Felix Titling" panose="04060505060202020A04" pitchFamily="82" charset="0"/>
                <a:cs typeface="Simplified Arabic" panose="02020603050405020304" pitchFamily="18" charset="-78"/>
              </a:rPr>
              <a:t>.</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390677"/>
            <a:ext cx="8229600" cy="68639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 pos="17970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الثقة: </a:t>
            </a:r>
            <a:r>
              <a:rPr lang="ar-DZ" sz="1800" dirty="0">
                <a:latin typeface="Calibri" panose="020F0502020204030204" pitchFamily="34" charset="0"/>
                <a:ea typeface="Felix Titling" panose="04060505060202020A04" pitchFamily="82" charset="0"/>
                <a:cs typeface="Simplified Arabic" panose="02020603050405020304" pitchFamily="18" charset="-78"/>
              </a:rPr>
              <a:t>عندما يثق المدير في موظفه فإن ذلك سيؤدي تركيز الموظف جهوده في أداء العمل بدلا من الخوف والسعي على تبرير كل خطوة يقوم بها.</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Pts val="1100"/>
              <a:buFont typeface="Arial" pitchFamily="34" charset="0"/>
              <a:buNone/>
              <a:tabLst>
                <a:tab pos="89535" algn="r"/>
              </a:tabLst>
              <a:defRPr/>
            </a:pP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52099" y="4326782"/>
            <a:ext cx="8229600" cy="133446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 pos="179705" algn="r"/>
              </a:tabLst>
            </a:pPr>
            <a:r>
              <a:rPr lang="ar-DZ" sz="1800" b="1" dirty="0">
                <a:latin typeface="Calibri" panose="020F0502020204030204" pitchFamily="34" charset="0"/>
                <a:ea typeface="Felix Titling" panose="04060505060202020A04" pitchFamily="82" charset="0"/>
                <a:cs typeface="Simplified Arabic" panose="02020603050405020304" pitchFamily="18" charset="-78"/>
              </a:rPr>
              <a:t>التمكين من خلال السماح بالفشل: </a:t>
            </a:r>
            <a:r>
              <a:rPr lang="ar-DZ" sz="1800" dirty="0">
                <a:latin typeface="Calibri" panose="020F0502020204030204" pitchFamily="34" charset="0"/>
                <a:ea typeface="Felix Titling" panose="04060505060202020A04" pitchFamily="82" charset="0"/>
                <a:cs typeface="Simplified Arabic" panose="02020603050405020304" pitchFamily="18" charset="-78"/>
              </a:rPr>
              <a:t>كثيرا او غالبا ما يكون الفشل مقدمة للنجاح، فالموظف الذي يعلم أنه يمكنه المحاولة وإذا فشل سوف يمنح فرصة أخرى أي السماح بمبدأ المخاطرة، فإن ذلك سيؤدي إلى النجاح والتميز وعلى الرغم من صعوبة إيجاد بيئة تتقبل المخاطرة.</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1782678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معيقات تمكين العاملين</a:t>
            </a:r>
            <a:endParaRPr lang="fr-FR" sz="3600" dirty="0"/>
          </a:p>
        </p:txBody>
      </p:sp>
      <p:sp>
        <p:nvSpPr>
          <p:cNvPr id="3" name="Espace réservé du contenu 2"/>
          <p:cNvSpPr>
            <a:spLocks noGrp="1"/>
          </p:cNvSpPr>
          <p:nvPr>
            <p:ph idx="1"/>
          </p:nvPr>
        </p:nvSpPr>
        <p:spPr>
          <a:xfrm>
            <a:off x="457200" y="1595339"/>
            <a:ext cx="8229600" cy="465509"/>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None/>
              <a:tabLst>
                <a:tab pos="89535" algn="r"/>
              </a:tabLst>
            </a:pPr>
            <a:r>
              <a:rPr lang="ar-DZ" sz="1800" dirty="0">
                <a:latin typeface="Calibri" panose="020F0502020204030204" pitchFamily="34" charset="0"/>
                <a:ea typeface="Felix Titling" panose="04060505060202020A04" pitchFamily="82" charset="0"/>
                <a:cs typeface="Simplified Arabic" panose="02020603050405020304" pitchFamily="18" charset="-78"/>
              </a:rPr>
              <a:t>ضعف وقلة مهارات العاملين</a:t>
            </a:r>
            <a:r>
              <a:rPr lang="ar-DZ" sz="1800" dirty="0" smtClean="0">
                <a:latin typeface="Calibri" panose="020F0502020204030204" pitchFamily="34" charset="0"/>
                <a:ea typeface="Felix Titling" panose="04060505060202020A04" pitchFamily="82" charset="0"/>
                <a:cs typeface="Simplified Arabic" panose="02020603050405020304" pitchFamily="18" charset="-78"/>
              </a:rPr>
              <a:t>.</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p:txBody>
      </p:sp>
      <p:sp>
        <p:nvSpPr>
          <p:cNvPr id="4" name="Espace réservé du contenu 2"/>
          <p:cNvSpPr txBox="1">
            <a:spLocks/>
          </p:cNvSpPr>
          <p:nvPr/>
        </p:nvSpPr>
        <p:spPr>
          <a:xfrm>
            <a:off x="452099" y="3481958"/>
            <a:ext cx="8229600" cy="565424"/>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600" dirty="0">
                <a:latin typeface="Calibri" panose="020F0502020204030204" pitchFamily="34" charset="0"/>
                <a:ea typeface="Felix Titling" panose="04060505060202020A04" pitchFamily="82" charset="0"/>
                <a:cs typeface="Simplified Arabic" panose="02020603050405020304" pitchFamily="18" charset="-78"/>
              </a:rPr>
              <a:t>العشوائية وعدم العدالة في كل من نظام المكافآت ونظام الحوافز</a:t>
            </a:r>
            <a:r>
              <a:rPr lang="ar-DZ" sz="1400" dirty="0">
                <a:latin typeface="Calibri" panose="020F0502020204030204" pitchFamily="34" charset="0"/>
                <a:ea typeface="Felix Titling" panose="04060505060202020A04" pitchFamily="82" charset="0"/>
                <a:cs typeface="Simplified Arabic" panose="02020603050405020304" pitchFamily="18" charset="-78"/>
              </a:rPr>
              <a:t>.</a:t>
            </a:r>
            <a:endParaRPr lang="fr-FR" sz="11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4241033"/>
            <a:ext cx="8229600" cy="55611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dirty="0">
                <a:latin typeface="Calibri" panose="020F0502020204030204" pitchFamily="34" charset="0"/>
                <a:ea typeface="Felix Titling" panose="04060505060202020A04" pitchFamily="82" charset="0"/>
                <a:cs typeface="Simplified Arabic" panose="02020603050405020304" pitchFamily="18" charset="-78"/>
              </a:rPr>
              <a:t>ضعف أو نقص العملية التدريبية من حيث الكم والكيف.</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Pts val="1100"/>
              <a:buFont typeface="Arial" pitchFamily="34" charset="0"/>
              <a:buNone/>
              <a:tabLst>
                <a:tab pos="89535" algn="r"/>
              </a:tabLst>
              <a:defRPr/>
            </a:pP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53049" y="2217043"/>
            <a:ext cx="8229600" cy="4655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spcBef>
                <a:spcPts val="0"/>
              </a:spcBef>
              <a:buClr>
                <a:srgbClr val="000000"/>
              </a:buClr>
              <a:buNone/>
              <a:tabLst>
                <a:tab pos="89535" algn="r"/>
              </a:tabLst>
            </a:pPr>
            <a:r>
              <a:rPr lang="ar-DZ" sz="1800" dirty="0">
                <a:solidFill>
                  <a:prstClr val="black"/>
                </a:solidFill>
                <a:latin typeface="Calibri" panose="020F0502020204030204" pitchFamily="34" charset="0"/>
                <a:ea typeface="Felix Titling" panose="04060505060202020A04" pitchFamily="82" charset="0"/>
                <a:cs typeface="Simplified Arabic" panose="02020603050405020304" pitchFamily="18" charset="-78"/>
              </a:rPr>
              <a:t>عدم اقتناع الإدارة العليا بأهمية وضرورة التمكين.</a:t>
            </a:r>
            <a:endParaRPr lang="fr-FR" sz="1400" dirty="0">
              <a:solidFill>
                <a:prstClr val="black"/>
              </a:solidFill>
              <a:latin typeface="Calibri" panose="020F0502020204030204" pitchFamily="34" charset="0"/>
              <a:ea typeface="Felix Titling" panose="04060505060202020A04" pitchFamily="82" charset="0"/>
              <a:cs typeface="Felix Titling" panose="04060505060202020A04" pitchFamily="82" charset="0"/>
            </a:endParaRPr>
          </a:p>
        </p:txBody>
      </p:sp>
      <p:sp>
        <p:nvSpPr>
          <p:cNvPr id="8" name="Espace réservé du contenu 2"/>
          <p:cNvSpPr txBox="1">
            <a:spLocks/>
          </p:cNvSpPr>
          <p:nvPr/>
        </p:nvSpPr>
        <p:spPr>
          <a:xfrm>
            <a:off x="452099" y="2822798"/>
            <a:ext cx="8229600" cy="4655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lnSpc>
                <a:spcPct val="107000"/>
              </a:lnSpc>
              <a:buClr>
                <a:srgbClr val="000000"/>
              </a:buClr>
              <a:buFont typeface="Arial" pitchFamily="34" charset="0"/>
              <a:buNone/>
              <a:tabLst>
                <a:tab pos="89535" algn="r"/>
              </a:tabLst>
            </a:pPr>
            <a:r>
              <a:rPr lang="ar-DZ" sz="1800" dirty="0" smtClean="0">
                <a:latin typeface="Calibri" panose="020F0502020204030204" pitchFamily="34" charset="0"/>
                <a:ea typeface="Felix Titling" panose="04060505060202020A04" pitchFamily="82" charset="0"/>
                <a:cs typeface="Simplified Arabic" panose="02020603050405020304" pitchFamily="18" charset="-78"/>
              </a:rPr>
              <a:t>ضعف وقلة مهارات العاملين.</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p:txBody>
      </p:sp>
      <p:sp>
        <p:nvSpPr>
          <p:cNvPr id="9" name="Espace réservé du contenu 2"/>
          <p:cNvSpPr txBox="1">
            <a:spLocks/>
          </p:cNvSpPr>
          <p:nvPr/>
        </p:nvSpPr>
        <p:spPr>
          <a:xfrm>
            <a:off x="452099" y="4989730"/>
            <a:ext cx="8229600" cy="55611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9535" algn="r"/>
              </a:tabLst>
            </a:pPr>
            <a:r>
              <a:rPr lang="ar-DZ" sz="1800" dirty="0">
                <a:latin typeface="Calibri" panose="020F0502020204030204" pitchFamily="34" charset="0"/>
                <a:ea typeface="Felix Titling" panose="04060505060202020A04" pitchFamily="82" charset="0"/>
                <a:cs typeface="Simplified Arabic" panose="02020603050405020304" pitchFamily="18" charset="-78"/>
              </a:rPr>
              <a:t>تطبيق نظام رقابي صارم لا يسمح بحرية التصرف، وبالتالي يحد من الابداع.</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lnSpc>
                <a:spcPct val="107000"/>
              </a:lnSpc>
              <a:buClr>
                <a:srgbClr val="000000"/>
              </a:buClr>
              <a:buNone/>
              <a:tabLst>
                <a:tab pos="89535" algn="r"/>
              </a:tabLst>
            </a:pP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Pts val="1100"/>
              <a:buFont typeface="Arial" pitchFamily="34" charset="0"/>
              <a:buNone/>
              <a:tabLst>
                <a:tab pos="89535" algn="r"/>
              </a:tabLst>
              <a:defRPr/>
            </a:pP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171703118"/>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726</Words>
  <Application>Microsoft Office PowerPoint</Application>
  <PresentationFormat>Affichage à l'écran (4:3)</PresentationFormat>
  <Paragraphs>48</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Felix Titling</vt:lpstr>
      <vt:lpstr>Simplified Arabic</vt:lpstr>
      <vt:lpstr>Times New Roman</vt:lpstr>
      <vt:lpstr>Thème Office</vt:lpstr>
      <vt:lpstr>أهداف المحاضرة الثانية عشر</vt:lpstr>
      <vt:lpstr>تعريف التمكين</vt:lpstr>
      <vt:lpstr>خصائص تمكين العاملين</vt:lpstr>
      <vt:lpstr>أهداف تمكين العاملين</vt:lpstr>
      <vt:lpstr>أبعاد تمكين العاملين</vt:lpstr>
      <vt:lpstr>طرق تمكين العاملين</vt:lpstr>
      <vt:lpstr>طرق تمكين العاملين( تابع)</vt:lpstr>
      <vt:lpstr>معيقات تمكين العاملين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الخامس:   الأساليب الإدارية المتبعة في الإدارة الاستراتيجية للموارد البشرية </dc:title>
  <dc:creator>PC</dc:creator>
  <cp:lastModifiedBy>PC</cp:lastModifiedBy>
  <cp:revision>41</cp:revision>
  <dcterms:created xsi:type="dcterms:W3CDTF">2023-06-06T05:41:24Z</dcterms:created>
  <dcterms:modified xsi:type="dcterms:W3CDTF">2023-06-06T07:33:04Z</dcterms:modified>
</cp:coreProperties>
</file>