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73" r:id="rId5"/>
    <p:sldId id="258" r:id="rId6"/>
    <p:sldId id="260" r:id="rId7"/>
    <p:sldId id="259" r:id="rId8"/>
    <p:sldId id="261" r:id="rId9"/>
    <p:sldId id="262" r:id="rId10"/>
    <p:sldId id="263" r:id="rId11"/>
    <p:sldId id="264" r:id="rId12"/>
    <p:sldId id="265" r:id="rId13"/>
    <p:sldId id="266" r:id="rId14"/>
    <p:sldId id="267" r:id="rId15"/>
    <p:sldId id="268" r:id="rId16"/>
    <p:sldId id="274" r:id="rId17"/>
    <p:sldId id="269" r:id="rId18"/>
    <p:sldId id="270" r:id="rId19"/>
    <p:sldId id="271"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95E8E2F-BBC1-4703-B0AB-526CECE71A0A}" type="datetimeFigureOut">
              <a:rPr lang="fr-FR" smtClean="0"/>
              <a:pPr/>
              <a:t>25/04/2022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D66670-2229-470F-A8EB-EDB44F1AD8F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E8E2F-BBC1-4703-B0AB-526CECE71A0A}" type="datetimeFigureOut">
              <a:rPr lang="fr-FR" smtClean="0"/>
              <a:pPr/>
              <a:t>25/04/2022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670-2229-470F-A8EB-EDB44F1AD8F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714480" y="2285992"/>
            <a:ext cx="583264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zh-CN" sz="2400" b="1" i="0" u="none" strike="noStrike" cap="none" normalizeH="0" baseline="0" dirty="0" smtClean="0">
                <a:ln>
                  <a:noFill/>
                </a:ln>
                <a:solidFill>
                  <a:srgbClr val="00B050"/>
                </a:solidFill>
                <a:effectLst/>
                <a:latin typeface="Times New Roman" pitchFamily="18" charset="0"/>
                <a:ea typeface="SimSun" pitchFamily="2" charset="-122"/>
                <a:cs typeface="Times New Roman" pitchFamily="18" charset="0"/>
              </a:rPr>
              <a:t>Contaminants d’origine industrielle</a:t>
            </a:r>
            <a:endParaRPr kumimoji="0" lang="fr-FR" altLang="zh-CN" sz="2400" b="0" i="0" u="none" strike="noStrike" cap="none" normalizeH="0" baseline="0" dirty="0" smtClean="0">
              <a:ln>
                <a:noFill/>
              </a:ln>
              <a:solidFill>
                <a:srgbClr val="00B05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1462132"/>
            <a:ext cx="7272808" cy="3970318"/>
          </a:xfrm>
          <a:prstGeom prst="rect">
            <a:avLst/>
          </a:prstGeom>
          <a:noFill/>
        </p:spPr>
        <p:txBody>
          <a:bodyPr wrap="square">
            <a:spAutoFit/>
          </a:bodyPr>
          <a:lstStyle/>
          <a:p>
            <a:pPr algn="just">
              <a:lnSpc>
                <a:spcPct val="150000"/>
              </a:lnSpc>
            </a:pPr>
            <a:r>
              <a:rPr lang="fr-FR" sz="2400" b="1" dirty="0" smtClean="0">
                <a:solidFill>
                  <a:srgbClr val="002060"/>
                </a:solidFill>
                <a:latin typeface="Times New Roman" pitchFamily="18" charset="0"/>
                <a:cs typeface="Times New Roman" pitchFamily="18" charset="0"/>
              </a:rPr>
              <a:t> </a:t>
            </a:r>
            <a:endParaRPr lang="fr-FR" sz="2400" b="1" dirty="0">
              <a:solidFill>
                <a:srgbClr val="00B050"/>
              </a:solidFill>
              <a:latin typeface="Times New Roman" pitchFamily="18" charset="0"/>
              <a:cs typeface="Times New Roman" pitchFamily="18" charset="0"/>
            </a:endParaRPr>
          </a:p>
          <a:p>
            <a:pPr lvl="0" algn="just">
              <a:lnSpc>
                <a:spcPct val="150000"/>
              </a:lnSpc>
            </a:pPr>
            <a:r>
              <a:rPr lang="fr-FR" sz="2400" b="1" dirty="0">
                <a:solidFill>
                  <a:srgbClr val="002060"/>
                </a:solidFill>
                <a:latin typeface="Times New Roman" pitchFamily="18" charset="0"/>
                <a:cs typeface="Times New Roman" pitchFamily="18" charset="0"/>
              </a:rPr>
              <a:t> </a:t>
            </a:r>
            <a:r>
              <a:rPr lang="fr-FR" sz="2400" b="1" dirty="0" smtClean="0">
                <a:solidFill>
                  <a:srgbClr val="C00000"/>
                </a:solidFill>
                <a:latin typeface="Times New Roman" pitchFamily="18" charset="0"/>
                <a:cs typeface="Times New Roman" pitchFamily="18" charset="0"/>
                <a:sym typeface="Wingdings"/>
              </a:rPr>
              <a:t> </a:t>
            </a:r>
            <a:r>
              <a:rPr lang="fr-FR" sz="2400" b="1" dirty="0">
                <a:solidFill>
                  <a:srgbClr val="00B050"/>
                </a:solidFill>
                <a:latin typeface="Times New Roman" pitchFamily="18" charset="0"/>
                <a:cs typeface="Times New Roman" pitchFamily="18" charset="0"/>
              </a:rPr>
              <a:t>Dispersion planétaire de certains </a:t>
            </a:r>
            <a:r>
              <a:rPr lang="fr-FR" sz="2400" b="1" dirty="0" smtClean="0">
                <a:solidFill>
                  <a:srgbClr val="00B050"/>
                </a:solidFill>
                <a:latin typeface="Times New Roman" pitchFamily="18" charset="0"/>
                <a:cs typeface="Times New Roman" pitchFamily="18" charset="0"/>
              </a:rPr>
              <a:t>toxiques</a:t>
            </a:r>
            <a:endParaRPr lang="fr-FR" sz="2400" b="1" dirty="0">
              <a:latin typeface="Times New Roman" pitchFamily="18" charset="0"/>
              <a:cs typeface="Times New Roman" pitchFamily="18" charset="0"/>
            </a:endParaRPr>
          </a:p>
          <a:p>
            <a:pPr algn="just">
              <a:lnSpc>
                <a:spcPct val="150000"/>
              </a:lnSpc>
            </a:pPr>
            <a:r>
              <a:rPr lang="fr-FR" sz="2400" b="1" dirty="0">
                <a:latin typeface="Times New Roman" pitchFamily="18" charset="0"/>
                <a:cs typeface="Times New Roman" pitchFamily="18" charset="0"/>
              </a:rPr>
              <a:t>           </a:t>
            </a:r>
            <a:r>
              <a:rPr lang="fr-FR" sz="2400" b="1" dirty="0">
                <a:solidFill>
                  <a:srgbClr val="002060"/>
                </a:solidFill>
                <a:latin typeface="Times New Roman" pitchFamily="18" charset="0"/>
                <a:cs typeface="Times New Roman" pitchFamily="18" charset="0"/>
              </a:rPr>
              <a:t>Un autre aspect non moins préoccupant de la pollution de la biosphère par l'industrie chimique réside en l'étendue des surfaces exposées aux innombrables substances toxiques produites par les activités </a:t>
            </a:r>
            <a:r>
              <a:rPr lang="fr-FR" sz="2400" b="1" dirty="0" smtClean="0">
                <a:solidFill>
                  <a:srgbClr val="002060"/>
                </a:solidFill>
                <a:latin typeface="Times New Roman" pitchFamily="18" charset="0"/>
                <a:cs typeface="Times New Roman" pitchFamily="18" charset="0"/>
              </a:rPr>
              <a:t>humaines.</a:t>
            </a:r>
            <a:endParaRPr lang="fr-FR"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1455167"/>
            <a:ext cx="7272808" cy="461665"/>
          </a:xfrm>
          <a:prstGeom prst="rect">
            <a:avLst/>
          </a:prstGeom>
          <a:noFill/>
        </p:spPr>
        <p:txBody>
          <a:bodyPr wrap="square">
            <a:spAutoFit/>
          </a:bodyPr>
          <a:lstStyle/>
          <a:p>
            <a:r>
              <a:rPr lang="fr-FR" sz="2400" b="1" dirty="0" smtClean="0">
                <a:solidFill>
                  <a:srgbClr val="FFC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Impact </a:t>
            </a:r>
            <a:r>
              <a:rPr lang="fr-FR" sz="2400" b="1" dirty="0">
                <a:solidFill>
                  <a:srgbClr val="00B050"/>
                </a:solidFill>
                <a:latin typeface="Times New Roman" pitchFamily="18" charset="0"/>
                <a:cs typeface="Times New Roman" pitchFamily="18" charset="0"/>
              </a:rPr>
              <a:t>négatif des industries sur le milieu </a:t>
            </a:r>
            <a:r>
              <a:rPr lang="fr-FR" sz="2400" b="1" dirty="0" smtClean="0">
                <a:solidFill>
                  <a:srgbClr val="00B050"/>
                </a:solidFill>
                <a:latin typeface="Times New Roman" pitchFamily="18" charset="0"/>
                <a:cs typeface="Times New Roman" pitchFamily="18" charset="0"/>
              </a:rPr>
              <a:t>naturel</a:t>
            </a:r>
          </a:p>
        </p:txBody>
      </p:sp>
      <p:sp>
        <p:nvSpPr>
          <p:cNvPr id="3" name="Rectangle 2"/>
          <p:cNvSpPr/>
          <p:nvPr/>
        </p:nvSpPr>
        <p:spPr>
          <a:xfrm>
            <a:off x="1043608" y="1928802"/>
            <a:ext cx="7272808" cy="2241960"/>
          </a:xfrm>
          <a:prstGeom prst="rect">
            <a:avLst/>
          </a:prstGeom>
          <a:noFill/>
        </p:spPr>
        <p:txBody>
          <a:bodyPr wrap="square">
            <a:spAutoFit/>
          </a:bodyPr>
          <a:lstStyle/>
          <a:p>
            <a:pPr algn="just">
              <a:lnSpc>
                <a:spcPct val="150000"/>
              </a:lnSpc>
            </a:pPr>
            <a:r>
              <a:rPr lang="fr-FR" sz="2400" b="1" dirty="0" smtClean="0">
                <a:solidFill>
                  <a:srgbClr val="002060"/>
                </a:solidFill>
                <a:latin typeface="Times New Roman" pitchFamily="18" charset="0"/>
                <a:cs typeface="Times New Roman" pitchFamily="18" charset="0"/>
              </a:rPr>
              <a:t> </a:t>
            </a:r>
            <a:endParaRPr lang="fr-FR" sz="2400" b="1" dirty="0">
              <a:solidFill>
                <a:srgbClr val="00B050"/>
              </a:solidFill>
              <a:latin typeface="Times New Roman" pitchFamily="18" charset="0"/>
              <a:cs typeface="Times New Roman" pitchFamily="18" charset="0"/>
            </a:endParaRPr>
          </a:p>
          <a:p>
            <a:pPr lvl="0" algn="just">
              <a:lnSpc>
                <a:spcPct val="150000"/>
              </a:lnSpc>
            </a:pPr>
            <a:r>
              <a:rPr lang="fr-FR" sz="2400" b="1" dirty="0">
                <a:solidFill>
                  <a:srgbClr val="002060"/>
                </a:solidFill>
                <a:latin typeface="Times New Roman" pitchFamily="18" charset="0"/>
                <a:cs typeface="Times New Roman" pitchFamily="18" charset="0"/>
              </a:rPr>
              <a:t> </a:t>
            </a:r>
            <a:r>
              <a:rPr lang="fr-FR" sz="2400" b="1" dirty="0" smtClean="0">
                <a:solidFill>
                  <a:srgbClr val="C00000"/>
                </a:solidFill>
                <a:latin typeface="Times New Roman" pitchFamily="18" charset="0"/>
                <a:cs typeface="Times New Roman" pitchFamily="18" charset="0"/>
                <a:sym typeface="Wingdings"/>
              </a:rPr>
              <a:t> </a:t>
            </a:r>
            <a:r>
              <a:rPr lang="fr-FR" sz="2400" b="1" dirty="0">
                <a:solidFill>
                  <a:schemeClr val="tx2"/>
                </a:solidFill>
                <a:latin typeface="Times New Roman" pitchFamily="18" charset="0"/>
                <a:cs typeface="Times New Roman" pitchFamily="18" charset="0"/>
              </a:rPr>
              <a:t>La pollution industrielle menace l'atmosphère, le sous-sol et les océans ainsi que les espèces qui y </a:t>
            </a:r>
            <a:r>
              <a:rPr lang="fr-FR" sz="2400" b="1" dirty="0" smtClean="0">
                <a:solidFill>
                  <a:schemeClr val="tx2"/>
                </a:solidFill>
                <a:latin typeface="Times New Roman" pitchFamily="18" charset="0"/>
                <a:cs typeface="Times New Roman" pitchFamily="18" charset="0"/>
              </a:rPr>
              <a:t>vivent.</a:t>
            </a:r>
          </a:p>
          <a:p>
            <a:pPr lvl="0" algn="just">
              <a:lnSpc>
                <a:spcPct val="150000"/>
              </a:lnSpc>
            </a:pPr>
            <a:endParaRPr lang="fr-FR"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70" y="260648"/>
            <a:ext cx="7920880" cy="461665"/>
          </a:xfrm>
          <a:prstGeom prst="rect">
            <a:avLst/>
          </a:prstGeom>
          <a:noFill/>
        </p:spPr>
        <p:txBody>
          <a:bodyPr wrap="square">
            <a:spAutoFit/>
          </a:bodyPr>
          <a:lstStyle/>
          <a:p>
            <a:r>
              <a:rPr lang="fr-FR" sz="2400" b="1" dirty="0">
                <a:solidFill>
                  <a:srgbClr val="FFC00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rPr>
              <a:t> Circulation  des agents polluants dans l’atmosphérique</a:t>
            </a:r>
          </a:p>
        </p:txBody>
      </p:sp>
      <p:sp>
        <p:nvSpPr>
          <p:cNvPr id="5" name="Rectangle 8"/>
          <p:cNvSpPr>
            <a:spLocks noChangeArrowheads="1"/>
          </p:cNvSpPr>
          <p:nvPr/>
        </p:nvSpPr>
        <p:spPr bwMode="auto">
          <a:xfrm>
            <a:off x="857224" y="928670"/>
            <a:ext cx="7921625" cy="5078313"/>
          </a:xfrm>
          <a:prstGeom prst="rect">
            <a:avLst/>
          </a:prstGeom>
          <a:noFill/>
          <a:ln w="9525">
            <a:noFill/>
            <a:miter lim="800000"/>
            <a:headEnd/>
            <a:tailEnd/>
          </a:ln>
        </p:spPr>
        <p:txBody>
          <a:bodyPr>
            <a:spAutoFit/>
          </a:bodyPr>
          <a:lstStyle/>
          <a:p>
            <a:pPr algn="just">
              <a:lnSpc>
                <a:spcPct val="150000"/>
              </a:lnSpc>
            </a:pPr>
            <a:r>
              <a:rPr lang="fr-FR" sz="2400" b="1" dirty="0">
                <a:solidFill>
                  <a:srgbClr val="002060"/>
                </a:solidFill>
                <a:latin typeface="Times New Roman" pitchFamily="18" charset="0"/>
                <a:cs typeface="Times New Roman" pitchFamily="18" charset="0"/>
              </a:rPr>
              <a:t>     </a:t>
            </a:r>
            <a:r>
              <a:rPr lang="fr-FR" sz="2400" b="1" dirty="0" smtClean="0">
                <a:solidFill>
                  <a:srgbClr val="002060"/>
                </a:solidFill>
                <a:latin typeface="Times New Roman" pitchFamily="18" charset="0"/>
                <a:cs typeface="Times New Roman" pitchFamily="18" charset="0"/>
              </a:rPr>
              <a:t>Les </a:t>
            </a:r>
            <a:r>
              <a:rPr lang="fr-FR" sz="2400" b="1" dirty="0">
                <a:solidFill>
                  <a:srgbClr val="002060"/>
                </a:solidFill>
                <a:latin typeface="Times New Roman" pitchFamily="18" charset="0"/>
                <a:cs typeface="Times New Roman" pitchFamily="18" charset="0"/>
              </a:rPr>
              <a:t>mouvement atmosphérique jouent un rôle fondamental dans la répartition des agents polluants</a:t>
            </a:r>
            <a:r>
              <a:rPr lang="fr-FR" sz="2400" b="1" dirty="0" smtClean="0">
                <a:solidFill>
                  <a:srgbClr val="002060"/>
                </a:solidFill>
                <a:latin typeface="Times New Roman" pitchFamily="18" charset="0"/>
                <a:cs typeface="Times New Roman" pitchFamily="18" charset="0"/>
              </a:rPr>
              <a:t>.</a:t>
            </a:r>
            <a:endParaRPr lang="fr-FR" sz="2400" b="1" dirty="0">
              <a:latin typeface="Times New Roman" pitchFamily="18" charset="0"/>
              <a:cs typeface="Times New Roman" pitchFamily="18" charset="0"/>
            </a:endParaRPr>
          </a:p>
          <a:p>
            <a:pPr algn="just">
              <a:lnSpc>
                <a:spcPct val="150000"/>
              </a:lnSpc>
            </a:pPr>
            <a:r>
              <a:rPr lang="fr-FR" sz="2400" b="1" dirty="0">
                <a:latin typeface="Times New Roman" pitchFamily="18" charset="0"/>
                <a:cs typeface="Times New Roman" pitchFamily="18" charset="0"/>
              </a:rPr>
              <a:t>                                    </a:t>
            </a:r>
            <a:r>
              <a:rPr lang="fr-FR" sz="2400" b="1" dirty="0">
                <a:solidFill>
                  <a:srgbClr val="FFFF00"/>
                </a:solidFill>
                <a:latin typeface="Times New Roman" pitchFamily="18" charset="0"/>
                <a:cs typeface="Times New Roman" pitchFamily="18" charset="0"/>
              </a:rPr>
              <a:t> </a:t>
            </a:r>
            <a:r>
              <a:rPr lang="fr-FR" sz="2400" b="1" dirty="0">
                <a:solidFill>
                  <a:srgbClr val="00B050"/>
                </a:solidFill>
                <a:latin typeface="Times New Roman" pitchFamily="18" charset="0"/>
                <a:cs typeface="Times New Roman" pitchFamily="18" charset="0"/>
              </a:rPr>
              <a:t>- Les courants</a:t>
            </a:r>
          </a:p>
          <a:p>
            <a:pPr algn="just">
              <a:lnSpc>
                <a:spcPct val="150000"/>
              </a:lnSpc>
            </a:pPr>
            <a:r>
              <a:rPr lang="fr-FR" sz="2400" b="1" dirty="0">
                <a:solidFill>
                  <a:srgbClr val="00B050"/>
                </a:solidFill>
                <a:latin typeface="Times New Roman" pitchFamily="18" charset="0"/>
                <a:cs typeface="Times New Roman" pitchFamily="18" charset="0"/>
              </a:rPr>
              <a:t>                                     - Les vents </a:t>
            </a:r>
            <a:endParaRPr lang="fr-FR" sz="2400" b="1" dirty="0">
              <a:solidFill>
                <a:srgbClr val="FFFF00"/>
              </a:solidFill>
              <a:latin typeface="Times New Roman" pitchFamily="18" charset="0"/>
              <a:cs typeface="Times New Roman" pitchFamily="18" charset="0"/>
            </a:endParaRPr>
          </a:p>
          <a:p>
            <a:pPr algn="just">
              <a:lnSpc>
                <a:spcPct val="150000"/>
              </a:lnSpc>
            </a:pPr>
            <a:r>
              <a:rPr lang="fr-FR" sz="2400" b="1" dirty="0">
                <a:solidFill>
                  <a:srgbClr val="FFFF00"/>
                </a:solidFill>
                <a:latin typeface="Times New Roman" pitchFamily="18" charset="0"/>
                <a:cs typeface="Times New Roman" pitchFamily="18" charset="0"/>
              </a:rPr>
              <a:t>    </a:t>
            </a:r>
            <a:r>
              <a:rPr lang="fr-FR" sz="2400" b="1" dirty="0">
                <a:solidFill>
                  <a:srgbClr val="002060"/>
                </a:solidFill>
                <a:latin typeface="Times New Roman" pitchFamily="18" charset="0"/>
                <a:cs typeface="Times New Roman" pitchFamily="18" charset="0"/>
              </a:rPr>
              <a:t>La contamination de l’atmosphère ne se fait pas au hasard mais selon des mécanismes bien définies</a:t>
            </a:r>
            <a:r>
              <a:rPr lang="fr-FR" sz="2400" b="1" dirty="0" smtClean="0">
                <a:solidFill>
                  <a:srgbClr val="002060"/>
                </a:solidFill>
                <a:latin typeface="Times New Roman" pitchFamily="18" charset="0"/>
                <a:cs typeface="Times New Roman" pitchFamily="18" charset="0"/>
              </a:rPr>
              <a:t>.</a:t>
            </a:r>
            <a:endParaRPr lang="fr-FR" sz="2400" b="1" dirty="0">
              <a:latin typeface="Times New Roman" pitchFamily="18" charset="0"/>
              <a:cs typeface="Times New Roman" pitchFamily="18" charset="0"/>
            </a:endParaRPr>
          </a:p>
          <a:p>
            <a:pPr algn="just">
              <a:lnSpc>
                <a:spcPct val="150000"/>
              </a:lnSpc>
            </a:pPr>
            <a:r>
              <a:rPr lang="fr-FR" sz="2400" b="1" dirty="0">
                <a:latin typeface="Times New Roman" pitchFamily="18" charset="0"/>
                <a:cs typeface="Times New Roman" pitchFamily="18" charset="0"/>
              </a:rPr>
              <a:t>    </a:t>
            </a:r>
            <a:r>
              <a:rPr lang="fr-FR" sz="2400" b="1" dirty="0">
                <a:solidFill>
                  <a:srgbClr val="002060"/>
                </a:solidFill>
                <a:latin typeface="Times New Roman" pitchFamily="18" charset="0"/>
                <a:cs typeface="Times New Roman" pitchFamily="18" charset="0"/>
              </a:rPr>
              <a:t>Un vent dominant d’ouest qui souffle avec une vitesse de  </a:t>
            </a:r>
            <a:r>
              <a:rPr lang="fr-FR" sz="2400" b="1" dirty="0">
                <a:solidFill>
                  <a:srgbClr val="00B050"/>
                </a:solidFill>
                <a:latin typeface="Times New Roman" pitchFamily="18" charset="0"/>
                <a:cs typeface="Times New Roman" pitchFamily="18" charset="0"/>
              </a:rPr>
              <a:t>35km/h</a:t>
            </a:r>
            <a:r>
              <a:rPr lang="fr-FR" sz="2400" b="1" dirty="0">
                <a:solidFill>
                  <a:srgbClr val="002060"/>
                </a:solidFill>
                <a:latin typeface="Times New Roman" pitchFamily="18" charset="0"/>
                <a:cs typeface="Times New Roman" pitchFamily="18" charset="0"/>
              </a:rPr>
              <a:t> au moyenne ver le nord permit un transit de toute substances situées a ce niveau en </a:t>
            </a:r>
            <a:r>
              <a:rPr lang="fr-FR" sz="2400" b="1" dirty="0">
                <a:solidFill>
                  <a:srgbClr val="00B050"/>
                </a:solidFill>
                <a:latin typeface="Times New Roman" pitchFamily="18" charset="0"/>
                <a:cs typeface="Times New Roman" pitchFamily="18" charset="0"/>
              </a:rPr>
              <a:t>12 jours</a:t>
            </a:r>
            <a:r>
              <a:rPr lang="fr-FR" sz="2400" b="1" dirty="0">
                <a:solidFill>
                  <a:srgbClr val="00206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750" y="686301"/>
            <a:ext cx="7921625" cy="5262979"/>
          </a:xfrm>
          <a:prstGeom prst="rect">
            <a:avLst/>
          </a:prstGeom>
          <a:noFill/>
          <a:ln w="9525">
            <a:noFill/>
            <a:miter lim="800000"/>
            <a:headEnd/>
            <a:tailEnd/>
          </a:ln>
        </p:spPr>
        <p:txBody>
          <a:bodyPr>
            <a:spAutoFit/>
          </a:bodyPr>
          <a:lstStyle/>
          <a:p>
            <a:pPr algn="ctr">
              <a:defRPr/>
            </a:pPr>
            <a:r>
              <a:rPr lang="fr-FR" sz="2400" b="1" dirty="0">
                <a:solidFill>
                  <a:srgbClr val="002060"/>
                </a:solidFill>
                <a:latin typeface="Times New Roman" pitchFamily="18" charset="0"/>
                <a:cs typeface="Times New Roman" pitchFamily="18" charset="0"/>
              </a:rPr>
              <a:t>     </a:t>
            </a:r>
            <a:r>
              <a:rPr lang="fr-FR" sz="2400" b="1" dirty="0">
                <a:latin typeface="Times New Roman" pitchFamily="18" charset="0"/>
                <a:cs typeface="Times New Roman" pitchFamily="18" charset="0"/>
              </a:rPr>
              <a:t>La dispersion des polluants dans l’atmosphère se fait selon les caractéristiques de</a:t>
            </a:r>
          </a:p>
          <a:p>
            <a:pPr algn="ctr">
              <a:defRPr/>
            </a:pPr>
            <a:endParaRPr lang="fr-FR" sz="2400" b="1" dirty="0">
              <a:latin typeface="Times New Roman" pitchFamily="18" charset="0"/>
              <a:cs typeface="Times New Roman" pitchFamily="18" charset="0"/>
            </a:endParaRPr>
          </a:p>
          <a:p>
            <a:pPr algn="ctr">
              <a:defRPr/>
            </a:pPr>
            <a:r>
              <a:rPr lang="fr-FR" sz="2400" b="1" dirty="0">
                <a:latin typeface="Times New Roman" pitchFamily="18" charset="0"/>
                <a:cs typeface="Times New Roman" pitchFamily="18" charset="0"/>
              </a:rPr>
              <a:t> </a:t>
            </a:r>
            <a:r>
              <a:rPr lang="fr-FR" sz="2400" b="1" dirty="0">
                <a:solidFill>
                  <a:srgbClr val="00B050"/>
                </a:solidFill>
                <a:latin typeface="Times New Roman" pitchFamily="18" charset="0"/>
                <a:cs typeface="Times New Roman" pitchFamily="18" charset="0"/>
              </a:rPr>
              <a:t>L’émission:</a:t>
            </a:r>
          </a:p>
          <a:p>
            <a:pPr algn="ctr">
              <a:defRPr/>
            </a:pPr>
            <a:r>
              <a:rPr lang="fr-FR" sz="2400" b="1" dirty="0">
                <a:latin typeface="Times New Roman" pitchFamily="18" charset="0"/>
                <a:cs typeface="Times New Roman" pitchFamily="18" charset="0"/>
              </a:rPr>
              <a:t> </a:t>
            </a:r>
            <a:r>
              <a:rPr lang="fr-FR" sz="2400" b="1" dirty="0">
                <a:solidFill>
                  <a:schemeClr val="tx2"/>
                </a:solidFill>
                <a:latin typeface="Times New Roman" pitchFamily="18" charset="0"/>
                <a:cs typeface="Times New Roman" pitchFamily="18" charset="0"/>
              </a:rPr>
              <a:t>Flux émis, altitude et température d’émission.</a:t>
            </a:r>
          </a:p>
          <a:p>
            <a:pPr algn="ctr">
              <a:defRPr/>
            </a:pPr>
            <a:endParaRPr lang="fr-FR" sz="2400" b="1" dirty="0">
              <a:latin typeface="Times New Roman" pitchFamily="18" charset="0"/>
              <a:cs typeface="Times New Roman" pitchFamily="18" charset="0"/>
            </a:endParaRPr>
          </a:p>
          <a:p>
            <a:pPr algn="ctr">
              <a:defRPr/>
            </a:pPr>
            <a:r>
              <a:rPr lang="fr-FR" sz="2400" b="1" dirty="0">
                <a:solidFill>
                  <a:srgbClr val="00B050"/>
                </a:solidFill>
                <a:latin typeface="Times New Roman" pitchFamily="18" charset="0"/>
                <a:cs typeface="Times New Roman" pitchFamily="18" charset="0"/>
              </a:rPr>
              <a:t>La topographie  du site:</a:t>
            </a:r>
          </a:p>
          <a:p>
            <a:pPr algn="ctr">
              <a:defRPr/>
            </a:pPr>
            <a:r>
              <a:rPr lang="fr-FR" sz="2400" b="1" dirty="0">
                <a:solidFill>
                  <a:schemeClr val="tx2"/>
                </a:solidFill>
                <a:latin typeface="Times New Roman" pitchFamily="18" charset="0"/>
                <a:cs typeface="Times New Roman" pitchFamily="18" charset="0"/>
              </a:rPr>
              <a:t> présence ou non du reliefs.</a:t>
            </a:r>
          </a:p>
          <a:p>
            <a:pPr algn="ctr">
              <a:defRPr/>
            </a:pPr>
            <a:endParaRPr lang="fr-FR" sz="2400" b="1" dirty="0">
              <a:solidFill>
                <a:srgbClr val="00B050"/>
              </a:solidFill>
              <a:latin typeface="Times New Roman" pitchFamily="18" charset="0"/>
              <a:cs typeface="Times New Roman" pitchFamily="18" charset="0"/>
            </a:endParaRPr>
          </a:p>
          <a:p>
            <a:pPr algn="ctr">
              <a:defRPr/>
            </a:pPr>
            <a:r>
              <a:rPr lang="fr-FR" sz="2400" b="1" dirty="0">
                <a:solidFill>
                  <a:srgbClr val="00B050"/>
                </a:solidFill>
                <a:latin typeface="Times New Roman" pitchFamily="18" charset="0"/>
                <a:cs typeface="Times New Roman" pitchFamily="18" charset="0"/>
              </a:rPr>
              <a:t>La climatologie:</a:t>
            </a:r>
          </a:p>
          <a:p>
            <a:pPr algn="ctr">
              <a:defRPr/>
            </a:pPr>
            <a:r>
              <a:rPr lang="fr-FR" sz="2400" b="1" dirty="0">
                <a:solidFill>
                  <a:srgbClr val="FFFF00"/>
                </a:solidFill>
                <a:latin typeface="Times New Roman" pitchFamily="18" charset="0"/>
                <a:cs typeface="Times New Roman" pitchFamily="18" charset="0"/>
              </a:rPr>
              <a:t> </a:t>
            </a:r>
            <a:r>
              <a:rPr lang="fr-FR" sz="2400" b="1" dirty="0">
                <a:solidFill>
                  <a:schemeClr val="tx2"/>
                </a:solidFill>
                <a:latin typeface="Times New Roman" pitchFamily="18" charset="0"/>
                <a:cs typeface="Times New Roman" pitchFamily="18" charset="0"/>
              </a:rPr>
              <a:t>Température, vitesse du vent et la pression atmosphérique.</a:t>
            </a:r>
          </a:p>
          <a:p>
            <a:pPr algn="ctr">
              <a:defRPr/>
            </a:pPr>
            <a:endParaRPr lang="fr-FR" sz="2400" b="1" dirty="0">
              <a:latin typeface="Times New Roman" pitchFamily="18" charset="0"/>
              <a:cs typeface="Times New Roman" pitchFamily="18" charset="0"/>
            </a:endParaRPr>
          </a:p>
          <a:p>
            <a:pPr algn="ctr">
              <a:defRPr/>
            </a:pPr>
            <a:r>
              <a:rPr lang="fr-FR" sz="2400" b="1" dirty="0">
                <a:solidFill>
                  <a:srgbClr val="00B050"/>
                </a:solidFill>
                <a:latin typeface="Times New Roman" pitchFamily="18" charset="0"/>
                <a:cs typeface="Times New Roman" pitchFamily="18" charset="0"/>
              </a:rPr>
              <a:t>La taille des particules: </a:t>
            </a:r>
          </a:p>
          <a:p>
            <a:pPr algn="ctr">
              <a:defRPr/>
            </a:pPr>
            <a:r>
              <a:rPr lang="fr-FR" sz="2400" b="1" dirty="0">
                <a:solidFill>
                  <a:schemeClr val="tx2"/>
                </a:solidFill>
                <a:latin typeface="Times New Roman" pitchFamily="18" charset="0"/>
                <a:cs typeface="Times New Roman" pitchFamily="18" charset="0"/>
              </a:rPr>
              <a:t>Influencent le transport et la dispersion.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785786" y="1173194"/>
            <a:ext cx="7921625" cy="3970318"/>
          </a:xfrm>
          <a:prstGeom prst="rect">
            <a:avLst/>
          </a:prstGeom>
          <a:noFill/>
          <a:ln w="9525">
            <a:noFill/>
            <a:miter lim="800000"/>
            <a:headEnd/>
            <a:tailEnd/>
          </a:ln>
        </p:spPr>
        <p:txBody>
          <a:bodyPr>
            <a:spAutoFit/>
          </a:bodyPr>
          <a:lstStyle/>
          <a:p>
            <a:pPr marL="457200" indent="-457200" algn="just">
              <a:lnSpc>
                <a:spcPct val="150000"/>
              </a:lnSpc>
            </a:pP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turbulence </a:t>
            </a:r>
            <a:r>
              <a:rPr lang="fr-FR" sz="2400" b="1" dirty="0" smtClean="0">
                <a:solidFill>
                  <a:srgbClr val="00B050"/>
                </a:solidFill>
                <a:latin typeface="Times New Roman" pitchFamily="18" charset="0"/>
                <a:cs typeface="Times New Roman" pitchFamily="18" charset="0"/>
              </a:rPr>
              <a:t>atmosphérique</a:t>
            </a:r>
            <a:endParaRPr lang="fr-FR" sz="2400" b="1" dirty="0" smtClean="0">
              <a:latin typeface="Times New Roman" pitchFamily="18" charset="0"/>
              <a:cs typeface="Times New Roman" pitchFamily="18" charset="0"/>
            </a:endParaRPr>
          </a:p>
          <a:p>
            <a:pPr marL="457200" indent="-457200" algn="just">
              <a:lnSpc>
                <a:spcPct val="150000"/>
              </a:lnSpc>
            </a:pPr>
            <a:r>
              <a:rPr lang="fr-FR" sz="2400" b="1" dirty="0" smtClean="0">
                <a:solidFill>
                  <a:schemeClr val="tx2"/>
                </a:solidFill>
                <a:latin typeface="Times New Roman" pitchFamily="18" charset="0"/>
                <a:cs typeface="Times New Roman" pitchFamily="18" charset="0"/>
              </a:rPr>
              <a:t>Ce sont les </a:t>
            </a:r>
            <a:r>
              <a:rPr lang="fr-FR" sz="2400" b="1" dirty="0" smtClean="0">
                <a:solidFill>
                  <a:srgbClr val="00B050"/>
                </a:solidFill>
                <a:latin typeface="Times New Roman" pitchFamily="18" charset="0"/>
                <a:cs typeface="Times New Roman" pitchFamily="18" charset="0"/>
              </a:rPr>
              <a:t>mouvements a petite échelle </a:t>
            </a:r>
            <a:r>
              <a:rPr lang="fr-FR" sz="2400" b="1" dirty="0" smtClean="0">
                <a:solidFill>
                  <a:schemeClr val="tx2"/>
                </a:solidFill>
                <a:latin typeface="Times New Roman" pitchFamily="18" charset="0"/>
                <a:cs typeface="Times New Roman" pitchFamily="18" charset="0"/>
              </a:rPr>
              <a:t>qui vont brasser la masse d’air et permettre la dilution des polluants. </a:t>
            </a:r>
            <a:endParaRPr lang="fr-FR" sz="2400" b="1" dirty="0" smtClean="0">
              <a:latin typeface="Times New Roman" pitchFamily="18" charset="0"/>
              <a:cs typeface="Times New Roman" pitchFamily="18" charset="0"/>
            </a:endParaRPr>
          </a:p>
          <a:p>
            <a:pPr marL="457200" indent="-457200" algn="just">
              <a:lnSpc>
                <a:spcPct val="150000"/>
              </a:lnSpc>
            </a:pPr>
            <a:r>
              <a:rPr lang="fr-FR" sz="2400" b="1" dirty="0" smtClean="0">
                <a:solidFill>
                  <a:schemeClr val="tx2"/>
                </a:solidFill>
                <a:latin typeface="Times New Roman" pitchFamily="18" charset="0"/>
                <a:cs typeface="Times New Roman" pitchFamily="18" charset="0"/>
              </a:rPr>
              <a:t>Les</a:t>
            </a:r>
            <a:r>
              <a:rPr lang="fr-FR" sz="2400" b="1" dirty="0" smtClean="0">
                <a:latin typeface="Times New Roman" pitchFamily="18" charset="0"/>
                <a:cs typeface="Times New Roman" pitchFamily="18" charset="0"/>
              </a:rPr>
              <a:t> </a:t>
            </a:r>
            <a:r>
              <a:rPr lang="fr-FR" sz="2400" b="1" dirty="0" smtClean="0">
                <a:solidFill>
                  <a:srgbClr val="00B050"/>
                </a:solidFill>
                <a:latin typeface="Times New Roman" pitchFamily="18" charset="0"/>
                <a:cs typeface="Times New Roman" pitchFamily="18" charset="0"/>
              </a:rPr>
              <a:t>mouvement à plus grande échelle </a:t>
            </a:r>
            <a:r>
              <a:rPr lang="fr-FR" sz="2400" b="1" dirty="0" smtClean="0">
                <a:solidFill>
                  <a:schemeClr val="tx2"/>
                </a:solidFill>
                <a:latin typeface="Times New Roman" pitchFamily="18" charset="0"/>
                <a:cs typeface="Times New Roman" pitchFamily="18" charset="0"/>
              </a:rPr>
              <a:t>vont assurer le transport</a:t>
            </a:r>
            <a:r>
              <a:rPr lang="fr-FR" sz="2400" b="1" dirty="0" smtClean="0">
                <a:solidFill>
                  <a:schemeClr val="tx2"/>
                </a:solidFill>
                <a:latin typeface="Times New Roman" pitchFamily="18" charset="0"/>
                <a:cs typeface="Times New Roman" pitchFamily="18" charset="0"/>
              </a:rPr>
              <a:t>.</a:t>
            </a:r>
            <a:endParaRPr lang="fr-FR" sz="2400" b="1" dirty="0" smtClean="0">
              <a:solidFill>
                <a:schemeClr val="tx2"/>
              </a:solidFill>
              <a:latin typeface="Times New Roman" pitchFamily="18" charset="0"/>
              <a:cs typeface="Times New Roman" pitchFamily="18" charset="0"/>
            </a:endParaRPr>
          </a:p>
          <a:p>
            <a:pPr marL="457200" indent="-457200" algn="just">
              <a:lnSpc>
                <a:spcPct val="150000"/>
              </a:lnSpc>
            </a:pPr>
            <a:r>
              <a:rPr lang="fr-FR" sz="2400" b="1" dirty="0" smtClean="0">
                <a:solidFill>
                  <a:schemeClr val="tx2"/>
                </a:solidFill>
                <a:latin typeface="Times New Roman" pitchFamily="18" charset="0"/>
                <a:cs typeface="Times New Roman" pitchFamily="18" charset="0"/>
              </a:rPr>
              <a:t>Plus la turbulence est importante plus la dispersion atmosphérique est grande.</a:t>
            </a:r>
            <a:endParaRPr lang="fr-FR" sz="2400" b="1" dirty="0">
              <a:solidFill>
                <a:schemeClr val="tx2"/>
              </a:solidFill>
              <a:latin typeface="Times New Roman" pitchFamily="18" charset="0"/>
              <a:cs typeface="Times New Roman" pitchFamily="18" charset="0"/>
            </a:endParaRPr>
          </a:p>
        </p:txBody>
      </p:sp>
      <p:sp>
        <p:nvSpPr>
          <p:cNvPr id="3" name="Rectangle 2"/>
          <p:cNvSpPr/>
          <p:nvPr/>
        </p:nvSpPr>
        <p:spPr>
          <a:xfrm>
            <a:off x="-32" y="260648"/>
            <a:ext cx="9144032" cy="830997"/>
          </a:xfrm>
          <a:prstGeom prst="rect">
            <a:avLst/>
          </a:prstGeom>
        </p:spPr>
        <p:txBody>
          <a:bodyPr wrap="square">
            <a:spAutoFit/>
          </a:bodyPr>
          <a:lstStyle/>
          <a:p>
            <a:pPr marL="457200" indent="-457200" algn="just"/>
            <a:r>
              <a:rPr lang="fr-FR" sz="2400" b="1" dirty="0" smtClean="0">
                <a:solidFill>
                  <a:srgbClr val="FFC00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rPr>
              <a:t>  Les facteurs de la dispersion des polluants dans l’atmosphère</a:t>
            </a:r>
          </a:p>
          <a:p>
            <a:pPr marL="457200" indent="-457200" algn="just"/>
            <a:r>
              <a:rPr lang="fr-FR" sz="2400" b="1" dirty="0" smtClean="0">
                <a:solidFill>
                  <a:srgbClr val="FFFF00"/>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793779" y="285728"/>
            <a:ext cx="7921625" cy="6119945"/>
          </a:xfrm>
          <a:prstGeom prst="rect">
            <a:avLst/>
          </a:prstGeom>
          <a:noFill/>
          <a:ln w="9525">
            <a:noFill/>
            <a:miter lim="800000"/>
            <a:headEnd/>
            <a:tailEnd/>
          </a:ln>
        </p:spPr>
        <p:txBody>
          <a:bodyPr>
            <a:spAutoFit/>
          </a:bodyPr>
          <a:lstStyle/>
          <a:p>
            <a:pPr marL="457200" indent="-457200" algn="just">
              <a:lnSpc>
                <a:spcPct val="150000"/>
              </a:lnSpc>
            </a:pP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Le vent  </a:t>
            </a:r>
            <a:r>
              <a:rPr lang="fr-FR" sz="2400" b="1" dirty="0" smtClean="0">
                <a:solidFill>
                  <a:schemeClr val="tx2"/>
                </a:solidFill>
                <a:latin typeface="Times New Roman" pitchFamily="18" charset="0"/>
                <a:cs typeface="Times New Roman" pitchFamily="18" charset="0"/>
              </a:rPr>
              <a:t>Il existe une relation évidente entre la vitesse du vent et les niveaux de concentration des polluants. </a:t>
            </a:r>
          </a:p>
          <a:p>
            <a:pPr marL="457200" indent="-457200" algn="just">
              <a:lnSpc>
                <a:spcPct val="150000"/>
              </a:lnSpc>
            </a:pPr>
            <a:r>
              <a:rPr lang="fr-FR" sz="2400" b="1" dirty="0" smtClean="0">
                <a:solidFill>
                  <a:schemeClr val="tx2"/>
                </a:solidFill>
                <a:latin typeface="Times New Roman" pitchFamily="18" charset="0"/>
                <a:cs typeface="Times New Roman" pitchFamily="18" charset="0"/>
              </a:rPr>
              <a:t>La dispersion des polluants augments avec la vitesse et la turbulence de vent.</a:t>
            </a:r>
          </a:p>
          <a:p>
            <a:pPr marL="457200" indent="-457200" algn="just">
              <a:lnSpc>
                <a:spcPct val="150000"/>
              </a:lnSpc>
            </a:pPr>
            <a:endParaRPr lang="fr-FR" sz="2400" b="1" dirty="0" smtClean="0">
              <a:latin typeface="Times New Roman" pitchFamily="18" charset="0"/>
              <a:cs typeface="Times New Roman" pitchFamily="18" charset="0"/>
            </a:endParaRPr>
          </a:p>
          <a:p>
            <a:pPr marL="457200" indent="-457200" algn="just">
              <a:lnSpc>
                <a:spcPct val="150000"/>
              </a:lnSpc>
            </a:pP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stabilité et l’instabilité atmosphérique</a:t>
            </a:r>
            <a:endParaRPr lang="fr-FR" sz="2400" b="1" dirty="0" smtClean="0">
              <a:solidFill>
                <a:srgbClr val="FFFF00"/>
              </a:solidFill>
              <a:latin typeface="Times New Roman" pitchFamily="18" charset="0"/>
              <a:cs typeface="Times New Roman" pitchFamily="18" charset="0"/>
            </a:endParaRPr>
          </a:p>
          <a:p>
            <a:pPr marL="457200" indent="-457200" algn="just">
              <a:lnSpc>
                <a:spcPct val="150000"/>
              </a:lnSpc>
            </a:pPr>
            <a:r>
              <a:rPr lang="fr-FR" sz="2400" b="1" dirty="0" smtClean="0">
                <a:solidFill>
                  <a:schemeClr val="tx2"/>
                </a:solidFill>
                <a:latin typeface="Times New Roman" pitchFamily="18" charset="0"/>
                <a:cs typeface="Times New Roman" pitchFamily="18" charset="0"/>
              </a:rPr>
              <a:t>La stabilité et l’instabilité de l’atmosphère sont les facteurs principaux de la dispersion atmosphérique, selon que l’atmosphère sera stable ou instable la dilution des polluants sera faible ou importante. </a:t>
            </a:r>
          </a:p>
          <a:p>
            <a:pPr marL="457200" indent="-457200" algn="just">
              <a:lnSpc>
                <a:spcPct val="150000"/>
              </a:lnSpc>
            </a:pPr>
            <a:endParaRPr lang="fr-FR"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48" y="500042"/>
            <a:ext cx="8001056" cy="1754326"/>
          </a:xfrm>
          <a:prstGeom prst="rect">
            <a:avLst/>
          </a:prstGeom>
        </p:spPr>
        <p:txBody>
          <a:bodyPr wrap="square">
            <a:spAutoFit/>
          </a:bodyPr>
          <a:lstStyle/>
          <a:p>
            <a:pPr marL="457200" indent="-457200" algn="just">
              <a:lnSpc>
                <a:spcPct val="150000"/>
              </a:lnSpc>
            </a:pP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température </a:t>
            </a:r>
            <a:r>
              <a:rPr lang="fr-FR" sz="2400" b="1" dirty="0" smtClean="0">
                <a:solidFill>
                  <a:srgbClr val="00B050"/>
                </a:solidFill>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La </a:t>
            </a:r>
            <a:r>
              <a:rPr lang="fr-FR" sz="2400" b="1" dirty="0" smtClean="0">
                <a:solidFill>
                  <a:schemeClr val="tx2"/>
                </a:solidFill>
                <a:latin typeface="Times New Roman" pitchFamily="18" charset="0"/>
                <a:cs typeface="Times New Roman" pitchFamily="18" charset="0"/>
              </a:rPr>
              <a:t>froid diminue l’instabilité de certaine gaz tandis que la chaleur estivale est nécessaire a la formation photochimique de l’ozone.</a:t>
            </a:r>
            <a:endParaRPr lang="fr-FR" sz="2400" b="1" dirty="0">
              <a:solidFill>
                <a:schemeClr val="tx2"/>
              </a:solidFill>
              <a:latin typeface="Times New Roman" pitchFamily="18" charset="0"/>
              <a:cs typeface="Times New Roman" pitchFamily="18" charset="0"/>
            </a:endParaRPr>
          </a:p>
        </p:txBody>
      </p:sp>
      <p:sp>
        <p:nvSpPr>
          <p:cNvPr id="5" name="Rectangle 4"/>
          <p:cNvSpPr/>
          <p:nvPr/>
        </p:nvSpPr>
        <p:spPr>
          <a:xfrm>
            <a:off x="642910" y="2571744"/>
            <a:ext cx="8215370" cy="2862322"/>
          </a:xfrm>
          <a:prstGeom prst="rect">
            <a:avLst/>
          </a:prstGeom>
        </p:spPr>
        <p:txBody>
          <a:bodyPr wrap="square">
            <a:spAutoFit/>
          </a:bodyPr>
          <a:lstStyle/>
          <a:p>
            <a:pPr marL="457200" indent="-457200" algn="just">
              <a:lnSpc>
                <a:spcPct val="150000"/>
              </a:lnSpc>
            </a:pP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topographie </a:t>
            </a:r>
            <a:r>
              <a:rPr lang="fr-FR" sz="2400" b="1" dirty="0" smtClean="0">
                <a:solidFill>
                  <a:srgbClr val="00B050"/>
                </a:solidFill>
                <a:latin typeface="Times New Roman" pitchFamily="18" charset="0"/>
                <a:cs typeface="Times New Roman" pitchFamily="18" charset="0"/>
              </a:rPr>
              <a:t>locale</a:t>
            </a:r>
            <a:endParaRPr lang="fr-FR" sz="2400" dirty="0" smtClean="0">
              <a:solidFill>
                <a:srgbClr val="FFFF00"/>
              </a:solidFill>
            </a:endParaRPr>
          </a:p>
          <a:p>
            <a:pPr marL="457200" indent="-457200" algn="just">
              <a:lnSpc>
                <a:spcPct val="150000"/>
              </a:lnSpc>
            </a:pPr>
            <a:r>
              <a:rPr lang="fr-FR" sz="2400" dirty="0" smtClean="0">
                <a:solidFill>
                  <a:srgbClr val="00B050"/>
                </a:solidFill>
              </a:rPr>
              <a:t> </a:t>
            </a:r>
            <a:r>
              <a:rPr lang="fr-FR" sz="2400" b="1" dirty="0" smtClean="0">
                <a:solidFill>
                  <a:srgbClr val="00B050"/>
                </a:solidFill>
                <a:latin typeface="Times New Roman" pitchFamily="18" charset="0"/>
                <a:cs typeface="Times New Roman" pitchFamily="18" charset="0"/>
              </a:rPr>
              <a:t>Brises marines: </a:t>
            </a:r>
            <a:r>
              <a:rPr lang="fr-FR" sz="2400" b="1" dirty="0" smtClean="0">
                <a:solidFill>
                  <a:schemeClr val="tx2"/>
                </a:solidFill>
                <a:latin typeface="Times New Roman" pitchFamily="18" charset="0"/>
                <a:cs typeface="Times New Roman" pitchFamily="18" charset="0"/>
              </a:rPr>
              <a:t>sont générées par le contraste thermique existant entre la terre et la mer.</a:t>
            </a:r>
          </a:p>
          <a:p>
            <a:pPr marL="457200" indent="-457200" algn="just">
              <a:lnSpc>
                <a:spcPct val="150000"/>
              </a:lnSpc>
            </a:pPr>
            <a:r>
              <a:rPr lang="fr-FR" sz="2400" b="1" dirty="0" smtClean="0">
                <a:solidFill>
                  <a:srgbClr val="00B050"/>
                </a:solidFill>
                <a:latin typeface="Times New Roman" pitchFamily="18" charset="0"/>
                <a:cs typeface="Times New Roman" pitchFamily="18" charset="0"/>
              </a:rPr>
              <a:t>Les vallées:</a:t>
            </a:r>
            <a:r>
              <a:rPr lang="fr-FR" sz="2400" b="1" dirty="0" smtClean="0">
                <a:solidFill>
                  <a:srgbClr val="FFFF00"/>
                </a:solidFill>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les masses d’air ne se déplacent pas dans le même sens de jour et de nuit. </a:t>
            </a:r>
            <a:endParaRPr lang="fr-FR" sz="2400" b="1" dirty="0" smtClean="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750" y="677009"/>
            <a:ext cx="7921625" cy="5011949"/>
          </a:xfrm>
          <a:prstGeom prst="rect">
            <a:avLst/>
          </a:prstGeom>
          <a:noFill/>
          <a:ln w="9525">
            <a:noFill/>
            <a:miter lim="800000"/>
            <a:headEnd/>
            <a:tailEnd/>
          </a:ln>
        </p:spPr>
        <p:txBody>
          <a:bodyPr wrap="square">
            <a:spAutoFit/>
          </a:bodyPr>
          <a:lstStyle/>
          <a:p>
            <a:pPr marL="457200" indent="-457200" algn="just">
              <a:lnSpc>
                <a:spcPct val="150000"/>
              </a:lnSpc>
              <a:buFont typeface="Wingdings" pitchFamily="2" charset="2"/>
              <a:buChar char="ü"/>
            </a:pPr>
            <a:r>
              <a:rPr lang="fr-FR" sz="2400" b="1" dirty="0" smtClean="0">
                <a:solidFill>
                  <a:srgbClr val="00B050"/>
                </a:solidFill>
                <a:latin typeface="Times New Roman" pitchFamily="18" charset="0"/>
                <a:cs typeface="Times New Roman" pitchFamily="18" charset="0"/>
              </a:rPr>
              <a:t>l’inversion thermique</a:t>
            </a:r>
          </a:p>
          <a:p>
            <a:pPr marL="457200" indent="-457200" algn="just">
              <a:lnSpc>
                <a:spcPct val="150000"/>
              </a:lnSpc>
            </a:pPr>
            <a:r>
              <a:rPr lang="fr-FR" sz="2400" b="1" dirty="0" smtClean="0">
                <a:solidFill>
                  <a:srgbClr val="00B050"/>
                </a:solidFill>
                <a:latin typeface="Times New Roman" pitchFamily="18" charset="0"/>
                <a:cs typeface="Times New Roman" pitchFamily="18" charset="0"/>
              </a:rPr>
              <a:t> </a:t>
            </a:r>
          </a:p>
          <a:p>
            <a:pPr algn="just">
              <a:lnSpc>
                <a:spcPct val="150000"/>
              </a:lnSpc>
            </a:pPr>
            <a:r>
              <a:rPr lang="fr-FR" sz="2400" b="1" dirty="0" smtClean="0">
                <a:solidFill>
                  <a:srgbClr val="002060"/>
                </a:solidFill>
                <a:latin typeface="Times New Roman" pitchFamily="18" charset="0"/>
                <a:cs typeface="Times New Roman" pitchFamily="18" charset="0"/>
              </a:rPr>
              <a:t>      En condition d’inversion thermique, le sol s’est refroidi de façon importante  pendant la nuit.</a:t>
            </a:r>
          </a:p>
          <a:p>
            <a:pPr algn="just">
              <a:lnSpc>
                <a:spcPct val="150000"/>
              </a:lnSpc>
            </a:pPr>
            <a:r>
              <a:rPr lang="fr-FR" sz="2400" b="1" dirty="0" smtClean="0">
                <a:solidFill>
                  <a:srgbClr val="002060"/>
                </a:solidFill>
                <a:latin typeface="Times New Roman" pitchFamily="18" charset="0"/>
                <a:cs typeface="Times New Roman" pitchFamily="18" charset="0"/>
              </a:rPr>
              <a:t>      La température  a quelques centaines de mètres d’altitude est supérieure a celle mesurée au niveau du sol. Les polluants se trouvent alors bloqués sous une couche d’inversion qui joue le rôle de couvercle thermique.</a:t>
            </a:r>
          </a:p>
          <a:p>
            <a:pPr algn="just">
              <a:lnSpc>
                <a:spcPct val="150000"/>
              </a:lnSpc>
            </a:pPr>
            <a:endParaRPr lang="fr-FR"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750" y="932527"/>
            <a:ext cx="7921625" cy="5632311"/>
          </a:xfrm>
          <a:prstGeom prst="rect">
            <a:avLst/>
          </a:prstGeom>
          <a:noFill/>
          <a:ln w="9525">
            <a:noFill/>
            <a:miter lim="800000"/>
            <a:headEnd/>
            <a:tailEnd/>
          </a:ln>
        </p:spPr>
        <p:txBody>
          <a:bodyPr wrap="square">
            <a:spAutoFit/>
          </a:bodyPr>
          <a:lstStyle/>
          <a:p>
            <a:pPr marL="457200" indent="-457200" algn="just"/>
            <a:r>
              <a:rPr lang="fr-FR" sz="2400" b="1" dirty="0" smtClean="0">
                <a:solidFill>
                  <a:srgbClr val="00B050"/>
                </a:solidFill>
                <a:latin typeface="Times New Roman" pitchFamily="18" charset="0"/>
                <a:cs typeface="Times New Roman" pitchFamily="18" charset="0"/>
                <a:sym typeface="Wingdings"/>
              </a:rPr>
              <a:t></a:t>
            </a:r>
            <a:r>
              <a:rPr lang="fr-FR" sz="2400" b="1" dirty="0" smtClean="0">
                <a:solidFill>
                  <a:srgbClr val="002060"/>
                </a:solidFill>
                <a:latin typeface="Times New Roman" pitchFamily="18" charset="0"/>
                <a:cs typeface="Times New Roman" pitchFamily="18" charset="0"/>
                <a:sym typeface="Wingdings"/>
              </a:rPr>
              <a:t> </a:t>
            </a:r>
            <a:r>
              <a:rPr lang="fr-FR" sz="2400" b="1" dirty="0" smtClean="0">
                <a:solidFill>
                  <a:srgbClr val="002060"/>
                </a:solidFill>
                <a:latin typeface="Times New Roman" pitchFamily="18" charset="0"/>
                <a:cs typeface="Times New Roman" pitchFamily="18" charset="0"/>
              </a:rPr>
              <a:t>Le rôle fondamentale du cycle de l’eau et de la circulation atmosphérique générale dans le transfère des polluants.</a:t>
            </a:r>
          </a:p>
          <a:p>
            <a:pPr marL="457200" indent="-457200" algn="just"/>
            <a:endParaRPr lang="fr-FR" sz="2400" b="1" dirty="0" smtClean="0">
              <a:solidFill>
                <a:srgbClr val="002060"/>
              </a:solidFill>
              <a:latin typeface="Times New Roman" pitchFamily="18" charset="0"/>
              <a:cs typeface="Times New Roman" pitchFamily="18" charset="0"/>
            </a:endParaRPr>
          </a:p>
          <a:p>
            <a:pPr marL="457200" indent="-457200" algn="just"/>
            <a:r>
              <a:rPr lang="fr-FR" sz="2400" b="1" dirty="0" smtClean="0">
                <a:solidFill>
                  <a:srgbClr val="00B050"/>
                </a:solidFill>
                <a:latin typeface="Times New Roman" pitchFamily="18" charset="0"/>
                <a:cs typeface="Times New Roman" pitchFamily="18" charset="0"/>
                <a:sym typeface="Wingdings"/>
              </a:rPr>
              <a:t></a:t>
            </a:r>
            <a:r>
              <a:rPr lang="fr-FR" sz="2400" b="1" dirty="0" smtClean="0">
                <a:solidFill>
                  <a:srgbClr val="002060"/>
                </a:solidFill>
                <a:latin typeface="Times New Roman" pitchFamily="18" charset="0"/>
                <a:cs typeface="Times New Roman" pitchFamily="18" charset="0"/>
                <a:sym typeface="Wingdings"/>
              </a:rPr>
              <a:t> </a:t>
            </a:r>
            <a:r>
              <a:rPr lang="fr-FR" sz="2400" b="1" dirty="0" smtClean="0">
                <a:solidFill>
                  <a:srgbClr val="002060"/>
                </a:solidFill>
                <a:latin typeface="Times New Roman" pitchFamily="18" charset="0"/>
                <a:cs typeface="Times New Roman" pitchFamily="18" charset="0"/>
              </a:rPr>
              <a:t>Les particules solides sont dissoutes dans les eaux pluviales.</a:t>
            </a:r>
          </a:p>
          <a:p>
            <a:pPr marL="457200" indent="-457200" algn="just"/>
            <a:endParaRPr lang="fr-FR" sz="2400" b="1" dirty="0">
              <a:solidFill>
                <a:srgbClr val="002060"/>
              </a:solidFill>
              <a:latin typeface="Times New Roman" pitchFamily="18" charset="0"/>
              <a:cs typeface="Times New Roman" pitchFamily="18" charset="0"/>
            </a:endParaRPr>
          </a:p>
          <a:p>
            <a:pPr marL="457200" indent="-457200" algn="just"/>
            <a:r>
              <a:rPr lang="fr-FR" sz="2400" b="1" dirty="0" smtClean="0">
                <a:solidFill>
                  <a:srgbClr val="00B050"/>
                </a:solidFill>
                <a:latin typeface="Times New Roman" pitchFamily="18" charset="0"/>
                <a:cs typeface="Times New Roman" pitchFamily="18" charset="0"/>
                <a:sym typeface="Wingdings"/>
              </a:rPr>
              <a:t></a:t>
            </a:r>
            <a:r>
              <a:rPr lang="fr-FR" sz="2400" b="1" dirty="0" smtClean="0">
                <a:solidFill>
                  <a:srgbClr val="002060"/>
                </a:solidFill>
                <a:latin typeface="Times New Roman" pitchFamily="18" charset="0"/>
                <a:cs typeface="Times New Roman" pitchFamily="18" charset="0"/>
                <a:sym typeface="Wingdings"/>
              </a:rPr>
              <a:t> </a:t>
            </a:r>
            <a:r>
              <a:rPr lang="fr-FR" sz="2400" b="1" dirty="0" smtClean="0">
                <a:solidFill>
                  <a:srgbClr val="002060"/>
                </a:solidFill>
                <a:latin typeface="Times New Roman" pitchFamily="18" charset="0"/>
                <a:cs typeface="Times New Roman" pitchFamily="18" charset="0"/>
              </a:rPr>
              <a:t>Les mécanismes de dépôt a la surface des eaux, des sols et de la végétation constituent les processus d’épuration de l’atmosphère  des polluants qui ne sont pas dégradés dans l’air. </a:t>
            </a:r>
          </a:p>
          <a:p>
            <a:pPr marL="457200" indent="-457200" algn="just"/>
            <a:endParaRPr lang="fr-FR" sz="2400" b="1" dirty="0" smtClean="0">
              <a:solidFill>
                <a:srgbClr val="002060"/>
              </a:solidFill>
              <a:latin typeface="Times New Roman" pitchFamily="18" charset="0"/>
              <a:cs typeface="Times New Roman" pitchFamily="18" charset="0"/>
            </a:endParaRPr>
          </a:p>
          <a:p>
            <a:pPr marL="457200" indent="-457200" algn="just"/>
            <a:r>
              <a:rPr lang="fr-FR" sz="2400" b="1" dirty="0" smtClean="0">
                <a:solidFill>
                  <a:srgbClr val="00B050"/>
                </a:solidFill>
                <a:latin typeface="Times New Roman" pitchFamily="18" charset="0"/>
                <a:cs typeface="Times New Roman" pitchFamily="18" charset="0"/>
                <a:sym typeface="Wingdings"/>
              </a:rPr>
              <a:t></a:t>
            </a:r>
            <a:r>
              <a:rPr lang="fr-FR" sz="2400" b="1" dirty="0" smtClean="0">
                <a:solidFill>
                  <a:srgbClr val="002060"/>
                </a:solidFill>
                <a:latin typeface="Times New Roman" pitchFamily="18" charset="0"/>
                <a:cs typeface="Times New Roman" pitchFamily="18" charset="0"/>
                <a:sym typeface="Wingdings"/>
              </a:rPr>
              <a:t> </a:t>
            </a:r>
            <a:r>
              <a:rPr lang="fr-FR" sz="2400" b="1" dirty="0" smtClean="0">
                <a:solidFill>
                  <a:srgbClr val="002060"/>
                </a:solidFill>
                <a:latin typeface="Times New Roman" pitchFamily="18" charset="0"/>
                <a:cs typeface="Times New Roman" pitchFamily="18" charset="0"/>
              </a:rPr>
              <a:t>Les pluies acides constituent un excellent exemple de transfert des polluants atmosphérique a grande distance. Elles peuvent affecter de grandes surfaces.</a:t>
            </a:r>
          </a:p>
        </p:txBody>
      </p:sp>
      <p:sp>
        <p:nvSpPr>
          <p:cNvPr id="3" name="Rectangle 3"/>
          <p:cNvSpPr>
            <a:spLocks noChangeArrowheads="1"/>
          </p:cNvSpPr>
          <p:nvPr/>
        </p:nvSpPr>
        <p:spPr bwMode="auto">
          <a:xfrm>
            <a:off x="250825" y="277813"/>
            <a:ext cx="8424863" cy="461665"/>
          </a:xfrm>
          <a:prstGeom prst="rect">
            <a:avLst/>
          </a:prstGeom>
          <a:noFill/>
          <a:ln w="9525">
            <a:noFill/>
            <a:miter lim="800000"/>
            <a:headEnd/>
            <a:tailEnd/>
          </a:ln>
        </p:spPr>
        <p:txBody>
          <a:bodyPr>
            <a:spAutoFit/>
          </a:bodyPr>
          <a:lstStyle/>
          <a:p>
            <a:pPr marL="457200" indent="-457200" algn="ctr"/>
            <a:r>
              <a:rPr lang="fr-FR" sz="2400" b="1" dirty="0" smtClean="0">
                <a:solidFill>
                  <a:srgbClr val="FFC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Passage </a:t>
            </a:r>
            <a:r>
              <a:rPr lang="fr-FR" sz="2400" b="1" dirty="0">
                <a:solidFill>
                  <a:srgbClr val="00B050"/>
                </a:solidFill>
                <a:latin typeface="Times New Roman" pitchFamily="18" charset="0"/>
                <a:cs typeface="Times New Roman" pitchFamily="18" charset="0"/>
              </a:rPr>
              <a:t>des polluants de l’atmosphère dans l’eau et les sols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750" y="1340768"/>
            <a:ext cx="7921625" cy="4893647"/>
          </a:xfrm>
          <a:prstGeom prst="rect">
            <a:avLst/>
          </a:prstGeom>
          <a:noFill/>
          <a:ln w="9525">
            <a:noFill/>
            <a:miter lim="800000"/>
            <a:headEnd/>
            <a:tailEnd/>
          </a:ln>
        </p:spPr>
        <p:txBody>
          <a:bodyPr wrap="square">
            <a:spAutoFit/>
          </a:bodyPr>
          <a:lstStyle/>
          <a:p>
            <a:pPr marL="457200" indent="-457200" algn="just"/>
            <a:r>
              <a:rPr lang="fr-FR" sz="2400" b="1" dirty="0" smtClean="0">
                <a:solidFill>
                  <a:schemeClr val="tx2"/>
                </a:solidFill>
                <a:latin typeface="Times New Roman" pitchFamily="18" charset="0"/>
                <a:cs typeface="Times New Roman" pitchFamily="18" charset="0"/>
                <a:sym typeface="Wingdings"/>
              </a:rPr>
              <a:t> </a:t>
            </a:r>
            <a:r>
              <a:rPr lang="fr-FR" sz="2400" b="1" dirty="0" smtClean="0">
                <a:solidFill>
                  <a:schemeClr val="tx2"/>
                </a:solidFill>
                <a:latin typeface="Times New Roman" pitchFamily="18" charset="0"/>
                <a:cs typeface="Times New Roman" pitchFamily="18" charset="0"/>
              </a:rPr>
              <a:t>La contamination des divers écosystèmes continentaux et marins par les agents polluants va se traduire par leur transfert sur les êtres vivants.</a:t>
            </a:r>
          </a:p>
          <a:p>
            <a:pPr marL="457200" indent="-457200" algn="just"/>
            <a:r>
              <a:rPr lang="fr-FR" sz="2400" b="1" dirty="0" smtClean="0">
                <a:solidFill>
                  <a:schemeClr val="tx2"/>
                </a:solidFill>
                <a:latin typeface="Times New Roman" pitchFamily="18" charset="0"/>
                <a:cs typeface="Times New Roman" pitchFamily="18" charset="0"/>
              </a:rPr>
              <a:t> </a:t>
            </a:r>
          </a:p>
          <a:p>
            <a:pPr marL="457200" indent="-457200" algn="just"/>
            <a:r>
              <a:rPr lang="fr-FR" sz="2400" b="1" dirty="0" smtClean="0">
                <a:solidFill>
                  <a:schemeClr val="tx2"/>
                </a:solidFill>
                <a:latin typeface="Times New Roman" pitchFamily="18" charset="0"/>
                <a:cs typeface="Times New Roman" pitchFamily="18" charset="0"/>
                <a:sym typeface="Wingdings"/>
              </a:rPr>
              <a:t> </a:t>
            </a:r>
            <a:r>
              <a:rPr lang="fr-FR" sz="2400" b="1" dirty="0" smtClean="0">
                <a:solidFill>
                  <a:schemeClr val="tx2"/>
                </a:solidFill>
                <a:latin typeface="Times New Roman" pitchFamily="18" charset="0"/>
                <a:cs typeface="Times New Roman" pitchFamily="18" charset="0"/>
              </a:rPr>
              <a:t>De nombreuses substances organiques et même minérales peuvent être converties par le jeu des facteurs biogéochimiques en des formes de toxicité nulle.</a:t>
            </a:r>
          </a:p>
          <a:p>
            <a:pPr marL="457200" indent="-457200" algn="just"/>
            <a:endParaRPr lang="fr-FR" sz="2400" b="1" dirty="0" smtClean="0">
              <a:solidFill>
                <a:schemeClr val="tx2"/>
              </a:solidFill>
              <a:latin typeface="Times New Roman" pitchFamily="18" charset="0"/>
              <a:cs typeface="Times New Roman" pitchFamily="18" charset="0"/>
            </a:endParaRPr>
          </a:p>
          <a:p>
            <a:pPr marL="457200" indent="-457200" algn="just"/>
            <a:r>
              <a:rPr lang="fr-FR" sz="2400" b="1" dirty="0" smtClean="0">
                <a:solidFill>
                  <a:schemeClr val="tx2"/>
                </a:solidFill>
                <a:latin typeface="Times New Roman" pitchFamily="18" charset="0"/>
                <a:cs typeface="Times New Roman" pitchFamily="18" charset="0"/>
                <a:sym typeface="Wingdings"/>
              </a:rPr>
              <a:t> </a:t>
            </a:r>
            <a:r>
              <a:rPr lang="fr-FR" sz="2400" b="1" dirty="0" smtClean="0">
                <a:solidFill>
                  <a:schemeClr val="tx2"/>
                </a:solidFill>
                <a:latin typeface="Times New Roman" pitchFamily="18" charset="0"/>
                <a:cs typeface="Times New Roman" pitchFamily="18" charset="0"/>
              </a:rPr>
              <a:t>Les éléments non biodégradables vont contaminer les communautés végétales puis animales, c’est-à-dire l’ensembles des réseaux trophiques (différents niveaux de la chaine alimentaire) de chaque biocénose.  </a:t>
            </a:r>
            <a:endParaRPr lang="fr-FR" sz="2400" b="1" dirty="0">
              <a:solidFill>
                <a:schemeClr val="tx2"/>
              </a:solidFill>
              <a:latin typeface="Times New Roman" pitchFamily="18" charset="0"/>
              <a:cs typeface="Times New Roman" pitchFamily="18" charset="0"/>
            </a:endParaRPr>
          </a:p>
        </p:txBody>
      </p:sp>
      <p:sp>
        <p:nvSpPr>
          <p:cNvPr id="4" name="Rectangle 4"/>
          <p:cNvSpPr>
            <a:spLocks noChangeArrowheads="1"/>
          </p:cNvSpPr>
          <p:nvPr/>
        </p:nvSpPr>
        <p:spPr bwMode="auto">
          <a:xfrm>
            <a:off x="250825" y="260648"/>
            <a:ext cx="8424863" cy="830997"/>
          </a:xfrm>
          <a:prstGeom prst="rect">
            <a:avLst/>
          </a:prstGeom>
          <a:noFill/>
          <a:ln w="9525">
            <a:noFill/>
            <a:miter lim="800000"/>
            <a:headEnd/>
            <a:tailEnd/>
          </a:ln>
        </p:spPr>
        <p:txBody>
          <a:bodyPr>
            <a:spAutoFit/>
          </a:bodyPr>
          <a:lstStyle/>
          <a:p>
            <a:pPr marL="457200" indent="-457200" algn="ctr"/>
            <a:r>
              <a:rPr lang="fr-FR" sz="2400" b="1" dirty="0" smtClean="0">
                <a:solidFill>
                  <a:srgbClr val="FFC000"/>
                </a:solidFill>
                <a:latin typeface="Times New Roman" pitchFamily="18" charset="0"/>
                <a:cs typeface="Times New Roman" pitchFamily="18" charset="0"/>
                <a:sym typeface="Wingdings"/>
              </a:rPr>
              <a:t></a:t>
            </a:r>
            <a:r>
              <a:rPr lang="fr-FR" sz="24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Transfert </a:t>
            </a:r>
            <a:r>
              <a:rPr lang="fr-FR" sz="2400" b="1" dirty="0">
                <a:solidFill>
                  <a:srgbClr val="00B050"/>
                </a:solidFill>
                <a:latin typeface="Times New Roman" pitchFamily="18" charset="0"/>
                <a:cs typeface="Times New Roman" pitchFamily="18" charset="0"/>
              </a:rPr>
              <a:t>des polluants dans la biomasse et contamination des réseaux trophiques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 y="252691"/>
            <a:ext cx="583264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altLang="zh-CN" sz="2400" b="1" i="0" u="none" strike="noStrike" cap="none" normalizeH="0" baseline="0" dirty="0" smtClean="0">
                <a:ln>
                  <a:noFill/>
                </a:ln>
                <a:solidFill>
                  <a:srgbClr val="FFC000"/>
                </a:solidFill>
                <a:effectLst/>
                <a:latin typeface="Times New Roman" pitchFamily="18" charset="0"/>
                <a:ea typeface="SimSun" pitchFamily="2" charset="-122"/>
                <a:cs typeface="Times New Roman" pitchFamily="18" charset="0"/>
                <a:sym typeface="Wingdings 2"/>
              </a:rPr>
              <a:t></a:t>
            </a:r>
            <a:r>
              <a:rPr kumimoji="0" lang="fr-FR" altLang="zh-CN" sz="2400" b="1" i="0" u="none" strike="noStrike" cap="none" normalizeH="0" baseline="0" dirty="0" smtClean="0">
                <a:ln>
                  <a:noFill/>
                </a:ln>
                <a:solidFill>
                  <a:srgbClr val="00B050"/>
                </a:solidFill>
                <a:effectLst/>
                <a:latin typeface="Times New Roman" pitchFamily="18" charset="0"/>
                <a:ea typeface="SimSun" pitchFamily="2" charset="-122"/>
                <a:cs typeface="Times New Roman" pitchFamily="18" charset="0"/>
                <a:sym typeface="Wingdings 2"/>
              </a:rPr>
              <a:t> </a:t>
            </a:r>
            <a:r>
              <a:rPr kumimoji="0" lang="fr-FR" altLang="zh-CN" sz="2400" b="1" i="0" u="none" strike="noStrike" cap="none" normalizeH="0" baseline="0" dirty="0" smtClean="0">
                <a:ln>
                  <a:noFill/>
                </a:ln>
                <a:solidFill>
                  <a:srgbClr val="00B050"/>
                </a:solidFill>
                <a:effectLst/>
                <a:latin typeface="Times New Roman" pitchFamily="18" charset="0"/>
                <a:ea typeface="SimSun" pitchFamily="2" charset="-122"/>
                <a:cs typeface="Times New Roman" pitchFamily="18" charset="0"/>
              </a:rPr>
              <a:t>Contaminants d’origine industrielle</a:t>
            </a:r>
            <a:endParaRPr kumimoji="0" lang="fr-FR" altLang="zh-CN" sz="2400" b="0" i="0" u="none" strike="noStrike" cap="none" normalizeH="0" baseline="0" dirty="0" smtClean="0">
              <a:ln>
                <a:noFill/>
              </a:ln>
              <a:solidFill>
                <a:srgbClr val="00B050"/>
              </a:solidFill>
              <a:effectLst/>
              <a:latin typeface="Arial" pitchFamily="34" charset="0"/>
              <a:cs typeface="Arial" pitchFamily="34" charset="0"/>
            </a:endParaRPr>
          </a:p>
        </p:txBody>
      </p:sp>
      <p:sp>
        <p:nvSpPr>
          <p:cNvPr id="5" name="Rectangle 4"/>
          <p:cNvSpPr/>
          <p:nvPr/>
        </p:nvSpPr>
        <p:spPr>
          <a:xfrm>
            <a:off x="1043608" y="785794"/>
            <a:ext cx="7272808" cy="2611292"/>
          </a:xfrm>
          <a:prstGeom prst="rect">
            <a:avLst/>
          </a:prstGeom>
          <a:noFill/>
        </p:spPr>
        <p:txBody>
          <a:bodyPr wrap="square">
            <a:spAutoFit/>
          </a:bodyPr>
          <a:lstStyle/>
          <a:p>
            <a:pPr algn="just">
              <a:lnSpc>
                <a:spcPct val="150000"/>
              </a:lnSpc>
            </a:pPr>
            <a:r>
              <a:rPr lang="fr-FR" sz="2400" b="1" dirty="0">
                <a:solidFill>
                  <a:srgbClr val="002060"/>
                </a:solidFill>
                <a:latin typeface="Times New Roman" pitchFamily="18" charset="0"/>
                <a:cs typeface="Times New Roman" pitchFamily="18" charset="0"/>
              </a:rPr>
              <a:t> </a:t>
            </a:r>
            <a:r>
              <a:rPr lang="fr-FR" sz="4000" b="1" dirty="0" smtClean="0">
                <a:solidFill>
                  <a:srgbClr val="FF0000"/>
                </a:solidFill>
                <a:latin typeface="Times New Roman" pitchFamily="18" charset="0"/>
                <a:cs typeface="Times New Roman" pitchFamily="18" charset="0"/>
                <a:sym typeface="Wingdings"/>
              </a:rPr>
              <a:t></a:t>
            </a:r>
            <a:r>
              <a:rPr lang="fr-FR" sz="2400" b="1" dirty="0" smtClean="0">
                <a:solidFill>
                  <a:srgbClr val="FF0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a:t>
            </a:r>
            <a:r>
              <a:rPr lang="fr-FR" sz="2400" b="1" dirty="0">
                <a:solidFill>
                  <a:srgbClr val="00B050"/>
                </a:solidFill>
                <a:latin typeface="Times New Roman" pitchFamily="18" charset="0"/>
                <a:cs typeface="Times New Roman" pitchFamily="18" charset="0"/>
              </a:rPr>
              <a:t>contamination </a:t>
            </a:r>
            <a:r>
              <a:rPr lang="fr-FR" sz="2400" b="1" dirty="0">
                <a:solidFill>
                  <a:srgbClr val="002060"/>
                </a:solidFill>
                <a:latin typeface="Times New Roman" pitchFamily="18" charset="0"/>
                <a:cs typeface="Times New Roman" pitchFamily="18" charset="0"/>
              </a:rPr>
              <a:t>de l'air, de l'eau ou du sol par des substances chimiques et organiques ou radioactives altérant la santé de l'homme, la qualité et le fonctionnement naturel des </a:t>
            </a:r>
            <a:r>
              <a:rPr lang="fr-FR" sz="2400" b="1" dirty="0" smtClean="0">
                <a:solidFill>
                  <a:srgbClr val="002060"/>
                </a:solidFill>
                <a:latin typeface="Times New Roman" pitchFamily="18" charset="0"/>
                <a:cs typeface="Times New Roman" pitchFamily="18" charset="0"/>
              </a:rPr>
              <a:t>écosystèmes.</a:t>
            </a:r>
            <a:endParaRPr lang="fr-FR" sz="2400" b="1" dirty="0">
              <a:solidFill>
                <a:srgbClr val="002060"/>
              </a:solidFill>
              <a:latin typeface="Times New Roman" pitchFamily="18" charset="0"/>
              <a:cs typeface="Times New Roman" pitchFamily="18" charset="0"/>
            </a:endParaRPr>
          </a:p>
        </p:txBody>
      </p:sp>
      <p:sp>
        <p:nvSpPr>
          <p:cNvPr id="6" name="Rectangle 5"/>
          <p:cNvSpPr/>
          <p:nvPr/>
        </p:nvSpPr>
        <p:spPr>
          <a:xfrm>
            <a:off x="1043608" y="3286124"/>
            <a:ext cx="7272808" cy="3165290"/>
          </a:xfrm>
          <a:prstGeom prst="rect">
            <a:avLst/>
          </a:prstGeom>
          <a:noFill/>
        </p:spPr>
        <p:txBody>
          <a:bodyPr wrap="square">
            <a:spAutoFit/>
          </a:bodyPr>
          <a:lstStyle/>
          <a:p>
            <a:pPr algn="just">
              <a:lnSpc>
                <a:spcPct val="150000"/>
              </a:lnSpc>
            </a:pPr>
            <a:r>
              <a:rPr lang="fr-FR" sz="4000" b="1" dirty="0">
                <a:solidFill>
                  <a:srgbClr val="002060"/>
                </a:solidFill>
                <a:latin typeface="Times New Roman" pitchFamily="18" charset="0"/>
                <a:cs typeface="Times New Roman" pitchFamily="18" charset="0"/>
              </a:rPr>
              <a:t> </a:t>
            </a:r>
            <a:r>
              <a:rPr lang="fr-FR" sz="4000" b="1" dirty="0" smtClean="0">
                <a:solidFill>
                  <a:srgbClr val="FF0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Les </a:t>
            </a:r>
            <a:r>
              <a:rPr lang="fr-FR" sz="2400" b="1" dirty="0">
                <a:solidFill>
                  <a:srgbClr val="00B050"/>
                </a:solidFill>
                <a:latin typeface="Times New Roman" pitchFamily="18" charset="0"/>
                <a:cs typeface="Times New Roman" pitchFamily="18" charset="0"/>
              </a:rPr>
              <a:t>rejets industriels </a:t>
            </a:r>
            <a:r>
              <a:rPr lang="fr-FR" sz="2400" b="1" dirty="0">
                <a:solidFill>
                  <a:srgbClr val="002060"/>
                </a:solidFill>
                <a:latin typeface="Times New Roman" pitchFamily="18" charset="0"/>
                <a:cs typeface="Times New Roman" pitchFamily="18" charset="0"/>
              </a:rPr>
              <a:t>peuvent être à l’origine de </a:t>
            </a:r>
            <a:r>
              <a:rPr lang="fr-FR" sz="2400" b="1" dirty="0" smtClean="0">
                <a:solidFill>
                  <a:srgbClr val="002060"/>
                </a:solidFill>
                <a:latin typeface="Times New Roman" pitchFamily="18" charset="0"/>
                <a:cs typeface="Times New Roman" pitchFamily="18" charset="0"/>
              </a:rPr>
              <a:t>différents </a:t>
            </a:r>
            <a:r>
              <a:rPr lang="fr-FR" sz="2400" b="1" dirty="0">
                <a:solidFill>
                  <a:srgbClr val="002060"/>
                </a:solidFill>
                <a:latin typeface="Times New Roman" pitchFamily="18" charset="0"/>
                <a:cs typeface="Times New Roman" pitchFamily="18" charset="0"/>
              </a:rPr>
              <a:t>types de pollution de l’eau. Les principales sont la pollution organique, le rejet de matières en suspension, la pollution toxique et  thermique ou radioactive.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1185626"/>
            <a:ext cx="7272808" cy="4457952"/>
          </a:xfrm>
          <a:prstGeom prst="rect">
            <a:avLst/>
          </a:prstGeom>
          <a:noFill/>
        </p:spPr>
        <p:txBody>
          <a:bodyPr wrap="square">
            <a:spAutoFit/>
          </a:bodyPr>
          <a:lstStyle/>
          <a:p>
            <a:pPr algn="just">
              <a:lnSpc>
                <a:spcPct val="150000"/>
              </a:lnSpc>
            </a:pPr>
            <a:r>
              <a:rPr lang="fr-FR" sz="2000" b="1" dirty="0" smtClean="0">
                <a:solidFill>
                  <a:srgbClr val="C00000"/>
                </a:solidFill>
                <a:latin typeface="Times New Roman" pitchFamily="18" charset="0"/>
                <a:cs typeface="Times New Roman" pitchFamily="18" charset="0"/>
                <a:sym typeface="Wingdings"/>
              </a:rPr>
              <a:t></a:t>
            </a:r>
            <a:r>
              <a:rPr lang="fr-FR" sz="2000" b="1" dirty="0" smtClean="0">
                <a:solidFill>
                  <a:srgbClr val="FF0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a:t>
            </a:r>
            <a:r>
              <a:rPr lang="fr-FR" sz="2400" b="1" dirty="0">
                <a:solidFill>
                  <a:srgbClr val="00B050"/>
                </a:solidFill>
                <a:latin typeface="Times New Roman" pitchFamily="18" charset="0"/>
                <a:cs typeface="Times New Roman" pitchFamily="18" charset="0"/>
              </a:rPr>
              <a:t>pollution organique </a:t>
            </a:r>
            <a:r>
              <a:rPr lang="fr-FR" sz="2400" b="1" dirty="0">
                <a:solidFill>
                  <a:srgbClr val="002060"/>
                </a:solidFill>
                <a:latin typeface="Times New Roman" pitchFamily="18" charset="0"/>
                <a:cs typeface="Times New Roman" pitchFamily="18" charset="0"/>
              </a:rPr>
              <a:t>se compose de substances qui en se décomposant consomment l’oxygène présent dans le milieu aquatique et peut provoquer l’asphyxie des espèces animales. </a:t>
            </a:r>
            <a:endParaRPr lang="fr-FR" sz="2400" b="1" dirty="0" smtClean="0">
              <a:solidFill>
                <a:srgbClr val="002060"/>
              </a:solidFill>
              <a:latin typeface="Times New Roman" pitchFamily="18" charset="0"/>
              <a:cs typeface="Times New Roman" pitchFamily="18" charset="0"/>
            </a:endParaRPr>
          </a:p>
          <a:p>
            <a:pPr algn="just">
              <a:lnSpc>
                <a:spcPct val="150000"/>
              </a:lnSpc>
            </a:pPr>
            <a:endParaRPr lang="fr-FR" sz="2400" b="1" dirty="0">
              <a:solidFill>
                <a:srgbClr val="002060"/>
              </a:solidFill>
              <a:latin typeface="Times New Roman" pitchFamily="18" charset="0"/>
              <a:cs typeface="Times New Roman" pitchFamily="18" charset="0"/>
            </a:endParaRPr>
          </a:p>
          <a:p>
            <a:pPr algn="just">
              <a:lnSpc>
                <a:spcPct val="150000"/>
              </a:lnSpc>
            </a:pPr>
            <a:r>
              <a:rPr lang="fr-FR" sz="2400" b="1" dirty="0" smtClean="0">
                <a:solidFill>
                  <a:srgbClr val="C00000"/>
                </a:solidFill>
                <a:latin typeface="Times New Roman" pitchFamily="18" charset="0"/>
                <a:cs typeface="Times New Roman" pitchFamily="18" charset="0"/>
                <a:sym typeface="Wingdings"/>
              </a:rPr>
              <a:t></a:t>
            </a:r>
            <a:r>
              <a:rPr lang="fr-FR" sz="2400" b="1" dirty="0" smtClean="0">
                <a:solidFill>
                  <a:srgbClr val="FF0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Les </a:t>
            </a:r>
            <a:r>
              <a:rPr lang="fr-FR" sz="2400" b="1" dirty="0">
                <a:solidFill>
                  <a:srgbClr val="00B050"/>
                </a:solidFill>
                <a:latin typeface="Times New Roman" pitchFamily="18" charset="0"/>
                <a:cs typeface="Times New Roman" pitchFamily="18" charset="0"/>
              </a:rPr>
              <a:t>matières en suspension </a:t>
            </a:r>
            <a:r>
              <a:rPr lang="fr-FR" sz="2400" b="1" dirty="0">
                <a:solidFill>
                  <a:srgbClr val="002060"/>
                </a:solidFill>
                <a:latin typeface="Times New Roman" pitchFamily="18" charset="0"/>
                <a:cs typeface="Times New Roman" pitchFamily="18" charset="0"/>
              </a:rPr>
              <a:t>sont des particules minérales ou organiques qui contribuent à la turbidité de l’eau.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406" y="1579242"/>
            <a:ext cx="7272808" cy="3349956"/>
          </a:xfrm>
          <a:prstGeom prst="rect">
            <a:avLst/>
          </a:prstGeom>
          <a:noFill/>
        </p:spPr>
        <p:txBody>
          <a:bodyPr wrap="square">
            <a:spAutoFit/>
          </a:bodyPr>
          <a:lstStyle/>
          <a:p>
            <a:pPr algn="just">
              <a:lnSpc>
                <a:spcPct val="150000"/>
              </a:lnSpc>
            </a:pPr>
            <a:r>
              <a:rPr lang="fr-FR" sz="2400" b="1" dirty="0" smtClean="0">
                <a:solidFill>
                  <a:srgbClr val="002060"/>
                </a:solidFill>
                <a:latin typeface="Times New Roman" pitchFamily="18" charset="0"/>
                <a:cs typeface="Times New Roman" pitchFamily="18" charset="0"/>
              </a:rPr>
              <a:t> </a:t>
            </a:r>
            <a:r>
              <a:rPr lang="fr-FR" sz="2400" b="1" dirty="0" smtClean="0">
                <a:solidFill>
                  <a:srgbClr val="C00000"/>
                </a:solidFill>
                <a:latin typeface="Times New Roman" pitchFamily="18" charset="0"/>
                <a:cs typeface="Times New Roman" pitchFamily="18" charset="0"/>
                <a:sym typeface="Wingdings"/>
              </a:rPr>
              <a:t></a:t>
            </a:r>
            <a:r>
              <a:rPr lang="fr-FR" sz="2400" b="1" dirty="0" smtClean="0">
                <a:solidFill>
                  <a:srgbClr val="FF0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pollution toxique</a:t>
            </a:r>
            <a:r>
              <a:rPr lang="fr-FR" sz="2400" b="1" dirty="0" smtClean="0">
                <a:solidFill>
                  <a:srgbClr val="002060"/>
                </a:solidFill>
                <a:latin typeface="Times New Roman" pitchFamily="18" charset="0"/>
                <a:cs typeface="Times New Roman" pitchFamily="18" charset="0"/>
              </a:rPr>
              <a:t> se compose de substances d’origine minérale comme les métaux  et les produits organiques (hydrocarbures, organochlorés, pesticides, etc.) qui ont des effets toxiques et ont souvent la particularité de s’accumuler dans les organismes vivants.                   </a:t>
            </a:r>
            <a:endParaRPr lang="fr-FR"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1428736"/>
            <a:ext cx="7272808" cy="3349956"/>
          </a:xfrm>
          <a:prstGeom prst="rect">
            <a:avLst/>
          </a:prstGeom>
          <a:noFill/>
        </p:spPr>
        <p:txBody>
          <a:bodyPr wrap="square">
            <a:spAutoFit/>
          </a:bodyPr>
          <a:lstStyle/>
          <a:p>
            <a:pPr algn="just">
              <a:lnSpc>
                <a:spcPct val="150000"/>
              </a:lnSpc>
            </a:pPr>
            <a:r>
              <a:rPr lang="fr-FR" sz="2000" b="1" dirty="0" smtClean="0">
                <a:solidFill>
                  <a:srgbClr val="C00000"/>
                </a:solidFill>
                <a:latin typeface="Times New Roman" pitchFamily="18" charset="0"/>
                <a:cs typeface="Times New Roman" pitchFamily="18" charset="0"/>
                <a:sym typeface="Wingdings"/>
              </a:rPr>
              <a:t></a:t>
            </a:r>
            <a:r>
              <a:rPr lang="fr-FR" sz="2000" b="1" dirty="0" smtClean="0">
                <a:solidFill>
                  <a:srgbClr val="FF0000"/>
                </a:solidFill>
                <a:latin typeface="Times New Roman" pitchFamily="18" charset="0"/>
                <a:cs typeface="Times New Roman" pitchFamily="18" charset="0"/>
                <a:sym typeface="Wingdings"/>
              </a:rPr>
              <a:t> </a:t>
            </a:r>
            <a:r>
              <a:rPr lang="fr-FR" sz="2400" b="1" dirty="0">
                <a:solidFill>
                  <a:srgbClr val="00B050"/>
                </a:solidFill>
                <a:latin typeface="Times New Roman" pitchFamily="18" charset="0"/>
                <a:cs typeface="Times New Roman" pitchFamily="18" charset="0"/>
              </a:rPr>
              <a:t>La pollution thermique </a:t>
            </a:r>
            <a:r>
              <a:rPr lang="fr-FR" sz="2400" b="1" dirty="0">
                <a:solidFill>
                  <a:srgbClr val="002060"/>
                </a:solidFill>
                <a:latin typeface="Times New Roman" pitchFamily="18" charset="0"/>
                <a:cs typeface="Times New Roman" pitchFamily="18" charset="0"/>
              </a:rPr>
              <a:t>provient du rejet dans les eaux, d’eaux chaudes issues de certaines industries notamment des centrales thermiques et nucléaires</a:t>
            </a:r>
            <a:r>
              <a:rPr lang="fr-FR" sz="2400" b="1" dirty="0" smtClean="0">
                <a:solidFill>
                  <a:srgbClr val="002060"/>
                </a:solidFill>
                <a:latin typeface="Times New Roman" pitchFamily="18" charset="0"/>
                <a:cs typeface="Times New Roman" pitchFamily="18" charset="0"/>
              </a:rPr>
              <a:t>. </a:t>
            </a:r>
          </a:p>
          <a:p>
            <a:pPr algn="just">
              <a:lnSpc>
                <a:spcPct val="150000"/>
              </a:lnSpc>
            </a:pPr>
            <a:endParaRPr lang="fr-FR" sz="2400" b="1" dirty="0">
              <a:solidFill>
                <a:srgbClr val="002060"/>
              </a:solidFill>
              <a:latin typeface="Times New Roman" pitchFamily="18" charset="0"/>
              <a:cs typeface="Times New Roman" pitchFamily="18" charset="0"/>
            </a:endParaRPr>
          </a:p>
          <a:p>
            <a:pPr algn="just">
              <a:lnSpc>
                <a:spcPct val="150000"/>
              </a:lnSpc>
            </a:pPr>
            <a:r>
              <a:rPr lang="fr-FR" sz="2400" b="1" dirty="0" smtClean="0">
                <a:solidFill>
                  <a:srgbClr val="C00000"/>
                </a:solidFill>
                <a:latin typeface="Times New Roman" pitchFamily="18" charset="0"/>
                <a:cs typeface="Times New Roman" pitchFamily="18" charset="0"/>
                <a:sym typeface="Wingdings"/>
              </a:rPr>
              <a:t></a:t>
            </a:r>
            <a:r>
              <a:rPr lang="fr-FR" sz="2400" b="1" dirty="0" smtClean="0">
                <a:solidFill>
                  <a:srgbClr val="FF0000"/>
                </a:solidFill>
                <a:latin typeface="Times New Roman" pitchFamily="18" charset="0"/>
                <a:cs typeface="Times New Roman" pitchFamily="18" charset="0"/>
                <a:sym typeface="Wingdings"/>
              </a:rPr>
              <a:t> </a:t>
            </a:r>
            <a:r>
              <a:rPr lang="fr-FR" sz="2400" b="1" dirty="0">
                <a:solidFill>
                  <a:srgbClr val="00B050"/>
                </a:solidFill>
                <a:latin typeface="Times New Roman" pitchFamily="18" charset="0"/>
                <a:cs typeface="Times New Roman" pitchFamily="18" charset="0"/>
              </a:rPr>
              <a:t>La pollution radioactive </a:t>
            </a:r>
            <a:r>
              <a:rPr lang="fr-FR" sz="2400" b="1" dirty="0">
                <a:latin typeface="Times New Roman" pitchFamily="18" charset="0"/>
                <a:cs typeface="Times New Roman" pitchFamily="18" charset="0"/>
              </a:rPr>
              <a:t>est associée aux rejets d’effluents aqueux chargés en substances </a:t>
            </a:r>
            <a:r>
              <a:rPr lang="fr-FR" sz="2400" b="1" dirty="0" smtClean="0">
                <a:latin typeface="Times New Roman" pitchFamily="18" charset="0"/>
                <a:cs typeface="Times New Roman" pitchFamily="18" charset="0"/>
              </a:rPr>
              <a:t>radioactives.</a:t>
            </a:r>
            <a:r>
              <a:rPr lang="fr-FR" sz="2400" b="1" dirty="0" smtClean="0">
                <a:solidFill>
                  <a:srgbClr val="002060"/>
                </a:solidFill>
                <a:latin typeface="Times New Roman" pitchFamily="18" charset="0"/>
                <a:cs typeface="Times New Roman" pitchFamily="18" charset="0"/>
              </a:rPr>
              <a:t> </a:t>
            </a:r>
            <a:endParaRPr lang="fr-FR"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470" y="142852"/>
            <a:ext cx="7344816" cy="461665"/>
          </a:xfrm>
          <a:prstGeom prst="rect">
            <a:avLst/>
          </a:prstGeom>
          <a:noFill/>
        </p:spPr>
        <p:txBody>
          <a:bodyPr wrap="square">
            <a:spAutoFit/>
          </a:bodyPr>
          <a:lstStyle/>
          <a:p>
            <a:pPr algn="just"/>
            <a:r>
              <a:rPr lang="fr-FR" sz="2400" b="1" dirty="0" smtClean="0">
                <a:solidFill>
                  <a:srgbClr val="FFC000"/>
                </a:solidFill>
                <a:latin typeface="Times New Roman" pitchFamily="18" charset="0"/>
                <a:cs typeface="Times New Roman" pitchFamily="18" charset="0"/>
                <a:sym typeface="Wingdings 2"/>
              </a:rPr>
              <a:t> </a:t>
            </a:r>
            <a:r>
              <a:rPr lang="fr-FR" sz="2400" b="1" dirty="0" smtClean="0">
                <a:solidFill>
                  <a:srgbClr val="00B050"/>
                </a:solidFill>
                <a:latin typeface="Times New Roman" pitchFamily="18" charset="0"/>
                <a:cs typeface="Times New Roman" pitchFamily="18" charset="0"/>
              </a:rPr>
              <a:t>Les </a:t>
            </a:r>
            <a:r>
              <a:rPr lang="fr-FR" sz="2400" b="1" dirty="0">
                <a:solidFill>
                  <a:srgbClr val="00B050"/>
                </a:solidFill>
                <a:latin typeface="Times New Roman" pitchFamily="18" charset="0"/>
                <a:cs typeface="Times New Roman" pitchFamily="18" charset="0"/>
              </a:rPr>
              <a:t>principales sources de pollution industrielle</a:t>
            </a:r>
          </a:p>
        </p:txBody>
      </p:sp>
      <p:sp>
        <p:nvSpPr>
          <p:cNvPr id="4" name="Rectangle 3"/>
          <p:cNvSpPr/>
          <p:nvPr/>
        </p:nvSpPr>
        <p:spPr>
          <a:xfrm>
            <a:off x="1000100" y="428604"/>
            <a:ext cx="7272808" cy="6001643"/>
          </a:xfrm>
          <a:prstGeom prst="rect">
            <a:avLst/>
          </a:prstGeom>
          <a:noFill/>
        </p:spPr>
        <p:txBody>
          <a:bodyPr wrap="square">
            <a:spAutoFit/>
          </a:bodyPr>
          <a:lstStyle/>
          <a:p>
            <a:pPr algn="just">
              <a:lnSpc>
                <a:spcPct val="150000"/>
              </a:lnSpc>
            </a:pPr>
            <a:r>
              <a:rPr lang="fr-FR" sz="2400" b="1" dirty="0" smtClean="0">
                <a:solidFill>
                  <a:srgbClr val="002060"/>
                </a:solidFill>
                <a:latin typeface="Times New Roman" pitchFamily="18" charset="0"/>
                <a:cs typeface="Times New Roman" pitchFamily="18" charset="0"/>
              </a:rPr>
              <a:t> </a:t>
            </a:r>
            <a:r>
              <a:rPr lang="fr-FR" sz="4000" b="1" dirty="0" smtClean="0">
                <a:solidFill>
                  <a:srgbClr val="FF0000"/>
                </a:solidFill>
                <a:latin typeface="Times New Roman" pitchFamily="18" charset="0"/>
                <a:cs typeface="Times New Roman" pitchFamily="18" charset="0"/>
                <a:sym typeface="Wingdings"/>
              </a:rPr>
              <a:t></a:t>
            </a:r>
            <a:r>
              <a:rPr lang="fr-FR" sz="2400" b="1" dirty="0" smtClean="0">
                <a:solidFill>
                  <a:srgbClr val="FF0000"/>
                </a:solidFill>
                <a:latin typeface="Times New Roman" pitchFamily="18" charset="0"/>
                <a:cs typeface="Times New Roman" pitchFamily="18" charset="0"/>
                <a:sym typeface="Wingdings"/>
              </a:rPr>
              <a:t> </a:t>
            </a:r>
            <a:r>
              <a:rPr lang="fr-FR" sz="2400" b="1" dirty="0" smtClean="0">
                <a:solidFill>
                  <a:srgbClr val="002060"/>
                </a:solidFill>
                <a:latin typeface="Times New Roman" pitchFamily="18" charset="0"/>
                <a:cs typeface="Times New Roman" pitchFamily="18" charset="0"/>
              </a:rPr>
              <a:t>On </a:t>
            </a:r>
            <a:r>
              <a:rPr lang="fr-FR" sz="2400" b="1" dirty="0">
                <a:solidFill>
                  <a:srgbClr val="002060"/>
                </a:solidFill>
                <a:latin typeface="Times New Roman" pitchFamily="18" charset="0"/>
                <a:cs typeface="Times New Roman" pitchFamily="18" charset="0"/>
              </a:rPr>
              <a:t>peut distinguer deux principales causes de contamination d’origine industrielle</a:t>
            </a:r>
            <a:r>
              <a:rPr lang="fr-FR" sz="2400" b="1" dirty="0" smtClean="0">
                <a:solidFill>
                  <a:srgbClr val="002060"/>
                </a:solidFill>
                <a:latin typeface="Times New Roman" pitchFamily="18" charset="0"/>
                <a:cs typeface="Times New Roman" pitchFamily="18" charset="0"/>
              </a:rPr>
              <a:t>:</a:t>
            </a:r>
            <a:endParaRPr lang="fr-FR" sz="2400" b="1" dirty="0" smtClean="0">
              <a:solidFill>
                <a:srgbClr val="002060"/>
              </a:solidFill>
              <a:latin typeface="Times New Roman" pitchFamily="18" charset="0"/>
              <a:cs typeface="Times New Roman" pitchFamily="18" charset="0"/>
            </a:endParaRPr>
          </a:p>
          <a:p>
            <a:pPr algn="just">
              <a:lnSpc>
                <a:spcPct val="150000"/>
              </a:lnSpc>
            </a:pPr>
            <a:r>
              <a:rPr lang="fr-FR" sz="2400" b="1" dirty="0" smtClean="0">
                <a:solidFill>
                  <a:srgbClr val="00B050"/>
                </a:solidFill>
                <a:latin typeface="Times New Roman" pitchFamily="18" charset="0"/>
                <a:cs typeface="Times New Roman" pitchFamily="18" charset="0"/>
              </a:rPr>
              <a:t> </a:t>
            </a:r>
            <a:r>
              <a:rPr lang="fr-FR" sz="2400" b="1" dirty="0" smtClean="0">
                <a:solidFill>
                  <a:srgbClr val="00B050"/>
                </a:solidFill>
                <a:latin typeface="Times New Roman" pitchFamily="18" charset="0"/>
                <a:cs typeface="Times New Roman" pitchFamily="18" charset="0"/>
                <a:sym typeface="Wingdings"/>
              </a:rPr>
              <a:t> </a:t>
            </a:r>
            <a:r>
              <a:rPr lang="fr-FR" sz="2400" b="1" dirty="0">
                <a:solidFill>
                  <a:srgbClr val="00B050"/>
                </a:solidFill>
                <a:latin typeface="Times New Roman" pitchFamily="18" charset="0"/>
                <a:cs typeface="Times New Roman" pitchFamily="18" charset="0"/>
              </a:rPr>
              <a:t>La production d'énergie ; source essentielle de </a:t>
            </a:r>
            <a:r>
              <a:rPr lang="fr-FR" sz="2400" b="1" dirty="0" smtClean="0">
                <a:solidFill>
                  <a:srgbClr val="00B050"/>
                </a:solidFill>
                <a:latin typeface="Times New Roman" pitchFamily="18" charset="0"/>
                <a:cs typeface="Times New Roman" pitchFamily="18" charset="0"/>
              </a:rPr>
              <a:t>pollution</a:t>
            </a:r>
            <a:r>
              <a:rPr lang="fr-FR" sz="2400" dirty="0" smtClean="0">
                <a:solidFill>
                  <a:srgbClr val="00B050"/>
                </a:solidFill>
                <a:latin typeface="Times New Roman" pitchFamily="18" charset="0"/>
                <a:cs typeface="Times New Roman" pitchFamily="18" charset="0"/>
              </a:rPr>
              <a:t>.</a:t>
            </a:r>
            <a:endParaRPr lang="fr-FR" sz="2400" b="1" dirty="0" smtClean="0">
              <a:solidFill>
                <a:srgbClr val="00B050"/>
              </a:solidFill>
              <a:latin typeface="Times New Roman" pitchFamily="18" charset="0"/>
              <a:cs typeface="Times New Roman" pitchFamily="18" charset="0"/>
            </a:endParaRPr>
          </a:p>
          <a:p>
            <a:pPr algn="just">
              <a:lnSpc>
                <a:spcPct val="150000"/>
              </a:lnSpc>
            </a:pPr>
            <a:r>
              <a:rPr lang="fr-FR" sz="2400" b="1" dirty="0" smtClean="0">
                <a:solidFill>
                  <a:srgbClr val="002060"/>
                </a:solidFill>
                <a:latin typeface="Times New Roman" pitchFamily="18" charset="0"/>
                <a:cs typeface="Times New Roman" pitchFamily="18" charset="0"/>
              </a:rPr>
              <a:t> </a:t>
            </a:r>
            <a:r>
              <a:rPr lang="fr-FR" sz="2400" b="1" dirty="0" smtClean="0">
                <a:solidFill>
                  <a:srgbClr val="00B050"/>
                </a:solidFill>
                <a:latin typeface="Times New Roman" pitchFamily="18" charset="0"/>
                <a:cs typeface="Times New Roman" pitchFamily="18" charset="0"/>
                <a:sym typeface="Wingdings"/>
              </a:rPr>
              <a:t></a:t>
            </a:r>
            <a:r>
              <a:rPr lang="fr-FR" sz="2400" b="1" dirty="0" smtClean="0">
                <a:solidFill>
                  <a:srgbClr val="002060"/>
                </a:solidFill>
                <a:latin typeface="Times New Roman" pitchFamily="18" charset="0"/>
                <a:cs typeface="Times New Roman" pitchFamily="18" charset="0"/>
                <a:sym typeface="Wingdings"/>
              </a:rPr>
              <a:t> </a:t>
            </a:r>
            <a:r>
              <a:rPr lang="fr-FR" sz="2400" b="1" dirty="0">
                <a:solidFill>
                  <a:srgbClr val="00B050"/>
                </a:solidFill>
                <a:latin typeface="Times New Roman" pitchFamily="18" charset="0"/>
                <a:cs typeface="Times New Roman" pitchFamily="18" charset="0"/>
              </a:rPr>
              <a:t>L'industrie chimique moderne source de polluants variés</a:t>
            </a:r>
            <a:r>
              <a:rPr lang="fr-FR" sz="2400" b="1" dirty="0" smtClean="0">
                <a:solidFill>
                  <a:srgbClr val="00B050"/>
                </a:solidFill>
                <a:latin typeface="Times New Roman" pitchFamily="18" charset="0"/>
                <a:cs typeface="Times New Roman" pitchFamily="18" charset="0"/>
              </a:rPr>
              <a:t>.</a:t>
            </a:r>
            <a:endParaRPr lang="fr-FR" sz="2400" b="1" dirty="0">
              <a:solidFill>
                <a:srgbClr val="002060"/>
              </a:solidFill>
              <a:latin typeface="Times New Roman" pitchFamily="18" charset="0"/>
              <a:cs typeface="Times New Roman" pitchFamily="18" charset="0"/>
            </a:endParaRPr>
          </a:p>
          <a:p>
            <a:pPr algn="just">
              <a:lnSpc>
                <a:spcPct val="150000"/>
              </a:lnSpc>
            </a:pPr>
            <a:r>
              <a:rPr lang="fr-FR" sz="2400" b="1" dirty="0" smtClean="0">
                <a:solidFill>
                  <a:srgbClr val="002060"/>
                </a:solidFill>
                <a:latin typeface="Times New Roman" pitchFamily="18" charset="0"/>
                <a:cs typeface="Times New Roman" pitchFamily="18" charset="0"/>
              </a:rPr>
              <a:t> </a:t>
            </a:r>
            <a:r>
              <a:rPr lang="fr-FR" sz="2400" b="1" dirty="0">
                <a:solidFill>
                  <a:srgbClr val="002060"/>
                </a:solidFill>
                <a:latin typeface="Times New Roman" pitchFamily="18" charset="0"/>
                <a:cs typeface="Times New Roman" pitchFamily="18" charset="0"/>
              </a:rPr>
              <a:t>Pour chacune de ces causes fondamentales de pollution existent des sources situées en amont, au niveau de la fabrication et en aval à celui de l'utilisation par le consommateur</a:t>
            </a:r>
            <a:r>
              <a:rPr lang="fr-FR" sz="2400" b="1" dirty="0" smtClean="0">
                <a:solidFill>
                  <a:srgbClr val="002060"/>
                </a:solidFill>
                <a:latin typeface="Times New Roman" pitchFamily="18" charset="0"/>
                <a:cs typeface="Times New Roman" pitchFamily="18" charset="0"/>
              </a:rPr>
              <a:t>.</a:t>
            </a:r>
            <a:endParaRPr lang="fr-FR"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96008" y="47983"/>
            <a:ext cx="7272808" cy="5381281"/>
          </a:xfrm>
          <a:prstGeom prst="rect">
            <a:avLst/>
          </a:prstGeom>
          <a:noFill/>
        </p:spPr>
        <p:txBody>
          <a:bodyPr wrap="square">
            <a:spAutoFit/>
          </a:bodyPr>
          <a:lstStyle/>
          <a:p>
            <a:pPr algn="just">
              <a:lnSpc>
                <a:spcPct val="150000"/>
              </a:lnSpc>
            </a:pPr>
            <a:r>
              <a:rPr lang="fr-FR" sz="2400" b="1" dirty="0" smtClean="0">
                <a:solidFill>
                  <a:srgbClr val="002060"/>
                </a:solidFill>
                <a:latin typeface="Times New Roman" pitchFamily="18" charset="0"/>
                <a:cs typeface="Times New Roman" pitchFamily="18" charset="0"/>
              </a:rPr>
              <a:t> </a:t>
            </a:r>
            <a:r>
              <a:rPr lang="fr-FR" sz="4000" b="1" dirty="0" smtClean="0">
                <a:solidFill>
                  <a:srgbClr val="00B05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La </a:t>
            </a:r>
            <a:r>
              <a:rPr lang="fr-FR" sz="2400" b="1" dirty="0">
                <a:solidFill>
                  <a:srgbClr val="00B050"/>
                </a:solidFill>
                <a:latin typeface="Times New Roman" pitchFamily="18" charset="0"/>
                <a:cs typeface="Times New Roman" pitchFamily="18" charset="0"/>
              </a:rPr>
              <a:t>production d'énergie ; source essentielle de pollution</a:t>
            </a:r>
          </a:p>
          <a:p>
            <a:pPr algn="just">
              <a:lnSpc>
                <a:spcPct val="150000"/>
              </a:lnSpc>
            </a:pPr>
            <a:r>
              <a:rPr lang="fr-FR" sz="2400" b="1" dirty="0">
                <a:solidFill>
                  <a:srgbClr val="002060"/>
                </a:solidFill>
                <a:latin typeface="Times New Roman" pitchFamily="18" charset="0"/>
                <a:cs typeface="Times New Roman" pitchFamily="18" charset="0"/>
              </a:rPr>
              <a:t>      La recherche de ressources énergétiques et leur utilisation par les pays industrialisés implique le gaspillage de ressources naturelles à la fois peu abondantes et non renouvelables comme les combustibles fossiles et joue un rôle prépondérant dans la contamination de l'environnement par d'innombrables substances toxiques</a:t>
            </a:r>
            <a:r>
              <a:rPr lang="fr-FR" sz="2400" b="1" dirty="0" smtClean="0">
                <a:solidFill>
                  <a:srgbClr val="002060"/>
                </a:solidFill>
                <a:latin typeface="Times New Roman" pitchFamily="18" charset="0"/>
                <a:cs typeface="Times New Roman" pitchFamily="18" charset="0"/>
              </a:rPr>
              <a:t>.</a:t>
            </a:r>
            <a:endParaRPr lang="fr-FR" sz="2400" b="1" dirty="0">
              <a:solidFill>
                <a:srgbClr val="002060"/>
              </a:solidFill>
              <a:latin typeface="Times New Roman" pitchFamily="18" charset="0"/>
              <a:cs typeface="Times New Roman" pitchFamily="18" charset="0"/>
            </a:endParaRPr>
          </a:p>
        </p:txBody>
      </p:sp>
      <p:sp>
        <p:nvSpPr>
          <p:cNvPr id="7" name="Rectangle 6"/>
          <p:cNvSpPr/>
          <p:nvPr/>
        </p:nvSpPr>
        <p:spPr>
          <a:xfrm>
            <a:off x="2643206" y="5669837"/>
            <a:ext cx="4572000" cy="830997"/>
          </a:xfrm>
          <a:prstGeom prst="rect">
            <a:avLst/>
          </a:prstGeom>
          <a:noFill/>
        </p:spPr>
        <p:txBody>
          <a:bodyPr>
            <a:spAutoFit/>
          </a:bodyPr>
          <a:lstStyle/>
          <a:p>
            <a:r>
              <a:rPr lang="fr-FR" sz="2400" b="1" dirty="0" smtClean="0">
                <a:solidFill>
                  <a:srgbClr val="00B050"/>
                </a:solidFill>
                <a:latin typeface="Times New Roman" pitchFamily="18" charset="0"/>
                <a:cs typeface="Times New Roman" pitchFamily="18" charset="0"/>
              </a:rPr>
              <a:t>Combustion </a:t>
            </a:r>
            <a:r>
              <a:rPr lang="fr-FR" sz="2400" b="1" dirty="0">
                <a:solidFill>
                  <a:srgbClr val="00B050"/>
                </a:solidFill>
                <a:latin typeface="Times New Roman" pitchFamily="18" charset="0"/>
                <a:cs typeface="Times New Roman" pitchFamily="18" charset="0"/>
              </a:rPr>
              <a:t>des énergies fossiles </a:t>
            </a:r>
            <a:r>
              <a:rPr lang="fr-FR" sz="2400" b="1" dirty="0">
                <a:solidFill>
                  <a:srgbClr val="FF0000"/>
                </a:solidFill>
                <a:latin typeface="Times New Roman" pitchFamily="18" charset="0"/>
                <a:cs typeface="Times New Roman" pitchFamily="18" charset="0"/>
              </a:rPr>
              <a:t>(charbon, pétrole et gaz naturel)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96008" y="836712"/>
            <a:ext cx="7272808" cy="4955203"/>
          </a:xfrm>
          <a:prstGeom prst="rect">
            <a:avLst/>
          </a:prstGeom>
          <a:noFill/>
        </p:spPr>
        <p:txBody>
          <a:bodyPr wrap="square">
            <a:spAutoFit/>
          </a:bodyPr>
          <a:lstStyle/>
          <a:p>
            <a:pPr algn="just"/>
            <a:r>
              <a:rPr lang="fr-FR" sz="2400" b="1" dirty="0" smtClean="0">
                <a:solidFill>
                  <a:srgbClr val="002060"/>
                </a:solidFill>
                <a:latin typeface="Times New Roman" pitchFamily="18" charset="0"/>
                <a:cs typeface="Times New Roman" pitchFamily="18" charset="0"/>
              </a:rPr>
              <a:t> </a:t>
            </a:r>
            <a:r>
              <a:rPr lang="fr-FR" sz="4000" b="1" dirty="0" smtClean="0">
                <a:solidFill>
                  <a:srgbClr val="00B050"/>
                </a:solidFill>
                <a:latin typeface="Times New Roman" pitchFamily="18" charset="0"/>
                <a:cs typeface="Times New Roman" pitchFamily="18" charset="0"/>
                <a:sym typeface="Wingdings"/>
              </a:rPr>
              <a:t></a:t>
            </a:r>
            <a:r>
              <a:rPr lang="fr-FR" sz="2400" b="1" dirty="0">
                <a:solidFill>
                  <a:srgbClr val="00206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L'industrie chimique moderne source de polluants variés.</a:t>
            </a:r>
          </a:p>
          <a:p>
            <a:pPr algn="just"/>
            <a:endParaRPr lang="fr-FR" sz="2400" b="1" dirty="0">
              <a:solidFill>
                <a:srgbClr val="00B050"/>
              </a:solidFill>
              <a:latin typeface="Times New Roman" pitchFamily="18" charset="0"/>
              <a:cs typeface="Times New Roman" pitchFamily="18" charset="0"/>
            </a:endParaRPr>
          </a:p>
          <a:p>
            <a:pPr lvl="0" algn="just"/>
            <a:r>
              <a:rPr lang="fr-FR" sz="2400" b="1" dirty="0">
                <a:solidFill>
                  <a:srgbClr val="002060"/>
                </a:solidFill>
                <a:latin typeface="Times New Roman" pitchFamily="18" charset="0"/>
                <a:cs typeface="Times New Roman" pitchFamily="18" charset="0"/>
              </a:rPr>
              <a:t> </a:t>
            </a:r>
            <a:r>
              <a:rPr lang="fr-FR" sz="2400" b="1" dirty="0" smtClean="0">
                <a:solidFill>
                  <a:srgbClr val="C00000"/>
                </a:solidFill>
                <a:latin typeface="Times New Roman" pitchFamily="18" charset="0"/>
                <a:cs typeface="Times New Roman" pitchFamily="18" charset="0"/>
                <a:sym typeface="Wingdings"/>
              </a:rPr>
              <a:t> </a:t>
            </a:r>
            <a:r>
              <a:rPr lang="fr-FR" sz="2400" b="1" dirty="0" smtClean="0">
                <a:solidFill>
                  <a:srgbClr val="00B050"/>
                </a:solidFill>
                <a:latin typeface="Times New Roman" pitchFamily="18" charset="0"/>
                <a:cs typeface="Times New Roman" pitchFamily="18" charset="0"/>
              </a:rPr>
              <a:t>L'évolution </a:t>
            </a:r>
            <a:r>
              <a:rPr lang="fr-FR" sz="2400" b="1" dirty="0">
                <a:solidFill>
                  <a:srgbClr val="00B050"/>
                </a:solidFill>
                <a:latin typeface="Times New Roman" pitchFamily="18" charset="0"/>
                <a:cs typeface="Times New Roman" pitchFamily="18" charset="0"/>
              </a:rPr>
              <a:t>de la production </a:t>
            </a:r>
            <a:r>
              <a:rPr lang="fr-FR" sz="2400" b="1" dirty="0" smtClean="0">
                <a:solidFill>
                  <a:srgbClr val="00B050"/>
                </a:solidFill>
                <a:latin typeface="Times New Roman" pitchFamily="18" charset="0"/>
                <a:cs typeface="Times New Roman" pitchFamily="18" charset="0"/>
              </a:rPr>
              <a:t>chimique</a:t>
            </a:r>
          </a:p>
          <a:p>
            <a:pPr lvl="0" algn="just"/>
            <a:endParaRPr lang="fr-FR" sz="2400" b="1" dirty="0">
              <a:solidFill>
                <a:srgbClr val="00B050"/>
              </a:solidFill>
              <a:latin typeface="Times New Roman" pitchFamily="18" charset="0"/>
              <a:cs typeface="Times New Roman" pitchFamily="18" charset="0"/>
            </a:endParaRPr>
          </a:p>
          <a:p>
            <a:pPr algn="just">
              <a:lnSpc>
                <a:spcPct val="150000"/>
              </a:lnSpc>
            </a:pPr>
            <a:r>
              <a:rPr lang="fr-FR" sz="2400" b="1" dirty="0">
                <a:latin typeface="Times New Roman" pitchFamily="18" charset="0"/>
                <a:cs typeface="Times New Roman" pitchFamily="18" charset="0"/>
              </a:rPr>
              <a:t>	</a:t>
            </a:r>
            <a:r>
              <a:rPr lang="fr-FR" sz="2400" b="1" dirty="0" smtClean="0">
                <a:solidFill>
                  <a:schemeClr val="tx2"/>
                </a:solidFill>
                <a:latin typeface="Times New Roman" pitchFamily="18" charset="0"/>
                <a:cs typeface="Times New Roman" pitchFamily="18" charset="0"/>
              </a:rPr>
              <a:t>L'expansion </a:t>
            </a:r>
            <a:r>
              <a:rPr lang="fr-FR" sz="2400" b="1" dirty="0">
                <a:solidFill>
                  <a:schemeClr val="tx2"/>
                </a:solidFill>
                <a:latin typeface="Times New Roman" pitchFamily="18" charset="0"/>
                <a:cs typeface="Times New Roman" pitchFamily="18" charset="0"/>
              </a:rPr>
              <a:t>extraordinaire qu'a connue l'industrie chimique au cours des dernières décennies se traduit par la mise en circulation dans la biosphère d'innombrables composés minéraux ou organiques de toxicité souvent </a:t>
            </a:r>
            <a:r>
              <a:rPr lang="fr-FR" sz="2400" b="1" dirty="0" smtClean="0">
                <a:solidFill>
                  <a:schemeClr val="tx2"/>
                </a:solidFill>
                <a:latin typeface="Times New Roman" pitchFamily="18" charset="0"/>
                <a:cs typeface="Times New Roman" pitchFamily="18" charset="0"/>
              </a:rPr>
              <a:t>élevée.</a:t>
            </a:r>
            <a:endParaRPr lang="fr-FR" sz="2400" b="1"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00100" y="285728"/>
            <a:ext cx="7272808" cy="5632311"/>
          </a:xfrm>
          <a:prstGeom prst="rect">
            <a:avLst/>
          </a:prstGeom>
          <a:noFill/>
        </p:spPr>
        <p:txBody>
          <a:bodyPr wrap="square">
            <a:spAutoFit/>
          </a:bodyPr>
          <a:lstStyle/>
          <a:p>
            <a:pPr algn="just"/>
            <a:r>
              <a:rPr lang="fr-FR" sz="2400" b="1" dirty="0" smtClean="0">
                <a:solidFill>
                  <a:srgbClr val="002060"/>
                </a:solidFill>
                <a:latin typeface="Times New Roman" pitchFamily="18" charset="0"/>
                <a:cs typeface="Times New Roman" pitchFamily="18" charset="0"/>
              </a:rPr>
              <a:t> </a:t>
            </a:r>
            <a:endParaRPr lang="fr-FR" sz="2400" b="1" dirty="0">
              <a:solidFill>
                <a:srgbClr val="00B050"/>
              </a:solidFill>
              <a:latin typeface="Times New Roman" pitchFamily="18" charset="0"/>
              <a:cs typeface="Times New Roman" pitchFamily="18" charset="0"/>
            </a:endParaRPr>
          </a:p>
          <a:p>
            <a:pPr lvl="0" algn="just"/>
            <a:r>
              <a:rPr lang="fr-FR" sz="2400" b="1" dirty="0">
                <a:solidFill>
                  <a:srgbClr val="002060"/>
                </a:solidFill>
                <a:latin typeface="Times New Roman" pitchFamily="18" charset="0"/>
                <a:cs typeface="Times New Roman" pitchFamily="18" charset="0"/>
              </a:rPr>
              <a:t> </a:t>
            </a:r>
            <a:r>
              <a:rPr lang="fr-FR" sz="2400" b="1" dirty="0" smtClean="0">
                <a:solidFill>
                  <a:srgbClr val="C00000"/>
                </a:solidFill>
                <a:latin typeface="Times New Roman" pitchFamily="18" charset="0"/>
                <a:cs typeface="Times New Roman" pitchFamily="18" charset="0"/>
                <a:sym typeface="Wingdings"/>
              </a:rPr>
              <a:t> </a:t>
            </a:r>
            <a:r>
              <a:rPr lang="fr-FR" sz="2400" b="1" dirty="0">
                <a:solidFill>
                  <a:srgbClr val="00B050"/>
                </a:solidFill>
                <a:latin typeface="Times New Roman" pitchFamily="18" charset="0"/>
                <a:cs typeface="Times New Roman" pitchFamily="18" charset="0"/>
              </a:rPr>
              <a:t>Les agents </a:t>
            </a:r>
            <a:r>
              <a:rPr lang="fr-FR" sz="2400" b="1" dirty="0" smtClean="0">
                <a:solidFill>
                  <a:srgbClr val="00B050"/>
                </a:solidFill>
                <a:latin typeface="Times New Roman" pitchFamily="18" charset="0"/>
                <a:cs typeface="Times New Roman" pitchFamily="18" charset="0"/>
              </a:rPr>
              <a:t>polluants</a:t>
            </a:r>
          </a:p>
          <a:p>
            <a:pPr lvl="0" algn="just"/>
            <a:endParaRPr lang="fr-FR" sz="2400" b="1" dirty="0" smtClean="0">
              <a:solidFill>
                <a:srgbClr val="00B050"/>
              </a:solidFill>
              <a:latin typeface="Times New Roman" pitchFamily="18" charset="0"/>
              <a:cs typeface="Times New Roman" pitchFamily="18" charset="0"/>
            </a:endParaRPr>
          </a:p>
          <a:p>
            <a:pPr lvl="0" algn="just">
              <a:lnSpc>
                <a:spcPct val="150000"/>
              </a:lnSpc>
            </a:pPr>
            <a:r>
              <a:rPr lang="fr-FR" sz="2400" b="1" dirty="0" smtClean="0">
                <a:solidFill>
                  <a:srgbClr val="002060"/>
                </a:solidFill>
                <a:latin typeface="Times New Roman" pitchFamily="18" charset="0"/>
                <a:cs typeface="Times New Roman" pitchFamily="18" charset="0"/>
              </a:rPr>
              <a:t>	Des </a:t>
            </a:r>
            <a:r>
              <a:rPr lang="fr-FR" sz="2400" b="1" dirty="0">
                <a:solidFill>
                  <a:srgbClr val="002060"/>
                </a:solidFill>
                <a:latin typeface="Times New Roman" pitchFamily="18" charset="0"/>
                <a:cs typeface="Times New Roman" pitchFamily="18" charset="0"/>
              </a:rPr>
              <a:t>innombrables composés organiques rarement négligeables rejetés tant en amont qu'en aval de l'activité industrielle moderne. Aldéhydes, phénols, fluorures, amines diverses, solvants chlorés, pesticides, détersifs, </a:t>
            </a:r>
            <a:r>
              <a:rPr lang="fr-FR" sz="2400" b="1" dirty="0" smtClean="0">
                <a:solidFill>
                  <a:srgbClr val="002060"/>
                </a:solidFill>
                <a:latin typeface="Times New Roman" pitchFamily="18" charset="0"/>
                <a:cs typeface="Times New Roman" pitchFamily="18" charset="0"/>
              </a:rPr>
              <a:t>etc……, </a:t>
            </a:r>
            <a:r>
              <a:rPr lang="fr-FR" sz="2400" b="1" dirty="0">
                <a:solidFill>
                  <a:srgbClr val="002060"/>
                </a:solidFill>
                <a:latin typeface="Times New Roman" pitchFamily="18" charset="0"/>
                <a:cs typeface="Times New Roman" pitchFamily="18" charset="0"/>
              </a:rPr>
              <a:t>sont dispersés dans le milieu naturel et se retrouvent soit dans l'air soit dans les eaux et contribuent chacun pour leur part à la contamination des divers écosystèmes.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931</Words>
  <Application>Microsoft Office PowerPoint</Application>
  <PresentationFormat>Affichage à l'écran (4:3)</PresentationFormat>
  <Paragraphs>86</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bouchareb</dc:creator>
  <cp:lastModifiedBy>Bouchareb</cp:lastModifiedBy>
  <cp:revision>22</cp:revision>
  <dcterms:created xsi:type="dcterms:W3CDTF">2020-02-29T18:25:38Z</dcterms:created>
  <dcterms:modified xsi:type="dcterms:W3CDTF">2022-04-25T22:14:22Z</dcterms:modified>
</cp:coreProperties>
</file>