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21" r:id="rId2"/>
    <p:sldId id="322" r:id="rId3"/>
    <p:sldId id="323" r:id="rId4"/>
    <p:sldId id="324" r:id="rId5"/>
    <p:sldId id="325" r:id="rId6"/>
    <p:sldId id="326" r:id="rId7"/>
    <p:sldId id="329" r:id="rId8"/>
    <p:sldId id="328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E5D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7" autoAdjust="0"/>
    <p:restoredTop sz="93909" autoAdjust="0"/>
  </p:normalViewPr>
  <p:slideViewPr>
    <p:cSldViewPr>
      <p:cViewPr>
        <p:scale>
          <a:sx n="60" d="100"/>
          <a:sy n="60" d="100"/>
        </p:scale>
        <p:origin x="-780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6" y="2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6" y="9721107"/>
            <a:ext cx="3076363" cy="51173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8082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615" y="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723" y="4860926"/>
            <a:ext cx="567944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721852"/>
            <a:ext cx="3076099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615" y="9721852"/>
            <a:ext cx="3076098" cy="5111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E5685-A88F-4CD4-B683-22EA1DFE0A1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52468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F1CE-53C6-473C-899F-19D4FFE41247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4FED4-52F4-4237-B95D-836CB2BED0A7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96E4-C69B-4318-9D75-F2CCE7E759EF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BD400-EED2-411E-8A75-9A5C96694423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077-4062-4F21-87C9-A71F3EB50DB4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1172-E7B6-491A-B3B6-8CC2A8E44384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FB9B6-F494-48E4-A29E-95DB057D071C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FBB6-8FF5-4A55-BF40-6DE7089DEAD9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66652-80BC-4023-BA79-96954006EE27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0BD6F-FC3E-4CC8-B7DF-0939797F3E80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6754E-3660-42BF-86CE-53D0F10A557A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7FB69-6FAA-4FDC-9D4E-48915D276987}" type="datetime1">
              <a:rPr lang="fr-FR" smtClean="0"/>
              <a:pPr/>
              <a:t>05/03/2023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AutoNum type="arabicPeriod"/>
            </a:pPr>
            <a:r>
              <a:rPr lang="fr-FR" sz="2800" b="1" u="sng" dirty="0" smtClean="0">
                <a:solidFill>
                  <a:srgbClr val="FF0000"/>
                </a:solidFill>
              </a:rPr>
              <a:t>Définition</a:t>
            </a:r>
            <a:r>
              <a:rPr lang="fr-FR" sz="2800" b="1" dirty="0" smtClean="0">
                <a:solidFill>
                  <a:srgbClr val="FF0000"/>
                </a:solidFill>
              </a:rPr>
              <a:t>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800" b="1" dirty="0" smtClean="0">
                <a:solidFill>
                  <a:srgbClr val="0070C0"/>
                </a:solidFill>
              </a:rPr>
              <a:t>En </a:t>
            </a:r>
            <a:r>
              <a:rPr lang="fr-FR" sz="2800" b="1" dirty="0">
                <a:solidFill>
                  <a:srgbClr val="0070C0"/>
                </a:solidFill>
              </a:rPr>
              <a:t>programmation, la récursivité est une méthode qui permet à un sous- programme (procédure ou fonction) de </a:t>
            </a:r>
            <a:r>
              <a:rPr lang="fr-FR" sz="2800" b="1" dirty="0">
                <a:solidFill>
                  <a:srgbClr val="FF0000"/>
                </a:solidFill>
              </a:rPr>
              <a:t>s’appeler </a:t>
            </a:r>
            <a:r>
              <a:rPr lang="fr-FR" sz="2800" b="1" dirty="0" smtClean="0">
                <a:solidFill>
                  <a:srgbClr val="FF0000"/>
                </a:solidFill>
              </a:rPr>
              <a:t>elle-même</a:t>
            </a:r>
            <a:r>
              <a:rPr lang="fr-FR" sz="2800" b="1" dirty="0" smtClean="0">
                <a:solidFill>
                  <a:srgbClr val="0070C0"/>
                </a:solidFill>
              </a:rPr>
              <a:t>.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400" b="1" dirty="0" smtClean="0">
                <a:solidFill>
                  <a:srgbClr val="0070C0"/>
                </a:solidFill>
              </a:rPr>
              <a:t>   </a:t>
            </a:r>
            <a:endParaRPr lang="fr-FR" sz="2000" b="1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</a:rPr>
              <a:t>Récursivité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251520" y="4098414"/>
            <a:ext cx="8604448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6195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3200" b="1" dirty="0">
                <a:solidFill>
                  <a:schemeClr val="bg1"/>
                </a:solidFill>
              </a:rPr>
              <a:t>Une fonction (procédure) récursive est une fonction (procédure) qui s'appelle elle-même.</a:t>
            </a:r>
          </a:p>
        </p:txBody>
      </p:sp>
    </p:spTree>
    <p:extLst>
      <p:ext uri="{BB962C8B-B14F-4D97-AF65-F5344CB8AC3E}">
        <p14:creationId xmlns:p14="http://schemas.microsoft.com/office/powerpoint/2010/main" val="144757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323476" cy="535614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800" b="1" dirty="0" smtClean="0">
                <a:solidFill>
                  <a:srgbClr val="C00000"/>
                </a:solidFill>
              </a:rPr>
              <a:t>Exemple 1:</a:t>
            </a:r>
            <a:endParaRPr lang="fr-FR" sz="2800" dirty="0"/>
          </a:p>
          <a:p>
            <a:r>
              <a:rPr lang="fr-FR" sz="2800" dirty="0"/>
              <a:t>la fonction factorielle « </a:t>
            </a:r>
            <a:r>
              <a:rPr lang="fr-FR" sz="2800" b="1" i="1" dirty="0" err="1"/>
              <a:t>fact</a:t>
            </a:r>
            <a:r>
              <a:rPr lang="fr-FR" sz="2800" b="1" i="1" dirty="0"/>
              <a:t> </a:t>
            </a:r>
            <a:r>
              <a:rPr lang="fr-FR" sz="2800" dirty="0"/>
              <a:t>» est définie comme </a:t>
            </a:r>
            <a:r>
              <a:rPr lang="fr-FR" sz="2800" dirty="0" smtClean="0"/>
              <a:t>suit</a:t>
            </a:r>
            <a:endParaRPr lang="fr-FR" sz="2800" dirty="0"/>
          </a:p>
          <a:p>
            <a:pPr marL="627063"/>
            <a:r>
              <a:rPr lang="fr-FR" sz="2800" dirty="0" smtClean="0"/>
              <a:t>Si </a:t>
            </a:r>
            <a:r>
              <a:rPr lang="fr-FR" sz="2800" dirty="0"/>
              <a:t>N=0: </a:t>
            </a:r>
            <a:r>
              <a:rPr lang="fr-FR" sz="2800" dirty="0" smtClean="0"/>
              <a:t>      </a:t>
            </a:r>
            <a:r>
              <a:rPr lang="fr-FR" sz="2800" b="1" dirty="0" err="1" smtClean="0"/>
              <a:t>fact</a:t>
            </a:r>
            <a:r>
              <a:rPr lang="fr-FR" sz="2800" b="1" dirty="0" smtClean="0"/>
              <a:t>(0</a:t>
            </a:r>
            <a:r>
              <a:rPr lang="fr-FR" sz="2800" b="1" dirty="0"/>
              <a:t>)=</a:t>
            </a:r>
            <a:r>
              <a:rPr lang="fr-FR" sz="2800" b="1" dirty="0" smtClean="0"/>
              <a:t>1</a:t>
            </a:r>
            <a:r>
              <a:rPr lang="fr-FR" sz="2800" dirty="0" smtClean="0"/>
              <a:t>.		cas de base </a:t>
            </a:r>
          </a:p>
          <a:p>
            <a:pPr marL="627063"/>
            <a:r>
              <a:rPr lang="pt-BR" sz="2800" dirty="0" smtClean="0"/>
              <a:t>Si N &gt; </a:t>
            </a:r>
            <a:r>
              <a:rPr lang="pt-BR" sz="2800" dirty="0"/>
              <a:t>0: </a:t>
            </a:r>
            <a:r>
              <a:rPr lang="pt-BR" sz="2800" dirty="0" smtClean="0"/>
              <a:t>    </a:t>
            </a:r>
            <a:r>
              <a:rPr lang="pt-BR" sz="2800" b="1" dirty="0" smtClean="0"/>
              <a:t>fact(N</a:t>
            </a:r>
            <a:r>
              <a:rPr lang="pt-BR" sz="2800" b="1" dirty="0"/>
              <a:t>)=N*fact(N-1</a:t>
            </a:r>
            <a:r>
              <a:rPr lang="pt-BR" sz="2800" b="1" dirty="0" smtClean="0"/>
              <a:t>)</a:t>
            </a:r>
            <a:r>
              <a:rPr lang="pt-BR" sz="2800" dirty="0" smtClean="0"/>
              <a:t>.   Cas générale</a:t>
            </a:r>
            <a:endParaRPr lang="pt-BR" sz="2800" dirty="0"/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Règles de conception de fonctions récursives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9458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323476" cy="535614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800" b="1" dirty="0" smtClean="0">
                <a:solidFill>
                  <a:srgbClr val="C00000"/>
                </a:solidFill>
              </a:rPr>
              <a:t>Exemple 1: </a:t>
            </a:r>
            <a:r>
              <a:rPr lang="fr-FR" sz="2800" dirty="0" smtClean="0"/>
              <a:t>la fonction</a:t>
            </a:r>
            <a:r>
              <a:rPr lang="fr-FR" sz="2800" dirty="0"/>
              <a:t> </a:t>
            </a:r>
            <a:r>
              <a:rPr lang="fr-FR" sz="2800" dirty="0" err="1"/>
              <a:t>sum</a:t>
            </a:r>
            <a:r>
              <a:rPr lang="fr-FR" sz="2800" dirty="0"/>
              <a:t> (N</a:t>
            </a:r>
            <a:r>
              <a:rPr lang="fr-FR" sz="2800" dirty="0" smtClean="0"/>
              <a:t>)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800" dirty="0" err="1"/>
              <a:t>sum</a:t>
            </a:r>
            <a:r>
              <a:rPr lang="fr-FR" sz="2800" dirty="0"/>
              <a:t> (N</a:t>
            </a:r>
            <a:r>
              <a:rPr lang="fr-FR" sz="2800" dirty="0" smtClean="0"/>
              <a:t>) = 1+4+3+8+… (N termes)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fr-FR" sz="2800" dirty="0" smtClean="0"/>
              <a:t>Si </a:t>
            </a:r>
            <a:r>
              <a:rPr lang="fr-FR" sz="2800" dirty="0"/>
              <a:t>N=0: </a:t>
            </a:r>
            <a:r>
              <a:rPr lang="fr-FR" sz="2800" dirty="0" smtClean="0"/>
              <a:t>      </a:t>
            </a:r>
            <a:r>
              <a:rPr lang="fr-FR" sz="2800" dirty="0" err="1" smtClean="0"/>
              <a:t>sum</a:t>
            </a:r>
            <a:r>
              <a:rPr lang="fr-FR" sz="2800" dirty="0" smtClean="0"/>
              <a:t> (0)=0.</a:t>
            </a:r>
            <a:r>
              <a:rPr lang="fr-FR" sz="2800" dirty="0" smtClean="0"/>
              <a:t>		</a:t>
            </a:r>
            <a:r>
              <a:rPr lang="fr-FR" sz="2800" dirty="0" smtClean="0">
                <a:solidFill>
                  <a:srgbClr val="FF0000"/>
                </a:solidFill>
              </a:rPr>
              <a:t>cas de base </a:t>
            </a:r>
          </a:p>
          <a:p>
            <a:pPr>
              <a:lnSpc>
                <a:spcPct val="150000"/>
              </a:lnSpc>
            </a:pPr>
            <a:r>
              <a:rPr lang="fr-FR" sz="2800" dirty="0" smtClean="0"/>
              <a:t>Deux cas généraux </a:t>
            </a:r>
            <a:r>
              <a:rPr lang="pt-BR" sz="2800" dirty="0"/>
              <a:t>Si N </a:t>
            </a:r>
            <a:r>
              <a:rPr lang="pt-BR" sz="2800" dirty="0" smtClean="0"/>
              <a:t>≠ </a:t>
            </a:r>
            <a:r>
              <a:rPr lang="pt-BR" sz="2800" dirty="0"/>
              <a:t>0 </a:t>
            </a:r>
            <a:endParaRPr lang="fr-FR" sz="2800" dirty="0"/>
          </a:p>
          <a:p>
            <a:pPr lvl="1">
              <a:lnSpc>
                <a:spcPct val="150000"/>
              </a:lnSpc>
            </a:pPr>
            <a:r>
              <a:rPr lang="pt-BR" dirty="0" smtClean="0"/>
              <a:t>SI N mod 2 = 1 :    sum (N)=</a:t>
            </a:r>
            <a:r>
              <a:rPr lang="pt-BR" dirty="0" smtClean="0"/>
              <a:t>N+ </a:t>
            </a:r>
            <a:r>
              <a:rPr lang="pt-BR" dirty="0" smtClean="0"/>
              <a:t>sum(N-1). 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Si N </a:t>
            </a:r>
            <a:r>
              <a:rPr lang="pt-BR" dirty="0"/>
              <a:t>mod 2 = </a:t>
            </a:r>
            <a:r>
              <a:rPr lang="pt-BR" dirty="0" smtClean="0"/>
              <a:t>0 :    </a:t>
            </a:r>
            <a:r>
              <a:rPr lang="pt-BR" dirty="0"/>
              <a:t>sum (N</a:t>
            </a:r>
            <a:r>
              <a:rPr lang="pt-BR" dirty="0" smtClean="0"/>
              <a:t>)=</a:t>
            </a:r>
            <a:r>
              <a:rPr lang="pt-BR" dirty="0" smtClean="0"/>
              <a:t>2*N+ </a:t>
            </a:r>
            <a:r>
              <a:rPr lang="pt-BR" dirty="0"/>
              <a:t>sum(N-1). </a:t>
            </a:r>
          </a:p>
          <a:p>
            <a:pPr marL="457200" lvl="1" indent="0">
              <a:buNone/>
            </a:pP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Règles de conception de fonctions récursives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444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323476" cy="535614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b="1" dirty="0" smtClean="0">
                <a:solidFill>
                  <a:srgbClr val="C00000"/>
                </a:solidFill>
              </a:rPr>
              <a:t>Récursivité simple  </a:t>
            </a:r>
          </a:p>
          <a:p>
            <a:pPr algn="just"/>
            <a:r>
              <a:rPr lang="fr-FR" dirty="0" smtClean="0"/>
              <a:t>lorsqu’un </a:t>
            </a:r>
            <a:r>
              <a:rPr lang="fr-FR" dirty="0"/>
              <a:t>sous-programme (fonction ou procédure) s’appelle lui- même. </a:t>
            </a:r>
            <a:endParaRPr lang="fr-FR" dirty="0" smtClean="0"/>
          </a:p>
          <a:p>
            <a:pPr marL="0" indent="0" algn="just">
              <a:buNone/>
            </a:pPr>
            <a:endParaRPr lang="fr-FR" dirty="0" smtClean="0"/>
          </a:p>
          <a:p>
            <a:pPr algn="just"/>
            <a:r>
              <a:rPr lang="fr-FR" dirty="0" smtClean="0"/>
              <a:t>C’est </a:t>
            </a:r>
            <a:r>
              <a:rPr lang="fr-FR" dirty="0"/>
              <a:t>en effet le cas général de récursivité comme on l’a déjà vu dans l’exemple précédent avec la fonction </a:t>
            </a:r>
            <a:r>
              <a:rPr lang="fr-FR" b="1" dirty="0"/>
              <a:t>factorielle</a:t>
            </a:r>
            <a:r>
              <a:rPr lang="fr-FR" dirty="0" smtClean="0"/>
              <a:t>.</a:t>
            </a:r>
            <a:r>
              <a:rPr lang="pt-BR" dirty="0" smtClean="0"/>
              <a:t> </a:t>
            </a:r>
            <a:endParaRPr lang="pt-BR" dirty="0"/>
          </a:p>
          <a:p>
            <a:pPr marL="457200" lvl="1" indent="0">
              <a:buNone/>
            </a:pP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Types de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4931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8964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rgbClr val="C00000"/>
                </a:solidFill>
              </a:rPr>
              <a:t>Récursivité croisée</a:t>
            </a:r>
            <a:endParaRPr lang="fr-FR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fr-FR" sz="2600" dirty="0" smtClean="0"/>
              <a:t>lorsque </a:t>
            </a:r>
            <a:r>
              <a:rPr lang="fr-FR" sz="2600" b="1" dirty="0"/>
              <a:t>deux </a:t>
            </a:r>
            <a:r>
              <a:rPr lang="fr-FR" sz="2600" b="1" dirty="0" smtClean="0"/>
              <a:t>sous programmes </a:t>
            </a:r>
            <a:r>
              <a:rPr lang="fr-FR" sz="2600" dirty="0" smtClean="0"/>
              <a:t>P1 </a:t>
            </a:r>
            <a:r>
              <a:rPr lang="fr-FR" sz="2600" dirty="0"/>
              <a:t>et P2 s’appellent </a:t>
            </a:r>
            <a:r>
              <a:rPr lang="fr-FR" sz="2600" b="1" dirty="0"/>
              <a:t>mutuellement</a:t>
            </a:r>
            <a:r>
              <a:rPr lang="fr-FR" sz="2600" dirty="0"/>
              <a:t>, </a:t>
            </a:r>
            <a:r>
              <a:rPr lang="fr-FR" sz="2600" dirty="0" err="1"/>
              <a:t>c.-à-d</a:t>
            </a:r>
            <a:r>
              <a:rPr lang="fr-FR" sz="2600" dirty="0"/>
              <a:t> : </a:t>
            </a:r>
            <a:endParaRPr lang="fr-FR" sz="2600" dirty="0" smtClean="0"/>
          </a:p>
          <a:p>
            <a:pPr lvl="1"/>
            <a:r>
              <a:rPr lang="fr-FR" sz="2600" dirty="0"/>
              <a:t>L</a:t>
            </a:r>
            <a:r>
              <a:rPr lang="fr-FR" sz="2600" dirty="0" smtClean="0"/>
              <a:t>orsque </a:t>
            </a:r>
            <a:r>
              <a:rPr lang="fr-FR" sz="2600" b="1" dirty="0"/>
              <a:t>P1 </a:t>
            </a:r>
            <a:r>
              <a:rPr lang="fr-FR" sz="2600" dirty="0"/>
              <a:t>s’exécute, elle fait appel à </a:t>
            </a:r>
            <a:r>
              <a:rPr lang="fr-FR" sz="2600" b="1" dirty="0"/>
              <a:t>P2</a:t>
            </a:r>
            <a:r>
              <a:rPr lang="fr-FR" sz="2600" dirty="0"/>
              <a:t>, </a:t>
            </a:r>
            <a:endParaRPr lang="fr-FR" sz="2600" dirty="0" smtClean="0"/>
          </a:p>
          <a:p>
            <a:pPr lvl="1">
              <a:spcBef>
                <a:spcPts val="600"/>
              </a:spcBef>
            </a:pPr>
            <a:r>
              <a:rPr lang="fr-FR" sz="2600" dirty="0"/>
              <a:t>L</a:t>
            </a:r>
            <a:r>
              <a:rPr lang="fr-FR" sz="2600" dirty="0" smtClean="0"/>
              <a:t>orsque </a:t>
            </a:r>
            <a:r>
              <a:rPr lang="fr-FR" sz="2600" b="1" dirty="0"/>
              <a:t>P2 </a:t>
            </a:r>
            <a:r>
              <a:rPr lang="fr-FR" sz="2600" dirty="0"/>
              <a:t>s’exécute, elle fait appel à </a:t>
            </a:r>
            <a:r>
              <a:rPr lang="fr-FR" sz="2600" b="1" dirty="0"/>
              <a:t>P1</a:t>
            </a:r>
            <a:r>
              <a:rPr lang="fr-FR" sz="2600" dirty="0" smtClean="0"/>
              <a:t>. </a:t>
            </a:r>
            <a:endParaRPr lang="fr-FR" sz="2600" b="1" dirty="0"/>
          </a:p>
          <a:p>
            <a:pPr marL="0" indent="0">
              <a:spcBef>
                <a:spcPts val="1800"/>
              </a:spcBef>
              <a:buNone/>
            </a:pPr>
            <a:r>
              <a:rPr lang="fr-FR" sz="2600" b="1" dirty="0" smtClean="0"/>
              <a:t>Syntaxe </a:t>
            </a:r>
            <a:r>
              <a:rPr lang="fr-FR" sz="2600" b="1" dirty="0"/>
              <a:t>: </a:t>
            </a:r>
            <a:endParaRPr lang="fr-FR" sz="2600" dirty="0"/>
          </a:p>
          <a:p>
            <a:pPr marL="400050" lvl="1" indent="0">
              <a:buNone/>
            </a:pPr>
            <a:r>
              <a:rPr lang="fr-FR" sz="2600" b="1" dirty="0"/>
              <a:t>Procédure </a:t>
            </a:r>
            <a:r>
              <a:rPr lang="fr-FR" sz="2600" b="1" dirty="0">
                <a:solidFill>
                  <a:srgbClr val="FF0000"/>
                </a:solidFill>
              </a:rPr>
              <a:t>P1</a:t>
            </a:r>
            <a:r>
              <a:rPr lang="fr-FR" sz="2600" dirty="0"/>
              <a:t> </a:t>
            </a:r>
          </a:p>
          <a:p>
            <a:pPr marL="400050" lvl="1" indent="0">
              <a:buNone/>
            </a:pPr>
            <a:r>
              <a:rPr lang="fr-FR" sz="2600" b="1" dirty="0"/>
              <a:t>Début </a:t>
            </a:r>
            <a:endParaRPr lang="fr-FR" sz="2600" dirty="0"/>
          </a:p>
          <a:p>
            <a:pPr marL="400050" lvl="1" indent="0">
              <a:buNone/>
            </a:pPr>
            <a:r>
              <a:rPr lang="fr-FR" sz="2600" dirty="0"/>
              <a:t>… </a:t>
            </a:r>
          </a:p>
          <a:p>
            <a:pPr marL="400050" lvl="1" indent="0">
              <a:buNone/>
            </a:pPr>
            <a:r>
              <a:rPr lang="fr-FR" sz="2600" b="1" dirty="0">
                <a:solidFill>
                  <a:srgbClr val="FF0000"/>
                </a:solidFill>
              </a:rPr>
              <a:t>Appel de P2 ; </a:t>
            </a:r>
          </a:p>
          <a:p>
            <a:pPr marL="400050" lvl="1" indent="0">
              <a:buNone/>
            </a:pPr>
            <a:r>
              <a:rPr lang="fr-FR" sz="2600" dirty="0"/>
              <a:t>… </a:t>
            </a:r>
          </a:p>
          <a:p>
            <a:pPr marL="400050" lvl="1" indent="0">
              <a:buNone/>
            </a:pPr>
            <a:r>
              <a:rPr lang="fr-FR" sz="2600" b="1" dirty="0"/>
              <a:t>Fin </a:t>
            </a:r>
            <a:endParaRPr lang="fr-FR" sz="2600" dirty="0" smtClean="0"/>
          </a:p>
          <a:p>
            <a:pPr marL="400050" lvl="1" indent="0">
              <a:buNone/>
            </a:pPr>
            <a:endParaRPr lang="fr-FR" b="1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Types de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4550660" y="3861048"/>
            <a:ext cx="4572000" cy="28777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fr-FR" sz="2600" b="1" dirty="0"/>
              <a:t>Procédure P2 </a:t>
            </a:r>
            <a:endParaRPr lang="fr-FR" sz="2600" b="1" dirty="0" smtClean="0"/>
          </a:p>
          <a:p>
            <a:pPr>
              <a:spcAft>
                <a:spcPts val="600"/>
              </a:spcAft>
            </a:pPr>
            <a:r>
              <a:rPr lang="fr-FR" sz="2600" b="1" dirty="0" smtClean="0"/>
              <a:t>Début </a:t>
            </a:r>
            <a:endParaRPr lang="fr-FR" sz="2600" dirty="0"/>
          </a:p>
          <a:p>
            <a:pPr>
              <a:spcAft>
                <a:spcPts val="600"/>
              </a:spcAft>
            </a:pPr>
            <a:r>
              <a:rPr lang="fr-FR" sz="2600" dirty="0"/>
              <a:t>… </a:t>
            </a:r>
          </a:p>
          <a:p>
            <a:pPr>
              <a:spcAft>
                <a:spcPts val="600"/>
              </a:spcAft>
            </a:pPr>
            <a:r>
              <a:rPr lang="fr-FR" sz="2600" b="1" dirty="0">
                <a:solidFill>
                  <a:srgbClr val="FF0000"/>
                </a:solidFill>
              </a:rPr>
              <a:t>Appel de P1 ; </a:t>
            </a:r>
          </a:p>
          <a:p>
            <a:pPr>
              <a:spcAft>
                <a:spcPts val="600"/>
              </a:spcAft>
            </a:pPr>
            <a:r>
              <a:rPr lang="fr-FR" sz="2600" dirty="0"/>
              <a:t>… </a:t>
            </a:r>
          </a:p>
          <a:p>
            <a:pPr>
              <a:spcAft>
                <a:spcPts val="600"/>
              </a:spcAft>
            </a:pPr>
            <a:r>
              <a:rPr lang="fr-FR" sz="2600" b="1" dirty="0" smtClean="0"/>
              <a:t>Fin</a:t>
            </a:r>
            <a:endParaRPr lang="fr-FR" sz="2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39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8964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fr-FR" b="1" dirty="0" smtClean="0">
                <a:solidFill>
                  <a:srgbClr val="C00000"/>
                </a:solidFill>
              </a:rPr>
              <a:t>Exemple: </a:t>
            </a:r>
          </a:p>
          <a:p>
            <a:pPr>
              <a:spcAft>
                <a:spcPts val="1200"/>
              </a:spcAft>
            </a:pPr>
            <a:r>
              <a:rPr lang="fr-FR" sz="2800" dirty="0" smtClean="0">
                <a:solidFill>
                  <a:schemeClr val="tx1"/>
                </a:solidFill>
              </a:rPr>
              <a:t>u</a:t>
            </a:r>
            <a:r>
              <a:rPr lang="fr-FR" sz="2800" dirty="0" smtClean="0"/>
              <a:t>n </a:t>
            </a:r>
            <a:r>
              <a:rPr lang="fr-FR" sz="2800" dirty="0"/>
              <a:t>nombre entier positif n peut être </a:t>
            </a:r>
            <a:r>
              <a:rPr lang="fr-FR" sz="2800" dirty="0" smtClean="0"/>
              <a:t>soit:</a:t>
            </a:r>
            <a:endParaRPr lang="fr-FR" sz="2800" dirty="0"/>
          </a:p>
          <a:p>
            <a:pPr marL="722313" indent="-549275">
              <a:spcAft>
                <a:spcPts val="1200"/>
              </a:spcAft>
              <a:buFont typeface="Wingdings" pitchFamily="2" charset="2"/>
              <a:buChar char="ü"/>
              <a:tabLst>
                <a:tab pos="725488" algn="l"/>
              </a:tabLst>
            </a:pPr>
            <a:r>
              <a:rPr lang="pt-BR" sz="2800" dirty="0">
                <a:solidFill>
                  <a:srgbClr val="FF0000"/>
                </a:solidFill>
              </a:rPr>
              <a:t>Pair</a:t>
            </a:r>
            <a:r>
              <a:rPr lang="pt-BR" sz="2800" dirty="0"/>
              <a:t> → n = 2*k </a:t>
            </a:r>
            <a:endParaRPr lang="pt-BR" sz="2800" dirty="0" smtClean="0"/>
          </a:p>
          <a:p>
            <a:pPr marL="722313" indent="-549275">
              <a:spcAft>
                <a:spcPts val="1200"/>
              </a:spcAft>
              <a:buFont typeface="Wingdings" pitchFamily="2" charset="2"/>
              <a:buChar char="ü"/>
              <a:tabLst>
                <a:tab pos="725488" algn="l"/>
              </a:tabLst>
            </a:pPr>
            <a:r>
              <a:rPr lang="pt-BR" sz="2800" dirty="0" smtClean="0">
                <a:solidFill>
                  <a:srgbClr val="FF0000"/>
                </a:solidFill>
              </a:rPr>
              <a:t>Impair </a:t>
            </a:r>
            <a:r>
              <a:rPr lang="pt-BR" sz="2800" dirty="0"/>
              <a:t>→ n = 2*k+1 </a:t>
            </a:r>
            <a:endParaRPr lang="fr-FR" sz="2800" dirty="0" smtClean="0"/>
          </a:p>
          <a:p>
            <a:pPr>
              <a:spcAft>
                <a:spcPts val="1200"/>
              </a:spcAft>
            </a:pPr>
            <a:r>
              <a:rPr lang="fr-FR" sz="2800" dirty="0" smtClean="0"/>
              <a:t>Si </a:t>
            </a:r>
            <a:r>
              <a:rPr lang="fr-FR" sz="2800" dirty="0"/>
              <a:t>on considère deux fonctions </a:t>
            </a:r>
            <a:r>
              <a:rPr lang="fr-FR" sz="2800" b="1" dirty="0"/>
              <a:t>Pair </a:t>
            </a:r>
            <a:r>
              <a:rPr lang="fr-FR" sz="2800" dirty="0"/>
              <a:t>(n) et </a:t>
            </a:r>
            <a:r>
              <a:rPr lang="fr-FR" sz="2800" b="1" dirty="0"/>
              <a:t>Impair </a:t>
            </a:r>
            <a:r>
              <a:rPr lang="fr-FR" sz="2800" dirty="0"/>
              <a:t>(n) à valeurs logiques (</a:t>
            </a:r>
            <a:r>
              <a:rPr lang="fr-FR" sz="2800" b="1" dirty="0"/>
              <a:t>booléen</a:t>
            </a:r>
            <a:r>
              <a:rPr lang="fr-FR" sz="2800" dirty="0"/>
              <a:t>) alors on aura </a:t>
            </a:r>
            <a:r>
              <a:rPr lang="fr-FR" sz="2800" dirty="0" smtClean="0"/>
              <a:t>:</a:t>
            </a:r>
          </a:p>
          <a:p>
            <a:pPr lvl="1">
              <a:spcAft>
                <a:spcPts val="1200"/>
              </a:spcAft>
            </a:pPr>
            <a:r>
              <a:rPr lang="fr-FR" dirty="0" smtClean="0"/>
              <a:t>Si </a:t>
            </a:r>
            <a:r>
              <a:rPr lang="fr-FR" b="1" dirty="0"/>
              <a:t>Pair </a:t>
            </a:r>
            <a:r>
              <a:rPr lang="fr-FR" dirty="0"/>
              <a:t>(n) = vrai alors </a:t>
            </a:r>
            <a:r>
              <a:rPr lang="fr-FR" b="1" dirty="0"/>
              <a:t>Impair </a:t>
            </a:r>
            <a:r>
              <a:rPr lang="fr-FR" dirty="0"/>
              <a:t>(n) = faux </a:t>
            </a:r>
            <a:endParaRPr lang="fr-FR" dirty="0" smtClean="0"/>
          </a:p>
          <a:p>
            <a:pPr lvl="1">
              <a:spcAft>
                <a:spcPts val="1200"/>
              </a:spcAft>
            </a:pPr>
            <a:r>
              <a:rPr lang="fr-FR" dirty="0" smtClean="0"/>
              <a:t>Si </a:t>
            </a:r>
            <a:r>
              <a:rPr lang="fr-FR" b="1" dirty="0"/>
              <a:t>Impair </a:t>
            </a:r>
            <a:r>
              <a:rPr lang="fr-FR" dirty="0"/>
              <a:t>(n) = vrai alors </a:t>
            </a:r>
            <a:r>
              <a:rPr lang="fr-FR" b="1" dirty="0"/>
              <a:t>Pair </a:t>
            </a:r>
            <a:r>
              <a:rPr lang="fr-FR" dirty="0"/>
              <a:t>(n) = faux</a:t>
            </a:r>
            <a:endParaRPr lang="fr-FR" b="1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Types de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675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Types de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467544" y="1052736"/>
            <a:ext cx="63367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b="1" dirty="0"/>
              <a:t>Fonction </a:t>
            </a:r>
            <a:r>
              <a:rPr lang="fr-FR" sz="2800" dirty="0"/>
              <a:t>Pair (n : entier): booléen </a:t>
            </a:r>
            <a:r>
              <a:rPr lang="fr-FR" sz="2800" dirty="0" smtClean="0"/>
              <a:t> 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fr-FR" sz="2800" b="1" dirty="0"/>
              <a:t>Début 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fr-FR" sz="2800" b="1" dirty="0" smtClean="0"/>
              <a:t>   Si </a:t>
            </a:r>
            <a:r>
              <a:rPr lang="fr-FR" sz="2800" b="1" dirty="0"/>
              <a:t>(</a:t>
            </a:r>
            <a:r>
              <a:rPr lang="fr-FR" sz="2800" dirty="0"/>
              <a:t>n = 0) alors </a:t>
            </a:r>
          </a:p>
          <a:p>
            <a:pPr>
              <a:lnSpc>
                <a:spcPct val="150000"/>
              </a:lnSpc>
            </a:pPr>
            <a:r>
              <a:rPr lang="fr-FR" sz="2800" dirty="0" smtClean="0"/>
              <a:t>         Retourne vrai </a:t>
            </a:r>
            <a:r>
              <a:rPr lang="fr-FR" sz="2800" dirty="0"/>
              <a:t>; </a:t>
            </a:r>
          </a:p>
          <a:p>
            <a:pPr>
              <a:lnSpc>
                <a:spcPct val="150000"/>
              </a:lnSpc>
            </a:pPr>
            <a:r>
              <a:rPr lang="fr-FR" sz="2800" b="1" dirty="0" smtClean="0"/>
              <a:t>   Sinon 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fr-FR" sz="2800" dirty="0" smtClean="0"/>
              <a:t>         Retourner </a:t>
            </a:r>
            <a:r>
              <a:rPr lang="fr-FR" sz="2800" b="1" dirty="0" smtClean="0">
                <a:solidFill>
                  <a:srgbClr val="FF0000"/>
                </a:solidFill>
              </a:rPr>
              <a:t>Impair </a:t>
            </a:r>
            <a:r>
              <a:rPr lang="fr-FR" sz="2800" b="1" dirty="0">
                <a:solidFill>
                  <a:srgbClr val="FF0000"/>
                </a:solidFill>
              </a:rPr>
              <a:t>(n-1) </a:t>
            </a:r>
            <a:r>
              <a:rPr lang="fr-FR" sz="2800" dirty="0"/>
              <a:t>; </a:t>
            </a:r>
          </a:p>
          <a:p>
            <a:pPr>
              <a:lnSpc>
                <a:spcPct val="150000"/>
              </a:lnSpc>
            </a:pPr>
            <a:r>
              <a:rPr lang="fr-FR" sz="2800" b="1" dirty="0" smtClean="0"/>
              <a:t>    Finsi </a:t>
            </a:r>
            <a:endParaRPr lang="fr-FR" sz="2800" dirty="0"/>
          </a:p>
          <a:p>
            <a:pPr>
              <a:lnSpc>
                <a:spcPct val="150000"/>
              </a:lnSpc>
            </a:pPr>
            <a:r>
              <a:rPr lang="fr-FR" sz="2800" dirty="0" smtClean="0"/>
              <a:t>Fin </a:t>
            </a:r>
            <a:r>
              <a:rPr lang="fr-FR" sz="2800" dirty="0"/>
              <a:t>; 	</a:t>
            </a:r>
          </a:p>
        </p:txBody>
      </p:sp>
    </p:spTree>
    <p:extLst>
      <p:ext uri="{BB962C8B-B14F-4D97-AF65-F5344CB8AC3E}">
        <p14:creationId xmlns:p14="http://schemas.microsoft.com/office/powerpoint/2010/main" val="391431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00050" lvl="1" indent="0">
              <a:buNone/>
            </a:pPr>
            <a:r>
              <a:rPr lang="fr-FR" b="1" dirty="0" smtClean="0">
                <a:solidFill>
                  <a:srgbClr val="C00000"/>
                </a:solidFill>
              </a:rPr>
              <a:t> 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Types de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467544" y="1052736"/>
            <a:ext cx="63367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/>
              <a:t>Fonction </a:t>
            </a:r>
            <a:r>
              <a:rPr lang="fr-FR" sz="2800" dirty="0"/>
              <a:t>Impair </a:t>
            </a:r>
            <a:r>
              <a:rPr lang="fr-FR" sz="2800" dirty="0" smtClean="0"/>
              <a:t>(</a:t>
            </a:r>
            <a:r>
              <a:rPr lang="fr-FR" sz="2800" dirty="0"/>
              <a:t>n : entier): </a:t>
            </a:r>
            <a:r>
              <a:rPr lang="fr-FR" sz="2800" dirty="0" smtClean="0"/>
              <a:t>booléen </a:t>
            </a:r>
          </a:p>
          <a:p>
            <a:r>
              <a:rPr lang="fr-FR" sz="2800" b="1" dirty="0" smtClean="0"/>
              <a:t>Début </a:t>
            </a:r>
            <a:endParaRPr lang="fr-FR" sz="2800" dirty="0"/>
          </a:p>
          <a:p>
            <a:r>
              <a:rPr lang="fr-FR" sz="2800" b="1" dirty="0" smtClean="0"/>
              <a:t>    Si </a:t>
            </a:r>
            <a:r>
              <a:rPr lang="fr-FR" sz="2800" b="1" dirty="0"/>
              <a:t>(</a:t>
            </a:r>
            <a:r>
              <a:rPr lang="fr-FR" sz="2800" dirty="0"/>
              <a:t>n = 0) alors </a:t>
            </a:r>
          </a:p>
          <a:p>
            <a:r>
              <a:rPr lang="fr-FR" sz="2800" dirty="0" smtClean="0"/>
              <a:t>          Retourne Faux; </a:t>
            </a:r>
            <a:endParaRPr lang="fr-FR" sz="2800" dirty="0"/>
          </a:p>
          <a:p>
            <a:r>
              <a:rPr lang="fr-FR" sz="2800" b="1" dirty="0" smtClean="0"/>
              <a:t>     Sinon </a:t>
            </a:r>
            <a:endParaRPr lang="fr-FR" sz="2800" dirty="0"/>
          </a:p>
          <a:p>
            <a:r>
              <a:rPr lang="fr-FR" sz="2800" dirty="0" smtClean="0"/>
              <a:t>          Retourner </a:t>
            </a:r>
            <a:r>
              <a:rPr lang="fr-FR" sz="2800" b="1" dirty="0" smtClean="0">
                <a:solidFill>
                  <a:srgbClr val="FF0000"/>
                </a:solidFill>
              </a:rPr>
              <a:t>Pair (n-1</a:t>
            </a:r>
            <a:r>
              <a:rPr lang="fr-FR" sz="2800" dirty="0" smtClean="0"/>
              <a:t>) ; </a:t>
            </a:r>
          </a:p>
          <a:p>
            <a:r>
              <a:rPr lang="fr-FR" sz="2800" b="1" dirty="0" smtClean="0"/>
              <a:t>     Finsi </a:t>
            </a:r>
            <a:endParaRPr lang="fr-FR" sz="2800" dirty="0"/>
          </a:p>
          <a:p>
            <a:r>
              <a:rPr lang="fr-FR" sz="2800" dirty="0" smtClean="0"/>
              <a:t>Fin </a:t>
            </a:r>
            <a:r>
              <a:rPr lang="fr-FR" sz="2800" dirty="0"/>
              <a:t>; 	</a:t>
            </a:r>
          </a:p>
        </p:txBody>
      </p:sp>
    </p:spTree>
    <p:extLst>
      <p:ext uri="{BB962C8B-B14F-4D97-AF65-F5344CB8AC3E}">
        <p14:creationId xmlns:p14="http://schemas.microsoft.com/office/powerpoint/2010/main" val="396275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800" dirty="0" smtClean="0"/>
              <a:t>Puisqu'une </a:t>
            </a:r>
            <a:r>
              <a:rPr lang="fr-FR" sz="2800" dirty="0"/>
              <a:t>fonction récursive s'appelle elle-même, il est impératif qu'on prévoie une condition d'arrêt à la récursivité, sinon le programme ne s'arrête jamais</a:t>
            </a:r>
            <a:r>
              <a:rPr lang="fr-FR" sz="2800" dirty="0" smtClean="0"/>
              <a:t>.</a:t>
            </a:r>
          </a:p>
          <a:p>
            <a:pPr marL="0" indent="0">
              <a:buNone/>
            </a:pPr>
            <a:endParaRPr lang="fr-FR" sz="2800" dirty="0"/>
          </a:p>
          <a:p>
            <a:r>
              <a:rPr lang="fr-FR" sz="2800" dirty="0" smtClean="0"/>
              <a:t>On </a:t>
            </a:r>
            <a:r>
              <a:rPr lang="fr-FR" sz="2800" dirty="0"/>
              <a:t>doit toujours tester en premier la condition d'arrêt, et ensuite, si la condition n'est pas vérifiée, lancer un appel récursif</a:t>
            </a:r>
            <a:r>
              <a:rPr lang="fr-FR" sz="2800" dirty="0" smtClean="0"/>
              <a:t>.</a:t>
            </a:r>
            <a:endParaRPr lang="fr-FR" sz="2400" b="1" dirty="0">
              <a:solidFill>
                <a:srgbClr val="C00000"/>
              </a:solidFill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Remarques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492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8611508" cy="571618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Aft>
                <a:spcPts val="1800"/>
              </a:spcAft>
            </a:pPr>
            <a:r>
              <a:rPr lang="fr-FR" sz="2800" dirty="0" smtClean="0"/>
              <a:t>Simplifier </a:t>
            </a:r>
            <a:r>
              <a:rPr lang="fr-FR" sz="2800" dirty="0"/>
              <a:t>l’écriture des programmes, car les calculs à effectuer ne sont pas définis explicitement</a:t>
            </a:r>
            <a:r>
              <a:rPr lang="fr-FR" sz="2800" dirty="0" smtClean="0"/>
              <a:t>.</a:t>
            </a:r>
          </a:p>
          <a:p>
            <a:pPr algn="just">
              <a:spcAft>
                <a:spcPts val="1800"/>
              </a:spcAft>
            </a:pPr>
            <a:r>
              <a:rPr lang="fr-FR" sz="2800" dirty="0" smtClean="0"/>
              <a:t>Faciliter </a:t>
            </a:r>
            <a:r>
              <a:rPr lang="fr-FR" sz="2800" dirty="0"/>
              <a:t>la tâche du programmeur qui n’aura plus à préciser le nombre de répétitions de la même action, ni à gérer les valeurs des différentes variables utilisées</a:t>
            </a:r>
            <a:r>
              <a:rPr lang="fr-FR" sz="2800" dirty="0" smtClean="0"/>
              <a:t>.</a:t>
            </a:r>
          </a:p>
          <a:p>
            <a:pPr algn="just">
              <a:spcAft>
                <a:spcPts val="1800"/>
              </a:spcAft>
            </a:pPr>
            <a:r>
              <a:rPr lang="fr-FR" sz="2800" dirty="0" smtClean="0"/>
              <a:t>Permet </a:t>
            </a:r>
            <a:r>
              <a:rPr lang="fr-FR" sz="2800" dirty="0"/>
              <a:t>de résoudre des problèmes, d'habitude </a:t>
            </a:r>
            <a:r>
              <a:rPr lang="fr-FR" sz="2800" dirty="0" err="1"/>
              <a:t>irrésolvables</a:t>
            </a:r>
            <a:r>
              <a:rPr lang="fr-FR" sz="2800" dirty="0"/>
              <a:t> avec l'utilisation de simples boucles </a:t>
            </a:r>
            <a:r>
              <a:rPr lang="fr-FR" sz="2800" i="1" dirty="0"/>
              <a:t>pour</a:t>
            </a:r>
            <a:r>
              <a:rPr lang="fr-FR" sz="2800" dirty="0"/>
              <a:t> ou </a:t>
            </a:r>
            <a:r>
              <a:rPr lang="fr-FR" sz="2800" i="1" dirty="0"/>
              <a:t>tant que</a:t>
            </a:r>
            <a:r>
              <a:rPr lang="fr-FR" sz="2800" dirty="0"/>
              <a:t>. </a:t>
            </a:r>
            <a:endParaRPr lang="fr-FR" sz="2800" dirty="0" smtClean="0"/>
          </a:p>
          <a:p>
            <a:pPr algn="just">
              <a:spcAft>
                <a:spcPts val="1800"/>
              </a:spcAft>
            </a:pPr>
            <a:r>
              <a:rPr lang="fr-FR" sz="2800" dirty="0" smtClean="0"/>
              <a:t>Rendre </a:t>
            </a:r>
            <a:r>
              <a:rPr lang="fr-FR" sz="2800" dirty="0"/>
              <a:t>un algorithme plus lisible et plus </a:t>
            </a:r>
            <a:r>
              <a:rPr lang="fr-FR" sz="2800" dirty="0" smtClean="0"/>
              <a:t>court et elle </a:t>
            </a:r>
            <a:r>
              <a:rPr lang="fr-FR" sz="2800" dirty="0"/>
              <a:t>permet, dans certains cas, un gain colossal de temps comme c'est le cas dans les algorithmes de tri.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/>
              <a:t>Avantages de la </a:t>
            </a:r>
            <a:r>
              <a:rPr lang="fr-FR" sz="3600" b="1" dirty="0" smtClean="0"/>
              <a:t>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60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Exemple 1:</a:t>
            </a:r>
          </a:p>
          <a:p>
            <a:pPr marL="0" indent="0">
              <a:buNone/>
            </a:pPr>
            <a:r>
              <a:rPr lang="fr-FR" sz="2800" b="1" dirty="0"/>
              <a:t>Fonction </a:t>
            </a:r>
            <a:r>
              <a:rPr lang="fr-FR" sz="2800" dirty="0" err="1"/>
              <a:t>fact</a:t>
            </a:r>
            <a:r>
              <a:rPr lang="fr-FR" sz="2800" dirty="0"/>
              <a:t> (N : entier):Entier ; </a:t>
            </a:r>
            <a:endParaRPr lang="fr-FR" sz="2800" dirty="0" smtClean="0"/>
          </a:p>
          <a:p>
            <a:pPr marL="0" indent="0">
              <a:buNone/>
            </a:pPr>
            <a:r>
              <a:rPr lang="fr-FR" sz="2800" dirty="0"/>
              <a:t>	</a:t>
            </a:r>
            <a:r>
              <a:rPr lang="fr-FR" sz="2800" dirty="0" smtClean="0"/>
              <a:t>R </a:t>
            </a:r>
            <a:r>
              <a:rPr lang="fr-FR" sz="2800" dirty="0"/>
              <a:t>: entier ; </a:t>
            </a:r>
          </a:p>
          <a:p>
            <a:pPr marL="0" indent="0">
              <a:buNone/>
            </a:pPr>
            <a:r>
              <a:rPr lang="fr-FR" sz="2800" b="1" dirty="0"/>
              <a:t>Début </a:t>
            </a:r>
            <a:endParaRPr lang="fr-FR" sz="2800" dirty="0"/>
          </a:p>
          <a:p>
            <a:pPr marL="0" indent="0">
              <a:buNone/>
            </a:pPr>
            <a:r>
              <a:rPr lang="pt-BR" sz="2800" b="1" dirty="0" smtClean="0"/>
              <a:t>	Si </a:t>
            </a:r>
            <a:r>
              <a:rPr lang="pt-BR" sz="2800" b="1" dirty="0"/>
              <a:t>( </a:t>
            </a:r>
            <a:r>
              <a:rPr lang="pt-BR" sz="2800" dirty="0"/>
              <a:t>N = 0 ) alors </a:t>
            </a: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	</a:t>
            </a:r>
            <a:r>
              <a:rPr lang="pt-BR" sz="2800" dirty="0"/>
              <a:t>	</a:t>
            </a:r>
            <a:r>
              <a:rPr lang="pt-BR" sz="2800" dirty="0" smtClean="0"/>
              <a:t>R </a:t>
            </a:r>
            <a:r>
              <a:rPr lang="pt-BR" sz="2800" dirty="0"/>
              <a:t>← 1; </a:t>
            </a:r>
          </a:p>
          <a:p>
            <a:pPr marL="0" indent="0">
              <a:buNone/>
            </a:pPr>
            <a:r>
              <a:rPr lang="fr-FR" sz="2800" b="1" dirty="0" smtClean="0"/>
              <a:t>	Sinon </a:t>
            </a:r>
            <a:endParaRPr lang="fr-FR" sz="2800" dirty="0"/>
          </a:p>
          <a:p>
            <a:pPr marL="0" indent="0">
              <a:buNone/>
            </a:pPr>
            <a:r>
              <a:rPr lang="pt-BR" sz="2800" dirty="0" smtClean="0"/>
              <a:t>		R </a:t>
            </a:r>
            <a:r>
              <a:rPr lang="pt-BR" sz="2800" dirty="0"/>
              <a:t>← N * </a:t>
            </a:r>
            <a:r>
              <a:rPr lang="pt-BR" sz="2800" b="1" dirty="0">
                <a:solidFill>
                  <a:srgbClr val="FF0000"/>
                </a:solidFill>
              </a:rPr>
              <a:t>fact (N - 1)</a:t>
            </a:r>
            <a:r>
              <a:rPr lang="pt-BR" sz="2800" dirty="0"/>
              <a:t>; </a:t>
            </a:r>
          </a:p>
          <a:p>
            <a:pPr marL="0" indent="0">
              <a:buNone/>
            </a:pPr>
            <a:r>
              <a:rPr lang="fr-FR" sz="2800" b="1" dirty="0" smtClean="0"/>
              <a:t>	Finsi </a:t>
            </a:r>
            <a:endParaRPr lang="fr-FR" sz="2800" dirty="0"/>
          </a:p>
          <a:p>
            <a:pPr marL="0" indent="0">
              <a:buNone/>
            </a:pPr>
            <a:r>
              <a:rPr lang="fr-FR" sz="2800" dirty="0" smtClean="0"/>
              <a:t>	Retourner </a:t>
            </a:r>
            <a:r>
              <a:rPr lang="fr-FR" sz="2800" dirty="0"/>
              <a:t>(R) ; </a:t>
            </a:r>
          </a:p>
          <a:p>
            <a:pPr marL="0" indent="0">
              <a:buNone/>
            </a:pPr>
            <a:r>
              <a:rPr lang="fr-FR" sz="2800" b="1" dirty="0" smtClean="0"/>
              <a:t>Fin</a:t>
            </a:r>
            <a:r>
              <a:rPr lang="fr-FR" sz="2800" b="1" dirty="0"/>
              <a:t>. </a:t>
            </a:r>
            <a:r>
              <a:rPr lang="fr-FR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</a:rPr>
              <a:t>Récursivité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Pensées 7"/>
          <p:cNvSpPr/>
          <p:nvPr/>
        </p:nvSpPr>
        <p:spPr>
          <a:xfrm>
            <a:off x="5220072" y="3214686"/>
            <a:ext cx="3495332" cy="1150418"/>
          </a:xfrm>
          <a:prstGeom prst="cloudCallout">
            <a:avLst>
              <a:gd name="adj1" fmla="val -59815"/>
              <a:gd name="adj2" fmla="val 501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</a:rPr>
              <a:t>Appel récursif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335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Exemple 2:</a:t>
            </a:r>
          </a:p>
          <a:p>
            <a:pPr marL="0" indent="0">
              <a:buNone/>
            </a:pPr>
            <a:r>
              <a:rPr lang="fr-FR" sz="2800" b="1" dirty="0" smtClean="0"/>
              <a:t>Procédure Afficher</a:t>
            </a:r>
            <a:r>
              <a:rPr lang="fr-FR" sz="2800" dirty="0" smtClean="0"/>
              <a:t> </a:t>
            </a:r>
            <a:r>
              <a:rPr lang="fr-FR" sz="2800" dirty="0"/>
              <a:t>(N : entier</a:t>
            </a:r>
            <a:r>
              <a:rPr lang="fr-FR" sz="2800" dirty="0" smtClean="0"/>
              <a:t>)</a:t>
            </a:r>
          </a:p>
          <a:p>
            <a:pPr marL="0" indent="0">
              <a:buNone/>
            </a:pPr>
            <a:r>
              <a:rPr lang="fr-FR" sz="2800" b="1" dirty="0" smtClean="0"/>
              <a:t>Début </a:t>
            </a:r>
            <a:endParaRPr lang="fr-FR" sz="2800" dirty="0"/>
          </a:p>
          <a:p>
            <a:pPr marL="0" indent="0">
              <a:buNone/>
            </a:pPr>
            <a:r>
              <a:rPr lang="pt-BR" sz="2800" b="1" dirty="0" smtClean="0"/>
              <a:t>	Si </a:t>
            </a:r>
            <a:r>
              <a:rPr lang="pt-BR" sz="2800" b="1" dirty="0"/>
              <a:t>( </a:t>
            </a:r>
            <a:r>
              <a:rPr lang="pt-BR" sz="2800" dirty="0"/>
              <a:t>N = 0 ) alors </a:t>
            </a:r>
            <a:endParaRPr lang="pt-BR" sz="2800" dirty="0" smtClean="0"/>
          </a:p>
          <a:p>
            <a:pPr marL="0" indent="0">
              <a:buNone/>
            </a:pPr>
            <a:r>
              <a:rPr lang="pt-BR" sz="2800" dirty="0" smtClean="0"/>
              <a:t>	</a:t>
            </a:r>
            <a:r>
              <a:rPr lang="pt-BR" sz="2800" dirty="0"/>
              <a:t>	</a:t>
            </a:r>
            <a:r>
              <a:rPr lang="pt-BR" sz="2800" dirty="0" smtClean="0"/>
              <a:t>Ecrire (0); </a:t>
            </a:r>
            <a:endParaRPr lang="pt-BR" sz="2800" dirty="0"/>
          </a:p>
          <a:p>
            <a:pPr marL="0" indent="0">
              <a:buNone/>
            </a:pPr>
            <a:r>
              <a:rPr lang="fr-FR" sz="2800" b="1" dirty="0" smtClean="0"/>
              <a:t>	Sinon </a:t>
            </a:r>
            <a:endParaRPr lang="fr-FR" sz="2800" dirty="0"/>
          </a:p>
          <a:p>
            <a:pPr marL="0" indent="0">
              <a:buNone/>
            </a:pPr>
            <a:r>
              <a:rPr lang="pt-BR" sz="2800" dirty="0" smtClean="0"/>
              <a:t>		Ecrire (N);</a:t>
            </a:r>
          </a:p>
          <a:p>
            <a:pPr marL="0" indent="0">
              <a:buNone/>
            </a:pPr>
            <a:r>
              <a:rPr lang="pt-BR" sz="2800" dirty="0"/>
              <a:t>	</a:t>
            </a:r>
            <a:r>
              <a:rPr lang="pt-BR" sz="2800" dirty="0" smtClean="0"/>
              <a:t>	Afficher (N-1);</a:t>
            </a:r>
            <a:endParaRPr lang="pt-BR" sz="2800" dirty="0"/>
          </a:p>
          <a:p>
            <a:pPr marL="0" indent="0">
              <a:buNone/>
            </a:pPr>
            <a:r>
              <a:rPr lang="fr-FR" sz="2800" b="1" dirty="0" smtClean="0"/>
              <a:t>	Finsi </a:t>
            </a:r>
            <a:endParaRPr lang="fr-FR" sz="2800" dirty="0"/>
          </a:p>
          <a:p>
            <a:pPr marL="0" indent="0">
              <a:buNone/>
            </a:pPr>
            <a:r>
              <a:rPr lang="fr-FR" sz="2800" b="1" dirty="0" smtClean="0"/>
              <a:t>Fin</a:t>
            </a:r>
            <a:r>
              <a:rPr lang="fr-FR" sz="2800" b="1" dirty="0"/>
              <a:t>. </a:t>
            </a:r>
            <a:r>
              <a:rPr lang="fr-FR" sz="28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</a:rPr>
              <a:t>Récursivité</a:t>
            </a:r>
            <a:endParaRPr lang="fr-FR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Pensées 7"/>
          <p:cNvSpPr/>
          <p:nvPr/>
        </p:nvSpPr>
        <p:spPr>
          <a:xfrm>
            <a:off x="4644008" y="3785824"/>
            <a:ext cx="3495332" cy="1150418"/>
          </a:xfrm>
          <a:prstGeom prst="cloudCallout">
            <a:avLst>
              <a:gd name="adj1" fmla="val -59815"/>
              <a:gd name="adj2" fmla="val 501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solidFill>
                  <a:schemeClr val="tx1"/>
                </a:solidFill>
              </a:rPr>
              <a:t>Appel récursif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944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85794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fr-FR" sz="2800" b="1" dirty="0" smtClean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</a:rPr>
              <a:t>Principe de la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395536" y="1700808"/>
            <a:ext cx="8064896" cy="5232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Wingdings"/>
              <a:buChar char="è"/>
            </a:pPr>
            <a:r>
              <a:rPr lang="fr-FR" sz="2800" dirty="0" smtClean="0"/>
              <a:t>Réduire </a:t>
            </a:r>
            <a:r>
              <a:rPr lang="fr-FR" sz="2800" dirty="0"/>
              <a:t>la taille du problème </a:t>
            </a:r>
            <a:r>
              <a:rPr lang="fr-FR" sz="2800" dirty="0" smtClean="0"/>
              <a:t>considéré.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536" y="2429652"/>
            <a:ext cx="8064896" cy="95410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buFont typeface="Wingdings"/>
              <a:buChar char="è"/>
            </a:pPr>
            <a:r>
              <a:rPr lang="fr-FR" sz="2800" dirty="0" smtClean="0"/>
              <a:t>Dans chaque appel récursif on doit réduit l’un des valeurs des paramètres effectifs.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520" y="908720"/>
            <a:ext cx="8496944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fr-FR" sz="2800" b="1" dirty="0">
                <a:solidFill>
                  <a:srgbClr val="C00000"/>
                </a:solidFill>
              </a:rPr>
              <a:t>Décomposer le problème en un problème plus simple</a:t>
            </a:r>
          </a:p>
        </p:txBody>
      </p:sp>
    </p:spTree>
    <p:extLst>
      <p:ext uri="{BB962C8B-B14F-4D97-AF65-F5344CB8AC3E}">
        <p14:creationId xmlns:p14="http://schemas.microsoft.com/office/powerpoint/2010/main" val="317761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180"/>
            <a:ext cx="8572560" cy="5572164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b="1" dirty="0" smtClean="0">
                <a:solidFill>
                  <a:srgbClr val="7030A0"/>
                </a:solidFill>
              </a:rPr>
              <a:t>Pour </a:t>
            </a:r>
            <a:r>
              <a:rPr lang="fr-FR" sz="2800" b="1" dirty="0">
                <a:solidFill>
                  <a:srgbClr val="7030A0"/>
                </a:solidFill>
              </a:rPr>
              <a:t>la </a:t>
            </a:r>
            <a:r>
              <a:rPr lang="fr-FR" sz="2800" b="1" dirty="0" err="1" smtClean="0">
                <a:solidFill>
                  <a:srgbClr val="7030A0"/>
                </a:solidFill>
              </a:rPr>
              <a:t>récursion</a:t>
            </a:r>
            <a:r>
              <a:rPr lang="fr-FR" sz="2800" b="1" dirty="0" smtClean="0">
                <a:solidFill>
                  <a:srgbClr val="7030A0"/>
                </a:solidFill>
              </a:rPr>
              <a:t> </a:t>
            </a:r>
            <a:r>
              <a:rPr lang="fr-FR" sz="2800" b="1" dirty="0">
                <a:solidFill>
                  <a:srgbClr val="7030A0"/>
                </a:solidFill>
              </a:rPr>
              <a:t>sur des entiers : </a:t>
            </a:r>
            <a:r>
              <a:rPr lang="fr-FR" sz="2800" dirty="0" smtClean="0"/>
              <a:t>la </a:t>
            </a:r>
            <a:r>
              <a:rPr lang="fr-FR" sz="2800" dirty="0"/>
              <a:t>taille du problème </a:t>
            </a:r>
            <a:r>
              <a:rPr lang="fr-FR" sz="2800" dirty="0" smtClean="0"/>
              <a:t>est définie </a:t>
            </a:r>
            <a:r>
              <a:rPr lang="fr-FR" sz="2800" dirty="0"/>
              <a:t>par un entier, on réduit la valeur de cet entier à </a:t>
            </a:r>
            <a:r>
              <a:rPr lang="fr-FR" sz="2800" dirty="0" smtClean="0"/>
              <a:t>chaque appel </a:t>
            </a:r>
            <a:r>
              <a:rPr lang="fr-FR" sz="2800" dirty="0"/>
              <a:t>récursif</a:t>
            </a:r>
            <a:r>
              <a:rPr lang="fr-FR" sz="2800" dirty="0" smtClean="0"/>
              <a:t>.</a:t>
            </a:r>
          </a:p>
          <a:p>
            <a:pPr marL="0" indent="0" algn="just">
              <a:buNone/>
            </a:pPr>
            <a:r>
              <a:rPr lang="fr-FR" sz="2800" b="1" dirty="0" smtClean="0">
                <a:solidFill>
                  <a:srgbClr val="C00000"/>
                </a:solidFill>
              </a:rPr>
              <a:t>     </a:t>
            </a:r>
          </a:p>
          <a:p>
            <a:pPr marL="0" indent="0" algn="just">
              <a:buNone/>
            </a:pPr>
            <a:r>
              <a:rPr lang="fr-FR" sz="2800" b="1" dirty="0" smtClean="0">
                <a:solidFill>
                  <a:srgbClr val="C00000"/>
                </a:solidFill>
              </a:rPr>
              <a:t>Exemple 1: </a:t>
            </a:r>
          </a:p>
          <a:p>
            <a:pPr marL="0" indent="0" algn="just">
              <a:buNone/>
            </a:pPr>
            <a:r>
              <a:rPr lang="fr-FR" sz="2800" b="1" dirty="0">
                <a:solidFill>
                  <a:srgbClr val="C00000"/>
                </a:solidFill>
              </a:rPr>
              <a:t>	</a:t>
            </a:r>
            <a:r>
              <a:rPr lang="fr-FR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Retourne n * </a:t>
            </a:r>
            <a:r>
              <a:rPr lang="fr-FR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fact</a:t>
            </a:r>
            <a:r>
              <a:rPr lang="fr-FR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(n-1);</a:t>
            </a:r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fr-FR" sz="2800" b="1" dirty="0" smtClean="0">
                <a:solidFill>
                  <a:srgbClr val="C00000"/>
                </a:solidFill>
              </a:rPr>
              <a:t>Exemple 2: </a:t>
            </a:r>
          </a:p>
          <a:p>
            <a:pPr marL="0" indent="0" algn="just">
              <a:buNone/>
            </a:pPr>
            <a:r>
              <a:rPr lang="fr-FR" sz="2800" b="1" dirty="0" smtClean="0">
                <a:solidFill>
                  <a:srgbClr val="C00000"/>
                </a:solidFill>
              </a:rPr>
              <a:t>	</a:t>
            </a:r>
            <a:r>
              <a:rPr lang="fr-FR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Retourne  N + Somme (N-2)</a:t>
            </a:r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</a:rPr>
              <a:t>Principe de la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34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180"/>
            <a:ext cx="8572560" cy="590482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FR" sz="3000" b="1" u="sng" dirty="0">
                <a:solidFill>
                  <a:srgbClr val="7030A0"/>
                </a:solidFill>
              </a:rPr>
              <a:t>Pour la </a:t>
            </a:r>
            <a:r>
              <a:rPr lang="fr-FR" sz="3000" b="1" u="sng" dirty="0" err="1">
                <a:solidFill>
                  <a:srgbClr val="7030A0"/>
                </a:solidFill>
              </a:rPr>
              <a:t>récursion</a:t>
            </a:r>
            <a:r>
              <a:rPr lang="fr-FR" sz="3000" b="1" u="sng" dirty="0">
                <a:solidFill>
                  <a:srgbClr val="7030A0"/>
                </a:solidFill>
              </a:rPr>
              <a:t> sur les </a:t>
            </a:r>
            <a:r>
              <a:rPr lang="fr-FR" sz="3000" b="1" u="sng" dirty="0" smtClean="0">
                <a:solidFill>
                  <a:srgbClr val="7030A0"/>
                </a:solidFill>
              </a:rPr>
              <a:t>tableaux:</a:t>
            </a:r>
            <a:endParaRPr lang="fr-FR" sz="2800" b="1" u="sng" dirty="0" smtClean="0">
              <a:solidFill>
                <a:srgbClr val="7030A0"/>
              </a:solidFill>
            </a:endParaRPr>
          </a:p>
          <a:p>
            <a:r>
              <a:rPr lang="fr-FR" sz="2800" dirty="0"/>
              <a:t>Soit on considère la taille du </a:t>
            </a:r>
            <a:r>
              <a:rPr lang="fr-FR" sz="2800" dirty="0" smtClean="0"/>
              <a:t>tableau (N) , </a:t>
            </a:r>
            <a:r>
              <a:rPr lang="fr-FR" sz="2800" dirty="0"/>
              <a:t>on réduit la taille </a:t>
            </a:r>
            <a:r>
              <a:rPr lang="fr-FR" sz="2800" dirty="0" smtClean="0"/>
              <a:t>du tableau </a:t>
            </a:r>
            <a:r>
              <a:rPr lang="fr-FR" sz="2800" dirty="0"/>
              <a:t>considéré à chaque appel récursif</a:t>
            </a:r>
            <a:r>
              <a:rPr lang="fr-FR" sz="2800" dirty="0" smtClean="0"/>
              <a:t>. </a:t>
            </a:r>
            <a:endParaRPr lang="fr-FR" sz="2600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fr-FR" sz="2600" b="1" dirty="0" smtClean="0">
                <a:solidFill>
                  <a:srgbClr val="C00000"/>
                </a:solidFill>
              </a:rPr>
              <a:t>      </a:t>
            </a:r>
          </a:p>
          <a:p>
            <a:pPr marL="0" indent="0" algn="just">
              <a:buNone/>
            </a:pPr>
            <a:r>
              <a:rPr lang="fr-FR" sz="2600" b="1" dirty="0" smtClean="0">
                <a:solidFill>
                  <a:srgbClr val="C00000"/>
                </a:solidFill>
              </a:rPr>
              <a:t>     </a:t>
            </a:r>
            <a:r>
              <a:rPr lang="fr-FR" sz="2600" b="1" u="sng" dirty="0" smtClean="0">
                <a:solidFill>
                  <a:srgbClr val="C00000"/>
                </a:solidFill>
              </a:rPr>
              <a:t>Exemple 1: </a:t>
            </a:r>
          </a:p>
          <a:p>
            <a:pPr marL="0" indent="0" algn="just">
              <a:buNone/>
            </a:pP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Fonction Somme (T: Tableau, N: entier): entier</a:t>
            </a:r>
          </a:p>
          <a:p>
            <a:pPr marL="0" indent="0" algn="just">
              <a:buNone/>
            </a:pP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Début 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 </a:t>
            </a:r>
            <a:r>
              <a:rPr lang="fr-FR" sz="2700" b="1" dirty="0" smtClean="0">
                <a:solidFill>
                  <a:srgbClr val="C00000"/>
                </a:solidFill>
              </a:rPr>
              <a:t>N=1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alors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Retourne T[1];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Sinon </a:t>
            </a: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endParaRPr lang="fr-FR" sz="27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              </a:t>
            </a:r>
            <a:r>
              <a:rPr lang="fr-FR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Retourne T[N] + Somme (T, N-1);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Finsi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Fin</a:t>
            </a:r>
            <a:endParaRPr lang="fr-FR" sz="27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</a:rPr>
              <a:t>Principe de la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" name="Pensées 1"/>
          <p:cNvSpPr/>
          <p:nvPr/>
        </p:nvSpPr>
        <p:spPr>
          <a:xfrm>
            <a:off x="2195736" y="2636912"/>
            <a:ext cx="6264696" cy="1224136"/>
          </a:xfrm>
          <a:prstGeom prst="cloudCallout">
            <a:avLst>
              <a:gd name="adj1" fmla="val -51787"/>
              <a:gd name="adj2" fmla="val 5219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</a:rPr>
              <a:t>condition </a:t>
            </a:r>
            <a:r>
              <a:rPr lang="fr-FR" sz="2800" b="1" dirty="0">
                <a:solidFill>
                  <a:srgbClr val="C00000"/>
                </a:solidFill>
              </a:rPr>
              <a:t>d’arrêt dépend de la valeur </a:t>
            </a:r>
            <a:r>
              <a:rPr lang="fr-FR" sz="2800" b="1" dirty="0" smtClean="0">
                <a:solidFill>
                  <a:srgbClr val="C00000"/>
                </a:solidFill>
              </a:rPr>
              <a:t>de N</a:t>
            </a:r>
            <a:endParaRPr lang="fr-FR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18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953180"/>
            <a:ext cx="8572560" cy="590482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fr-FR" sz="2800" dirty="0" smtClean="0"/>
              <a:t>Ou </a:t>
            </a:r>
            <a:r>
              <a:rPr lang="fr-FR" sz="2800" dirty="0"/>
              <a:t>bien on utilise des indices qui varient à chaque appel pour tendre vers la condition </a:t>
            </a:r>
            <a:r>
              <a:rPr lang="fr-FR" sz="2800" dirty="0" smtClean="0"/>
              <a:t>d’arrêt. </a:t>
            </a:r>
            <a:endParaRPr lang="fr-FR" sz="2600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fr-FR" sz="2600" b="1" dirty="0" smtClean="0">
                <a:solidFill>
                  <a:srgbClr val="C00000"/>
                </a:solidFill>
              </a:rPr>
              <a:t>      </a:t>
            </a:r>
          </a:p>
          <a:p>
            <a:pPr marL="0" indent="0" algn="just">
              <a:buNone/>
            </a:pPr>
            <a:r>
              <a:rPr lang="fr-FR" sz="2600" b="1" dirty="0" smtClean="0">
                <a:solidFill>
                  <a:srgbClr val="C00000"/>
                </a:solidFill>
              </a:rPr>
              <a:t>     </a:t>
            </a:r>
            <a:r>
              <a:rPr lang="fr-FR" sz="2600" b="1" u="sng" dirty="0" smtClean="0">
                <a:solidFill>
                  <a:srgbClr val="C00000"/>
                </a:solidFill>
              </a:rPr>
              <a:t>Exemple 2: </a:t>
            </a:r>
          </a:p>
          <a:p>
            <a:pPr marL="0" indent="0" algn="just">
              <a:buNone/>
            </a:pP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Fonction Somme (T: Tableau, i, N: entier): entier</a:t>
            </a:r>
          </a:p>
          <a:p>
            <a:pPr marL="0" indent="0" algn="just">
              <a:buNone/>
            </a:pP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Début 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 </a:t>
            </a:r>
            <a:r>
              <a:rPr lang="fr-FR" sz="2700" b="1" dirty="0" smtClean="0">
                <a:solidFill>
                  <a:srgbClr val="C00000"/>
                </a:solidFill>
              </a:rPr>
              <a:t>i =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2700" b="1" dirty="0" smtClean="0">
                <a:solidFill>
                  <a:srgbClr val="C00000"/>
                </a:solidFill>
              </a:rPr>
              <a:t>N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alors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Retourne T[i];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Sinon </a:t>
            </a: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endParaRPr lang="fr-FR" sz="27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              </a:t>
            </a:r>
            <a:r>
              <a:rPr lang="fr-FR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Retourne T[i] + Somme (T, i+1 , </a:t>
            </a:r>
            <a:r>
              <a:rPr lang="fr-FR" sz="27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fr-FR" sz="2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);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Finsi</a:t>
            </a:r>
          </a:p>
          <a:p>
            <a:pPr marL="0" indent="0" algn="just">
              <a:buNone/>
            </a:pPr>
            <a:r>
              <a:rPr lang="fr-FR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27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Fin</a:t>
            </a:r>
            <a:endParaRPr lang="fr-FR" sz="27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</a:rPr>
              <a:t>Principe de la récursivité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2" name="Pensées 1"/>
          <p:cNvSpPr/>
          <p:nvPr/>
        </p:nvSpPr>
        <p:spPr>
          <a:xfrm>
            <a:off x="2166748" y="2636912"/>
            <a:ext cx="6264696" cy="1224136"/>
          </a:xfrm>
          <a:prstGeom prst="cloudCallout">
            <a:avLst>
              <a:gd name="adj1" fmla="val -51787"/>
              <a:gd name="adj2" fmla="val 5219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rgbClr val="C00000"/>
                </a:solidFill>
              </a:rPr>
              <a:t>condition </a:t>
            </a:r>
            <a:r>
              <a:rPr lang="fr-FR" sz="2800" b="1" dirty="0">
                <a:solidFill>
                  <a:srgbClr val="C00000"/>
                </a:solidFill>
              </a:rPr>
              <a:t>d’arrêt dépend de la valeur </a:t>
            </a:r>
            <a:r>
              <a:rPr lang="fr-FR" sz="2800" b="1" dirty="0" smtClean="0">
                <a:solidFill>
                  <a:srgbClr val="C00000"/>
                </a:solidFill>
              </a:rPr>
              <a:t>de l’indice i</a:t>
            </a:r>
            <a:endParaRPr lang="fr-FR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66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323476" cy="5356140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fr-FR" sz="2800" dirty="0" smtClean="0"/>
              <a:t>Chercher </a:t>
            </a:r>
            <a:r>
              <a:rPr lang="fr-FR" sz="2800" dirty="0"/>
              <a:t>à décomposer le problème en plusieurs sous problèmes de même type mais de taille inférieure</a:t>
            </a:r>
            <a:r>
              <a:rPr lang="fr-FR" sz="2800" dirty="0" smtClean="0"/>
              <a:t>.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fr-FR" sz="2800" dirty="0" smtClean="0"/>
              <a:t>	</a:t>
            </a:r>
            <a:r>
              <a:rPr lang="fr-FR" sz="2800" b="1" dirty="0" smtClean="0">
                <a:solidFill>
                  <a:srgbClr val="00B050"/>
                </a:solidFill>
              </a:rPr>
              <a:t>N!</a:t>
            </a:r>
            <a:r>
              <a:rPr lang="fr-FR" sz="2800" dirty="0" smtClean="0"/>
              <a:t> = N* </a:t>
            </a:r>
            <a:r>
              <a:rPr lang="fr-FR" sz="2800" b="1" dirty="0" smtClean="0">
                <a:solidFill>
                  <a:srgbClr val="FF0000"/>
                </a:solidFill>
              </a:rPr>
              <a:t>(N-1) !</a:t>
            </a:r>
            <a:endParaRPr lang="fr-FR" sz="2800" b="1" dirty="0">
              <a:solidFill>
                <a:srgbClr val="FF0000"/>
              </a:solidFill>
            </a:endParaRPr>
          </a:p>
          <a:p>
            <a:pPr marL="514350" indent="-514350" algn="just">
              <a:spcBef>
                <a:spcPts val="1200"/>
              </a:spcBef>
              <a:spcAft>
                <a:spcPts val="1200"/>
              </a:spcAft>
              <a:buAutoNum type="arabicPeriod" startAt="2"/>
            </a:pPr>
            <a:r>
              <a:rPr lang="fr-FR" sz="2800" dirty="0" smtClean="0"/>
              <a:t>Préciser les cas de base et les cas générales:</a:t>
            </a:r>
            <a:endParaRPr lang="fr-FR" sz="2800" dirty="0"/>
          </a:p>
          <a:p>
            <a:pPr marL="800100" indent="-263525">
              <a:spcBef>
                <a:spcPts val="1200"/>
              </a:spcBef>
              <a:spcAft>
                <a:spcPts val="1200"/>
              </a:spcAft>
            </a:pPr>
            <a:r>
              <a:rPr lang="fr-FR" sz="2800" dirty="0" smtClean="0"/>
              <a:t>Au </a:t>
            </a:r>
            <a:r>
              <a:rPr lang="fr-FR" sz="2800" dirty="0"/>
              <a:t>moins un cas de </a:t>
            </a:r>
            <a:r>
              <a:rPr lang="fr-FR" sz="2800" dirty="0" smtClean="0"/>
              <a:t>base (pas d’appel récursif)</a:t>
            </a:r>
          </a:p>
          <a:p>
            <a:pPr marL="800100" indent="-263525">
              <a:spcBef>
                <a:spcPts val="1200"/>
              </a:spcBef>
              <a:spcAft>
                <a:spcPts val="1200"/>
              </a:spcAft>
            </a:pPr>
            <a:r>
              <a:rPr lang="fr-FR" sz="2800" dirty="0" smtClean="0"/>
              <a:t>Au </a:t>
            </a:r>
            <a:r>
              <a:rPr lang="fr-FR" sz="2800" dirty="0"/>
              <a:t>moins un cas </a:t>
            </a:r>
            <a:r>
              <a:rPr lang="fr-FR" sz="2800" dirty="0" smtClean="0"/>
              <a:t>général (appel récursif).</a:t>
            </a:r>
            <a:endParaRPr lang="fr-FR" sz="2800" dirty="0"/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Règles de conception de fonctions récursives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341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928" y="953180"/>
            <a:ext cx="8500552" cy="5788188"/>
          </a:xfr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800" b="1" dirty="0" smtClean="0">
                <a:solidFill>
                  <a:srgbClr val="C00000"/>
                </a:solidFill>
              </a:rPr>
              <a:t>Cas de base:</a:t>
            </a:r>
            <a:r>
              <a:rPr lang="fr-FR" sz="2800" dirty="0"/>
              <a:t> on décrit les cas pour lesquels le résultat de </a:t>
            </a:r>
            <a:r>
              <a:rPr lang="fr-FR" sz="2800" dirty="0" smtClean="0"/>
              <a:t>la fonction </a:t>
            </a:r>
            <a:r>
              <a:rPr lang="fr-FR" sz="2800" dirty="0"/>
              <a:t>est simple à </a:t>
            </a:r>
            <a:r>
              <a:rPr lang="fr-FR" sz="2800" dirty="0" smtClean="0"/>
              <a:t>calculer.</a:t>
            </a:r>
          </a:p>
          <a:p>
            <a:pPr lvl="1" algn="just"/>
            <a:r>
              <a:rPr lang="fr-FR" dirty="0" smtClean="0"/>
              <a:t>la valeur retournée </a:t>
            </a:r>
            <a:r>
              <a:rPr lang="fr-FR" dirty="0"/>
              <a:t>par </a:t>
            </a:r>
            <a:r>
              <a:rPr lang="fr-FR" dirty="0" smtClean="0"/>
              <a:t>la fonction </a:t>
            </a:r>
            <a:r>
              <a:rPr lang="fr-FR" dirty="0"/>
              <a:t>est directement </a:t>
            </a:r>
            <a:r>
              <a:rPr lang="fr-FR" dirty="0" smtClean="0"/>
              <a:t>définie.</a:t>
            </a:r>
          </a:p>
          <a:p>
            <a:pPr lvl="1" algn="just"/>
            <a:r>
              <a:rPr lang="fr-FR" dirty="0" smtClean="0"/>
              <a:t>Contiennent les condition d’arrêt de  l’algorithme</a:t>
            </a:r>
          </a:p>
          <a:p>
            <a:pPr>
              <a:spcBef>
                <a:spcPts val="2400"/>
              </a:spcBef>
            </a:pPr>
            <a:r>
              <a:rPr lang="fr-FR" sz="2800" b="1" dirty="0" smtClean="0">
                <a:solidFill>
                  <a:srgbClr val="C00000"/>
                </a:solidFill>
              </a:rPr>
              <a:t>Cas général: </a:t>
            </a:r>
            <a:r>
              <a:rPr lang="fr-FR" sz="2800" dirty="0" smtClean="0"/>
              <a:t>la fonction est appelée récursivement </a:t>
            </a:r>
          </a:p>
          <a:p>
            <a:pPr lvl="1">
              <a:spcBef>
                <a:spcPts val="2400"/>
              </a:spcBef>
            </a:pPr>
            <a:r>
              <a:rPr lang="fr-FR" dirty="0" smtClean="0"/>
              <a:t>le résultat retourné est calculé en utilisant le résultat de l'appel récursif. </a:t>
            </a:r>
          </a:p>
          <a:p>
            <a:pPr lvl="1"/>
            <a:r>
              <a:rPr lang="fr-FR" dirty="0" smtClean="0"/>
              <a:t>A chaque appel récursif, la valeur d'au moins un des paramètres (effectifs) de la fonction doit changer.</a:t>
            </a:r>
            <a:endParaRPr lang="fr-FR" b="1" dirty="0" smtClean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fr-FR" sz="2800" b="1" dirty="0">
              <a:solidFill>
                <a:srgbClr val="C00000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3600" b="1" dirty="0" smtClean="0"/>
              <a:t>Règles de conception de fonctions récursives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009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4345</TotalTime>
  <Words>805</Words>
  <Application>Microsoft Office PowerPoint</Application>
  <PresentationFormat>Affichage à l'écran (4:3)</PresentationFormat>
  <Paragraphs>171</Paragraphs>
  <Slides>18</Slides>
  <Notes>18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Récursivité</vt:lpstr>
      <vt:lpstr>Récursivité</vt:lpstr>
      <vt:lpstr>Récursivité</vt:lpstr>
      <vt:lpstr>Principe de la récursivité</vt:lpstr>
      <vt:lpstr>Principe de la récursivité</vt:lpstr>
      <vt:lpstr>Principe de la récursivité</vt:lpstr>
      <vt:lpstr>Principe de la récursivité</vt:lpstr>
      <vt:lpstr>Règles de conception de fonctions récursives</vt:lpstr>
      <vt:lpstr>Règles de conception de fonctions récursives</vt:lpstr>
      <vt:lpstr>Règles de conception de fonctions récursives</vt:lpstr>
      <vt:lpstr>Règles de conception de fonctions récursives</vt:lpstr>
      <vt:lpstr>Types de récursivité</vt:lpstr>
      <vt:lpstr>Types de récursivité</vt:lpstr>
      <vt:lpstr>Types de récursivité</vt:lpstr>
      <vt:lpstr>Types de récursivité</vt:lpstr>
      <vt:lpstr>Types de récursivité</vt:lpstr>
      <vt:lpstr>Remarques</vt:lpstr>
      <vt:lpstr>Avantages de la récursivité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1568</cp:revision>
  <dcterms:created xsi:type="dcterms:W3CDTF">2012-10-16T09:31:24Z</dcterms:created>
  <dcterms:modified xsi:type="dcterms:W3CDTF">2023-03-05T11:26:55Z</dcterms:modified>
</cp:coreProperties>
</file>