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0"/>
  </p:normalViewPr>
  <p:slideViewPr>
    <p:cSldViewPr>
      <p:cViewPr>
        <p:scale>
          <a:sx n="80" d="100"/>
          <a:sy n="80" d="100"/>
        </p:scale>
        <p:origin x="-117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C3631-B33C-4174-90B4-140C61CCB48A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F00B8-F6BD-4493-BC2F-4249ED773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22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4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5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4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8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1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9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DB72-D393-4295-A515-3833886F2A21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84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b="1" u="sng" dirty="0">
                <a:latin typeface="Sakkal Majalla" pitchFamily="2" charset="-78"/>
                <a:ea typeface="Calibri"/>
                <a:cs typeface="Sakkal Majalla" pitchFamily="2" charset="-78"/>
              </a:rPr>
              <a:t>المحاضرة </a:t>
            </a:r>
            <a:r>
              <a:rPr lang="ar-DZ" sz="2000" b="1" u="sng" dirty="0" smtClean="0">
                <a:latin typeface="Sakkal Majalla" pitchFamily="2" charset="-78"/>
                <a:ea typeface="Calibri"/>
                <a:cs typeface="Sakkal Majalla" pitchFamily="2" charset="-78"/>
              </a:rPr>
              <a:t>السادسة</a:t>
            </a:r>
            <a:endParaRPr lang="fr-FR" sz="14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lvl="0" indent="0" algn="ctr" rtl="1">
              <a:lnSpc>
                <a:spcPct val="115000"/>
              </a:lnSpc>
              <a:buNone/>
            </a:pPr>
            <a:r>
              <a:rPr lang="ar-DZ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6. مفهوم النظام </a:t>
            </a:r>
            <a:r>
              <a:rPr lang="ar-DZ" sz="28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التسييري</a:t>
            </a:r>
            <a:r>
              <a:rPr lang="ar-DZ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 والنظم الفرعية </a:t>
            </a:r>
          </a:p>
          <a:p>
            <a:pPr marL="0" lvl="0" indent="0" algn="r" rtl="1">
              <a:lnSpc>
                <a:spcPct val="115000"/>
              </a:lnSpc>
              <a:buNone/>
            </a:pPr>
            <a:r>
              <a:rPr lang="ar-D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أ-تعريف نظام التسيير</a:t>
            </a:r>
            <a:endParaRPr lang="ar-D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lvl="0" indent="0" algn="r" rtl="1">
              <a:lnSpc>
                <a:spcPct val="115000"/>
              </a:lnSpc>
              <a:buNone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     يمكن تعريف نظام التسيير من خلال المكونات الرئيسية (النظم الفرعية) التي تكونه، بحيث لا يوجد اتفاق حول عددها وحول معيار تصنيفها.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حسب تصنيف ‘</a:t>
            </a:r>
            <a:r>
              <a:rPr lang="fr-FR" sz="2600" b="1" dirty="0" smtClean="0">
                <a:latin typeface="Sakkal Majalla" pitchFamily="2" charset="-78"/>
                <a:cs typeface="Sakkal Majalla" pitchFamily="2" charset="-78"/>
              </a:rPr>
              <a:t>Hill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‘  (1968) تحدد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هذه المكونات في العناصر التالية: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فلسفة المؤسسة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، التخطيط، الرقابة، التنظيم، التوجيه، تطوير الإدارة.</a:t>
            </a:r>
          </a:p>
          <a:p>
            <a:pPr lvl="0" algn="r" rtl="1"/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يرى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كل من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‘</a:t>
            </a:r>
            <a:r>
              <a:rPr lang="fr-FR" sz="2600" b="1" dirty="0" err="1" smtClean="0">
                <a:latin typeface="Sakkal Majalla" pitchFamily="2" charset="-78"/>
                <a:cs typeface="Sakkal Majalla" pitchFamily="2" charset="-78"/>
              </a:rPr>
              <a:t>Tabatoni</a:t>
            </a:r>
            <a:r>
              <a:rPr lang="fr-FR" sz="26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600" b="1" dirty="0">
                <a:latin typeface="Sakkal Majalla" pitchFamily="2" charset="-78"/>
                <a:cs typeface="Sakkal Majalla" pitchFamily="2" charset="-78"/>
              </a:rPr>
              <a:t>et </a:t>
            </a:r>
            <a:r>
              <a:rPr lang="fr-FR" sz="2600" b="1" dirty="0" err="1">
                <a:latin typeface="Sakkal Majalla" pitchFamily="2" charset="-78"/>
                <a:cs typeface="Sakkal Majalla" pitchFamily="2" charset="-78"/>
              </a:rPr>
              <a:t>Jarniou</a:t>
            </a:r>
            <a:r>
              <a:rPr lang="fr-FR" sz="26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‘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 (1985)  أن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نظام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التسيير الشامل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للمؤسسة هو انسجام ديناميكي لأربعة نظم فرعية هي : القيادة </a:t>
            </a:r>
            <a:r>
              <a:rPr lang="fr-FR" sz="2600" dirty="0">
                <a:latin typeface="Sakkal Majalla" pitchFamily="2" charset="-78"/>
                <a:cs typeface="Sakkal Majalla" pitchFamily="2" charset="-78"/>
              </a:rPr>
              <a:t>le pilotage 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،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الغائية </a:t>
            </a:r>
            <a:r>
              <a:rPr lang="fr-FR" sz="2600" dirty="0">
                <a:latin typeface="Sakkal Majalla" pitchFamily="2" charset="-78"/>
                <a:cs typeface="Sakkal Majalla" pitchFamily="2" charset="-78"/>
              </a:rPr>
              <a:t>la finalisation ،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التنشيط </a:t>
            </a:r>
            <a:r>
              <a:rPr lang="fr-FR" sz="2600" dirty="0">
                <a:latin typeface="Sakkal Majalla" pitchFamily="2" charset="-78"/>
                <a:cs typeface="Sakkal Majalla" pitchFamily="2" charset="-78"/>
              </a:rPr>
              <a:t>l’activation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fr-FR" sz="2600" dirty="0">
                <a:latin typeface="Sakkal Majalla" pitchFamily="2" charset="-78"/>
                <a:cs typeface="Sakkal Majalla" pitchFamily="2" charset="-78"/>
              </a:rPr>
              <a:t>l’animation ،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التنظيم </a:t>
            </a:r>
            <a:r>
              <a:rPr lang="fr-FR" sz="2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l’organisation</a:t>
            </a:r>
            <a:r>
              <a:rPr lang="ar-DZ" sz="2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 .</a:t>
            </a:r>
            <a:endParaRPr lang="ar-DZ" sz="2600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أما </a:t>
            </a:r>
            <a:r>
              <a:rPr lang="ar-DZ" sz="2600" b="1" dirty="0">
                <a:latin typeface="Sakkal Majalla" pitchFamily="2" charset="-78"/>
                <a:cs typeface="Sakkal Majalla" pitchFamily="2" charset="-78"/>
              </a:rPr>
              <a:t>التصنيف الحديث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فيحدد نظام التسيير بالعناصر الخمس التالية: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نظام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القيادة والتخطيط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600" b="1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نظام التنظيم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600" b="1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نظام التنشيط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600" b="1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نظام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الرقابة؛</a:t>
            </a:r>
            <a:endParaRPr lang="ar-DZ" sz="2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نظام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المعلومات.</a:t>
            </a:r>
            <a:endParaRPr lang="ar-DZ" sz="26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DZ" sz="31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DZ" sz="31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endParaRPr lang="ar-DZ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endParaRPr lang="ar-DZ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ar-DZ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endParaRPr lang="ar-DZ" dirty="0">
              <a:latin typeface="Sakkal Majalla" pitchFamily="2" charset="-78"/>
              <a:ea typeface="Calibri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71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ب- </a:t>
            </a:r>
            <a:r>
              <a:rPr lang="ar-D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,Bold"/>
              </a:rPr>
              <a:t>النظام </a:t>
            </a:r>
            <a:r>
              <a:rPr lang="ar-D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,Bold"/>
              </a:rPr>
              <a:t>الرئيسي والأنظمة الفرعية للمنظمة</a:t>
            </a:r>
          </a:p>
          <a:p>
            <a:pPr marL="0" indent="0" algn="r" rtl="1">
              <a:buNone/>
            </a:pPr>
            <a:r>
              <a:rPr lang="ar-DZ" sz="2400" dirty="0" smtClean="0">
                <a:latin typeface="Times New Roman"/>
                <a:cs typeface="Times New Roman"/>
              </a:rPr>
              <a:t>   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المقصود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بالنظام الفرعي هو ذلك النظام الذي يعمل كجزء أو كعنصر من أجزاء أو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عناصر النظام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الرئيسي أو ضمن مكوناته.</a:t>
            </a:r>
          </a:p>
          <a:p>
            <a:pPr marL="0" indent="0" algn="r" rtl="1">
              <a:buNone/>
            </a:pP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يتجزأ النظام إلى العناصر الصغيرة ثم الأصغر؛ بحيث يجب أن تتوافق هذه العناصر في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أية تشكيلة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ممكنة بما يسمى بتركيبة الأجزاء والوحدات المكونة للنظام تسمى ”عناصر النظام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“.</a:t>
            </a:r>
          </a:p>
          <a:p>
            <a:pPr marL="0" lvl="0" indent="0" algn="ctr" rtl="1">
              <a:buNone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الشكل رقم (5): </a:t>
            </a: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النظام الرئيسي والأنظمة الفرعية للمنظمة</a:t>
            </a:r>
          </a:p>
          <a:p>
            <a:pPr marL="0" indent="0" algn="ctr" rtl="1">
              <a:buNone/>
            </a:pPr>
            <a:endParaRPr lang="ar-DZ" sz="2000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إن النظم الفرعية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تتفرع من النظام الرئيسي المتكامل والمتمثل بالمنظمة وهذه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النظم الوظيفية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تتجزأ هي الأخرى إلى نظم أصغر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، مثل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إدارة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العمليات تتفرع إلى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التصنيع، الجدولة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، ونظام الموجودات. </a:t>
            </a:r>
            <a:endParaRPr lang="ar-DZ" sz="20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7. </a:t>
            </a:r>
            <a:r>
              <a:rPr lang="ar-DZ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فعالية وكفاءة النظام </a:t>
            </a:r>
            <a:r>
              <a:rPr lang="ar-DZ" sz="24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التسييري</a:t>
            </a:r>
            <a:r>
              <a:rPr lang="ar-DZ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DZ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   يقصد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بالكفاءة عمل الأشياء بطريقة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صحيحة،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أي أنها تشير إلى الطريقة الاقتصادية التي يتم بها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إنجاز العمليات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المتعلقة بالأهداف وتتحدد عادة بنسبة : المدخلات / المخرجات فالعمل الكفء هو الذي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يحقق مخرجات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أو إنتاج يفوق المدخلات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(العمل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، المواد الوقت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..)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التي استخدمت في تحقيقها وبالتالي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فإنّ المدير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الكفء هو الذي يستطيع تخفيض تكلفة المواد التي يستخدمها لتحقيق أهدافه .</a:t>
            </a:r>
          </a:p>
          <a:p>
            <a:pPr marL="0" indent="0" algn="r" rtl="1">
              <a:buNone/>
            </a:pP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أما الفعّالية فتعني عمل الأشياء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الصحيحة،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أو هي الدرجة التي تحقق بها الأهداف المحددة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سلفا،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هي القدرة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على اختيار أهداف مناسبة فالمدير الفعال هو الذي يختار الأعمال المناسبة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لإنجازها.</a:t>
            </a:r>
            <a:endParaRPr lang="ar-DZ" sz="20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996952"/>
            <a:ext cx="785812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6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15000"/>
              </a:lnSpc>
              <a:spcBef>
                <a:spcPct val="20000"/>
              </a:spcBef>
            </a:pPr>
            <a:r>
              <a:rPr lang="fr-FR" sz="18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/>
            </a:r>
            <a:br>
              <a:rPr lang="fr-FR" sz="18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</a:br>
            <a:endParaRPr lang="fr-FR" sz="2800" b="1" dirty="0">
              <a:solidFill>
                <a:srgbClr val="4BACC6"/>
              </a:solidFill>
              <a:latin typeface="Sakkal Majalla" pitchFamily="2" charset="-78"/>
              <a:ea typeface="Calibri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8.الفعالية </a:t>
            </a:r>
            <a:r>
              <a:rPr lang="ar-DZ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التنظيمية وفق مدخل النظم </a:t>
            </a:r>
            <a:endParaRPr lang="ar-DZ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     حسب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مدخل النظم فإن الفاعلية التنظيمية هي قدرة المنظمة على التفاعل مع البيئة في الحصول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على مدخلات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ويتم تحويلها في شكل منتجات وخدمات تتقبلها البيئة.</a:t>
            </a:r>
          </a:p>
          <a:p>
            <a:pPr marL="0" indent="0" algn="r" rtl="1">
              <a:buNone/>
            </a:pP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وعليه، فإن معايير الفاعلية التنظيمية في مدخل النظم هي كما يلي: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قدرة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المنظمة على التجاوب مع البيئة في الحصول على المدخلات؛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قدرة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المنظمة على تحويل المدخلات إلى منتجات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وخدمات (العمليات الإنتاجية)؛</a:t>
            </a:r>
            <a:endParaRPr lang="ar-DZ" sz="2000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قدرة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المنظمة على توصيل المخرجات إلى البيئة وضمان قبولها لها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؛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وضوح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خطوط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الاتصال(اي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المعلومات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المرتدة)،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والتي تساعد في العمليات التصحيحية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بالنسبة للمدخلات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أو المخرجات أو العمليات.</a:t>
            </a:r>
            <a:endParaRPr lang="fr-FR" sz="2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7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433</Words>
  <Application>Microsoft Office PowerPoint</Application>
  <PresentationFormat>Affichage à l'écran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55</cp:revision>
  <dcterms:created xsi:type="dcterms:W3CDTF">2022-11-11T16:07:32Z</dcterms:created>
  <dcterms:modified xsi:type="dcterms:W3CDTF">2022-11-14T20:35:50Z</dcterms:modified>
</cp:coreProperties>
</file>