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12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26/05/2023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26/05/2023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26/05/2023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26/05/2023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26/05/2023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26/05/2023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26/05/2023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26/05/2023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26/05/2023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26/05/2023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26/05/2023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26/05/2023</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772816"/>
            <a:ext cx="7772400" cy="3168352"/>
          </a:xfrm>
        </p:spPr>
        <p:style>
          <a:lnRef idx="0">
            <a:scrgbClr r="0" g="0" b="0"/>
          </a:lnRef>
          <a:fillRef idx="1002">
            <a:schemeClr val="lt1"/>
          </a:fillRef>
          <a:effectRef idx="0">
            <a:scrgbClr r="0" g="0" b="0"/>
          </a:effectRef>
          <a:fontRef idx="major"/>
        </p:style>
        <p:txBody>
          <a:bodyPr>
            <a:normAutofit fontScale="90000"/>
          </a:bodyPr>
          <a:lstStyle/>
          <a:p>
            <a:pPr rtl="1">
              <a:lnSpc>
                <a:spcPct val="107000"/>
              </a:lnSpc>
              <a:spcAft>
                <a:spcPts val="1200"/>
              </a:spcAft>
            </a:pPr>
            <a: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
            </a:r>
            <a:b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br>
            <a:r>
              <a:rPr lang="ar-KW"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المحور ا</a:t>
            </a:r>
            <a: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لثالث</a:t>
            </a:r>
            <a:r>
              <a:rPr lang="ar-KW"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a:t>
            </a:r>
            <a: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
            </a:r>
            <a:b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br>
            <a:r>
              <a:rPr lang="ar-DZ" sz="2400" dirty="0">
                <a:solidFill>
                  <a:srgbClr val="000000"/>
                </a:solidFill>
                <a:latin typeface="Calibri" panose="020F0502020204030204" pitchFamily="34" charset="0"/>
                <a:ea typeface="Calibri" panose="020F0502020204030204" pitchFamily="34" charset="0"/>
                <a:cs typeface="Andalus" panose="02020603050405020304" pitchFamily="18" charset="-78"/>
              </a:rPr>
              <a:t/>
            </a:r>
            <a:br>
              <a:rPr lang="ar-DZ" sz="2400" dirty="0">
                <a:solidFill>
                  <a:srgbClr val="000000"/>
                </a:solidFill>
                <a:latin typeface="Calibri" panose="020F0502020204030204" pitchFamily="34" charset="0"/>
                <a:ea typeface="Calibri" panose="020F0502020204030204" pitchFamily="34" charset="0"/>
                <a:cs typeface="Andalus" panose="02020603050405020304" pitchFamily="18" charset="-78"/>
              </a:rPr>
            </a:br>
            <a:r>
              <a:rPr lang="fr-FR" sz="1050" dirty="0">
                <a:latin typeface="Calibri" panose="020F0502020204030204" pitchFamily="34" charset="0"/>
                <a:ea typeface="Calibri" panose="020F0502020204030204" pitchFamily="34" charset="0"/>
                <a:cs typeface="Arial" panose="020B0604020202020204" pitchFamily="34" charset="0"/>
              </a:rPr>
              <a:t/>
            </a:r>
            <a:br>
              <a:rPr lang="fr-FR" sz="1050" dirty="0">
                <a:latin typeface="Calibri" panose="020F0502020204030204" pitchFamily="34" charset="0"/>
                <a:ea typeface="Calibri" panose="020F0502020204030204" pitchFamily="34" charset="0"/>
                <a:cs typeface="Arial" panose="020B0604020202020204" pitchFamily="34" charset="0"/>
              </a:rPr>
            </a:br>
            <a:r>
              <a:rPr lang="ar-DZ"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التخطيط الاستراتيجي للموارد البشرية</a:t>
            </a:r>
            <a:br>
              <a:rPr lang="ar-DZ"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br>
            <a:r>
              <a:rPr lang="ar-DZ"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(تابع)</a:t>
            </a:r>
            <a:r>
              <a:rPr lang="fr-FR" sz="4800" dirty="0">
                <a:latin typeface="Calibri" panose="020F0502020204030204" pitchFamily="34" charset="0"/>
                <a:ea typeface="Calibri" panose="020F0502020204030204" pitchFamily="34" charset="0"/>
                <a:cs typeface="Arial" panose="020B0604020202020204" pitchFamily="34" charset="0"/>
              </a:rPr>
              <a:t/>
            </a:r>
            <a:br>
              <a:rPr lang="fr-FR" sz="4800" dirty="0">
                <a:latin typeface="Calibri" panose="020F0502020204030204" pitchFamily="34" charset="0"/>
                <a:ea typeface="Calibri" panose="020F0502020204030204" pitchFamily="34" charset="0"/>
                <a:cs typeface="Arial" panose="020B0604020202020204" pitchFamily="34" charset="0"/>
              </a:rPr>
            </a:br>
            <a:endParaRPr lang="fr-FR" sz="4800" dirty="0"/>
          </a:p>
        </p:txBody>
      </p:sp>
    </p:spTree>
    <p:extLst>
      <p:ext uri="{BB962C8B-B14F-4D97-AF65-F5344CB8AC3E}">
        <p14:creationId xmlns:p14="http://schemas.microsoft.com/office/powerpoint/2010/main" val="22414624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5850" y="260648"/>
            <a:ext cx="8229600" cy="1143000"/>
          </a:xfrm>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SA" sz="3600" b="1" dirty="0"/>
              <a:t>أهداف المحاضرة </a:t>
            </a:r>
            <a:r>
              <a:rPr lang="ar-DZ" sz="3600" b="1" smtClean="0"/>
              <a:t>السادسة</a:t>
            </a:r>
            <a:endParaRPr lang="fr-FR" sz="3600" dirty="0"/>
          </a:p>
        </p:txBody>
      </p:sp>
      <p:sp>
        <p:nvSpPr>
          <p:cNvPr id="3" name="Espace réservé du contenu 2"/>
          <p:cNvSpPr>
            <a:spLocks noGrp="1"/>
          </p:cNvSpPr>
          <p:nvPr>
            <p:ph idx="1"/>
          </p:nvPr>
        </p:nvSpPr>
        <p:spPr>
          <a:xfrm>
            <a:off x="457200" y="1965824"/>
            <a:ext cx="8229600" cy="455064"/>
          </a:xfrm>
          <a:solidFill>
            <a:schemeClr val="bg1">
              <a:lumMod val="95000"/>
            </a:schemeClr>
          </a:solidFill>
          <a:ln>
            <a:solidFill>
              <a:schemeClr val="bg1">
                <a:lumMod val="50000"/>
              </a:schemeClr>
            </a:solidFill>
          </a:ln>
        </p:spPr>
        <p:txBody>
          <a:bodyPr>
            <a:normAutofit/>
          </a:bodyPr>
          <a:lstStyle/>
          <a:p>
            <a:pPr marL="0" lvl="0" indent="0" algn="just" rtl="1">
              <a:spcBef>
                <a:spcPts val="0"/>
              </a:spcBef>
              <a:buClr>
                <a:srgbClr val="000000"/>
              </a:buClr>
              <a:buNone/>
              <a:tabLst>
                <a:tab pos="117475" algn="r"/>
              </a:tabLst>
            </a:pPr>
            <a:r>
              <a:rPr lang="ar-SA" sz="2000" dirty="0">
                <a:solidFill>
                  <a:srgbClr val="000000"/>
                </a:solidFill>
                <a:latin typeface="Calibri" panose="020F0502020204030204" pitchFamily="34" charset="0"/>
                <a:ea typeface="Felix Titling" panose="04060505060202020A04" pitchFamily="82" charset="0"/>
                <a:cs typeface="Simplified Arabic" panose="02020603050405020304" pitchFamily="18" charset="-78"/>
              </a:rPr>
              <a:t>التعرف </a:t>
            </a:r>
            <a:r>
              <a:rPr lang="ar-DZ" sz="2000" dirty="0">
                <a:solidFill>
                  <a:srgbClr val="000000"/>
                </a:solidFill>
                <a:latin typeface="Calibri" panose="020F0502020204030204" pitchFamily="34" charset="0"/>
                <a:ea typeface="Felix Titling" panose="04060505060202020A04" pitchFamily="82" charset="0"/>
                <a:cs typeface="Simplified Arabic" panose="02020603050405020304" pitchFamily="18" charset="-78"/>
              </a:rPr>
              <a:t>على </a:t>
            </a:r>
            <a:r>
              <a:rPr lang="ar-SA" sz="2000" dirty="0">
                <a:solidFill>
                  <a:srgbClr val="000000"/>
                </a:solidFill>
                <a:latin typeface="Calibri" panose="020F0502020204030204" pitchFamily="34" charset="0"/>
                <a:ea typeface="Felix Titling" panose="04060505060202020A04" pitchFamily="82" charset="0"/>
                <a:cs typeface="Simplified Arabic" panose="02020603050405020304" pitchFamily="18" charset="-78"/>
              </a:rPr>
              <a:t>مراحل التخطيط الاستراتيجي للموارد البشرية.</a:t>
            </a:r>
            <a:endParaRPr lang="fr-FR" sz="1600" dirty="0">
              <a:latin typeface="Calibri" panose="020F0502020204030204" pitchFamily="34" charset="0"/>
              <a:ea typeface="Felix Titling" panose="04060505060202020A04" pitchFamily="82" charset="0"/>
              <a:cs typeface="Felix Titling" panose="04060505060202020A04" pitchFamily="82" charset="0"/>
            </a:endParaRPr>
          </a:p>
          <a:p>
            <a:pPr marL="0" indent="0">
              <a:buNone/>
            </a:pPr>
            <a:endParaRPr lang="fr-FR" dirty="0"/>
          </a:p>
        </p:txBody>
      </p:sp>
      <p:sp>
        <p:nvSpPr>
          <p:cNvPr id="4" name="Espace réservé du contenu 2"/>
          <p:cNvSpPr txBox="1">
            <a:spLocks/>
          </p:cNvSpPr>
          <p:nvPr/>
        </p:nvSpPr>
        <p:spPr>
          <a:xfrm>
            <a:off x="480452" y="2911056"/>
            <a:ext cx="8229600" cy="519369"/>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Clr>
                <a:srgbClr val="000000"/>
              </a:buClr>
              <a:buNone/>
              <a:tabLst>
                <a:tab pos="117475" algn="r"/>
              </a:tabLst>
            </a:pPr>
            <a:r>
              <a:rPr lang="ar-SA" sz="2000" dirty="0">
                <a:solidFill>
                  <a:srgbClr val="000000"/>
                </a:solidFill>
                <a:latin typeface="Calibri" panose="020F0502020204030204" pitchFamily="34" charset="0"/>
                <a:ea typeface="Felix Titling" panose="04060505060202020A04" pitchFamily="82" charset="0"/>
                <a:cs typeface="Simplified Arabic" panose="02020603050405020304" pitchFamily="18" charset="-78"/>
              </a:rPr>
              <a:t>توضيح أبعاد التخطيط الاستراتيجي للموارد البشرية.</a:t>
            </a:r>
            <a:endParaRPr lang="fr-FR" sz="1600" dirty="0">
              <a:effectLst/>
              <a:latin typeface="Calibri" panose="020F0502020204030204" pitchFamily="34" charset="0"/>
              <a:ea typeface="Felix Titling" panose="04060505060202020A04" pitchFamily="82" charset="0"/>
              <a:cs typeface="Felix Titling" panose="04060505060202020A04" pitchFamily="82" charset="0"/>
            </a:endParaRPr>
          </a:p>
        </p:txBody>
      </p:sp>
      <p:sp>
        <p:nvSpPr>
          <p:cNvPr id="5" name="Espace réservé du contenu 2"/>
          <p:cNvSpPr txBox="1">
            <a:spLocks/>
          </p:cNvSpPr>
          <p:nvPr/>
        </p:nvSpPr>
        <p:spPr>
          <a:xfrm>
            <a:off x="526956" y="3920593"/>
            <a:ext cx="8206348" cy="461713"/>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Clr>
                <a:srgbClr val="000000"/>
              </a:buClr>
              <a:buNone/>
              <a:tabLst>
                <a:tab pos="117475" algn="r"/>
              </a:tabLst>
            </a:pPr>
            <a:r>
              <a:rPr lang="ar-SA" sz="2000" dirty="0">
                <a:solidFill>
                  <a:srgbClr val="000000"/>
                </a:solidFill>
                <a:latin typeface="Simplified Arabic" panose="02020603050405020304" pitchFamily="18" charset="-78"/>
                <a:ea typeface="Felix Titling" panose="04060505060202020A04" pitchFamily="82" charset="0"/>
                <a:cs typeface="Simplified Arabic" panose="02020603050405020304" pitchFamily="18" charset="-78"/>
              </a:rPr>
              <a:t>تبيان عوائق التخطيط الاستراتيجي للموارد البشرية.</a:t>
            </a:r>
            <a:endParaRPr lang="fr-FR" sz="2000" dirty="0">
              <a:latin typeface="Simplified Arabic" panose="02020603050405020304" pitchFamily="18" charset="-78"/>
              <a:ea typeface="Felix Titling" panose="04060505060202020A04" pitchFamily="82" charset="0"/>
              <a:cs typeface="Simplified Arabic" panose="02020603050405020304" pitchFamily="18" charset="-78"/>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568404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t>مراحل التخطيط الاستراتيجي للموارد </a:t>
            </a:r>
            <a:r>
              <a:rPr lang="ar-DZ" sz="3600" b="1" dirty="0" smtClean="0"/>
              <a:t>البشرية </a:t>
            </a:r>
            <a:endParaRPr lang="fr-FR" sz="3600" b="1" dirty="0"/>
          </a:p>
        </p:txBody>
      </p:sp>
      <p:sp>
        <p:nvSpPr>
          <p:cNvPr id="8" name="Espace réservé du contenu 2"/>
          <p:cNvSpPr txBox="1">
            <a:spLocks/>
          </p:cNvSpPr>
          <p:nvPr/>
        </p:nvSpPr>
        <p:spPr>
          <a:xfrm>
            <a:off x="457200" y="1772816"/>
            <a:ext cx="8229600" cy="2304256"/>
          </a:xfrm>
          <a:prstGeom prst="rect">
            <a:avLst/>
          </a:prstGeom>
          <a:solidFill>
            <a:schemeClr val="bg1">
              <a:lumMod val="95000"/>
            </a:schemeClr>
          </a:solidFill>
          <a:ln>
            <a:solidFill>
              <a:schemeClr val="bg1">
                <a:lumMod val="50000"/>
              </a:schemeClr>
            </a:solidFill>
          </a:ln>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Clr>
                <a:srgbClr val="000000"/>
              </a:buClr>
              <a:buNone/>
              <a:tabLst>
                <a:tab pos="88900" algn="r"/>
                <a:tab pos="179705" algn="r"/>
              </a:tabLst>
            </a:pPr>
            <a:r>
              <a:rPr lang="ar-DZ" sz="2000" b="1" dirty="0" smtClean="0">
                <a:ea typeface="Calibri" panose="020F0502020204030204" pitchFamily="34" charset="0"/>
                <a:cs typeface="Simplified Arabic" panose="02020603050405020304" pitchFamily="18" charset="-78"/>
              </a:rPr>
              <a:t>التحليل البيئي للمنظمة</a:t>
            </a:r>
            <a:r>
              <a:rPr lang="ar-DZ" sz="2000" dirty="0" smtClean="0">
                <a:ea typeface="Calibri" panose="020F0502020204030204" pitchFamily="34" charset="0"/>
                <a:cs typeface="Simplified Arabic" panose="02020603050405020304" pitchFamily="18" charset="-78"/>
              </a:rPr>
              <a:t>: </a:t>
            </a:r>
            <a:r>
              <a:rPr lang="ar-SA" sz="2000" dirty="0" smtClean="0">
                <a:ea typeface="Calibri" panose="020F0502020204030204" pitchFamily="34" charset="0"/>
                <a:cs typeface="Simplified Arabic" panose="02020603050405020304" pitchFamily="18" charset="-78"/>
              </a:rPr>
              <a:t>تضم </a:t>
            </a:r>
            <a:r>
              <a:rPr lang="ar-SA" sz="2000" dirty="0">
                <a:ea typeface="Calibri" panose="020F0502020204030204" pitchFamily="34" charset="0"/>
                <a:cs typeface="Simplified Arabic" panose="02020603050405020304" pitchFamily="18" charset="-78"/>
              </a:rPr>
              <a:t>هذه العملية تحليل </a:t>
            </a:r>
            <a:r>
              <a:rPr lang="ar-DZ" sz="2000" dirty="0" smtClean="0">
                <a:ea typeface="Calibri" panose="020F0502020204030204" pitchFamily="34" charset="0"/>
                <a:cs typeface="Simplified Arabic" panose="02020603050405020304" pitchFamily="18" charset="-78"/>
              </a:rPr>
              <a:t>البيئتين الداخلية والخارجية </a:t>
            </a:r>
            <a:r>
              <a:rPr lang="ar-SA" sz="2000" dirty="0" smtClean="0">
                <a:ea typeface="Calibri" panose="020F0502020204030204" pitchFamily="34" charset="0"/>
                <a:cs typeface="Simplified Arabic" panose="02020603050405020304" pitchFamily="18" charset="-78"/>
              </a:rPr>
              <a:t>للمنظمة</a:t>
            </a:r>
            <a:r>
              <a:rPr lang="ar-SA" sz="2000" dirty="0">
                <a:ea typeface="Calibri" panose="020F0502020204030204" pitchFamily="34" charset="0"/>
                <a:cs typeface="Simplified Arabic" panose="02020603050405020304" pitchFamily="18" charset="-78"/>
              </a:rPr>
              <a:t>، وتشمل البيئة الخارجية </a:t>
            </a:r>
            <a:r>
              <a:rPr lang="ar-SA" sz="2000" dirty="0">
                <a:ea typeface="Times New Roman" panose="02020603050405020304" pitchFamily="18" charset="0"/>
                <a:cs typeface="Simplified Arabic" panose="02020603050405020304" pitchFamily="18" charset="-78"/>
              </a:rPr>
              <a:t>المتغيرات البيئية الخارجية ذات العلاقة أو التأثير على المنظمة، والتي تشترك فيها هذه الأخيرة مع المنظمات الأخرى في المجتمع عامة وفي مجالات العمل خاصة، </a:t>
            </a:r>
            <a:r>
              <a:rPr lang="ar-DZ" sz="2000" dirty="0">
                <a:ea typeface="Times New Roman" panose="02020603050405020304" pitchFamily="18" charset="0"/>
                <a:cs typeface="Simplified Arabic" panose="02020603050405020304" pitchFamily="18" charset="-78"/>
              </a:rPr>
              <a:t>وتقوم المنظمة بدراسة البيئة الخارجية بغية الاستفادة </a:t>
            </a:r>
            <a:r>
              <a:rPr lang="ar-DZ" sz="2000" dirty="0" smtClean="0">
                <a:ea typeface="Times New Roman" panose="02020603050405020304" pitchFamily="18" charset="0"/>
                <a:cs typeface="Simplified Arabic" panose="02020603050405020304" pitchFamily="18" charset="-78"/>
              </a:rPr>
              <a:t>من </a:t>
            </a:r>
            <a:r>
              <a:rPr lang="ar-DZ" sz="2000" dirty="0">
                <a:ea typeface="Times New Roman" panose="02020603050405020304" pitchFamily="18" charset="0"/>
                <a:cs typeface="Simplified Arabic" panose="02020603050405020304" pitchFamily="18" charset="-78"/>
              </a:rPr>
              <a:t>الفرص البيئية وتجنب التهديدات التي يمكن أن تواجهها، والتي قد تحول دون تحقيقها لأهدافها، أما البيئة الداخلية فتشمل إمكانيات المنظمة المادية والبشرية والمالية الحالية والمستقبلية، وقيم الأفراد في مستوى الإدارة العليا بها، والتي تؤثر إلى حد كبير على أهداف واستراتيجيات المنظمة، وقد تمثل هذه الجوانب نقاط قوة بالنسبة للمنظمة يجب الاستفادة منها وتنظيمها، أو نقاط ضعف ينبغي العمل على تجنبها أو التقليل من أثارها </a:t>
            </a:r>
            <a:r>
              <a:rPr lang="ar-DZ" sz="2000" dirty="0" smtClean="0">
                <a:ea typeface="Times New Roman" panose="02020603050405020304" pitchFamily="18" charset="0"/>
                <a:cs typeface="Simplified Arabic" panose="02020603050405020304" pitchFamily="18" charset="-78"/>
              </a:rPr>
              <a:t>السلبية</a:t>
            </a:r>
            <a:r>
              <a:rPr lang="ar-SA" sz="2000" dirty="0">
                <a:solidFill>
                  <a:prstClr val="black"/>
                </a:solidFill>
                <a:latin typeface="Simplified Arabic" panose="02020603050405020304" pitchFamily="18" charset="-78"/>
                <a:ea typeface="Calibri" panose="020F0502020204030204" pitchFamily="34" charset="0"/>
                <a:cs typeface="Simplified Arabic" panose="02020603050405020304" pitchFamily="18" charset="-78"/>
              </a:rPr>
              <a:t>.</a:t>
            </a:r>
            <a:endParaRPr lang="fr-FR" sz="1600" dirty="0">
              <a:solidFill>
                <a:prstClr val="black"/>
              </a:solidFill>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spcBef>
                <a:spcPts val="0"/>
              </a:spcBef>
              <a:buNone/>
              <a:defRPr/>
            </a:pPr>
            <a:endParaRPr kumimoji="0" lang="fr-FR" sz="20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Espace réservé du contenu 2"/>
          <p:cNvSpPr txBox="1">
            <a:spLocks/>
          </p:cNvSpPr>
          <p:nvPr/>
        </p:nvSpPr>
        <p:spPr>
          <a:xfrm>
            <a:off x="457200" y="4221088"/>
            <a:ext cx="8229600" cy="1944216"/>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Clr>
                <a:srgbClr val="000000"/>
              </a:buClr>
              <a:buNone/>
              <a:tabLst>
                <a:tab pos="88900" algn="r"/>
                <a:tab pos="179705" algn="r"/>
              </a:tabLst>
            </a:pPr>
            <a:r>
              <a:rPr lang="ar-SA" sz="2000" b="1" dirty="0">
                <a:latin typeface="Simplified Arabic" panose="02020603050405020304" pitchFamily="18" charset="-78"/>
                <a:ea typeface="Calibri" panose="020F0502020204030204" pitchFamily="34" charset="0"/>
                <a:cs typeface="Simplified Arabic" panose="02020603050405020304" pitchFamily="18" charset="-78"/>
              </a:rPr>
              <a:t>تحديد أهداف إدارة الموارد </a:t>
            </a:r>
            <a:r>
              <a:rPr lang="ar-DZ" sz="2000" b="1" dirty="0" smtClean="0">
                <a:latin typeface="Simplified Arabic" panose="02020603050405020304" pitchFamily="18" charset="-78"/>
                <a:ea typeface="Calibri" panose="020F0502020204030204" pitchFamily="34" charset="0"/>
                <a:cs typeface="Simplified Arabic" panose="02020603050405020304" pitchFamily="18" charset="-78"/>
              </a:rPr>
              <a:t>البشرية: </a:t>
            </a:r>
            <a:r>
              <a:rPr lang="ar-SA" sz="2000" dirty="0" smtClean="0">
                <a:latin typeface="Simplified Arabic" panose="02020603050405020304" pitchFamily="18" charset="-78"/>
                <a:ea typeface="Calibri" panose="020F0502020204030204" pitchFamily="34" charset="0"/>
                <a:cs typeface="Simplified Arabic" panose="02020603050405020304" pitchFamily="18" charset="-78"/>
              </a:rPr>
              <a:t>بعد </a:t>
            </a:r>
            <a:r>
              <a:rPr lang="ar-SA" sz="2000" dirty="0">
                <a:latin typeface="Simplified Arabic" panose="02020603050405020304" pitchFamily="18" charset="-78"/>
                <a:ea typeface="Calibri" panose="020F0502020204030204" pitchFamily="34" charset="0"/>
                <a:cs typeface="Simplified Arabic" panose="02020603050405020304" pitchFamily="18" charset="-78"/>
              </a:rPr>
              <a:t>فهم رسالة المنظمة </a:t>
            </a:r>
            <a:r>
              <a:rPr lang="ar-SA" sz="2000" dirty="0" smtClean="0">
                <a:latin typeface="Simplified Arabic" panose="02020603050405020304" pitchFamily="18" charset="-78"/>
                <a:ea typeface="Calibri" panose="020F0502020204030204" pitchFamily="34" charset="0"/>
                <a:cs typeface="Simplified Arabic" panose="02020603050405020304" pitchFamily="18" charset="-78"/>
              </a:rPr>
              <a:t>وإدراك </a:t>
            </a:r>
            <a:r>
              <a:rPr lang="ar-SA" sz="2000" dirty="0">
                <a:latin typeface="Simplified Arabic" panose="02020603050405020304" pitchFamily="18" charset="-78"/>
                <a:ea typeface="Calibri" panose="020F0502020204030204" pitchFamily="34" charset="0"/>
                <a:cs typeface="Simplified Arabic" panose="02020603050405020304" pitchFamily="18" charset="-78"/>
              </a:rPr>
              <a:t>أهدافها في ظل الظروف والمتغيرات التي تؤثر في بيئتها الداخلية والخارجية، تقوم إدارة الموارد البشرية بصياغة وتحديد أهدافها بما ينسجم ويتوافق مع الأهداف العامة للمنظمة، وينبغي التركيز في أهداف إدارة الموارد البشرية على بناء وتنظيم وتصميم نظم متكاملة ووظائف لإدارة الموارد البشرية المختلفة بما يضمن توفير الموارد البشرية المتميزة ودعمها وتطويرها وتنمية السلوكيات المرغوبة في الموارد البشرية كالولاء والالتزام بما يجعل منها قوة قادرة على إنجاز أهداف المنظمة العامـة.</a:t>
            </a:r>
            <a:endParaRPr lang="fr-FR" sz="1600" spc="0" dirty="0">
              <a:effectLst/>
              <a:latin typeface="Simplified Arabic" panose="02020603050405020304" pitchFamily="18" charset="-78"/>
              <a:ea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1716938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contenu 2"/>
          <p:cNvSpPr txBox="1">
            <a:spLocks/>
          </p:cNvSpPr>
          <p:nvPr/>
        </p:nvSpPr>
        <p:spPr>
          <a:xfrm>
            <a:off x="501805" y="836713"/>
            <a:ext cx="8229600" cy="2808311"/>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Clr>
                <a:srgbClr val="000000"/>
              </a:buClr>
              <a:buNone/>
              <a:tabLst>
                <a:tab pos="88900" algn="r"/>
                <a:tab pos="179705" algn="r"/>
              </a:tabLst>
            </a:pPr>
            <a:r>
              <a:rPr lang="ar-SA" sz="2400" b="1" dirty="0">
                <a:latin typeface="Simplified Arabic" panose="02020603050405020304" pitchFamily="18" charset="-78"/>
                <a:ea typeface="Calibri" panose="020F0502020204030204" pitchFamily="34" charset="0"/>
                <a:cs typeface="Simplified Arabic" panose="02020603050405020304" pitchFamily="18" charset="-78"/>
              </a:rPr>
              <a:t>تحديد الطلب من الموارد البشرية بناء على أهداف المنظمة:</a:t>
            </a:r>
            <a:r>
              <a:rPr lang="ar-SA" sz="2400" dirty="0">
                <a:latin typeface="Simplified Arabic" panose="02020603050405020304" pitchFamily="18" charset="-78"/>
                <a:ea typeface="Calibri" panose="020F0502020204030204" pitchFamily="34" charset="0"/>
                <a:cs typeface="Simplified Arabic" panose="02020603050405020304" pitchFamily="18" charset="-78"/>
              </a:rPr>
              <a:t> يتطلب تحقيق أهداف المنظمة توفر نوعية معينة وأعدادا محددة من الموارد البشرية، والتي يتم تحديدها من خلال الإجابة عن بعض الأسئلة منها:</a:t>
            </a:r>
            <a:endParaRPr lang="fr-FR" sz="2400"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spcBef>
                <a:spcPts val="0"/>
              </a:spcBef>
              <a:buFont typeface="Symbol" panose="05050102010706020507" pitchFamily="18" charset="2"/>
              <a:buChar char=""/>
              <a:tabLst>
                <a:tab pos="179070" algn="r"/>
              </a:tabLst>
            </a:pP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SA" sz="2400" dirty="0" smtClean="0">
                <a:latin typeface="Simplified Arabic" panose="02020603050405020304" pitchFamily="18" charset="-78"/>
                <a:ea typeface="Calibri" panose="020F0502020204030204" pitchFamily="34" charset="0"/>
                <a:cs typeface="Simplified Arabic" panose="02020603050405020304" pitchFamily="18" charset="-78"/>
              </a:rPr>
              <a:t>ما </a:t>
            </a:r>
            <a:r>
              <a:rPr lang="ar-SA" sz="2400" dirty="0">
                <a:latin typeface="Simplified Arabic" panose="02020603050405020304" pitchFamily="18" charset="-78"/>
                <a:ea typeface="Calibri" panose="020F0502020204030204" pitchFamily="34" charset="0"/>
                <a:cs typeface="Simplified Arabic" panose="02020603050405020304" pitchFamily="18" charset="-78"/>
              </a:rPr>
              <a:t>هي مجموعة المهارات التي سيحتاجها الموظفون؟</a:t>
            </a:r>
            <a:endParaRPr lang="fr-FR" sz="2400"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spcBef>
                <a:spcPts val="0"/>
              </a:spcBef>
              <a:buFont typeface="Symbol" panose="05050102010706020507" pitchFamily="18" charset="2"/>
              <a:buChar char=""/>
              <a:tabLst>
                <a:tab pos="179070" algn="r"/>
              </a:tabLst>
            </a:pP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SA" sz="2400" dirty="0" smtClean="0">
                <a:latin typeface="Simplified Arabic" panose="02020603050405020304" pitchFamily="18" charset="-78"/>
                <a:ea typeface="Calibri" panose="020F0502020204030204" pitchFamily="34" charset="0"/>
                <a:cs typeface="Simplified Arabic" panose="02020603050405020304" pitchFamily="18" charset="-78"/>
              </a:rPr>
              <a:t>ما </a:t>
            </a:r>
            <a:r>
              <a:rPr lang="ar-SA" sz="2400" dirty="0">
                <a:latin typeface="Simplified Arabic" panose="02020603050405020304" pitchFamily="18" charset="-78"/>
                <a:ea typeface="Calibri" panose="020F0502020204030204" pitchFamily="34" charset="0"/>
                <a:cs typeface="Simplified Arabic" panose="02020603050405020304" pitchFamily="18" charset="-78"/>
              </a:rPr>
              <a:t>الوظائف التي يجب شغلها؟</a:t>
            </a:r>
            <a:endParaRPr lang="fr-FR" sz="2400"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spcBef>
                <a:spcPts val="0"/>
              </a:spcBef>
              <a:buFont typeface="Symbol" panose="05050102010706020507" pitchFamily="18" charset="2"/>
              <a:buChar char=""/>
              <a:tabLst>
                <a:tab pos="179070" algn="r"/>
              </a:tabLst>
            </a:pP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SA" sz="2400" dirty="0" smtClean="0">
                <a:latin typeface="Simplified Arabic" panose="02020603050405020304" pitchFamily="18" charset="-78"/>
                <a:ea typeface="Calibri" panose="020F0502020204030204" pitchFamily="34" charset="0"/>
                <a:cs typeface="Simplified Arabic" panose="02020603050405020304" pitchFamily="18" charset="-78"/>
              </a:rPr>
              <a:t>ما </a:t>
            </a:r>
            <a:r>
              <a:rPr lang="ar-SA" sz="2400" dirty="0">
                <a:latin typeface="Simplified Arabic" panose="02020603050405020304" pitchFamily="18" charset="-78"/>
                <a:ea typeface="Calibri" panose="020F0502020204030204" pitchFamily="34" charset="0"/>
                <a:cs typeface="Simplified Arabic" panose="02020603050405020304" pitchFamily="18" charset="-78"/>
              </a:rPr>
              <a:t>هو العدد المطلوب من الموظفين لتحقيق الأهداف الاستراتيجية للمنظمة؟</a:t>
            </a:r>
            <a:endParaRPr lang="fr-FR" sz="2400"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spcBef>
                <a:spcPts val="0"/>
              </a:spcBef>
              <a:buFont typeface="Symbol" panose="05050102010706020507" pitchFamily="18" charset="2"/>
              <a:buChar char=""/>
              <a:tabLst>
                <a:tab pos="179070" algn="r"/>
              </a:tabLst>
            </a:pPr>
            <a:r>
              <a:rPr lang="ar-DZ" sz="2400"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SA" sz="2400" dirty="0" smtClean="0">
                <a:latin typeface="Simplified Arabic" panose="02020603050405020304" pitchFamily="18" charset="-78"/>
                <a:ea typeface="Calibri" panose="020F0502020204030204" pitchFamily="34" charset="0"/>
                <a:cs typeface="Simplified Arabic" panose="02020603050405020304" pitchFamily="18" charset="-78"/>
              </a:rPr>
              <a:t>هل </a:t>
            </a:r>
            <a:r>
              <a:rPr lang="ar-SA" sz="2400" dirty="0">
                <a:latin typeface="Simplified Arabic" panose="02020603050405020304" pitchFamily="18" charset="-78"/>
                <a:ea typeface="Calibri" panose="020F0502020204030204" pitchFamily="34" charset="0"/>
                <a:cs typeface="Simplified Arabic" panose="02020603050405020304" pitchFamily="18" charset="-78"/>
              </a:rPr>
              <a:t>يؤثر الاقتصاد على قدرتنا في اجتذاب موظفين جدد؟ </a:t>
            </a:r>
            <a:endParaRPr lang="fr-FR" sz="2400" dirty="0">
              <a:effectLst/>
              <a:latin typeface="Simplified Arabic" panose="02020603050405020304" pitchFamily="18" charset="-78"/>
              <a:ea typeface="Calibri" panose="020F0502020204030204" pitchFamily="34" charset="0"/>
              <a:cs typeface="Simplified Arabic" panose="02020603050405020304" pitchFamily="18" charset="-78"/>
            </a:endParaRPr>
          </a:p>
        </p:txBody>
      </p:sp>
      <p:sp>
        <p:nvSpPr>
          <p:cNvPr id="9" name="Espace réservé du contenu 2"/>
          <p:cNvSpPr txBox="1">
            <a:spLocks/>
          </p:cNvSpPr>
          <p:nvPr/>
        </p:nvSpPr>
        <p:spPr>
          <a:xfrm>
            <a:off x="484603" y="4077072"/>
            <a:ext cx="8229600" cy="2160240"/>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Clr>
                <a:srgbClr val="000000"/>
              </a:buClr>
              <a:buNone/>
              <a:tabLst>
                <a:tab pos="88900" algn="r"/>
              </a:tabLst>
            </a:pPr>
            <a:r>
              <a:rPr lang="ar-SA" sz="2400" b="1" dirty="0">
                <a:latin typeface="Calibri" panose="020F0502020204030204" pitchFamily="34" charset="0"/>
                <a:ea typeface="Calibri" panose="020F0502020204030204" pitchFamily="34" charset="0"/>
                <a:cs typeface="Simplified Arabic" panose="02020603050405020304" pitchFamily="18" charset="-78"/>
              </a:rPr>
              <a:t>تقييم القدرة الحالية للموارد البشرية:</a:t>
            </a:r>
            <a:r>
              <a:rPr lang="ar-SA" sz="2400" dirty="0">
                <a:latin typeface="Calibri" panose="020F0502020204030204" pitchFamily="34" charset="0"/>
                <a:ea typeface="Calibri" panose="020F0502020204030204" pitchFamily="34" charset="0"/>
                <a:cs typeface="Simplified Arabic" panose="02020603050405020304" pitchFamily="18" charset="-78"/>
              </a:rPr>
              <a:t> وذلك بناء على الخطة الاستراتيجية للمنظمة، حيث يتم تحديد مهارات وقدرات الموظفين والعاملين الحاليين من خلال وضع قائمة لكل موظف أو عامل تجمع فيها المهارات التي يمتلكها، وتتم مراجعة وتقييم هذه القائمة من أجل تحديد مدى الرغبة في تحمل المزيد من المسؤولية، وكذا وضع خطط التطوير المستقبلية للموارد البشرية في المنظمة.</a:t>
            </a:r>
            <a:endParaRPr lang="fr-FR" sz="2400" spc="0" dirty="0">
              <a:effectLst/>
              <a:latin typeface="Calibri" panose="020F0502020204030204" pitchFamily="34" charset="0"/>
              <a:ea typeface="Calibri" panose="020F0502020204030204" pitchFamily="34" charset="0"/>
              <a:cs typeface="Felix Titling" panose="04060505060202020A04" pitchFamily="82" charset="0"/>
            </a:endParaRPr>
          </a:p>
        </p:txBody>
      </p:sp>
    </p:spTree>
    <p:extLst>
      <p:ext uri="{BB962C8B-B14F-4D97-AF65-F5344CB8AC3E}">
        <p14:creationId xmlns:p14="http://schemas.microsoft.com/office/powerpoint/2010/main" val="12195243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contenu 2"/>
          <p:cNvSpPr txBox="1">
            <a:spLocks/>
          </p:cNvSpPr>
          <p:nvPr/>
        </p:nvSpPr>
        <p:spPr>
          <a:xfrm>
            <a:off x="501805" y="836713"/>
            <a:ext cx="8229600" cy="2448271"/>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Clr>
                <a:srgbClr val="000000"/>
              </a:buClr>
              <a:buNone/>
              <a:tabLst>
                <a:tab pos="88900" algn="r"/>
              </a:tabLst>
            </a:pPr>
            <a:r>
              <a:rPr lang="ar-SA" sz="1800" b="1" dirty="0">
                <a:latin typeface="Simplified Arabic" panose="02020603050405020304" pitchFamily="18" charset="-78"/>
                <a:ea typeface="Calibri" panose="020F0502020204030204" pitchFamily="34" charset="0"/>
                <a:cs typeface="Simplified Arabic" panose="02020603050405020304" pitchFamily="18" charset="-78"/>
              </a:rPr>
              <a:t>تحليل الفجوة في هيكل الموارد البشرية: </a:t>
            </a:r>
            <a:r>
              <a:rPr lang="ar-SA" sz="1800" dirty="0">
                <a:latin typeface="Simplified Arabic" panose="02020603050405020304" pitchFamily="18" charset="-78"/>
                <a:ea typeface="Calibri" panose="020F0502020204030204" pitchFamily="34" charset="0"/>
                <a:cs typeface="Simplified Arabic" panose="02020603050405020304" pitchFamily="18" charset="-78"/>
              </a:rPr>
              <a:t>يتضمن تحليل الفجوة تحديد عدد الموظفين والمهارات والقدرات المطلوبة لتحقيق الهدف المستقبلي للمنظمة، من خلال الاطلاع ومراجعة جميع ممارسات إدارة الموارد البشرية، لتحديد النقاط التي يمكن تحسينها أو الممارسات الجديدة اللازمة لدعم قدرة المنظمة على المضي قدما، وذلك بالإجابة على الأسئلة التالية:</a:t>
            </a:r>
            <a:endParaRPr lang="fr-FR" sz="1800"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spcBef>
                <a:spcPts val="0"/>
              </a:spcBef>
              <a:buFont typeface="Symbol" panose="05050102010706020507" pitchFamily="18" charset="2"/>
              <a:buChar char=""/>
            </a:pPr>
            <a:r>
              <a:rPr lang="ar-DZ" sz="1800"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SA" sz="1800" dirty="0" smtClean="0">
                <a:latin typeface="Simplified Arabic" panose="02020603050405020304" pitchFamily="18" charset="-78"/>
                <a:ea typeface="Calibri" panose="020F0502020204030204" pitchFamily="34" charset="0"/>
                <a:cs typeface="Simplified Arabic" panose="02020603050405020304" pitchFamily="18" charset="-78"/>
              </a:rPr>
              <a:t>ما </a:t>
            </a:r>
            <a:r>
              <a:rPr lang="ar-SA" sz="1800" dirty="0">
                <a:latin typeface="Simplified Arabic" panose="02020603050405020304" pitchFamily="18" charset="-78"/>
                <a:ea typeface="Calibri" panose="020F0502020204030204" pitchFamily="34" charset="0"/>
                <a:cs typeface="Simplified Arabic" panose="02020603050405020304" pitchFamily="18" charset="-78"/>
              </a:rPr>
              <a:t>الوظائف الجديدة التي سنحتاجها؟</a:t>
            </a:r>
            <a:endParaRPr lang="fr-FR" sz="1800"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spcBef>
                <a:spcPts val="0"/>
              </a:spcBef>
              <a:buFont typeface="Symbol" panose="05050102010706020507" pitchFamily="18" charset="2"/>
              <a:buChar char=""/>
            </a:pPr>
            <a:r>
              <a:rPr lang="ar-DZ" sz="1800"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SA" sz="1800" dirty="0" smtClean="0">
                <a:latin typeface="Simplified Arabic" panose="02020603050405020304" pitchFamily="18" charset="-78"/>
                <a:ea typeface="Calibri" panose="020F0502020204030204" pitchFamily="34" charset="0"/>
                <a:cs typeface="Simplified Arabic" panose="02020603050405020304" pitchFamily="18" charset="-78"/>
              </a:rPr>
              <a:t>ما </a:t>
            </a:r>
            <a:r>
              <a:rPr lang="ar-SA" sz="1800" dirty="0">
                <a:latin typeface="Simplified Arabic" panose="02020603050405020304" pitchFamily="18" charset="-78"/>
                <a:ea typeface="Calibri" panose="020F0502020204030204" pitchFamily="34" charset="0"/>
                <a:cs typeface="Simplified Arabic" panose="02020603050405020304" pitchFamily="18" charset="-78"/>
              </a:rPr>
              <a:t>هي المهارات الجديدة المطلوبة؟</a:t>
            </a:r>
            <a:endParaRPr lang="fr-FR" sz="1800"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spcBef>
                <a:spcPts val="0"/>
              </a:spcBef>
              <a:buFont typeface="Symbol" panose="05050102010706020507" pitchFamily="18" charset="2"/>
              <a:buChar char=""/>
            </a:pPr>
            <a:r>
              <a:rPr lang="ar-DZ" sz="1800"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SA" sz="1800" dirty="0" smtClean="0">
                <a:latin typeface="Simplified Arabic" panose="02020603050405020304" pitchFamily="18" charset="-78"/>
                <a:ea typeface="Calibri" panose="020F0502020204030204" pitchFamily="34" charset="0"/>
                <a:cs typeface="Simplified Arabic" panose="02020603050405020304" pitchFamily="18" charset="-78"/>
              </a:rPr>
              <a:t>هل </a:t>
            </a:r>
            <a:r>
              <a:rPr lang="ar-SA" sz="1800" dirty="0">
                <a:latin typeface="Simplified Arabic" panose="02020603050405020304" pitchFamily="18" charset="-78"/>
                <a:ea typeface="Calibri" panose="020F0502020204030204" pitchFamily="34" charset="0"/>
                <a:cs typeface="Simplified Arabic" panose="02020603050405020304" pitchFamily="18" charset="-78"/>
              </a:rPr>
              <a:t>يمتلك الموظفون الحاليون المهارات المطلوبة؟</a:t>
            </a:r>
            <a:endParaRPr lang="fr-FR" sz="1800" dirty="0">
              <a:latin typeface="Simplified Arabic" panose="02020603050405020304" pitchFamily="18" charset="-78"/>
              <a:ea typeface="Calibri" panose="020F0502020204030204" pitchFamily="34" charset="0"/>
              <a:cs typeface="Simplified Arabic" panose="02020603050405020304" pitchFamily="18" charset="-78"/>
            </a:endParaRPr>
          </a:p>
          <a:p>
            <a:pPr marL="0" lvl="0" indent="0" algn="just" rtl="1">
              <a:spcBef>
                <a:spcPts val="0"/>
              </a:spcBef>
              <a:buFont typeface="Symbol" panose="05050102010706020507" pitchFamily="18" charset="2"/>
              <a:buChar char=""/>
            </a:pPr>
            <a:r>
              <a:rPr lang="ar-DZ" sz="1800" dirty="0" smtClean="0">
                <a:latin typeface="Simplified Arabic" panose="02020603050405020304" pitchFamily="18" charset="-78"/>
                <a:ea typeface="Calibri" panose="020F0502020204030204" pitchFamily="34" charset="0"/>
                <a:cs typeface="Simplified Arabic" panose="02020603050405020304" pitchFamily="18" charset="-78"/>
              </a:rPr>
              <a:t> </a:t>
            </a:r>
            <a:r>
              <a:rPr lang="ar-SA" sz="1800" dirty="0" smtClean="0">
                <a:latin typeface="Simplified Arabic" panose="02020603050405020304" pitchFamily="18" charset="-78"/>
                <a:ea typeface="Calibri" panose="020F0502020204030204" pitchFamily="34" charset="0"/>
                <a:cs typeface="Simplified Arabic" panose="02020603050405020304" pitchFamily="18" charset="-78"/>
              </a:rPr>
              <a:t>هل </a:t>
            </a:r>
            <a:r>
              <a:rPr lang="ar-SA" sz="1800" dirty="0">
                <a:latin typeface="Simplified Arabic" panose="02020603050405020304" pitchFamily="18" charset="-78"/>
                <a:ea typeface="Calibri" panose="020F0502020204030204" pitchFamily="34" charset="0"/>
                <a:cs typeface="Simplified Arabic" panose="02020603050405020304" pitchFamily="18" charset="-78"/>
              </a:rPr>
              <a:t>ممارسات إدارة الموارد البشرية الحالية مناسبة لتحقيق أهدافنا المستقبلية؟</a:t>
            </a:r>
            <a:r>
              <a:rPr lang="ar-SA" sz="2400" dirty="0">
                <a:latin typeface="Simplified Arabic" panose="02020603050405020304" pitchFamily="18" charset="-78"/>
                <a:ea typeface="Calibri" panose="020F0502020204030204" pitchFamily="34" charset="0"/>
                <a:cs typeface="Simplified Arabic" panose="02020603050405020304" pitchFamily="18" charset="-78"/>
              </a:rPr>
              <a:t> </a:t>
            </a:r>
            <a:endParaRPr lang="fr-FR" sz="1800" dirty="0">
              <a:effectLst/>
              <a:latin typeface="Simplified Arabic" panose="02020603050405020304" pitchFamily="18" charset="-78"/>
              <a:ea typeface="Calibri" panose="020F0502020204030204" pitchFamily="34" charset="0"/>
              <a:cs typeface="Simplified Arabic" panose="02020603050405020304" pitchFamily="18" charset="-78"/>
            </a:endParaRPr>
          </a:p>
        </p:txBody>
      </p:sp>
      <p:sp>
        <p:nvSpPr>
          <p:cNvPr id="9" name="Espace réservé du contenu 2"/>
          <p:cNvSpPr txBox="1">
            <a:spLocks/>
          </p:cNvSpPr>
          <p:nvPr/>
        </p:nvSpPr>
        <p:spPr>
          <a:xfrm>
            <a:off x="484603" y="3501008"/>
            <a:ext cx="8229600" cy="2448272"/>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07000"/>
              </a:lnSpc>
              <a:buClr>
                <a:srgbClr val="000000"/>
              </a:buClr>
              <a:buNone/>
              <a:tabLst>
                <a:tab pos="88900" algn="r"/>
              </a:tabLst>
            </a:pPr>
            <a:r>
              <a:rPr lang="ar-SA" sz="1800" b="1" dirty="0">
                <a:latin typeface="Calibri" panose="020F0502020204030204" pitchFamily="34" charset="0"/>
                <a:ea typeface="Calibri" panose="020F0502020204030204" pitchFamily="34" charset="0"/>
                <a:cs typeface="Simplified Arabic" panose="02020603050405020304" pitchFamily="18" charset="-78"/>
              </a:rPr>
              <a:t>إعادة هيكلة الموارد البشرية للتعامل مع العجز أو </a:t>
            </a:r>
            <a:r>
              <a:rPr lang="ar-SA" sz="1800" b="1" dirty="0" smtClean="0">
                <a:latin typeface="Calibri" panose="020F0502020204030204" pitchFamily="34" charset="0"/>
                <a:ea typeface="Calibri" panose="020F0502020204030204" pitchFamily="34" charset="0"/>
                <a:cs typeface="Simplified Arabic" panose="02020603050405020304" pitchFamily="18" charset="-78"/>
              </a:rPr>
              <a:t>الفائض</a:t>
            </a:r>
            <a:r>
              <a:rPr lang="ar-DZ" sz="1800" b="1" dirty="0" smtClean="0">
                <a:latin typeface="Simplified Arabic" panose="02020603050405020304" pitchFamily="18" charset="-78"/>
                <a:ea typeface="Calibri" panose="020F0502020204030204" pitchFamily="34" charset="0"/>
                <a:cs typeface="Simplified Arabic" panose="02020603050405020304" pitchFamily="18" charset="-78"/>
              </a:rPr>
              <a:t>:</a:t>
            </a:r>
            <a:r>
              <a:rPr lang="fr-FR" sz="1800" b="1" dirty="0" smtClean="0">
                <a:latin typeface="Simplified Arabic" panose="02020603050405020304" pitchFamily="18" charset="-78"/>
                <a:ea typeface="Calibri" panose="020F0502020204030204" pitchFamily="34" charset="0"/>
                <a:cs typeface="Felix Titling" panose="04060505060202020A04" pitchFamily="82" charset="0"/>
              </a:rPr>
              <a:t> </a:t>
            </a:r>
            <a:r>
              <a:rPr lang="ar-SA" sz="1800" dirty="0">
                <a:latin typeface="Calibri" panose="020F0502020204030204" pitchFamily="34" charset="0"/>
                <a:ea typeface="Calibri" panose="020F0502020204030204" pitchFamily="34" charset="0"/>
                <a:cs typeface="Simplified Arabic" panose="02020603050405020304" pitchFamily="18" charset="-78"/>
              </a:rPr>
              <a:t>بعد إتمام عملية تحليل </a:t>
            </a:r>
            <a:r>
              <a:rPr lang="ar-SA" sz="1800" dirty="0" smtClean="0">
                <a:latin typeface="Calibri" panose="020F0502020204030204" pitchFamily="34" charset="0"/>
                <a:ea typeface="Calibri" panose="020F0502020204030204" pitchFamily="34" charset="0"/>
                <a:cs typeface="Simplified Arabic" panose="02020603050405020304" pitchFamily="18" charset="-78"/>
              </a:rPr>
              <a:t>الفج</a:t>
            </a:r>
            <a:r>
              <a:rPr lang="ar-DZ" sz="1800" dirty="0" err="1" smtClean="0">
                <a:latin typeface="Calibri" panose="020F0502020204030204" pitchFamily="34" charset="0"/>
                <a:ea typeface="Calibri" panose="020F0502020204030204" pitchFamily="34" charset="0"/>
                <a:cs typeface="Simplified Arabic" panose="02020603050405020304" pitchFamily="18" charset="-78"/>
              </a:rPr>
              <a:t>وة</a:t>
            </a:r>
            <a:r>
              <a:rPr lang="ar-SA" sz="1800" dirty="0" smtClean="0">
                <a:latin typeface="Calibri" panose="020F0502020204030204" pitchFamily="34" charset="0"/>
                <a:ea typeface="Calibri" panose="020F0502020204030204" pitchFamily="34" charset="0"/>
                <a:cs typeface="Simplified Arabic" panose="02020603050405020304" pitchFamily="18" charset="-78"/>
              </a:rPr>
              <a:t> </a:t>
            </a:r>
            <a:r>
              <a:rPr lang="ar-SA" sz="1800" dirty="0">
                <a:latin typeface="Calibri" panose="020F0502020204030204" pitchFamily="34" charset="0"/>
                <a:ea typeface="Calibri" panose="020F0502020204030204" pitchFamily="34" charset="0"/>
                <a:cs typeface="Simplified Arabic" panose="02020603050405020304" pitchFamily="18" charset="-78"/>
              </a:rPr>
              <a:t>في هيكل الموارد البشرية الحالي للمنظمة بالمقارنة مع الهيكل البشري المطلوب يتم وضع استراتيجيات لإدارة الموارد البشرية تشتمل على كافة الممارسات والأنشطة الخاصة بتنظيم عمل الموارد البشرية في المنظمة، وكذلك تحديد وظائف إدارة الموارد البشرية مثل التوظيف والتدريب وتقييم الأداء والتحفيز وغيرها، بما يؤدي إلى تقليل أو سد الفجوة بين ما هو موجود وما هو مطلوب من الموارد البشرية وبما يمكن إدارة الموارد البشرية من توفير الكفاءات المطلوبة </a:t>
            </a:r>
            <a:r>
              <a:rPr lang="ar-DZ" sz="1800" dirty="0" smtClean="0">
                <a:latin typeface="Calibri" panose="020F0502020204030204" pitchFamily="34" charset="0"/>
                <a:ea typeface="Calibri" panose="020F0502020204030204" pitchFamily="34" charset="0"/>
                <a:cs typeface="Simplified Arabic" panose="02020603050405020304" pitchFamily="18" charset="-78"/>
              </a:rPr>
              <a:t>        </a:t>
            </a:r>
            <a:r>
              <a:rPr lang="ar-SA" sz="1800" dirty="0" smtClean="0">
                <a:latin typeface="Calibri" panose="020F0502020204030204" pitchFamily="34" charset="0"/>
                <a:ea typeface="Calibri" panose="020F0502020204030204" pitchFamily="34" charset="0"/>
                <a:cs typeface="Simplified Arabic" panose="02020603050405020304" pitchFamily="18" charset="-78"/>
              </a:rPr>
              <a:t>في </a:t>
            </a:r>
            <a:r>
              <a:rPr lang="ar-SA" sz="1800" dirty="0">
                <a:latin typeface="Calibri" panose="020F0502020204030204" pitchFamily="34" charset="0"/>
                <a:ea typeface="Calibri" panose="020F0502020204030204" pitchFamily="34" charset="0"/>
                <a:cs typeface="Simplified Arabic" panose="02020603050405020304" pitchFamily="18" charset="-78"/>
              </a:rPr>
              <a:t>مواردها البشرية، وذلك عن طريق توظيف موظفين جدد وفق المواصفات المطلوبة أو تبني البرامج التدريبية للموظفين بما يرتقي بمستوياتهم إلى المستويات المطلوبة والمرغوبة أو العمل على إيجاد نظام حوافز يلبي رغبات وحاجات الموظفين.</a:t>
            </a:r>
            <a:endParaRPr lang="fr-FR" sz="1800" spc="0" dirty="0">
              <a:effectLst/>
              <a:latin typeface="Calibri" panose="020F0502020204030204" pitchFamily="34" charset="0"/>
              <a:ea typeface="Calibri" panose="020F0502020204030204" pitchFamily="34" charset="0"/>
              <a:cs typeface="Felix Titling" panose="04060505060202020A04" pitchFamily="82" charset="0"/>
            </a:endParaRPr>
          </a:p>
        </p:txBody>
      </p:sp>
    </p:spTree>
    <p:extLst>
      <p:ext uri="{BB962C8B-B14F-4D97-AF65-F5344CB8AC3E}">
        <p14:creationId xmlns:p14="http://schemas.microsoft.com/office/powerpoint/2010/main" val="3630831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5850" y="260648"/>
            <a:ext cx="8229600" cy="1143000"/>
          </a:xfrm>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t>أبعاد التخطيط الاستراتيجي للموارد البشرية</a:t>
            </a:r>
            <a:endParaRPr lang="fr-FR" sz="3600" dirty="0"/>
          </a:p>
        </p:txBody>
      </p:sp>
      <p:sp>
        <p:nvSpPr>
          <p:cNvPr id="3" name="Espace réservé du contenu 2"/>
          <p:cNvSpPr>
            <a:spLocks noGrp="1"/>
          </p:cNvSpPr>
          <p:nvPr>
            <p:ph idx="1"/>
          </p:nvPr>
        </p:nvSpPr>
        <p:spPr>
          <a:xfrm>
            <a:off x="512850" y="1706140"/>
            <a:ext cx="8229600" cy="455064"/>
          </a:xfrm>
          <a:solidFill>
            <a:schemeClr val="bg1">
              <a:lumMod val="95000"/>
            </a:schemeClr>
          </a:solidFill>
          <a:ln>
            <a:solidFill>
              <a:schemeClr val="bg1">
                <a:lumMod val="50000"/>
              </a:schemeClr>
            </a:solidFill>
          </a:ln>
        </p:spPr>
        <p:txBody>
          <a:bodyPr>
            <a:normAutofit/>
          </a:bodyPr>
          <a:lstStyle/>
          <a:p>
            <a:pPr marL="0" lvl="0" indent="0" algn="just" rtl="1">
              <a:lnSpc>
                <a:spcPct val="110000"/>
              </a:lnSpc>
              <a:spcBef>
                <a:spcPts val="0"/>
              </a:spcBef>
              <a:buClr>
                <a:srgbClr val="000000"/>
              </a:buClr>
              <a:buNone/>
              <a:tabLst>
                <a:tab pos="117475" algn="r"/>
              </a:tabLst>
            </a:pPr>
            <a:r>
              <a:rPr lang="ar-SA" sz="1800" dirty="0">
                <a:ea typeface="Calibri" panose="020F0502020204030204" pitchFamily="34" charset="0"/>
                <a:cs typeface="Simplified Arabic" panose="02020603050405020304" pitchFamily="18" charset="-78"/>
              </a:rPr>
              <a:t>تحديد كيفية ودور تخطيط الموارد البشرية داخل المنظمة وخارجها بما يتماشى مع مستقبلها المتغيـر باستمرار</a:t>
            </a:r>
            <a:r>
              <a:rPr lang="fr-FR" sz="1800" dirty="0">
                <a:latin typeface="Simplified Arabic" panose="02020603050405020304" pitchFamily="18" charset="-78"/>
                <a:ea typeface="Calibri" panose="020F0502020204030204" pitchFamily="34" charset="0"/>
              </a:rPr>
              <a:t>.</a:t>
            </a:r>
            <a:endParaRPr lang="fr-FR" sz="1800" dirty="0"/>
          </a:p>
        </p:txBody>
      </p:sp>
      <p:sp>
        <p:nvSpPr>
          <p:cNvPr id="4" name="Espace réservé du contenu 2"/>
          <p:cNvSpPr txBox="1">
            <a:spLocks/>
          </p:cNvSpPr>
          <p:nvPr/>
        </p:nvSpPr>
        <p:spPr>
          <a:xfrm>
            <a:off x="503704" y="2412480"/>
            <a:ext cx="8229600" cy="436449"/>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Clr>
                <a:srgbClr val="000000"/>
              </a:buClr>
              <a:buNone/>
              <a:tabLst>
                <a:tab pos="89535" algn="r"/>
              </a:tabLst>
            </a:pPr>
            <a:r>
              <a:rPr lang="ar-SA" sz="1800" dirty="0" smtClean="0">
                <a:cs typeface="Simplified Arabic" panose="02020603050405020304" pitchFamily="18" charset="-78"/>
              </a:rPr>
              <a:t>توفر </a:t>
            </a:r>
            <a:r>
              <a:rPr lang="ar-SA" sz="1800" dirty="0">
                <a:cs typeface="Simplified Arabic" panose="02020603050405020304" pitchFamily="18" charset="-78"/>
              </a:rPr>
              <a:t>المورد والعنصر البشري المناسب والمؤهل تأهيلا علميا كافيا.</a:t>
            </a:r>
            <a:endParaRPr lang="fr-FR" sz="1800" spc="0" dirty="0">
              <a:effectLst/>
              <a:cs typeface="Felix Titling" panose="04060505060202020A04" pitchFamily="82" charset="0"/>
            </a:endParaRPr>
          </a:p>
        </p:txBody>
      </p:sp>
      <p:sp>
        <p:nvSpPr>
          <p:cNvPr id="5" name="Espace réservé du contenu 2"/>
          <p:cNvSpPr txBox="1">
            <a:spLocks/>
          </p:cNvSpPr>
          <p:nvPr/>
        </p:nvSpPr>
        <p:spPr>
          <a:xfrm>
            <a:off x="536102" y="3806545"/>
            <a:ext cx="8206348" cy="461713"/>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Clr>
                <a:srgbClr val="000000"/>
              </a:buClr>
              <a:buNone/>
              <a:tabLst>
                <a:tab pos="89535" algn="r"/>
              </a:tabLst>
            </a:pPr>
            <a:r>
              <a:rPr lang="ar-SA" sz="1800" dirty="0">
                <a:latin typeface="Simplified Arabic" panose="02020603050405020304" pitchFamily="18" charset="-78"/>
                <a:cs typeface="Simplified Arabic" panose="02020603050405020304" pitchFamily="18" charset="-78"/>
              </a:rPr>
              <a:t>التكامل والتنسيق والتعاون مع الإدارات الأخرى.</a:t>
            </a:r>
            <a:endParaRPr lang="fr-FR" sz="1800" dirty="0">
              <a:latin typeface="Simplified Arabic" panose="02020603050405020304" pitchFamily="18" charset="-78"/>
              <a:cs typeface="Simplified Arabic" panose="02020603050405020304" pitchFamily="18" charset="-78"/>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prstClr val="black"/>
              </a:solidFill>
              <a:effectLst/>
              <a:uLnTx/>
              <a:uFillTx/>
              <a:latin typeface="Calibri"/>
              <a:ea typeface="+mn-ea"/>
              <a:cs typeface="+mn-cs"/>
            </a:endParaRPr>
          </a:p>
        </p:txBody>
      </p:sp>
      <p:sp>
        <p:nvSpPr>
          <p:cNvPr id="7" name="Espace réservé du contenu 2"/>
          <p:cNvSpPr txBox="1">
            <a:spLocks/>
          </p:cNvSpPr>
          <p:nvPr/>
        </p:nvSpPr>
        <p:spPr>
          <a:xfrm>
            <a:off x="524476" y="4519534"/>
            <a:ext cx="8229600" cy="455064"/>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Clr>
                <a:srgbClr val="000000"/>
              </a:buClr>
              <a:buNone/>
              <a:tabLst>
                <a:tab pos="89535" algn="r"/>
              </a:tabLst>
            </a:pPr>
            <a:r>
              <a:rPr lang="ar-SA" sz="1800" dirty="0">
                <a:cs typeface="Simplified Arabic" panose="02020603050405020304" pitchFamily="18" charset="-78"/>
              </a:rPr>
              <a:t>مراعاة الفروقات الفردية بين الأفراد العاملين في المنظمة.</a:t>
            </a:r>
            <a:endParaRPr lang="fr-FR" sz="1800" dirty="0">
              <a:cs typeface="Felix Titling" panose="04060505060202020A04" pitchFamily="82" charset="0"/>
            </a:endParaRPr>
          </a:p>
          <a:p>
            <a:pPr marL="0" indent="0" algn="just" rtl="1">
              <a:spcBef>
                <a:spcPts val="0"/>
              </a:spcBef>
              <a:buClr>
                <a:srgbClr val="000000"/>
              </a:buClr>
              <a:buFont typeface="Arial" pitchFamily="34" charset="0"/>
              <a:buNone/>
              <a:tabLst>
                <a:tab pos="117475" algn="r"/>
              </a:tabLst>
            </a:pPr>
            <a:endParaRPr lang="fr-FR" dirty="0"/>
          </a:p>
        </p:txBody>
      </p:sp>
      <p:sp>
        <p:nvSpPr>
          <p:cNvPr id="8" name="Espace réservé du contenu 2"/>
          <p:cNvSpPr txBox="1">
            <a:spLocks/>
          </p:cNvSpPr>
          <p:nvPr/>
        </p:nvSpPr>
        <p:spPr>
          <a:xfrm>
            <a:off x="512850" y="3100205"/>
            <a:ext cx="8229600" cy="455064"/>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Clr>
                <a:srgbClr val="000000"/>
              </a:buClr>
              <a:buNone/>
              <a:tabLst>
                <a:tab pos="89535" algn="r"/>
              </a:tabLst>
            </a:pPr>
            <a:r>
              <a:rPr lang="ar-SA" sz="1800" dirty="0">
                <a:cs typeface="Simplified Arabic" panose="02020603050405020304" pitchFamily="18" charset="-78"/>
              </a:rPr>
              <a:t>تحديد الاحتياجات التدريبية وانتقاء مناهجها </a:t>
            </a:r>
            <a:r>
              <a:rPr lang="ar-SA" sz="1800" dirty="0" smtClean="0">
                <a:cs typeface="Simplified Arabic" panose="02020603050405020304" pitchFamily="18" charset="-78"/>
              </a:rPr>
              <a:t>وتطويرها</a:t>
            </a:r>
            <a:r>
              <a:rPr lang="fr-FR" sz="2000" dirty="0" smtClean="0">
                <a:latin typeface="Simplified Arabic" panose="02020603050405020304" pitchFamily="18" charset="-78"/>
                <a:ea typeface="Calibri" panose="020F0502020204030204" pitchFamily="34" charset="0"/>
              </a:rPr>
              <a:t>.</a:t>
            </a:r>
            <a:endParaRPr lang="fr-FR" dirty="0"/>
          </a:p>
        </p:txBody>
      </p:sp>
    </p:spTree>
    <p:extLst>
      <p:ext uri="{BB962C8B-B14F-4D97-AF65-F5344CB8AC3E}">
        <p14:creationId xmlns:p14="http://schemas.microsoft.com/office/powerpoint/2010/main" val="14931524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5850" y="260648"/>
            <a:ext cx="8229600" cy="1143000"/>
          </a:xfrm>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t>عوائق التخطيط الاستراتيجي للموارد البشرية</a:t>
            </a:r>
            <a:endParaRPr lang="fr-FR" sz="3600" dirty="0"/>
          </a:p>
        </p:txBody>
      </p:sp>
      <p:sp>
        <p:nvSpPr>
          <p:cNvPr id="3" name="Espace réservé du contenu 2"/>
          <p:cNvSpPr>
            <a:spLocks noGrp="1"/>
          </p:cNvSpPr>
          <p:nvPr>
            <p:ph idx="1"/>
          </p:nvPr>
        </p:nvSpPr>
        <p:spPr>
          <a:xfrm>
            <a:off x="503704" y="1949929"/>
            <a:ext cx="8229600" cy="792088"/>
          </a:xfrm>
          <a:solidFill>
            <a:schemeClr val="bg1">
              <a:lumMod val="95000"/>
            </a:schemeClr>
          </a:solidFill>
          <a:ln>
            <a:solidFill>
              <a:schemeClr val="bg1">
                <a:lumMod val="50000"/>
              </a:schemeClr>
            </a:solidFill>
          </a:ln>
        </p:spPr>
        <p:txBody>
          <a:bodyPr>
            <a:noAutofit/>
          </a:bodyPr>
          <a:lstStyle/>
          <a:p>
            <a:pPr marL="0" lvl="0" indent="0" algn="just" rtl="1">
              <a:lnSpc>
                <a:spcPct val="120000"/>
              </a:lnSpc>
              <a:spcBef>
                <a:spcPts val="0"/>
              </a:spcBef>
              <a:buClr>
                <a:srgbClr val="000000"/>
              </a:buClr>
              <a:buNone/>
              <a:tabLst>
                <a:tab pos="88900" algn="r"/>
              </a:tabLst>
            </a:pPr>
            <a:r>
              <a:rPr lang="ar-SA" sz="1800" dirty="0">
                <a:latin typeface="Simplified Arabic" panose="02020603050405020304" pitchFamily="18" charset="-78"/>
                <a:ea typeface="Times New Roman" panose="02020603050405020304" pitchFamily="18" charset="0"/>
                <a:cs typeface="Simplified Arabic" panose="02020603050405020304" pitchFamily="18" charset="-78"/>
              </a:rPr>
              <a:t>نقص البيانات والمعلومات اللازمة عن سوق العمل، وكذلك عدم دقة البيانات الموجودة نظرا لتعدد مصادرها والتضارب بينها</a:t>
            </a:r>
            <a:r>
              <a:rPr lang="fr-FR" sz="1800" dirty="0" smtClean="0">
                <a:latin typeface="Simplified Arabic" panose="02020603050405020304" pitchFamily="18" charset="-78"/>
                <a:ea typeface="Times New Roman" panose="02020603050405020304" pitchFamily="18" charset="0"/>
                <a:cs typeface="Simplified Arabic" panose="02020603050405020304" pitchFamily="18" charset="-78"/>
              </a:rPr>
              <a:t>.</a:t>
            </a:r>
            <a:endParaRPr lang="fr-FR" sz="1800" dirty="0">
              <a:latin typeface="Simplified Arabic" panose="02020603050405020304" pitchFamily="18" charset="-78"/>
              <a:ea typeface="Calibri" panose="020F0502020204030204" pitchFamily="34" charset="0"/>
              <a:cs typeface="Simplified Arabic" panose="02020603050405020304" pitchFamily="18" charset="-78"/>
            </a:endParaRPr>
          </a:p>
        </p:txBody>
      </p:sp>
      <p:sp>
        <p:nvSpPr>
          <p:cNvPr id="4" name="Espace réservé du contenu 2"/>
          <p:cNvSpPr txBox="1">
            <a:spLocks/>
          </p:cNvSpPr>
          <p:nvPr/>
        </p:nvSpPr>
        <p:spPr>
          <a:xfrm>
            <a:off x="487452" y="3017225"/>
            <a:ext cx="8229600" cy="519369"/>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Clr>
                <a:srgbClr val="000000"/>
              </a:buClr>
              <a:buNone/>
              <a:tabLst>
                <a:tab pos="88900" algn="r"/>
              </a:tabLst>
            </a:pPr>
            <a:r>
              <a:rPr lang="ar-SA" sz="1800" dirty="0">
                <a:latin typeface="Calibri" panose="020F0502020204030204" pitchFamily="34" charset="0"/>
                <a:ea typeface="Times New Roman" panose="02020603050405020304" pitchFamily="18" charset="0"/>
                <a:cs typeface="Simplified Arabic" panose="02020603050405020304" pitchFamily="18" charset="-78"/>
              </a:rPr>
              <a:t>التطورات التكنولوجية المتلاحقة التي تتطلب أنماطا معينة من المهارات قد لا تتوفر في سوق العمل</a:t>
            </a:r>
            <a:r>
              <a:rPr lang="fr-FR" sz="2000" dirty="0">
                <a:latin typeface="Simplified Arabic" panose="02020603050405020304" pitchFamily="18" charset="-78"/>
                <a:ea typeface="Times New Roman" panose="02020603050405020304" pitchFamily="18" charset="0"/>
                <a:cs typeface="Felix Titling" panose="04060505060202020A04" pitchFamily="82" charset="0"/>
              </a:rPr>
              <a:t>.</a:t>
            </a:r>
            <a:endParaRPr lang="fr-FR" sz="1600" spc="0" dirty="0">
              <a:effectLst/>
              <a:latin typeface="Calibri" panose="020F0502020204030204" pitchFamily="34" charset="0"/>
              <a:ea typeface="Calibri" panose="020F0502020204030204" pitchFamily="34" charset="0"/>
              <a:cs typeface="Felix Titling" panose="04060505060202020A04" pitchFamily="82" charset="0"/>
            </a:endParaRPr>
          </a:p>
        </p:txBody>
      </p:sp>
      <p:sp>
        <p:nvSpPr>
          <p:cNvPr id="5" name="Espace réservé du contenu 2"/>
          <p:cNvSpPr txBox="1">
            <a:spLocks/>
          </p:cNvSpPr>
          <p:nvPr/>
        </p:nvSpPr>
        <p:spPr>
          <a:xfrm>
            <a:off x="526956" y="3811802"/>
            <a:ext cx="8206348" cy="461713"/>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Clr>
                <a:srgbClr val="000000"/>
              </a:buClr>
              <a:buNone/>
              <a:tabLst>
                <a:tab pos="88900" algn="r"/>
              </a:tabLst>
            </a:pPr>
            <a:r>
              <a:rPr lang="ar-SA" sz="1800" dirty="0">
                <a:latin typeface="Calibri" panose="020F0502020204030204" pitchFamily="34" charset="0"/>
                <a:ea typeface="Times New Roman" panose="02020603050405020304" pitchFamily="18" charset="0"/>
                <a:cs typeface="Simplified Arabic" panose="02020603050405020304" pitchFamily="18" charset="-78"/>
              </a:rPr>
              <a:t>وجود تشريعات عمل حكومية تفرض قيودا على شروط وظروف استخدام الموارد البشرية</a:t>
            </a:r>
            <a:r>
              <a:rPr lang="fr-FR" sz="2000" dirty="0">
                <a:latin typeface="Simplified Arabic" panose="02020603050405020304" pitchFamily="18" charset="-78"/>
                <a:ea typeface="Times New Roman" panose="02020603050405020304" pitchFamily="18" charset="0"/>
                <a:cs typeface="Felix Titling" panose="04060505060202020A04" pitchFamily="82" charset="0"/>
              </a:rPr>
              <a:t>.</a:t>
            </a:r>
            <a:endParaRPr lang="fr-FR" sz="1600" dirty="0">
              <a:latin typeface="Calibri" panose="020F0502020204030204" pitchFamily="34" charset="0"/>
              <a:ea typeface="Calibri" panose="020F0502020204030204" pitchFamily="34" charset="0"/>
              <a:cs typeface="Felix Titling" panose="04060505060202020A04" pitchFamily="82" charset="0"/>
            </a:endParaRP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a:ln>
                <a:noFill/>
              </a:ln>
              <a:solidFill>
                <a:prstClr val="black"/>
              </a:solidFill>
              <a:effectLst/>
              <a:uLnTx/>
              <a:uFillTx/>
              <a:latin typeface="Calibri"/>
              <a:ea typeface="+mn-ea"/>
              <a:cs typeface="+mn-cs"/>
            </a:endParaRPr>
          </a:p>
        </p:txBody>
      </p:sp>
      <p:sp>
        <p:nvSpPr>
          <p:cNvPr id="6" name="Espace réservé du contenu 2"/>
          <p:cNvSpPr txBox="1">
            <a:spLocks/>
          </p:cNvSpPr>
          <p:nvPr/>
        </p:nvSpPr>
        <p:spPr>
          <a:xfrm>
            <a:off x="487452" y="4554526"/>
            <a:ext cx="8229600" cy="788774"/>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Clr>
                <a:srgbClr val="000000"/>
              </a:buClr>
              <a:buNone/>
              <a:tabLst>
                <a:tab pos="88900" algn="r"/>
              </a:tabLst>
            </a:pPr>
            <a:r>
              <a:rPr lang="ar-SA" sz="2000" dirty="0">
                <a:latin typeface="Calibri" panose="020F0502020204030204" pitchFamily="34" charset="0"/>
                <a:ea typeface="Times New Roman" panose="02020603050405020304" pitchFamily="18" charset="0"/>
                <a:cs typeface="Simplified Arabic" panose="02020603050405020304" pitchFamily="18" charset="-78"/>
              </a:rPr>
              <a:t>الهجرة غير المخططة للموارد البشرية إلى أسواق عمل خارجية، مما يخلق فائضا أو عجزا في تخصصات وقطاعات معينة، وهذا الخلل في سوق العمل القومي يسبب صعوبات لمخططي الموارد البشرية</a:t>
            </a:r>
            <a:r>
              <a:rPr lang="fr-FR" sz="2000" dirty="0">
                <a:latin typeface="Simplified Arabic" panose="02020603050405020304" pitchFamily="18" charset="-78"/>
                <a:ea typeface="Times New Roman" panose="02020603050405020304" pitchFamily="18" charset="0"/>
                <a:cs typeface="Felix Titling" panose="04060505060202020A04" pitchFamily="82" charset="0"/>
              </a:rPr>
              <a:t>.</a:t>
            </a:r>
            <a:endParaRPr lang="fr-FR" sz="1600" dirty="0">
              <a:latin typeface="Calibri" panose="020F0502020204030204" pitchFamily="34" charset="0"/>
              <a:ea typeface="Calibri" panose="020F0502020204030204" pitchFamily="34" charset="0"/>
              <a:cs typeface="Felix Titling" panose="04060505060202020A04" pitchFamily="82" charset="0"/>
            </a:endParaRPr>
          </a:p>
          <a:p>
            <a:pPr marL="0" indent="0">
              <a:buFont typeface="Arial" pitchFamily="34" charset="0"/>
              <a:buNone/>
            </a:pPr>
            <a:endParaRPr lang="fr-FR" dirty="0"/>
          </a:p>
        </p:txBody>
      </p:sp>
    </p:spTree>
    <p:extLst>
      <p:ext uri="{BB962C8B-B14F-4D97-AF65-F5344CB8AC3E}">
        <p14:creationId xmlns:p14="http://schemas.microsoft.com/office/powerpoint/2010/main" val="33098006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5850" y="260648"/>
            <a:ext cx="8229600" cy="1143000"/>
          </a:xfrm>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b="1" dirty="0" smtClean="0">
                <a:latin typeface="Simplified Arabic" panose="02020603050405020304" pitchFamily="18" charset="-78"/>
                <a:cs typeface="Simplified Arabic" panose="02020603050405020304" pitchFamily="18" charset="-78"/>
              </a:rPr>
              <a:t>خلاصة</a:t>
            </a:r>
            <a:endParaRPr lang="fr-FR" dirty="0">
              <a:latin typeface="Simplified Arabic" panose="02020603050405020304" pitchFamily="18" charset="-78"/>
              <a:cs typeface="Simplified Arabic" panose="02020603050405020304" pitchFamily="18" charset="-78"/>
            </a:endParaRPr>
          </a:p>
        </p:txBody>
      </p:sp>
      <p:sp>
        <p:nvSpPr>
          <p:cNvPr id="3" name="Espace réservé du contenu 2"/>
          <p:cNvSpPr>
            <a:spLocks noGrp="1"/>
          </p:cNvSpPr>
          <p:nvPr>
            <p:ph idx="1"/>
          </p:nvPr>
        </p:nvSpPr>
        <p:spPr>
          <a:xfrm>
            <a:off x="457200" y="1965824"/>
            <a:ext cx="8229600" cy="2039240"/>
          </a:xfrm>
          <a:solidFill>
            <a:schemeClr val="bg1">
              <a:lumMod val="95000"/>
            </a:schemeClr>
          </a:solidFill>
          <a:ln>
            <a:solidFill>
              <a:schemeClr val="bg1">
                <a:lumMod val="50000"/>
              </a:schemeClr>
            </a:solidFill>
          </a:ln>
        </p:spPr>
        <p:txBody>
          <a:bodyPr>
            <a:normAutofit/>
          </a:bodyPr>
          <a:lstStyle/>
          <a:p>
            <a:pPr marL="0" indent="360000" algn="just" rtl="1">
              <a:spcBef>
                <a:spcPts val="0"/>
              </a:spcBef>
              <a:spcAft>
                <a:spcPts val="0"/>
              </a:spcAft>
              <a:buNone/>
            </a:pPr>
            <a:r>
              <a:rPr lang="ar-SA" sz="2000" dirty="0">
                <a:latin typeface="Simplified Arabic" panose="02020603050405020304" pitchFamily="18" charset="-78"/>
                <a:ea typeface="Times New Roman" panose="02020603050405020304" pitchFamily="18" charset="0"/>
                <a:cs typeface="Simplified Arabic" panose="02020603050405020304" pitchFamily="18" charset="-78"/>
              </a:rPr>
              <a:t>من خلال ما تم التطرق إليه في هذا المحور يتضح أن التخطيط الاستراتيجي للموارد البشرية يعد همزة الوصل بين الاستراتيجية العامة للمنظمة واستراتيجية إدارة الموارد البشرية، لذلك تعتمد إدارة الموارد </a:t>
            </a:r>
            <a:r>
              <a:rPr lang="ar-SA" sz="2000" dirty="0" smtClean="0">
                <a:latin typeface="Simplified Arabic" panose="02020603050405020304" pitchFamily="18" charset="-78"/>
                <a:ea typeface="Times New Roman" panose="02020603050405020304" pitchFamily="18" charset="0"/>
                <a:cs typeface="Simplified Arabic" panose="02020603050405020304" pitchFamily="18" charset="-78"/>
              </a:rPr>
              <a:t>البشرية</a:t>
            </a:r>
            <a:r>
              <a:rPr lang="ar-DZ" sz="2000" dirty="0" smtClean="0">
                <a:latin typeface="Simplified Arabic" panose="02020603050405020304" pitchFamily="18" charset="-78"/>
                <a:ea typeface="Times New Roman" panose="02020603050405020304" pitchFamily="18" charset="0"/>
                <a:cs typeface="Simplified Arabic" panose="02020603050405020304" pitchFamily="18" charset="-78"/>
              </a:rPr>
              <a:t> </a:t>
            </a:r>
            <a:r>
              <a:rPr lang="ar-SA" sz="2000" dirty="0" smtClean="0">
                <a:latin typeface="Simplified Arabic" panose="02020603050405020304" pitchFamily="18" charset="-78"/>
                <a:ea typeface="Times New Roman" panose="02020603050405020304" pitchFamily="18" charset="0"/>
                <a:cs typeface="Simplified Arabic" panose="02020603050405020304" pitchFamily="18" charset="-78"/>
              </a:rPr>
              <a:t>على </a:t>
            </a:r>
            <a:r>
              <a:rPr lang="ar-SA" sz="2000" dirty="0">
                <a:latin typeface="Simplified Arabic" panose="02020603050405020304" pitchFamily="18" charset="-78"/>
                <a:ea typeface="Times New Roman" panose="02020603050405020304" pitchFamily="18" charset="0"/>
                <a:cs typeface="Simplified Arabic" panose="02020603050405020304" pitchFamily="18" charset="-78"/>
              </a:rPr>
              <a:t>التخطيط الاستراتيجي في رسم سياسات وظائفها وأنشطتها الأخرى من استقطاب واختيار وتعيين، تدريب وتنمية، تعويضات، وسلامة وصحة مهنية وغيرها من الأنشطة والوظائف، وكذا تحديد نطاق ممارسة </a:t>
            </a:r>
            <a:r>
              <a:rPr lang="ar-SA" sz="2000" dirty="0" smtClean="0">
                <a:latin typeface="Simplified Arabic" panose="02020603050405020304" pitchFamily="18" charset="-78"/>
                <a:ea typeface="Times New Roman" panose="02020603050405020304" pitchFamily="18" charset="0"/>
                <a:cs typeface="Simplified Arabic" panose="02020603050405020304" pitchFamily="18" charset="-78"/>
              </a:rPr>
              <a:t>ومزاولة</a:t>
            </a:r>
            <a:r>
              <a:rPr lang="ar-DZ" sz="2000" dirty="0" smtClean="0">
                <a:latin typeface="Simplified Arabic" panose="02020603050405020304" pitchFamily="18" charset="-78"/>
                <a:ea typeface="Times New Roman" panose="02020603050405020304" pitchFamily="18" charset="0"/>
                <a:cs typeface="Simplified Arabic" panose="02020603050405020304" pitchFamily="18" charset="-78"/>
              </a:rPr>
              <a:t> </a:t>
            </a:r>
            <a:r>
              <a:rPr lang="ar-SA" sz="2000" dirty="0" smtClean="0">
                <a:latin typeface="Simplified Arabic" panose="02020603050405020304" pitchFamily="18" charset="-78"/>
                <a:ea typeface="Times New Roman" panose="02020603050405020304" pitchFamily="18" charset="0"/>
                <a:cs typeface="Simplified Arabic" panose="02020603050405020304" pitchFamily="18" charset="-78"/>
              </a:rPr>
              <a:t>كل </a:t>
            </a:r>
            <a:r>
              <a:rPr lang="ar-SA" sz="2000" dirty="0">
                <a:latin typeface="Simplified Arabic" panose="02020603050405020304" pitchFamily="18" charset="-78"/>
                <a:ea typeface="Times New Roman" panose="02020603050405020304" pitchFamily="18" charset="0"/>
                <a:cs typeface="Simplified Arabic" panose="02020603050405020304" pitchFamily="18" charset="-78"/>
              </a:rPr>
              <a:t>نشاط من أنشطتها بشكل يجعلها تتكامل وتتوافق مع متطلبات تنفيذ استراتيجية المنظمة، وتساهم في تحقيق أهدافها.</a:t>
            </a:r>
            <a:endParaRPr lang="fr-FR" sz="2000" dirty="0">
              <a:latin typeface="Simplified Arabic" panose="02020603050405020304" pitchFamily="18" charset="-78"/>
              <a:ea typeface="Times New Roman" panose="02020603050405020304" pitchFamily="18" charset="0"/>
              <a:cs typeface="Simplified Arabic" panose="02020603050405020304" pitchFamily="18" charset="-78"/>
            </a:endParaRPr>
          </a:p>
          <a:p>
            <a:pPr marL="0" indent="0">
              <a:buNone/>
            </a:pPr>
            <a:endParaRPr lang="fr-FR" dirty="0"/>
          </a:p>
        </p:txBody>
      </p:sp>
    </p:spTree>
    <p:extLst>
      <p:ext uri="{BB962C8B-B14F-4D97-AF65-F5344CB8AC3E}">
        <p14:creationId xmlns:p14="http://schemas.microsoft.com/office/powerpoint/2010/main" val="545935654"/>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801</Words>
  <Application>Microsoft Office PowerPoint</Application>
  <PresentationFormat>Affichage à l'écran (4:3)</PresentationFormat>
  <Paragraphs>33</Paragraphs>
  <Slides>8</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8</vt:i4>
      </vt:variant>
    </vt:vector>
  </HeadingPairs>
  <TitlesOfParts>
    <vt:vector size="16" baseType="lpstr">
      <vt:lpstr>Andalus</vt:lpstr>
      <vt:lpstr>Arial</vt:lpstr>
      <vt:lpstr>Calibri</vt:lpstr>
      <vt:lpstr>Felix Titling</vt:lpstr>
      <vt:lpstr>Simplified Arabic</vt:lpstr>
      <vt:lpstr>Symbol</vt:lpstr>
      <vt:lpstr>Times New Roman</vt:lpstr>
      <vt:lpstr>Thème Office</vt:lpstr>
      <vt:lpstr> المحور الثالث:   التخطيط الاستراتيجي للموارد البشرية (تابع) </vt:lpstr>
      <vt:lpstr>أهداف المحاضرة السادسة</vt:lpstr>
      <vt:lpstr>مراحل التخطيط الاستراتيجي للموارد البشرية </vt:lpstr>
      <vt:lpstr>Présentation PowerPoint</vt:lpstr>
      <vt:lpstr>Présentation PowerPoint</vt:lpstr>
      <vt:lpstr>أبعاد التخطيط الاستراتيجي للموارد البشرية</vt:lpstr>
      <vt:lpstr>عوائق التخطيط الاستراتيجي للموارد البشرية</vt:lpstr>
      <vt:lpstr>خلاصة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المحور الثاني:   استراتيجية إدارة الموارد البشرية (تابع) </dc:title>
  <dc:creator>PC</dc:creator>
  <cp:lastModifiedBy>PC</cp:lastModifiedBy>
  <cp:revision>10</cp:revision>
  <dcterms:created xsi:type="dcterms:W3CDTF">2023-05-26T02:03:37Z</dcterms:created>
  <dcterms:modified xsi:type="dcterms:W3CDTF">2023-05-26T07:26:10Z</dcterms:modified>
</cp:coreProperties>
</file>