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429" r:id="rId3"/>
    <p:sldId id="436" r:id="rId4"/>
    <p:sldId id="437" r:id="rId5"/>
    <p:sldId id="430" r:id="rId6"/>
    <p:sldId id="433" r:id="rId7"/>
    <p:sldId id="43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6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830B33-64EF-41BF-826C-B5610A73E9F5}" type="datetimeFigureOut">
              <a:rPr lang="fr-FR" smtClean="0"/>
              <a:pPr/>
              <a:t>15/10/2019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46B99A3-7479-424F-96B1-E0ED45887C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3C09D69-9707-4113-A090-8973271CDD69}"/>
              </a:ext>
            </a:extLst>
          </p:cNvPr>
          <p:cNvSpPr/>
          <p:nvPr/>
        </p:nvSpPr>
        <p:spPr>
          <a:xfrm>
            <a:off x="2504049" y="1702190"/>
            <a:ext cx="7469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4000" dirty="0"/>
              <a:t>Paradigmes de programmation</a:t>
            </a:r>
            <a:endParaRPr lang="fr-FR" sz="4000" dirty="0"/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2D084695-0031-477B-A1F5-A5D3616FAF2C}"/>
              </a:ext>
            </a:extLst>
          </p:cNvPr>
          <p:cNvSpPr txBox="1"/>
          <p:nvPr/>
        </p:nvSpPr>
        <p:spPr>
          <a:xfrm>
            <a:off x="3999913" y="2785403"/>
            <a:ext cx="3124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Par Mr. Ali. LALOUCI</a:t>
            </a:r>
          </a:p>
          <a:p>
            <a:pPr algn="ctr"/>
            <a:r>
              <a:rPr lang="fr-FR" sz="2000" b="1" dirty="0"/>
              <a:t>ali.lalouci@gmail.com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760B0A53-18EA-417D-9046-41EB8752F780}"/>
              </a:ext>
            </a:extLst>
          </p:cNvPr>
          <p:cNvSpPr txBox="1"/>
          <p:nvPr/>
        </p:nvSpPr>
        <p:spPr>
          <a:xfrm>
            <a:off x="7188589" y="5373858"/>
            <a:ext cx="278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Centre universitaire de Mila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="" xmlns:a16="http://schemas.microsoft.com/office/drawing/2014/main" id="{D1A3576F-271C-43DB-8DDB-C47B421AFC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283" y="4912163"/>
            <a:ext cx="864000" cy="7929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60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61418D9-1020-4A30-93B2-CA65A96831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381001"/>
            <a:ext cx="7772400" cy="1470025"/>
          </a:xfrm>
        </p:spPr>
        <p:txBody>
          <a:bodyPr/>
          <a:lstStyle/>
          <a:p>
            <a:pPr algn="l" eaLnBrk="1" hangingPunct="1"/>
            <a:r>
              <a:rPr lang="fr-FR" altLang="fr-FR" dirty="0"/>
              <a:t>Organisation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AA826ED3-4B99-408C-BD90-BC1F28DEF8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76600" y="2209800"/>
            <a:ext cx="7010400" cy="3051517"/>
          </a:xfrm>
        </p:spPr>
        <p:txBody>
          <a:bodyPr>
            <a:normAutofit/>
          </a:bodyPr>
          <a:lstStyle/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r-FR" altLang="fr-FR" dirty="0"/>
              <a:t>cours: 1 Séance /semaine.</a:t>
            </a:r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fr-FR" altLang="fr-FR" dirty="0"/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r-FR" altLang="fr-FR" dirty="0"/>
              <a:t>TP: 1 Séance /semaine .</a:t>
            </a:r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fr-FR" altLang="fr-FR" dirty="0"/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r-FR" altLang="fr-FR" dirty="0"/>
              <a:t>Nombre total de séances de cours: 12.</a:t>
            </a:r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fr-FR" altLang="fr-FR" dirty="0"/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r-FR" altLang="fr-FR" dirty="0"/>
              <a:t>Nombre total de séances de TP: 11.</a:t>
            </a:r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fr-FR" altLang="fr-FR" dirty="0"/>
          </a:p>
          <a:p>
            <a:pPr lvl="1" algn="l">
              <a:lnSpc>
                <a:spcPct val="80000"/>
              </a:lnSpc>
            </a:pPr>
            <a:endParaRPr lang="fr-FR" alt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291707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61418D9-1020-4A30-93B2-CA65A96831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381001"/>
            <a:ext cx="7772400" cy="1470025"/>
          </a:xfrm>
        </p:spPr>
        <p:txBody>
          <a:bodyPr/>
          <a:lstStyle/>
          <a:p>
            <a:pPr algn="l" eaLnBrk="1" hangingPunct="1"/>
            <a:r>
              <a:rPr lang="fr-FR" altLang="fr-FR" dirty="0"/>
              <a:t>Description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AA826ED3-4B99-408C-BD90-BC1F28DEF8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76600" y="2209800"/>
            <a:ext cx="7010400" cy="2376268"/>
          </a:xfrm>
        </p:spPr>
        <p:txBody>
          <a:bodyPr>
            <a:normAutofit/>
          </a:bodyPr>
          <a:lstStyle/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r-FR" altLang="fr-FR" dirty="0"/>
              <a:t>Unité : </a:t>
            </a:r>
            <a:r>
              <a:rPr lang="fr-FR" dirty="0"/>
              <a:t>UM1</a:t>
            </a:r>
            <a:r>
              <a:rPr lang="fr-FR" altLang="fr-FR" dirty="0"/>
              <a:t>.</a:t>
            </a:r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fr-FR" altLang="fr-FR" dirty="0"/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r-FR" altLang="fr-FR" dirty="0"/>
              <a:t>Coefficient : 2.</a:t>
            </a:r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fr-FR" altLang="fr-FR" dirty="0"/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r-FR" altLang="fr-FR" dirty="0"/>
              <a:t>Crédit : 4.</a:t>
            </a:r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fr-FR" altLang="fr-FR" dirty="0"/>
          </a:p>
          <a:p>
            <a:pPr algn="l">
              <a:lnSpc>
                <a:spcPct val="80000"/>
              </a:lnSpc>
            </a:pPr>
            <a:endParaRPr lang="fr-FR" altLang="fr-FR" dirty="0"/>
          </a:p>
          <a:p>
            <a:pPr lvl="1" algn="l">
              <a:lnSpc>
                <a:spcPct val="80000"/>
              </a:lnSpc>
            </a:pPr>
            <a:endParaRPr lang="fr-FR" alt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9363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61418D9-1020-4A30-93B2-CA65A96831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381001"/>
            <a:ext cx="7772400" cy="1470025"/>
          </a:xfrm>
        </p:spPr>
        <p:txBody>
          <a:bodyPr/>
          <a:lstStyle/>
          <a:p>
            <a:pPr algn="l" eaLnBrk="1" hangingPunct="1"/>
            <a:r>
              <a:rPr lang="fr-FR" altLang="fr-FR" dirty="0"/>
              <a:t>Evaluation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AA826ED3-4B99-408C-BD90-BC1F28DEF8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20329" y="2209800"/>
            <a:ext cx="7010400" cy="1194582"/>
          </a:xfrm>
        </p:spPr>
        <p:txBody>
          <a:bodyPr>
            <a:noAutofit/>
          </a:bodyPr>
          <a:lstStyle/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r-FR" altLang="fr-FR" dirty="0"/>
              <a:t>Note : </a:t>
            </a:r>
            <a:r>
              <a:rPr lang="fr-FR" dirty="0"/>
              <a:t>Examen*0,6 + TP*0,4 </a:t>
            </a:r>
            <a:r>
              <a:rPr lang="fr-FR" altLang="fr-FR" dirty="0" smtClean="0"/>
              <a:t>.</a:t>
            </a:r>
          </a:p>
          <a:p>
            <a:pPr marL="609600" indent="-609600" algn="l">
              <a:lnSpc>
                <a:spcPct val="80000"/>
              </a:lnSpc>
            </a:pPr>
            <a:endParaRPr lang="fr-FR" altLang="fr-FR" dirty="0"/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r-FR" altLang="fr-FR" dirty="0"/>
              <a:t>TP: Présence + préparation+ mini projet </a:t>
            </a:r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fr-FR" altLang="fr-FR" dirty="0"/>
          </a:p>
          <a:p>
            <a:pPr marL="609600" indent="-609600" algn="l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fr-FR" altLang="fr-FR" dirty="0"/>
          </a:p>
          <a:p>
            <a:pPr algn="l">
              <a:lnSpc>
                <a:spcPct val="80000"/>
              </a:lnSpc>
            </a:pPr>
            <a:endParaRPr lang="fr-FR" altLang="fr-FR" dirty="0"/>
          </a:p>
          <a:p>
            <a:pPr lvl="1" algn="l">
              <a:lnSpc>
                <a:spcPct val="80000"/>
              </a:lnSpc>
            </a:pPr>
            <a:endParaRPr lang="fr-FR" alt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31604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08B14934-7F06-4B31-89DA-A8F53B85FB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38065" y="354843"/>
            <a:ext cx="7924800" cy="72589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/>
              <a:t>Contenu</a:t>
            </a:r>
            <a:endParaRPr lang="fr-FR" dirty="0"/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C68A33B7-4EEB-40E7-BCCE-717FDE8132F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33907" y="1333844"/>
            <a:ext cx="8511847" cy="4466455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3200" dirty="0" smtClean="0"/>
              <a:t>Paradigme de Programmation Objet (Rappel</a:t>
            </a:r>
            <a:r>
              <a:rPr lang="fr-FR" sz="3200" dirty="0" smtClean="0"/>
              <a:t>)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altLang="fr-FR" sz="3200" dirty="0" smtClean="0"/>
              <a:t>Les </a:t>
            </a:r>
            <a:r>
              <a:rPr lang="fr-FR" altLang="fr-FR" sz="3200" dirty="0"/>
              <a:t>entrées /sorties en Java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altLang="fr-FR" sz="3200" dirty="0"/>
              <a:t> Sérialisation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altLang="fr-FR" sz="3200" dirty="0"/>
              <a:t> Le mécanisme d’exception du langage Java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altLang="fr-FR" sz="3200" dirty="0" smtClean="0"/>
              <a:t>Connexion </a:t>
            </a:r>
            <a:r>
              <a:rPr lang="fr-FR" altLang="fr-FR" sz="3200" dirty="0"/>
              <a:t>à une base de données avec JDBC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fr-FR" altLang="fr-FR" sz="3200" dirty="0"/>
          </a:p>
        </p:txBody>
      </p:sp>
    </p:spTree>
    <p:extLst>
      <p:ext uri="{BB962C8B-B14F-4D97-AF65-F5344CB8AC3E}">
        <p14:creationId xmlns="" xmlns:p14="http://schemas.microsoft.com/office/powerpoint/2010/main" val="15784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4126CB16-B5FA-4BEC-A5C6-B18B555F3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2128839"/>
            <a:ext cx="8066087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fr-FR" altLang="fr-FR" sz="1800"/>
              <a:t>  Programmer en Java, 7e Edition, Claude Delannoy, Eyrolles, 2011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fr-FR" altLang="fr-FR" sz="1800"/>
              <a:t>  </a:t>
            </a:r>
            <a:r>
              <a:rPr lang="en-US" altLang="fr-FR" sz="1800"/>
              <a:t>The Java Tutorial : A Short Course on the Basics, 4th Edition, Collectif, Prentice Hall, 2006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/>
              <a:t>  </a:t>
            </a:r>
            <a:r>
              <a:rPr lang="ar-SA" altLang="fr-FR" sz="1800"/>
              <a:t> </a:t>
            </a:r>
            <a:r>
              <a:rPr lang="en-US" altLang="fr-FR" sz="1800"/>
              <a:t>Effective Java, 2nd Edition, Joshua Bloch, Prentice Hall, 2008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/>
              <a:t>  </a:t>
            </a:r>
            <a:r>
              <a:rPr lang="ar-SA" altLang="fr-FR" sz="1800"/>
              <a:t> </a:t>
            </a:r>
            <a:r>
              <a:rPr lang="en-US" altLang="fr-FR" sz="1800"/>
              <a:t>Java in a nutshell, 5th edition, David Flanagan, O’Reilly, 2005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/>
              <a:t>  </a:t>
            </a:r>
            <a:r>
              <a:rPr lang="fr-FR" altLang="fr-FR" sz="1800"/>
              <a:t>Programmer en Java, C. Delannoy, Eyrolles, juin 2014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fr-FR" altLang="fr-FR" sz="1800"/>
              <a:t>  Architecture Réparties en JAVA-Internet des objets avec SOAP, RMI, CORBA, JMS, sockets et services web, A. Fron, Dunod, septembre 2012.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fr-FR" altLang="fr-FR" sz="1800"/>
              <a:t>  Swing la synthèse-Développement des interfaces graphiques en Java, Swing la synthèse, V. Berthié et J-B. Briaud, Dunod, novembre 2005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fr-FR" altLang="fr-FR" sz="1800"/>
              <a:t>  Java en concentré-Manuel de référence pour Java, O'REILLY, D. Flanagan et A. Gachet février 2006.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="" xmlns:a16="http://schemas.microsoft.com/office/drawing/2014/main" id="{C67EA42D-5005-4A45-87BD-5CAACF6AF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625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3600" dirty="0" smtClean="0"/>
              <a:t>Références </a:t>
            </a:r>
            <a:endParaRPr lang="en-US" altLang="fr-FR" sz="3600" dirty="0"/>
          </a:p>
        </p:txBody>
      </p:sp>
      <p:sp>
        <p:nvSpPr>
          <p:cNvPr id="12292" name="Rectangle 4">
            <a:extLst>
              <a:ext uri="{FF2B5EF4-FFF2-40B4-BE49-F238E27FC236}">
                <a16:creationId xmlns="" xmlns:a16="http://schemas.microsoft.com/office/drawing/2014/main" id="{E4FA69EC-DEA4-4899-B7A9-A5A302B13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1289051"/>
            <a:ext cx="1233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b="1" dirty="0"/>
              <a:t>Livres</a:t>
            </a:r>
            <a:endParaRPr lang="en-US" altLang="fr-FR" sz="2800" b="1" dirty="0"/>
          </a:p>
        </p:txBody>
      </p:sp>
    </p:spTree>
    <p:extLst>
      <p:ext uri="{BB962C8B-B14F-4D97-AF65-F5344CB8AC3E}">
        <p14:creationId xmlns="" xmlns:p14="http://schemas.microsoft.com/office/powerpoint/2010/main" val="12955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5557A816-0AB9-4755-9936-811CFDD61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1819276"/>
            <a:ext cx="806608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/>
              <a:t>  </a:t>
            </a:r>
            <a:r>
              <a:rPr lang="fr-FR" altLang="fr-FR" sz="1800"/>
              <a:t>Le site officiel Java, </a:t>
            </a:r>
            <a:r>
              <a:rPr lang="fr-FR" altLang="fr-FR" sz="1800">
                <a:solidFill>
                  <a:srgbClr val="0066CC"/>
                </a:solidFill>
              </a:rPr>
              <a:t>http://www.oracle.com/technetwork/java/index.html</a:t>
            </a:r>
            <a:endParaRPr lang="en-US" altLang="fr-FR" sz="1800">
              <a:solidFill>
                <a:srgbClr val="0066CC"/>
              </a:solidFill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/>
              <a:t>  </a:t>
            </a:r>
            <a:r>
              <a:rPr lang="fr-FR" altLang="fr-FR" sz="1800"/>
              <a:t>Le tutorial Java, </a:t>
            </a:r>
            <a:r>
              <a:rPr lang="fr-FR" altLang="fr-FR" sz="1800">
                <a:solidFill>
                  <a:srgbClr val="0066CC"/>
                </a:solidFill>
              </a:rPr>
              <a:t>http://docs.oracle.com/javase/tutorial/</a:t>
            </a:r>
            <a:endParaRPr lang="en-US" altLang="fr-FR" sz="1800">
              <a:solidFill>
                <a:srgbClr val="0066CC"/>
              </a:solidFill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/>
              <a:t>  L</a:t>
            </a:r>
            <a:r>
              <a:rPr lang="fr-FR" altLang="fr-FR" sz="1800"/>
              <a:t>’API du JDK 1.7, </a:t>
            </a:r>
            <a:r>
              <a:rPr lang="fr-FR" altLang="fr-FR" sz="1800">
                <a:solidFill>
                  <a:srgbClr val="0066CC"/>
                </a:solidFill>
              </a:rPr>
              <a:t>http://docs.oracle.com/javase/7/docs/api/</a:t>
            </a:r>
            <a:endParaRPr lang="en-US" altLang="fr-FR" sz="1800">
              <a:solidFill>
                <a:srgbClr val="0066CC"/>
              </a:solidFill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/>
              <a:t>  </a:t>
            </a:r>
            <a:r>
              <a:rPr lang="fr-FR" altLang="fr-FR" sz="1800"/>
              <a:t>Un site (français) de développeurs, </a:t>
            </a:r>
            <a:r>
              <a:rPr lang="fr-FR" altLang="fr-FR" sz="1800">
                <a:solidFill>
                  <a:srgbClr val="0066CC"/>
                </a:solidFill>
              </a:rPr>
              <a:t>http://www.javafr.com/</a:t>
            </a:r>
            <a:endParaRPr lang="en-US" altLang="fr-FR" sz="1800">
              <a:solidFill>
                <a:srgbClr val="0066CC"/>
              </a:solidFill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/>
              <a:t>  </a:t>
            </a:r>
            <a:r>
              <a:rPr lang="fr-FR" altLang="fr-FR" sz="1800"/>
              <a:t>Le site JavaWorld, </a:t>
            </a:r>
            <a:r>
              <a:rPr lang="fr-FR" altLang="fr-FR" sz="1800">
                <a:solidFill>
                  <a:srgbClr val="0066CC"/>
                </a:solidFill>
              </a:rPr>
              <a:t>http://www.javaworld.com</a:t>
            </a:r>
            <a:endParaRPr lang="en-US" altLang="fr-FR" sz="1800">
              <a:solidFill>
                <a:srgbClr val="0066CC"/>
              </a:solidFill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="" xmlns:a16="http://schemas.microsoft.com/office/drawing/2014/main" id="{26E9F2E6-59C8-409B-93B7-833831024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625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3600" dirty="0"/>
              <a:t>Références </a:t>
            </a:r>
            <a:endParaRPr lang="en-US" altLang="fr-FR" sz="3600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F66A5D5F-C6F8-48A5-9A14-6264DFF43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1289050"/>
            <a:ext cx="1924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b="1"/>
              <a:t>Sites web </a:t>
            </a:r>
            <a:endParaRPr lang="en-US" altLang="fr-FR" sz="2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fr-FR" sz="2800" b="1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90F90C78-A686-435E-BEC1-D97ADAA8E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4187826"/>
            <a:ext cx="80660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 dirty="0"/>
              <a:t>  </a:t>
            </a:r>
            <a:r>
              <a:rPr lang="fr-FR" altLang="fr-FR" sz="1800" dirty="0"/>
              <a:t>des liens en rapport avec Java, </a:t>
            </a:r>
            <a:r>
              <a:rPr lang="fr-FR" altLang="fr-FR" sz="1800" dirty="0">
                <a:solidFill>
                  <a:srgbClr val="0066CC"/>
                </a:solidFill>
              </a:rPr>
              <a:t>http://www.javamug.org/mainpages/Java.html</a:t>
            </a:r>
            <a:endParaRPr lang="en-US" altLang="fr-FR" sz="1800" dirty="0">
              <a:solidFill>
                <a:srgbClr val="0066CC"/>
              </a:solidFill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en-US" altLang="fr-FR" sz="1800" dirty="0"/>
              <a:t>  </a:t>
            </a:r>
            <a:r>
              <a:rPr lang="fr-FR" altLang="fr-FR" sz="1800" dirty="0"/>
              <a:t>Tutoriaux </a:t>
            </a:r>
            <a:r>
              <a:rPr lang="fr-FR" altLang="fr-FR" sz="1800" dirty="0" err="1"/>
              <a:t>jGuru</a:t>
            </a:r>
            <a:r>
              <a:rPr lang="fr-FR" altLang="fr-FR" sz="1800" dirty="0"/>
              <a:t>, </a:t>
            </a:r>
            <a:r>
              <a:rPr lang="fr-FR" altLang="fr-FR" sz="1800" dirty="0">
                <a:solidFill>
                  <a:srgbClr val="0066CC"/>
                </a:solidFill>
              </a:rPr>
              <a:t>http://java.sun.com/developer/onlineTraining/</a:t>
            </a:r>
            <a:endParaRPr lang="en-US" altLang="fr-FR" sz="1800" dirty="0">
              <a:solidFill>
                <a:srgbClr val="0066CC"/>
              </a:solidFill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AutoNum type="arabicParenR"/>
            </a:pPr>
            <a:r>
              <a:rPr lang="fr-FR" altLang="fr-FR" sz="1800" b="1" dirty="0"/>
              <a:t>Club des </a:t>
            </a:r>
            <a:r>
              <a:rPr lang="fr-FR" altLang="fr-FR" sz="1800" b="1" dirty="0" err="1"/>
              <a:t>developpeurs</a:t>
            </a:r>
            <a:r>
              <a:rPr lang="fr-FR" altLang="fr-FR" sz="1800" b="1" dirty="0"/>
              <a:t>, </a:t>
            </a:r>
            <a:r>
              <a:rPr lang="fr-FR" altLang="fr-FR" sz="1800" b="1" dirty="0">
                <a:solidFill>
                  <a:srgbClr val="0066CC"/>
                </a:solidFill>
              </a:rPr>
              <a:t>http://www.developpez.com/</a:t>
            </a:r>
            <a:endParaRPr lang="en-US" altLang="fr-FR" sz="1800" b="1" dirty="0">
              <a:solidFill>
                <a:srgbClr val="0066CC"/>
              </a:solidFill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="" xmlns:a16="http://schemas.microsoft.com/office/drawing/2014/main" id="{5719A8A3-C506-4B4D-89AF-363AB8C34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3521076"/>
            <a:ext cx="40814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b="1"/>
              <a:t>Quelques autres liens </a:t>
            </a:r>
            <a:r>
              <a:rPr lang="en-US" altLang="fr-FR" sz="280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65504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171</TotalTime>
  <Words>345</Words>
  <Application>Microsoft Office PowerPoint</Application>
  <PresentationFormat>Personnalisé</PresentationFormat>
  <Paragraphs>52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Solstice</vt:lpstr>
      <vt:lpstr>Diapositive 1</vt:lpstr>
      <vt:lpstr>Organisation</vt:lpstr>
      <vt:lpstr>Description</vt:lpstr>
      <vt:lpstr>Evaluation </vt:lpstr>
      <vt:lpstr>Contenu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</dc:creator>
  <cp:lastModifiedBy>Ali</cp:lastModifiedBy>
  <cp:revision>15</cp:revision>
  <dcterms:created xsi:type="dcterms:W3CDTF">2019-07-21T17:35:46Z</dcterms:created>
  <dcterms:modified xsi:type="dcterms:W3CDTF">2019-10-15T09:35:51Z</dcterms:modified>
</cp:coreProperties>
</file>