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57" r:id="rId4"/>
    <p:sldId id="258" r:id="rId5"/>
    <p:sldId id="259" r:id="rId6"/>
    <p:sldId id="260" r:id="rId7"/>
    <p:sldId id="261"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01BB09E-0C9E-4A7A-B62E-D6673138A2B6}" type="datetimeFigureOut">
              <a:rPr lang="fr-FR" smtClean="0"/>
              <a:pPr/>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344D683-5748-44E6-BA1D-B5EB881B566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01BB09E-0C9E-4A7A-B62E-D6673138A2B6}" type="datetimeFigureOut">
              <a:rPr lang="fr-FR" smtClean="0"/>
              <a:pPr/>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344D683-5748-44E6-BA1D-B5EB881B566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01BB09E-0C9E-4A7A-B62E-D6673138A2B6}" type="datetimeFigureOut">
              <a:rPr lang="fr-FR" smtClean="0"/>
              <a:pPr/>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344D683-5748-44E6-BA1D-B5EB881B566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01BB09E-0C9E-4A7A-B62E-D6673138A2B6}" type="datetimeFigureOut">
              <a:rPr lang="fr-FR" smtClean="0"/>
              <a:pPr/>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344D683-5748-44E6-BA1D-B5EB881B566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01BB09E-0C9E-4A7A-B62E-D6673138A2B6}" type="datetimeFigureOut">
              <a:rPr lang="fr-FR" smtClean="0"/>
              <a:pPr/>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344D683-5748-44E6-BA1D-B5EB881B566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01BB09E-0C9E-4A7A-B62E-D6673138A2B6}" type="datetimeFigureOut">
              <a:rPr lang="fr-FR" smtClean="0"/>
              <a:pPr/>
              <a:t>10/11/2021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344D683-5748-44E6-BA1D-B5EB881B566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01BB09E-0C9E-4A7A-B62E-D6673138A2B6}" type="datetimeFigureOut">
              <a:rPr lang="fr-FR" smtClean="0"/>
              <a:pPr/>
              <a:t>10/11/2021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344D683-5748-44E6-BA1D-B5EB881B566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01BB09E-0C9E-4A7A-B62E-D6673138A2B6}" type="datetimeFigureOut">
              <a:rPr lang="fr-FR" smtClean="0"/>
              <a:pPr/>
              <a:t>10/11/2021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344D683-5748-44E6-BA1D-B5EB881B566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01BB09E-0C9E-4A7A-B62E-D6673138A2B6}" type="datetimeFigureOut">
              <a:rPr lang="fr-FR" smtClean="0"/>
              <a:pPr/>
              <a:t>10/11/2021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344D683-5748-44E6-BA1D-B5EB881B566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01BB09E-0C9E-4A7A-B62E-D6673138A2B6}" type="datetimeFigureOut">
              <a:rPr lang="fr-FR" smtClean="0"/>
              <a:pPr/>
              <a:t>10/11/2021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344D683-5748-44E6-BA1D-B5EB881B566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01BB09E-0C9E-4A7A-B62E-D6673138A2B6}" type="datetimeFigureOut">
              <a:rPr lang="fr-FR" smtClean="0"/>
              <a:pPr/>
              <a:t>10/11/2021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344D683-5748-44E6-BA1D-B5EB881B566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1BB09E-0C9E-4A7A-B62E-D6673138A2B6}" type="datetimeFigureOut">
              <a:rPr lang="fr-FR" smtClean="0"/>
              <a:pPr/>
              <a:t>10/11/2021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44D683-5748-44E6-BA1D-B5EB881B566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r.wikipedia.org/wiki/Son_(physique)" TargetMode="External"/><Relationship Id="rId2" Type="http://schemas.openxmlformats.org/officeDocument/2006/relationships/hyperlink" Target="https://fr.wikipedia.org/wiki/Phon%C3%A9tique" TargetMode="External"/><Relationship Id="rId1" Type="http://schemas.openxmlformats.org/officeDocument/2006/relationships/slideLayout" Target="../slideLayouts/slideLayout2.xml"/><Relationship Id="rId5" Type="http://schemas.openxmlformats.org/officeDocument/2006/relationships/hyperlink" Target="https://fr.wikipedia.org/wiki/Cavit%C3%A9_buccale" TargetMode="External"/><Relationship Id="rId4" Type="http://schemas.openxmlformats.org/officeDocument/2006/relationships/hyperlink" Target="https://fr.wikipedia.org/wiki/Langage"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582594"/>
          </a:xfrm>
        </p:spPr>
        <p:txBody>
          <a:bodyPr>
            <a:normAutofit fontScale="90000"/>
          </a:bodyPr>
          <a:lstStyle/>
          <a:p>
            <a:r>
              <a:rPr lang="fr-FR" b="1" dirty="0" smtClean="0">
                <a:effectLst>
                  <a:outerShdw blurRad="38100" dist="38100" dir="2700000" algn="tl">
                    <a:srgbClr val="000000">
                      <a:alpha val="43137"/>
                    </a:srgbClr>
                  </a:outerShdw>
                </a:effectLst>
                <a:latin typeface="Times New Roman" pitchFamily="18" charset="0"/>
                <a:cs typeface="Times New Roman" pitchFamily="18" charset="0"/>
              </a:rPr>
              <a:t>Les voyelles en français </a:t>
            </a:r>
            <a:endParaRPr lang="fr-FR"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Espace réservé du contenu 2"/>
          <p:cNvSpPr>
            <a:spLocks noGrp="1"/>
          </p:cNvSpPr>
          <p:nvPr>
            <p:ph idx="1"/>
          </p:nvPr>
        </p:nvSpPr>
        <p:spPr>
          <a:xfrm>
            <a:off x="457200" y="857233"/>
            <a:ext cx="8229600" cy="2071702"/>
          </a:xfrm>
        </p:spPr>
        <p:txBody>
          <a:bodyPr>
            <a:normAutofit/>
          </a:bodyPr>
          <a:lstStyle/>
          <a:p>
            <a:r>
              <a:rPr lang="fr-FR" sz="2400" b="1" dirty="0" smtClean="0">
                <a:effectLst>
                  <a:outerShdw blurRad="38100" dist="38100" dir="2700000" algn="tl">
                    <a:srgbClr val="000000">
                      <a:alpha val="43137"/>
                    </a:srgbClr>
                  </a:outerShdw>
                </a:effectLst>
                <a:latin typeface="Times New Roman" pitchFamily="18" charset="0"/>
                <a:cs typeface="Times New Roman" pitchFamily="18" charset="0"/>
              </a:rPr>
              <a:t>Définition :</a:t>
            </a:r>
          </a:p>
          <a:p>
            <a:r>
              <a:rPr lang="fr-FR" sz="2400" dirty="0" smtClean="0">
                <a:latin typeface="Times New Roman" pitchFamily="18" charset="0"/>
                <a:cs typeface="Times New Roman" pitchFamily="18" charset="0"/>
              </a:rPr>
              <a:t>En </a:t>
            </a:r>
            <a:r>
              <a:rPr lang="fr-FR" sz="2400" u="sng" dirty="0" smtClean="0">
                <a:latin typeface="Times New Roman" pitchFamily="18" charset="0"/>
                <a:cs typeface="Times New Roman" pitchFamily="18" charset="0"/>
                <a:hlinkClick r:id="rId2" tooltip="Phonétique"/>
              </a:rPr>
              <a:t>phonétique</a:t>
            </a:r>
            <a:r>
              <a:rPr lang="fr-FR" sz="2400" dirty="0" smtClean="0">
                <a:latin typeface="Times New Roman" pitchFamily="18" charset="0"/>
                <a:cs typeface="Times New Roman" pitchFamily="18" charset="0"/>
              </a:rPr>
              <a:t>, on appelle </a:t>
            </a:r>
            <a:r>
              <a:rPr lang="fr-FR" sz="2400" b="1" dirty="0" smtClean="0">
                <a:latin typeface="Times New Roman" pitchFamily="18" charset="0"/>
                <a:cs typeface="Times New Roman" pitchFamily="18" charset="0"/>
              </a:rPr>
              <a:t>voyelle</a:t>
            </a:r>
            <a:r>
              <a:rPr lang="fr-FR" sz="2400" dirty="0" smtClean="0">
                <a:latin typeface="Times New Roman" pitchFamily="18" charset="0"/>
                <a:cs typeface="Times New Roman" pitchFamily="18" charset="0"/>
              </a:rPr>
              <a:t> : un </a:t>
            </a:r>
            <a:r>
              <a:rPr lang="fr-FR" sz="2400" u="sng" dirty="0" smtClean="0">
                <a:latin typeface="Times New Roman" pitchFamily="18" charset="0"/>
                <a:cs typeface="Times New Roman" pitchFamily="18" charset="0"/>
                <a:hlinkClick r:id="rId3" tooltip="Son (physique)"/>
              </a:rPr>
              <a:t>son</a:t>
            </a:r>
            <a:r>
              <a:rPr lang="fr-FR" sz="2400" dirty="0" smtClean="0">
                <a:latin typeface="Times New Roman" pitchFamily="18" charset="0"/>
                <a:cs typeface="Times New Roman" pitchFamily="18" charset="0"/>
              </a:rPr>
              <a:t> du </a:t>
            </a:r>
            <a:r>
              <a:rPr lang="fr-FR" sz="2400" u="sng" dirty="0" smtClean="0">
                <a:latin typeface="Times New Roman" pitchFamily="18" charset="0"/>
                <a:cs typeface="Times New Roman" pitchFamily="18" charset="0"/>
                <a:hlinkClick r:id="rId4" tooltip="Langage"/>
              </a:rPr>
              <a:t>langage</a:t>
            </a:r>
            <a:r>
              <a:rPr lang="fr-FR" sz="2400" dirty="0" smtClean="0">
                <a:latin typeface="Times New Roman" pitchFamily="18" charset="0"/>
                <a:cs typeface="Times New Roman" pitchFamily="18" charset="0"/>
              </a:rPr>
              <a:t> humain dont le mode de production est caractérisé par le </a:t>
            </a:r>
            <a:r>
              <a:rPr lang="fr-FR" sz="2400" u="sng" dirty="0" smtClean="0">
                <a:latin typeface="Times New Roman" pitchFamily="18" charset="0"/>
                <a:cs typeface="Times New Roman" pitchFamily="18" charset="0"/>
              </a:rPr>
              <a:t>libre passage de l'air</a:t>
            </a:r>
            <a:r>
              <a:rPr lang="fr-FR" sz="2400" dirty="0" smtClean="0">
                <a:latin typeface="Times New Roman" pitchFamily="18" charset="0"/>
                <a:cs typeface="Times New Roman" pitchFamily="18" charset="0"/>
              </a:rPr>
              <a:t> dans les cavités supra-glottique, notamment la </a:t>
            </a:r>
            <a:r>
              <a:rPr lang="fr-FR" sz="2400" u="sng" dirty="0" smtClean="0">
                <a:latin typeface="Times New Roman" pitchFamily="18" charset="0"/>
                <a:cs typeface="Times New Roman" pitchFamily="18" charset="0"/>
                <a:hlinkClick r:id="rId5" tooltip="Cavité buccale"/>
              </a:rPr>
              <a:t>cavité buccale</a:t>
            </a:r>
            <a:r>
              <a:rPr lang="fr-FR" sz="2400" dirty="0" smtClean="0">
                <a:latin typeface="Times New Roman" pitchFamily="18" charset="0"/>
                <a:cs typeface="Times New Roman" pitchFamily="18" charset="0"/>
              </a:rPr>
              <a:t> et la cavité nasale.</a:t>
            </a:r>
          </a:p>
          <a:p>
            <a:pPr>
              <a:buNone/>
            </a:pPr>
            <a:endParaRPr lang="fr-FR" sz="24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028" name="Rectangle 4"/>
          <p:cNvSpPr>
            <a:spLocks noChangeArrowheads="1"/>
          </p:cNvSpPr>
          <p:nvPr/>
        </p:nvSpPr>
        <p:spPr bwMode="auto">
          <a:xfrm>
            <a:off x="357190" y="3571876"/>
            <a:ext cx="8786810" cy="22159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fr-FR"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Une distinction fondamentale divise les voyelles et les consonnes : en effet, une voyelle se distingue par une relative ouverture du passage articulatoire (libre passage de l’air), tandis qu'une consonne présente un passage articulatoire relativement plus fermé (bloqué par l’intervention des points d’articulation).</a:t>
            </a:r>
            <a:endParaRPr kumimoji="0" lang="fr-FR"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checkerboard(across)">
                                      <p:cBhvr>
                                        <p:cTn id="7"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428596" y="1142984"/>
          <a:ext cx="8286808" cy="3812902"/>
        </p:xfrm>
        <a:graphic>
          <a:graphicData uri="http://schemas.openxmlformats.org/drawingml/2006/table">
            <a:tbl>
              <a:tblPr>
                <a:tableStyleId>{69C7853C-536D-4A76-A0AE-DD22124D55A5}</a:tableStyleId>
              </a:tblPr>
              <a:tblGrid>
                <a:gridCol w="2685540"/>
                <a:gridCol w="5601268"/>
              </a:tblGrid>
              <a:tr h="469285">
                <a:tc>
                  <a:txBody>
                    <a:bodyPr/>
                    <a:lstStyle/>
                    <a:p>
                      <a:pPr algn="ctr">
                        <a:spcAft>
                          <a:spcPts val="0"/>
                        </a:spcAft>
                      </a:pPr>
                      <a:r>
                        <a:rPr lang="fr-FR" sz="3600" dirty="0">
                          <a:latin typeface="Times New Roman" pitchFamily="18" charset="0"/>
                          <a:cs typeface="Times New Roman" pitchFamily="18" charset="0"/>
                        </a:rPr>
                        <a:t>Symbole</a:t>
                      </a:r>
                      <a:endParaRPr lang="fr-FR" sz="4000" dirty="0">
                        <a:latin typeface="Times New Roman" pitchFamily="18" charset="0"/>
                        <a:ea typeface="Calibri"/>
                        <a:cs typeface="Times New Roman" pitchFamily="18" charset="0"/>
                      </a:endParaRPr>
                    </a:p>
                  </a:txBody>
                  <a:tcPr marL="68580" marR="68580" marT="0" marB="0"/>
                </a:tc>
                <a:tc>
                  <a:txBody>
                    <a:bodyPr/>
                    <a:lstStyle/>
                    <a:p>
                      <a:pPr>
                        <a:spcAft>
                          <a:spcPts val="0"/>
                        </a:spcAft>
                      </a:pPr>
                      <a:r>
                        <a:rPr lang="fr-FR" sz="3600">
                          <a:latin typeface="Times New Roman" pitchFamily="18" charset="0"/>
                          <a:cs typeface="Times New Roman" pitchFamily="18" charset="0"/>
                        </a:rPr>
                        <a:t>Exemples</a:t>
                      </a:r>
                      <a:endParaRPr lang="fr-FR" sz="4000">
                        <a:latin typeface="Times New Roman" pitchFamily="18" charset="0"/>
                        <a:ea typeface="Calibri"/>
                        <a:cs typeface="Times New Roman" pitchFamily="18" charset="0"/>
                      </a:endParaRPr>
                    </a:p>
                  </a:txBody>
                  <a:tcPr marL="68580" marR="68580" marT="0" marB="0"/>
                </a:tc>
              </a:tr>
              <a:tr h="508037">
                <a:tc>
                  <a:txBody>
                    <a:bodyPr/>
                    <a:lstStyle/>
                    <a:p>
                      <a:pPr algn="ctr">
                        <a:lnSpc>
                          <a:spcPct val="115000"/>
                        </a:lnSpc>
                        <a:spcAft>
                          <a:spcPts val="0"/>
                        </a:spcAft>
                      </a:pPr>
                      <a:r>
                        <a:rPr lang="fr-FR" sz="3600" dirty="0">
                          <a:latin typeface="Times New Roman" pitchFamily="18" charset="0"/>
                          <a:cs typeface="Times New Roman" pitchFamily="18" charset="0"/>
                        </a:rPr>
                        <a:t>[i]</a:t>
                      </a:r>
                      <a:endParaRPr lang="fr-FR" sz="4000" dirty="0">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fr-FR" sz="3600" dirty="0">
                          <a:latin typeface="Times New Roman" pitchFamily="18" charset="0"/>
                          <a:cs typeface="Times New Roman" pitchFamily="18" charset="0"/>
                        </a:rPr>
                        <a:t>si, fils, pire</a:t>
                      </a:r>
                      <a:endParaRPr lang="fr-FR" sz="4000" dirty="0">
                        <a:latin typeface="Times New Roman" pitchFamily="18" charset="0"/>
                        <a:ea typeface="Calibri"/>
                        <a:cs typeface="Times New Roman" pitchFamily="18" charset="0"/>
                      </a:endParaRPr>
                    </a:p>
                  </a:txBody>
                  <a:tcPr marL="68580" marR="68580" marT="0" marB="0"/>
                </a:tc>
              </a:tr>
              <a:tr h="508037">
                <a:tc>
                  <a:txBody>
                    <a:bodyPr/>
                    <a:lstStyle/>
                    <a:p>
                      <a:pPr algn="ctr">
                        <a:lnSpc>
                          <a:spcPct val="115000"/>
                        </a:lnSpc>
                        <a:spcAft>
                          <a:spcPts val="0"/>
                        </a:spcAft>
                      </a:pPr>
                      <a:r>
                        <a:rPr lang="fr-FR" sz="3600">
                          <a:latin typeface="Times New Roman" pitchFamily="18" charset="0"/>
                          <a:cs typeface="Times New Roman" pitchFamily="18" charset="0"/>
                        </a:rPr>
                        <a:t>[e]</a:t>
                      </a:r>
                      <a:endParaRPr lang="fr-FR" sz="4000">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fr-FR" sz="3600" dirty="0">
                          <a:latin typeface="Times New Roman" pitchFamily="18" charset="0"/>
                          <a:cs typeface="Times New Roman" pitchFamily="18" charset="0"/>
                        </a:rPr>
                        <a:t>m</a:t>
                      </a:r>
                      <a:r>
                        <a:rPr lang="fr-FR" sz="3600" b="1" dirty="0">
                          <a:latin typeface="Times New Roman" pitchFamily="18" charset="0"/>
                          <a:cs typeface="Times New Roman" pitchFamily="18" charset="0"/>
                        </a:rPr>
                        <a:t>es</a:t>
                      </a:r>
                      <a:r>
                        <a:rPr lang="fr-FR" sz="3600" dirty="0">
                          <a:latin typeface="Times New Roman" pitchFamily="18" charset="0"/>
                          <a:cs typeface="Times New Roman" pitchFamily="18" charset="0"/>
                        </a:rPr>
                        <a:t>, f</a:t>
                      </a:r>
                      <a:r>
                        <a:rPr lang="fr-FR" sz="3600" b="1" dirty="0">
                          <a:latin typeface="Times New Roman" pitchFamily="18" charset="0"/>
                          <a:cs typeface="Times New Roman" pitchFamily="18" charset="0"/>
                        </a:rPr>
                        <a:t>ée</a:t>
                      </a:r>
                      <a:r>
                        <a:rPr lang="fr-FR" sz="3600" dirty="0">
                          <a:latin typeface="Times New Roman" pitchFamily="18" charset="0"/>
                          <a:cs typeface="Times New Roman" pitchFamily="18" charset="0"/>
                        </a:rPr>
                        <a:t>, souffl</a:t>
                      </a:r>
                      <a:r>
                        <a:rPr lang="fr-FR" sz="3600" b="1" dirty="0">
                          <a:latin typeface="Times New Roman" pitchFamily="18" charset="0"/>
                          <a:cs typeface="Times New Roman" pitchFamily="18" charset="0"/>
                        </a:rPr>
                        <a:t>é</a:t>
                      </a:r>
                      <a:endParaRPr lang="fr-FR" sz="4000" b="1" dirty="0">
                        <a:latin typeface="Times New Roman" pitchFamily="18" charset="0"/>
                        <a:ea typeface="Calibri"/>
                        <a:cs typeface="Times New Roman" pitchFamily="18" charset="0"/>
                      </a:endParaRPr>
                    </a:p>
                  </a:txBody>
                  <a:tcPr marL="68580" marR="68580" marT="0" marB="0"/>
                </a:tc>
              </a:tr>
              <a:tr h="639934">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fr-FR" sz="3600" dirty="0" smtClean="0">
                          <a:latin typeface="Times New Roman" pitchFamily="18" charset="0"/>
                          <a:cs typeface="Times New Roman" pitchFamily="18" charset="0"/>
                        </a:rPr>
                        <a:t>         </a:t>
                      </a:r>
                      <a:r>
                        <a:rPr lang="fr-FR" sz="3600" b="1" dirty="0" smtClean="0">
                          <a:latin typeface="Times New Roman" pitchFamily="18" charset="0"/>
                          <a:cs typeface="Times New Roman" pitchFamily="18" charset="0"/>
                        </a:rPr>
                        <a:t>[</a:t>
                      </a:r>
                      <a:r>
                        <a:rPr lang="fr-FR" sz="3600" b="1" i="0" kern="1200" dirty="0" smtClean="0">
                          <a:solidFill>
                            <a:schemeClr val="dk1"/>
                          </a:solidFill>
                          <a:latin typeface="Times New Roman" pitchFamily="18" charset="0"/>
                          <a:ea typeface="+mn-ea"/>
                          <a:cs typeface="Times New Roman" pitchFamily="18" charset="0"/>
                        </a:rPr>
                        <a:t>ɛ</a:t>
                      </a:r>
                      <a:r>
                        <a:rPr lang="fr-FR" sz="3600" b="1" dirty="0" smtClean="0">
                          <a:latin typeface="Times New Roman" pitchFamily="18" charset="0"/>
                          <a:cs typeface="Times New Roman" pitchFamily="18" charset="0"/>
                        </a:rPr>
                        <a:t>]</a:t>
                      </a:r>
                      <a:r>
                        <a:rPr lang="fr-FR" sz="3600" dirty="0" smtClean="0">
                          <a:latin typeface="Times New Roman" pitchFamily="18" charset="0"/>
                          <a:cs typeface="Times New Roman" pitchFamily="18" charset="0"/>
                        </a:rPr>
                        <a:t>         </a:t>
                      </a:r>
                      <a:endParaRPr lang="fr-FR" sz="4000" dirty="0">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fr-FR" sz="3600" dirty="0">
                          <a:latin typeface="Times New Roman" pitchFamily="18" charset="0"/>
                          <a:cs typeface="Times New Roman" pitchFamily="18" charset="0"/>
                        </a:rPr>
                        <a:t>d</a:t>
                      </a:r>
                      <a:r>
                        <a:rPr lang="fr-FR" sz="3600" b="1" dirty="0">
                          <a:latin typeface="Times New Roman" pitchFamily="18" charset="0"/>
                          <a:cs typeface="Times New Roman" pitchFamily="18" charset="0"/>
                        </a:rPr>
                        <a:t>e</a:t>
                      </a:r>
                      <a:r>
                        <a:rPr lang="fr-FR" sz="3600" dirty="0">
                          <a:latin typeface="Times New Roman" pitchFamily="18" charset="0"/>
                          <a:cs typeface="Times New Roman" pitchFamily="18" charset="0"/>
                        </a:rPr>
                        <a:t>tte, p</a:t>
                      </a:r>
                      <a:r>
                        <a:rPr lang="fr-FR" sz="3600" b="1" dirty="0">
                          <a:latin typeface="Times New Roman" pitchFamily="18" charset="0"/>
                          <a:cs typeface="Times New Roman" pitchFamily="18" charset="0"/>
                        </a:rPr>
                        <a:t>ai</a:t>
                      </a:r>
                      <a:r>
                        <a:rPr lang="fr-FR" sz="3600" dirty="0">
                          <a:latin typeface="Times New Roman" pitchFamily="18" charset="0"/>
                          <a:cs typeface="Times New Roman" pitchFamily="18" charset="0"/>
                        </a:rPr>
                        <a:t>re, p</a:t>
                      </a:r>
                      <a:r>
                        <a:rPr lang="fr-FR" sz="3600" b="1" dirty="0">
                          <a:latin typeface="Times New Roman" pitchFamily="18" charset="0"/>
                          <a:cs typeface="Times New Roman" pitchFamily="18" charset="0"/>
                        </a:rPr>
                        <a:t>aix</a:t>
                      </a:r>
                      <a:endParaRPr lang="fr-FR" sz="4000" b="1" dirty="0">
                        <a:latin typeface="Times New Roman" pitchFamily="18" charset="0"/>
                        <a:ea typeface="Calibri"/>
                        <a:cs typeface="Times New Roman" pitchFamily="18" charset="0"/>
                      </a:endParaRPr>
                    </a:p>
                  </a:txBody>
                  <a:tcPr marL="68580" marR="68580" marT="0" marB="0"/>
                </a:tc>
              </a:tr>
              <a:tr h="508037">
                <a:tc>
                  <a:txBody>
                    <a:bodyPr/>
                    <a:lstStyle/>
                    <a:p>
                      <a:pPr algn="ctr">
                        <a:lnSpc>
                          <a:spcPct val="115000"/>
                        </a:lnSpc>
                        <a:spcAft>
                          <a:spcPts val="0"/>
                        </a:spcAft>
                      </a:pPr>
                      <a:r>
                        <a:rPr lang="fr-FR" sz="3600">
                          <a:latin typeface="Times New Roman" pitchFamily="18" charset="0"/>
                          <a:cs typeface="Times New Roman" pitchFamily="18" charset="0"/>
                        </a:rPr>
                        <a:t>[a]</a:t>
                      </a:r>
                      <a:endParaRPr lang="fr-FR" sz="4000">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fr-FR" sz="3600" dirty="0">
                          <a:latin typeface="Times New Roman" pitchFamily="18" charset="0"/>
                          <a:cs typeface="Times New Roman" pitchFamily="18" charset="0"/>
                        </a:rPr>
                        <a:t>m</a:t>
                      </a:r>
                      <a:r>
                        <a:rPr lang="fr-FR" sz="3600" b="1" dirty="0">
                          <a:latin typeface="Times New Roman" pitchFamily="18" charset="0"/>
                          <a:cs typeface="Times New Roman" pitchFamily="18" charset="0"/>
                        </a:rPr>
                        <a:t>a</a:t>
                      </a:r>
                      <a:r>
                        <a:rPr lang="fr-FR" sz="3600" dirty="0">
                          <a:latin typeface="Times New Roman" pitchFamily="18" charset="0"/>
                          <a:cs typeface="Times New Roman" pitchFamily="18" charset="0"/>
                        </a:rPr>
                        <a:t>,  </a:t>
                      </a:r>
                      <a:r>
                        <a:rPr lang="fr-FR" sz="3600" dirty="0" smtClean="0">
                          <a:latin typeface="Times New Roman" pitchFamily="18" charset="0"/>
                          <a:cs typeface="Times New Roman" pitchFamily="18" charset="0"/>
                        </a:rPr>
                        <a:t>d</a:t>
                      </a:r>
                      <a:r>
                        <a:rPr lang="fr-FR" sz="3600" b="1" dirty="0" smtClean="0">
                          <a:latin typeface="Times New Roman" pitchFamily="18" charset="0"/>
                          <a:cs typeface="Times New Roman" pitchFamily="18" charset="0"/>
                        </a:rPr>
                        <a:t>a</a:t>
                      </a:r>
                      <a:r>
                        <a:rPr lang="fr-FR" sz="3600" dirty="0" smtClean="0">
                          <a:latin typeface="Times New Roman" pitchFamily="18" charset="0"/>
                          <a:cs typeface="Times New Roman" pitchFamily="18" charset="0"/>
                        </a:rPr>
                        <a:t>te, </a:t>
                      </a:r>
                      <a:endParaRPr lang="fr-FR" sz="4000" dirty="0">
                        <a:latin typeface="Times New Roman" pitchFamily="18" charset="0"/>
                        <a:ea typeface="Calibri"/>
                        <a:cs typeface="Times New Roman" pitchFamily="18" charset="0"/>
                      </a:endParaRPr>
                    </a:p>
                  </a:txBody>
                  <a:tcPr marL="68580" marR="68580" marT="0" marB="0"/>
                </a:tc>
              </a:tr>
              <a:tr h="469285">
                <a:tc>
                  <a:txBody>
                    <a:bodyPr/>
                    <a:lstStyle/>
                    <a:p>
                      <a:pPr algn="ctr">
                        <a:spcAft>
                          <a:spcPts val="0"/>
                        </a:spcAft>
                      </a:pPr>
                      <a:r>
                        <a:rPr lang="fr-FR" sz="4800" b="1" dirty="0" smtClean="0">
                          <a:effectLst/>
                          <a:latin typeface="Times New Roman" pitchFamily="18" charset="0"/>
                          <a:ea typeface="Times New Roman"/>
                          <a:cs typeface="Times New Roman" pitchFamily="18" charset="0"/>
                        </a:rPr>
                        <a:t>[</a:t>
                      </a:r>
                      <a:r>
                        <a:rPr lang="vi-VN" sz="3600" b="1" i="0" kern="1200" dirty="0" smtClean="0">
                          <a:solidFill>
                            <a:schemeClr val="tx1"/>
                          </a:solidFill>
                          <a:effectLst/>
                          <a:latin typeface="Times New Roman" pitchFamily="18" charset="0"/>
                          <a:ea typeface="+mn-ea"/>
                          <a:cs typeface="Times New Roman" pitchFamily="18" charset="0"/>
                        </a:rPr>
                        <a:t>ɛ̃</a:t>
                      </a:r>
                      <a:r>
                        <a:rPr lang="fr-FR" sz="4800" b="1" dirty="0" smtClean="0">
                          <a:effectLst/>
                          <a:latin typeface="Times New Roman" pitchFamily="18" charset="0"/>
                          <a:ea typeface="Times New Roman"/>
                          <a:cs typeface="Times New Roman" pitchFamily="18" charset="0"/>
                        </a:rPr>
                        <a:t>]</a:t>
                      </a:r>
                      <a:endParaRPr lang="fr-FR" sz="5400" b="1" dirty="0">
                        <a:effectLst/>
                        <a:latin typeface="Times New Roman" pitchFamily="18" charset="0"/>
                        <a:ea typeface="Calibri"/>
                        <a:cs typeface="Times New Roman" pitchFamily="18" charset="0"/>
                      </a:endParaRPr>
                    </a:p>
                  </a:txBody>
                  <a:tcPr marL="68580" marR="68580" marT="0" marB="0"/>
                </a:tc>
                <a:tc>
                  <a:txBody>
                    <a:bodyPr/>
                    <a:lstStyle/>
                    <a:p>
                      <a:pPr algn="l">
                        <a:spcAft>
                          <a:spcPts val="0"/>
                        </a:spcAft>
                      </a:pPr>
                      <a:r>
                        <a:rPr lang="fr-FR" sz="3600" dirty="0" smtClean="0">
                          <a:latin typeface="Times New Roman" pitchFamily="18" charset="0"/>
                          <a:ea typeface="Times New Roman"/>
                          <a:cs typeface="Times New Roman" pitchFamily="18" charset="0"/>
                        </a:rPr>
                        <a:t>f</a:t>
                      </a:r>
                      <a:r>
                        <a:rPr lang="fr-FR" sz="3600" b="1" dirty="0" smtClean="0">
                          <a:latin typeface="Times New Roman" pitchFamily="18" charset="0"/>
                          <a:ea typeface="Times New Roman"/>
                          <a:cs typeface="Times New Roman" pitchFamily="18" charset="0"/>
                        </a:rPr>
                        <a:t>in</a:t>
                      </a:r>
                      <a:r>
                        <a:rPr lang="fr-FR" sz="3600" dirty="0" smtClean="0">
                          <a:latin typeface="Times New Roman" pitchFamily="18" charset="0"/>
                          <a:ea typeface="Times New Roman"/>
                          <a:cs typeface="Times New Roman" pitchFamily="18" charset="0"/>
                        </a:rPr>
                        <a:t>,</a:t>
                      </a:r>
                      <a:r>
                        <a:rPr lang="fr-FR" sz="3600" b="0" i="0" kern="1200" dirty="0" smtClean="0">
                          <a:solidFill>
                            <a:schemeClr val="tx1"/>
                          </a:solidFill>
                          <a:latin typeface="Times New Roman" pitchFamily="18" charset="0"/>
                          <a:ea typeface="+mn-ea"/>
                          <a:cs typeface="Times New Roman" pitchFamily="18" charset="0"/>
                        </a:rPr>
                        <a:t> mat</a:t>
                      </a:r>
                      <a:r>
                        <a:rPr lang="fr-FR" sz="3600" b="1" i="0" kern="1200" dirty="0" smtClean="0">
                          <a:solidFill>
                            <a:schemeClr val="tx1"/>
                          </a:solidFill>
                          <a:latin typeface="Times New Roman" pitchFamily="18" charset="0"/>
                          <a:ea typeface="+mn-ea"/>
                          <a:cs typeface="Times New Roman" pitchFamily="18" charset="0"/>
                        </a:rPr>
                        <a:t>in</a:t>
                      </a:r>
                      <a:r>
                        <a:rPr lang="fr-FR" sz="3600" b="0" i="0" kern="1200" dirty="0" smtClean="0">
                          <a:solidFill>
                            <a:schemeClr val="tx1"/>
                          </a:solidFill>
                          <a:latin typeface="Times New Roman" pitchFamily="18" charset="0"/>
                          <a:ea typeface="+mn-ea"/>
                          <a:cs typeface="Times New Roman" pitchFamily="18" charset="0"/>
                        </a:rPr>
                        <a:t>,</a:t>
                      </a:r>
                      <a:r>
                        <a:rPr lang="fr-FR" sz="3600" dirty="0" smtClean="0">
                          <a:latin typeface="Times New Roman" pitchFamily="18" charset="0"/>
                          <a:ea typeface="Times New Roman"/>
                          <a:cs typeface="Times New Roman" pitchFamily="18" charset="0"/>
                        </a:rPr>
                        <a:t> p</a:t>
                      </a:r>
                      <a:r>
                        <a:rPr lang="fr-FR" sz="3600" b="1" dirty="0" smtClean="0">
                          <a:latin typeface="Times New Roman" pitchFamily="18" charset="0"/>
                          <a:ea typeface="Times New Roman"/>
                          <a:cs typeface="Times New Roman" pitchFamily="18" charset="0"/>
                        </a:rPr>
                        <a:t>ain</a:t>
                      </a:r>
                      <a:r>
                        <a:rPr lang="fr-FR" sz="3600" dirty="0" smtClean="0">
                          <a:latin typeface="Times New Roman" pitchFamily="18" charset="0"/>
                          <a:ea typeface="Times New Roman"/>
                          <a:cs typeface="Times New Roman" pitchFamily="18" charset="0"/>
                        </a:rPr>
                        <a:t>, </a:t>
                      </a:r>
                      <a:r>
                        <a:rPr lang="fr-FR" sz="3600" b="0" i="0" kern="1200" dirty="0" smtClean="0">
                          <a:solidFill>
                            <a:schemeClr val="tx1"/>
                          </a:solidFill>
                          <a:latin typeface="Times New Roman" pitchFamily="18" charset="0"/>
                          <a:ea typeface="+mn-ea"/>
                          <a:cs typeface="Times New Roman" pitchFamily="18" charset="0"/>
                        </a:rPr>
                        <a:t>m</a:t>
                      </a:r>
                      <a:r>
                        <a:rPr lang="fr-FR" sz="3600" b="1" i="0" kern="1200" dirty="0" smtClean="0">
                          <a:solidFill>
                            <a:schemeClr val="tx1"/>
                          </a:solidFill>
                          <a:latin typeface="Times New Roman" pitchFamily="18" charset="0"/>
                          <a:ea typeface="+mn-ea"/>
                          <a:cs typeface="Times New Roman" pitchFamily="18" charset="0"/>
                        </a:rPr>
                        <a:t>ain, </a:t>
                      </a:r>
                      <a:r>
                        <a:rPr lang="fr-FR" sz="3600" b="0" i="0" kern="1200" dirty="0" smtClean="0">
                          <a:solidFill>
                            <a:schemeClr val="tx1"/>
                          </a:solidFill>
                          <a:latin typeface="Times New Roman" pitchFamily="18" charset="0"/>
                          <a:ea typeface="+mn-ea"/>
                          <a:cs typeface="Times New Roman" pitchFamily="18" charset="0"/>
                        </a:rPr>
                        <a:t>pl</a:t>
                      </a:r>
                      <a:r>
                        <a:rPr lang="fr-FR" sz="3600" b="1" i="0" kern="1200" dirty="0" smtClean="0">
                          <a:solidFill>
                            <a:schemeClr val="tx1"/>
                          </a:solidFill>
                          <a:latin typeface="Times New Roman" pitchFamily="18" charset="0"/>
                          <a:ea typeface="+mn-ea"/>
                          <a:cs typeface="Times New Roman" pitchFamily="18" charset="0"/>
                        </a:rPr>
                        <a:t>ein</a:t>
                      </a:r>
                      <a:r>
                        <a:rPr lang="fr-FR" sz="3600" b="0" i="0" kern="1200" dirty="0" smtClean="0">
                          <a:solidFill>
                            <a:schemeClr val="tx1"/>
                          </a:solidFill>
                          <a:latin typeface="Times New Roman" pitchFamily="18" charset="0"/>
                          <a:ea typeface="+mn-ea"/>
                          <a:cs typeface="Times New Roman" pitchFamily="18" charset="0"/>
                        </a:rPr>
                        <a:t>,</a:t>
                      </a:r>
                      <a:r>
                        <a:rPr lang="fr-FR" sz="3600" dirty="0" smtClean="0">
                          <a:latin typeface="Times New Roman" pitchFamily="18" charset="0"/>
                          <a:ea typeface="Times New Roman"/>
                          <a:cs typeface="Times New Roman" pitchFamily="18" charset="0"/>
                        </a:rPr>
                        <a:t> </a:t>
                      </a:r>
                      <a:endParaRPr lang="fr-FR" sz="3600" dirty="0">
                        <a:latin typeface="Times New Roman" pitchFamily="18" charset="0"/>
                        <a:ea typeface="Calibri"/>
                        <a:cs typeface="Times New Roman" pitchFamily="18" charset="0"/>
                      </a:endParaRPr>
                    </a:p>
                  </a:txBody>
                  <a:tcPr marL="68580" marR="68580" marT="0" marB="0"/>
                </a:tc>
              </a:tr>
            </a:tbl>
          </a:graphicData>
        </a:graphic>
      </p:graphicFrame>
      <p:pic>
        <p:nvPicPr>
          <p:cNvPr id="43009" name="Image 10" descr="http://post.queensu.ca/~lessardg/Cours/215/niepsil1.gif"/>
          <p:cNvPicPr>
            <a:picLocks noChangeAspect="1" noChangeArrowheads="1"/>
          </p:cNvPicPr>
          <p:nvPr/>
        </p:nvPicPr>
        <p:blipFill>
          <a:blip r:embed="rId2"/>
          <a:srcRect/>
          <a:stretch>
            <a:fillRect/>
          </a:stretch>
        </p:blipFill>
        <p:spPr bwMode="auto">
          <a:xfrm>
            <a:off x="868363" y="3175"/>
            <a:ext cx="127000" cy="1905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a:srcRect/>
          <a:stretch>
            <a:fillRect/>
          </a:stretch>
        </p:blipFill>
        <p:spPr bwMode="auto">
          <a:xfrm>
            <a:off x="928662" y="500042"/>
            <a:ext cx="7429552" cy="571504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lstStyle/>
          <a:p>
            <a:r>
              <a:rPr lang="fr-FR" dirty="0" smtClean="0"/>
              <a:t>Voici quelques paires de mots qui démontrent l’opposition entre voyelles écartées (non arrondies) VS arrondies:</a:t>
            </a:r>
          </a:p>
          <a:p>
            <a:r>
              <a:rPr lang="fr-FR" i="1" dirty="0" smtClean="0"/>
              <a:t>riz</a:t>
            </a:r>
            <a:r>
              <a:rPr lang="fr-FR" dirty="0" smtClean="0"/>
              <a:t>-</a:t>
            </a:r>
            <a:r>
              <a:rPr lang="fr-FR" i="1" dirty="0" smtClean="0"/>
              <a:t>rue</a:t>
            </a:r>
            <a:r>
              <a:rPr lang="fr-FR" dirty="0" smtClean="0"/>
              <a:t>,</a:t>
            </a:r>
          </a:p>
          <a:p>
            <a:r>
              <a:rPr lang="fr-FR" dirty="0" smtClean="0"/>
              <a:t> </a:t>
            </a:r>
            <a:r>
              <a:rPr lang="fr-FR" i="1" dirty="0" smtClean="0"/>
              <a:t>pli</a:t>
            </a:r>
            <a:r>
              <a:rPr lang="fr-FR" dirty="0" smtClean="0"/>
              <a:t>-</a:t>
            </a:r>
            <a:r>
              <a:rPr lang="fr-FR" i="1" dirty="0" smtClean="0"/>
              <a:t>plu</a:t>
            </a:r>
            <a:endParaRPr lang="fr-FR" dirty="0" smtClean="0"/>
          </a:p>
          <a:p>
            <a:r>
              <a:rPr lang="fr-FR" i="1" dirty="0" smtClean="0"/>
              <a:t>fée</a:t>
            </a:r>
            <a:r>
              <a:rPr lang="fr-FR" dirty="0" smtClean="0"/>
              <a:t>-</a:t>
            </a:r>
            <a:r>
              <a:rPr lang="fr-FR" i="1" dirty="0" smtClean="0"/>
              <a:t>feu</a:t>
            </a:r>
            <a:r>
              <a:rPr lang="fr-FR" dirty="0" smtClean="0"/>
              <a:t>, </a:t>
            </a:r>
          </a:p>
          <a:p>
            <a:r>
              <a:rPr lang="fr-FR" i="1" dirty="0" smtClean="0"/>
              <a:t>né</a:t>
            </a:r>
            <a:r>
              <a:rPr lang="fr-FR" dirty="0" smtClean="0"/>
              <a:t>-</a:t>
            </a:r>
            <a:r>
              <a:rPr lang="fr-FR" i="1" dirty="0" err="1" smtClean="0"/>
              <a:t>noeud</a:t>
            </a:r>
            <a:endParaRPr lang="fr-FR" dirty="0" smtClean="0"/>
          </a:p>
          <a:p>
            <a:r>
              <a:rPr lang="fr-FR" i="1" dirty="0" smtClean="0"/>
              <a:t>père</a:t>
            </a:r>
            <a:r>
              <a:rPr lang="fr-FR" dirty="0" smtClean="0"/>
              <a:t>-</a:t>
            </a:r>
            <a:r>
              <a:rPr lang="fr-FR" i="1" dirty="0" smtClean="0"/>
              <a:t>peur</a:t>
            </a:r>
            <a:r>
              <a:rPr lang="fr-FR" dirty="0" smtClean="0"/>
              <a:t>, </a:t>
            </a:r>
          </a:p>
          <a:p>
            <a:r>
              <a:rPr lang="fr-FR" i="1" dirty="0" smtClean="0"/>
              <a:t>celle</a:t>
            </a:r>
            <a:r>
              <a:rPr lang="fr-FR" dirty="0" smtClean="0"/>
              <a:t>-</a:t>
            </a:r>
            <a:r>
              <a:rPr lang="fr-FR" i="1" dirty="0" smtClean="0"/>
              <a:t>seul</a:t>
            </a:r>
            <a:endParaRPr lang="fr-FR" dirty="0" smtClean="0"/>
          </a:p>
          <a:p>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p:cNvPicPr>
            <a:picLocks noChangeAspect="1" noChangeArrowheads="1"/>
          </p:cNvPicPr>
          <p:nvPr/>
        </p:nvPicPr>
        <p:blipFill>
          <a:blip r:embed="rId2"/>
          <a:srcRect/>
          <a:stretch>
            <a:fillRect/>
          </a:stretch>
        </p:blipFill>
        <p:spPr bwMode="auto">
          <a:xfrm>
            <a:off x="714348" y="430561"/>
            <a:ext cx="7786742" cy="59380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ChangeAspect="1" noChangeArrowheads="1"/>
          </p:cNvPicPr>
          <p:nvPr/>
        </p:nvPicPr>
        <p:blipFill>
          <a:blip r:embed="rId2"/>
          <a:srcRect/>
          <a:stretch>
            <a:fillRect/>
          </a:stretch>
        </p:blipFill>
        <p:spPr bwMode="auto">
          <a:xfrm>
            <a:off x="428596" y="66397"/>
            <a:ext cx="8358246" cy="64344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p:cNvPicPr>
            <a:picLocks noChangeAspect="1" noChangeArrowheads="1"/>
          </p:cNvPicPr>
          <p:nvPr/>
        </p:nvPicPr>
        <p:blipFill>
          <a:blip r:embed="rId2"/>
          <a:srcRect/>
          <a:stretch>
            <a:fillRect/>
          </a:stretch>
        </p:blipFill>
        <p:spPr bwMode="auto">
          <a:xfrm>
            <a:off x="928662" y="659439"/>
            <a:ext cx="7500989" cy="57020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p:cNvPicPr>
            <a:picLocks noChangeAspect="1" noChangeArrowheads="1"/>
          </p:cNvPicPr>
          <p:nvPr/>
        </p:nvPicPr>
        <p:blipFill>
          <a:blip r:embed="rId2"/>
          <a:srcRect/>
          <a:stretch>
            <a:fillRect/>
          </a:stretch>
        </p:blipFill>
        <p:spPr bwMode="auto">
          <a:xfrm>
            <a:off x="1000100" y="553661"/>
            <a:ext cx="7072362" cy="569317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357167"/>
            <a:ext cx="8229600" cy="2286016"/>
          </a:xfrm>
        </p:spPr>
        <p:txBody>
          <a:bodyPr>
            <a:normAutofit/>
          </a:bodyPr>
          <a:lstStyle/>
          <a:p>
            <a:pPr lvl="0"/>
            <a:r>
              <a:rPr lang="fr-FR" b="1" dirty="0" smtClean="0">
                <a:latin typeface="Times New Roman" pitchFamily="18" charset="0"/>
                <a:cs typeface="Times New Roman" pitchFamily="18" charset="0"/>
              </a:rPr>
              <a:t>Description des voyelles</a:t>
            </a:r>
            <a:endParaRPr lang="fr-FR" dirty="0" smtClean="0">
              <a:latin typeface="Times New Roman" pitchFamily="18" charset="0"/>
              <a:cs typeface="Times New Roman" pitchFamily="18" charset="0"/>
            </a:endParaRPr>
          </a:p>
          <a:p>
            <a:pPr algn="just">
              <a:buNone/>
            </a:pPr>
            <a:r>
              <a:rPr lang="fr-FR" dirty="0" smtClean="0">
                <a:latin typeface="Times New Roman" pitchFamily="18" charset="0"/>
                <a:cs typeface="Times New Roman" pitchFamily="18" charset="0"/>
              </a:rPr>
              <a:t>Dans la description articulatoire des voyelles du français, on peut distinguer deux dimensions: le </a:t>
            </a:r>
            <a:r>
              <a:rPr lang="fr-FR" b="1" dirty="0" smtClean="0">
                <a:latin typeface="Times New Roman" pitchFamily="18" charset="0"/>
                <a:cs typeface="Times New Roman" pitchFamily="18" charset="0"/>
              </a:rPr>
              <a:t>mode</a:t>
            </a:r>
            <a:r>
              <a:rPr lang="fr-FR" dirty="0" smtClean="0">
                <a:latin typeface="Times New Roman" pitchFamily="18" charset="0"/>
                <a:cs typeface="Times New Roman" pitchFamily="18" charset="0"/>
              </a:rPr>
              <a:t> et le </a:t>
            </a:r>
            <a:r>
              <a:rPr lang="fr-FR" b="1" dirty="0" smtClean="0">
                <a:latin typeface="Times New Roman" pitchFamily="18" charset="0"/>
                <a:cs typeface="Times New Roman" pitchFamily="18" charset="0"/>
              </a:rPr>
              <a:t>lieu</a:t>
            </a:r>
            <a:r>
              <a:rPr lang="fr-FR" dirty="0" smtClean="0">
                <a:latin typeface="Times New Roman" pitchFamily="18" charset="0"/>
                <a:cs typeface="Times New Roman" pitchFamily="18" charset="0"/>
              </a:rPr>
              <a:t> d’articulation.</a:t>
            </a:r>
          </a:p>
        </p:txBody>
      </p:sp>
      <p:sp>
        <p:nvSpPr>
          <p:cNvPr id="4" name="Rectangle 3"/>
          <p:cNvSpPr/>
          <p:nvPr/>
        </p:nvSpPr>
        <p:spPr>
          <a:xfrm>
            <a:off x="428596" y="2690336"/>
            <a:ext cx="8215370" cy="1815882"/>
          </a:xfrm>
          <a:prstGeom prst="rect">
            <a:avLst/>
          </a:prstGeom>
        </p:spPr>
        <p:txBody>
          <a:bodyPr wrap="square">
            <a:spAutoFit/>
          </a:bodyPr>
          <a:lstStyle/>
          <a:p>
            <a:pPr algn="just"/>
            <a:r>
              <a:rPr lang="fr-FR" sz="2800" dirty="0" smtClean="0">
                <a:latin typeface="Times New Roman" pitchFamily="18" charset="0"/>
                <a:cs typeface="Times New Roman" pitchFamily="18" charset="0"/>
              </a:rPr>
              <a:t>1. Le </a:t>
            </a:r>
            <a:r>
              <a:rPr lang="fr-FR" sz="2800" b="1" dirty="0" smtClean="0">
                <a:latin typeface="Times New Roman" pitchFamily="18" charset="0"/>
                <a:cs typeface="Times New Roman" pitchFamily="18" charset="0"/>
              </a:rPr>
              <a:t>mode d'articulation</a:t>
            </a:r>
            <a:r>
              <a:rPr lang="fr-FR" sz="2800" dirty="0" smtClean="0">
                <a:latin typeface="Times New Roman" pitchFamily="18" charset="0"/>
                <a:cs typeface="Times New Roman" pitchFamily="18" charset="0"/>
              </a:rPr>
              <a:t> décrit la configuration générale des organes articulatoires dans la production d'une voyelle donnée (notamment la présence ou l’absence de nasalité ainsi que la forme des lèvres)</a:t>
            </a:r>
            <a:endParaRPr lang="fr-FR" sz="2800" dirty="0">
              <a:latin typeface="Times New Roman" pitchFamily="18" charset="0"/>
              <a:cs typeface="Times New Roman" pitchFamily="18" charset="0"/>
            </a:endParaRPr>
          </a:p>
        </p:txBody>
      </p:sp>
      <p:sp>
        <p:nvSpPr>
          <p:cNvPr id="34817" name="Rectangle 1"/>
          <p:cNvSpPr>
            <a:spLocks noChangeArrowheads="1"/>
          </p:cNvSpPr>
          <p:nvPr/>
        </p:nvSpPr>
        <p:spPr bwMode="auto">
          <a:xfrm>
            <a:off x="214282" y="4611231"/>
            <a:ext cx="8501122"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fr-FR" sz="2800" dirty="0" smtClean="0">
                <a:solidFill>
                  <a:srgbClr val="000000"/>
                </a:solidFill>
                <a:latin typeface="Times New Roman" pitchFamily="18" charset="0"/>
                <a:ea typeface="Times New Roman" pitchFamily="18" charset="0"/>
                <a:cs typeface="Times New Roman" pitchFamily="18" charset="0"/>
              </a:rPr>
              <a:t>2. L</a:t>
            </a:r>
            <a:r>
              <a:rPr kumimoji="0" lang="fr-F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 </a:t>
            </a:r>
            <a:r>
              <a:rPr kumimoji="0" lang="fr-FR" sz="28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lieu d'articulation</a:t>
            </a:r>
            <a:r>
              <a:rPr kumimoji="0" lang="fr-F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décrivant le niveau de rétrécissement maximal (c'est-à-dire position de la langue dans la bouche ainsi</a:t>
            </a:r>
            <a:r>
              <a:rPr kumimoji="0" lang="fr-FR" sz="28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que </a:t>
            </a:r>
            <a:r>
              <a:rPr kumimoji="0" lang="fr-FR"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le degré d’ouverture ou de fermeture entre la langue et la partie palatine) dans la production d'une voyelle.</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4817"/>
                                        </p:tgtEl>
                                        <p:attrNameLst>
                                          <p:attrName>style.visibility</p:attrName>
                                        </p:attrNameLst>
                                      </p:cBhvr>
                                      <p:to>
                                        <p:strVal val="visible"/>
                                      </p:to>
                                    </p:set>
                                    <p:animEffect transition="in" filter="diamond(in)">
                                      <p:cBhvr>
                                        <p:cTn id="12" dur="1000"/>
                                        <p:tgtEl>
                                          <p:spTgt spid="348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48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357166"/>
            <a:ext cx="8229600" cy="6143668"/>
          </a:xfrm>
        </p:spPr>
        <p:txBody>
          <a:bodyPr>
            <a:normAutofit lnSpcReduction="10000"/>
          </a:bodyPr>
          <a:lstStyle/>
          <a:p>
            <a:pPr lvl="0" algn="just"/>
            <a:r>
              <a:rPr lang="fr-FR" b="1" dirty="0" smtClean="0">
                <a:latin typeface="Times New Roman" pitchFamily="18" charset="0"/>
                <a:cs typeface="Times New Roman" pitchFamily="18" charset="0"/>
              </a:rPr>
              <a:t>Le mode d'articulation</a:t>
            </a:r>
            <a:endParaRPr lang="fr-FR" dirty="0" smtClean="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En français, le mode d'articulation permet de distinguer quatre grandes classes de voyelles : </a:t>
            </a:r>
          </a:p>
          <a:p>
            <a:pPr marL="342900" lvl="1" indent="-342900" algn="just">
              <a:buFont typeface="Arial" pitchFamily="34" charset="0"/>
              <a:buChar char="•"/>
            </a:pPr>
            <a:r>
              <a:rPr lang="fr-FR" dirty="0" smtClean="0">
                <a:latin typeface="Times New Roman" pitchFamily="18" charset="0"/>
                <a:cs typeface="Times New Roman" pitchFamily="18" charset="0"/>
              </a:rPr>
              <a:t>1. </a:t>
            </a:r>
            <a:r>
              <a:rPr lang="fr-FR" b="1" dirty="0" smtClean="0">
                <a:latin typeface="Times New Roman" pitchFamily="18" charset="0"/>
                <a:cs typeface="Times New Roman" pitchFamily="18" charset="0"/>
              </a:rPr>
              <a:t>L'oralité VS  la nasalité</a:t>
            </a:r>
            <a:endParaRPr lang="fr-FR" dirty="0" smtClean="0">
              <a:latin typeface="Times New Roman" pitchFamily="18" charset="0"/>
              <a:cs typeface="Times New Roman" pitchFamily="18" charset="0"/>
            </a:endParaRPr>
          </a:p>
          <a:p>
            <a:pPr lvl="0" algn="just">
              <a:buNone/>
            </a:pPr>
            <a:r>
              <a:rPr lang="fr-FR" b="1" dirty="0" smtClean="0">
                <a:latin typeface="Times New Roman" pitchFamily="18" charset="0"/>
                <a:cs typeface="Times New Roman" pitchFamily="18" charset="0"/>
              </a:rPr>
              <a:t>A. Voyelles orales </a:t>
            </a:r>
            <a:endParaRPr lang="fr-FR" dirty="0" smtClean="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L'un des modes d'articulation dépend de la présence ou absence de nasalité. Les voyelles </a:t>
            </a:r>
            <a:r>
              <a:rPr lang="fr-FR" b="1" dirty="0" smtClean="0">
                <a:latin typeface="Times New Roman" pitchFamily="18" charset="0"/>
                <a:cs typeface="Times New Roman" pitchFamily="18" charset="0"/>
              </a:rPr>
              <a:t>orales</a:t>
            </a:r>
            <a:r>
              <a:rPr lang="fr-FR" dirty="0" smtClean="0">
                <a:latin typeface="Times New Roman" pitchFamily="18" charset="0"/>
                <a:cs typeface="Times New Roman" pitchFamily="18" charset="0"/>
              </a:rPr>
              <a:t> se prononcent avec le </a:t>
            </a:r>
            <a:r>
              <a:rPr lang="fr-FR" b="1" dirty="0" smtClean="0">
                <a:latin typeface="Times New Roman" pitchFamily="18" charset="0"/>
                <a:cs typeface="Times New Roman" pitchFamily="18" charset="0"/>
              </a:rPr>
              <a:t>voile du palais</a:t>
            </a:r>
            <a:r>
              <a:rPr lang="fr-FR" dirty="0" smtClean="0">
                <a:latin typeface="Times New Roman" pitchFamily="18" charset="0"/>
                <a:cs typeface="Times New Roman" pitchFamily="18" charset="0"/>
              </a:rPr>
              <a:t> (palais mou; vélum)  </a:t>
            </a:r>
            <a:r>
              <a:rPr lang="fr-FR" b="1" dirty="0" smtClean="0">
                <a:latin typeface="Times New Roman" pitchFamily="18" charset="0"/>
                <a:cs typeface="Times New Roman" pitchFamily="18" charset="0"/>
              </a:rPr>
              <a:t>relevé</a:t>
            </a:r>
            <a:r>
              <a:rPr lang="fr-FR" dirty="0" smtClean="0">
                <a:latin typeface="Times New Roman" pitchFamily="18" charset="0"/>
                <a:cs typeface="Times New Roman" pitchFamily="18" charset="0"/>
              </a:rPr>
              <a:t>,  ce qui ne permet pas à l’air de traverser le résonateur nasal. L'air se répand, dans ce cas,  exclusivement dans la cavité buccale.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nvGraphicFramePr>
        <p:xfrm>
          <a:off x="1071538" y="3786190"/>
          <a:ext cx="7358113" cy="2810878"/>
        </p:xfrm>
        <a:graphic>
          <a:graphicData uri="http://schemas.openxmlformats.org/drawingml/2006/table">
            <a:tbl>
              <a:tblPr>
                <a:tableStyleId>{3C2FFA5D-87B4-456A-9821-1D502468CF0F}</a:tableStyleId>
              </a:tblPr>
              <a:tblGrid>
                <a:gridCol w="1411286"/>
                <a:gridCol w="2374928"/>
                <a:gridCol w="1108403"/>
                <a:gridCol w="2463496"/>
              </a:tblGrid>
              <a:tr h="256844">
                <a:tc>
                  <a:txBody>
                    <a:bodyPr/>
                    <a:lstStyle/>
                    <a:p>
                      <a:pPr algn="ctr">
                        <a:spcAft>
                          <a:spcPts val="0"/>
                        </a:spcAft>
                      </a:pPr>
                      <a:r>
                        <a:rPr lang="fr-FR" sz="2000" b="1" dirty="0">
                          <a:effectLst>
                            <a:outerShdw blurRad="38100" dist="38100" dir="2700000" algn="tl">
                              <a:srgbClr val="000000">
                                <a:alpha val="43137"/>
                              </a:srgbClr>
                            </a:outerShdw>
                          </a:effectLst>
                          <a:latin typeface="Times New Roman" pitchFamily="18" charset="0"/>
                          <a:cs typeface="Times New Roman" pitchFamily="18" charset="0"/>
                        </a:rPr>
                        <a:t>Symbole</a:t>
                      </a:r>
                      <a:endParaRPr lang="fr-FR" sz="2000" b="1" dirty="0">
                        <a:effectLst>
                          <a:outerShdw blurRad="38100" dist="38100" dir="2700000" algn="tl">
                            <a:srgbClr val="000000">
                              <a:alpha val="43137"/>
                            </a:srgbClr>
                          </a:outerShdw>
                        </a:effectLst>
                        <a:latin typeface="Times New Roman" pitchFamily="18" charset="0"/>
                        <a:ea typeface="Calibri"/>
                        <a:cs typeface="Times New Roman" pitchFamily="18" charset="0"/>
                      </a:endParaRPr>
                    </a:p>
                  </a:txBody>
                  <a:tcPr marL="68580" marR="68580" marT="0" marB="0"/>
                </a:tc>
                <a:tc>
                  <a:txBody>
                    <a:bodyPr/>
                    <a:lstStyle/>
                    <a:p>
                      <a:pPr algn="ctr">
                        <a:spcAft>
                          <a:spcPts val="0"/>
                        </a:spcAft>
                      </a:pPr>
                      <a:r>
                        <a:rPr lang="fr-FR" sz="2000" b="1" dirty="0" smtClean="0">
                          <a:effectLst>
                            <a:outerShdw blurRad="38100" dist="38100" dir="2700000" algn="tl">
                              <a:srgbClr val="000000">
                                <a:alpha val="43137"/>
                              </a:srgbClr>
                            </a:outerShdw>
                          </a:effectLst>
                          <a:latin typeface="Times New Roman" pitchFamily="18" charset="0"/>
                          <a:cs typeface="Times New Roman" pitchFamily="18" charset="0"/>
                        </a:rPr>
                        <a:t>Exemple</a:t>
                      </a:r>
                      <a:endParaRPr lang="fr-FR" sz="2000" b="1" dirty="0">
                        <a:effectLst>
                          <a:outerShdw blurRad="38100" dist="38100" dir="2700000" algn="tl">
                            <a:srgbClr val="000000">
                              <a:alpha val="43137"/>
                            </a:srgbClr>
                          </a:outerShdw>
                        </a:effectLst>
                        <a:latin typeface="Times New Roman" pitchFamily="18" charset="0"/>
                        <a:ea typeface="Calibri"/>
                        <a:cs typeface="Times New Roman" pitchFamily="18" charset="0"/>
                      </a:endParaRPr>
                    </a:p>
                  </a:txBody>
                  <a:tcPr marL="68580" marR="68580" marT="0" marB="0"/>
                </a:tc>
                <a:tc>
                  <a:txBody>
                    <a:bodyPr/>
                    <a:lstStyle/>
                    <a:p>
                      <a:pPr algn="ctr">
                        <a:spcAft>
                          <a:spcPts val="0"/>
                        </a:spcAft>
                      </a:pPr>
                      <a:r>
                        <a:rPr lang="fr-FR" sz="2000" b="1" dirty="0">
                          <a:effectLst>
                            <a:outerShdw blurRad="38100" dist="38100" dir="2700000" algn="tl">
                              <a:srgbClr val="000000">
                                <a:alpha val="43137"/>
                              </a:srgbClr>
                            </a:outerShdw>
                          </a:effectLst>
                          <a:latin typeface="Times New Roman" pitchFamily="18" charset="0"/>
                          <a:cs typeface="Times New Roman" pitchFamily="18" charset="0"/>
                        </a:rPr>
                        <a:t>Symbole</a:t>
                      </a:r>
                      <a:endParaRPr lang="fr-FR" sz="2000" b="1" dirty="0">
                        <a:effectLst>
                          <a:outerShdw blurRad="38100" dist="38100" dir="2700000" algn="tl">
                            <a:srgbClr val="000000">
                              <a:alpha val="43137"/>
                            </a:srgbClr>
                          </a:outerShdw>
                        </a:effectLst>
                        <a:latin typeface="Times New Roman" pitchFamily="18" charset="0"/>
                        <a:ea typeface="Calibri"/>
                        <a:cs typeface="Times New Roman" pitchFamily="18" charset="0"/>
                      </a:endParaRPr>
                    </a:p>
                  </a:txBody>
                  <a:tcPr marL="68580" marR="68580" marT="0" marB="0"/>
                </a:tc>
                <a:tc>
                  <a:txBody>
                    <a:bodyPr/>
                    <a:lstStyle/>
                    <a:p>
                      <a:pPr algn="ctr">
                        <a:spcAft>
                          <a:spcPts val="0"/>
                        </a:spcAft>
                      </a:pPr>
                      <a:r>
                        <a:rPr lang="fr-FR" sz="2000" b="1" dirty="0">
                          <a:effectLst>
                            <a:outerShdw blurRad="38100" dist="38100" dir="2700000" algn="tl">
                              <a:srgbClr val="000000">
                                <a:alpha val="43137"/>
                              </a:srgbClr>
                            </a:outerShdw>
                          </a:effectLst>
                          <a:latin typeface="Times New Roman" pitchFamily="18" charset="0"/>
                          <a:cs typeface="Times New Roman" pitchFamily="18" charset="0"/>
                        </a:rPr>
                        <a:t>Exemple</a:t>
                      </a:r>
                      <a:endParaRPr lang="fr-FR" sz="2000" b="1" dirty="0">
                        <a:effectLst>
                          <a:outerShdw blurRad="38100" dist="38100" dir="2700000" algn="tl">
                            <a:srgbClr val="000000">
                              <a:alpha val="43137"/>
                            </a:srgbClr>
                          </a:outerShdw>
                        </a:effectLst>
                        <a:latin typeface="Times New Roman" pitchFamily="18" charset="0"/>
                        <a:ea typeface="Calibri"/>
                        <a:cs typeface="Times New Roman" pitchFamily="18" charset="0"/>
                      </a:endParaRPr>
                    </a:p>
                  </a:txBody>
                  <a:tcPr marL="68580" marR="68580" marT="0" marB="0"/>
                </a:tc>
              </a:tr>
              <a:tr h="256844">
                <a:tc>
                  <a:txBody>
                    <a:bodyPr/>
                    <a:lstStyle/>
                    <a:p>
                      <a:pPr algn="ctr">
                        <a:spcAft>
                          <a:spcPts val="0"/>
                        </a:spcAft>
                      </a:pPr>
                      <a:r>
                        <a:rPr lang="fr-FR" sz="2400" b="1" dirty="0">
                          <a:latin typeface="Times New Roman" pitchFamily="18" charset="0"/>
                          <a:cs typeface="Times New Roman" pitchFamily="18" charset="0"/>
                        </a:rPr>
                        <a:t>[i]</a:t>
                      </a:r>
                      <a:endParaRPr lang="fr-FR" sz="2400" b="1" dirty="0">
                        <a:latin typeface="Times New Roman" pitchFamily="18" charset="0"/>
                        <a:ea typeface="Calibri"/>
                        <a:cs typeface="Times New Roman" pitchFamily="18" charset="0"/>
                      </a:endParaRPr>
                    </a:p>
                  </a:txBody>
                  <a:tcPr marL="68580" marR="68580" marT="0" marB="0"/>
                </a:tc>
                <a:tc>
                  <a:txBody>
                    <a:bodyPr/>
                    <a:lstStyle/>
                    <a:p>
                      <a:pPr>
                        <a:spcAft>
                          <a:spcPts val="0"/>
                        </a:spcAft>
                      </a:pPr>
                      <a:r>
                        <a:rPr lang="fr-FR" sz="2000" dirty="0">
                          <a:latin typeface="Times New Roman" pitchFamily="18" charset="0"/>
                          <a:cs typeface="Times New Roman" pitchFamily="18" charset="0"/>
                        </a:rPr>
                        <a:t>si, fils, pire</a:t>
                      </a:r>
                      <a:endParaRPr lang="fr-FR" sz="2000" dirty="0">
                        <a:latin typeface="Times New Roman" pitchFamily="18" charset="0"/>
                        <a:ea typeface="Calibri"/>
                        <a:cs typeface="Times New Roman" pitchFamily="18" charset="0"/>
                      </a:endParaRPr>
                    </a:p>
                  </a:txBody>
                  <a:tcPr marL="68580" marR="68580" marT="0" marB="0"/>
                </a:tc>
                <a:tc>
                  <a:txBody>
                    <a:bodyPr/>
                    <a:lstStyle/>
                    <a:p>
                      <a:pPr algn="ctr">
                        <a:spcAft>
                          <a:spcPts val="0"/>
                        </a:spcAft>
                      </a:pPr>
                      <a:r>
                        <a:rPr lang="fr-FR" sz="2400" b="1" dirty="0" smtClean="0">
                          <a:latin typeface="Times New Roman" pitchFamily="18" charset="0"/>
                          <a:cs typeface="Times New Roman" pitchFamily="18" charset="0"/>
                        </a:rPr>
                        <a:t>[</a:t>
                      </a:r>
                      <a:r>
                        <a:rPr lang="fr-FR" sz="2400" b="1" i="0" kern="1200" dirty="0" smtClean="0">
                          <a:solidFill>
                            <a:schemeClr val="dk1"/>
                          </a:solidFill>
                          <a:latin typeface="Times New Roman" pitchFamily="18" charset="0"/>
                          <a:ea typeface="+mn-ea"/>
                          <a:cs typeface="Times New Roman" pitchFamily="18" charset="0"/>
                        </a:rPr>
                        <a:t>œ</a:t>
                      </a:r>
                      <a:r>
                        <a:rPr lang="fr-FR" sz="2400" b="1" dirty="0" smtClean="0">
                          <a:latin typeface="Times New Roman" pitchFamily="18" charset="0"/>
                          <a:cs typeface="Times New Roman" pitchFamily="18" charset="0"/>
                        </a:rPr>
                        <a:t>]</a:t>
                      </a:r>
                      <a:endParaRPr lang="fr-FR" sz="2400" b="1" dirty="0">
                        <a:latin typeface="Times New Roman" pitchFamily="18" charset="0"/>
                        <a:ea typeface="Calibri"/>
                        <a:cs typeface="Times New Roman" pitchFamily="18" charset="0"/>
                      </a:endParaRPr>
                    </a:p>
                  </a:txBody>
                  <a:tcPr marL="68580" marR="68580" marT="0" marB="0"/>
                </a:tc>
                <a:tc>
                  <a:txBody>
                    <a:bodyPr/>
                    <a:lstStyle/>
                    <a:p>
                      <a:pPr>
                        <a:spcAft>
                          <a:spcPts val="0"/>
                        </a:spcAft>
                      </a:pPr>
                      <a:r>
                        <a:rPr lang="fr-FR" sz="2000">
                          <a:latin typeface="Times New Roman" pitchFamily="18" charset="0"/>
                          <a:cs typeface="Times New Roman" pitchFamily="18" charset="0"/>
                        </a:rPr>
                        <a:t>peur, acteur, seul</a:t>
                      </a:r>
                      <a:endParaRPr lang="fr-FR" sz="2000">
                        <a:latin typeface="Times New Roman" pitchFamily="18" charset="0"/>
                        <a:ea typeface="Calibri"/>
                        <a:cs typeface="Times New Roman" pitchFamily="18" charset="0"/>
                      </a:endParaRPr>
                    </a:p>
                  </a:txBody>
                  <a:tcPr marL="68580" marR="68580" marT="0" marB="0"/>
                </a:tc>
              </a:tr>
              <a:tr h="256844">
                <a:tc>
                  <a:txBody>
                    <a:bodyPr/>
                    <a:lstStyle/>
                    <a:p>
                      <a:pPr algn="ctr">
                        <a:spcAft>
                          <a:spcPts val="0"/>
                        </a:spcAft>
                      </a:pPr>
                      <a:r>
                        <a:rPr lang="fr-FR" sz="2400" b="1" dirty="0">
                          <a:latin typeface="Times New Roman" pitchFamily="18" charset="0"/>
                          <a:cs typeface="Times New Roman" pitchFamily="18" charset="0"/>
                        </a:rPr>
                        <a:t>[e]</a:t>
                      </a:r>
                      <a:endParaRPr lang="fr-FR" sz="2400" b="1" dirty="0">
                        <a:latin typeface="Times New Roman" pitchFamily="18" charset="0"/>
                        <a:ea typeface="Calibri"/>
                        <a:cs typeface="Times New Roman" pitchFamily="18" charset="0"/>
                      </a:endParaRPr>
                    </a:p>
                  </a:txBody>
                  <a:tcPr marL="68580" marR="68580" marT="0" marB="0"/>
                </a:tc>
                <a:tc>
                  <a:txBody>
                    <a:bodyPr/>
                    <a:lstStyle/>
                    <a:p>
                      <a:pPr>
                        <a:spcAft>
                          <a:spcPts val="0"/>
                        </a:spcAft>
                      </a:pPr>
                      <a:r>
                        <a:rPr lang="fr-FR" sz="2000" dirty="0">
                          <a:latin typeface="Times New Roman" pitchFamily="18" charset="0"/>
                          <a:cs typeface="Times New Roman" pitchFamily="18" charset="0"/>
                        </a:rPr>
                        <a:t>m</a:t>
                      </a:r>
                      <a:r>
                        <a:rPr lang="fr-FR" sz="2000" b="1" dirty="0">
                          <a:latin typeface="Times New Roman" pitchFamily="18" charset="0"/>
                          <a:cs typeface="Times New Roman" pitchFamily="18" charset="0"/>
                        </a:rPr>
                        <a:t>es</a:t>
                      </a:r>
                      <a:r>
                        <a:rPr lang="fr-FR" sz="2000" dirty="0">
                          <a:latin typeface="Times New Roman" pitchFamily="18" charset="0"/>
                          <a:cs typeface="Times New Roman" pitchFamily="18" charset="0"/>
                        </a:rPr>
                        <a:t>, f</a:t>
                      </a:r>
                      <a:r>
                        <a:rPr lang="fr-FR" sz="2000" b="1" dirty="0">
                          <a:latin typeface="Times New Roman" pitchFamily="18" charset="0"/>
                          <a:cs typeface="Times New Roman" pitchFamily="18" charset="0"/>
                        </a:rPr>
                        <a:t>é</a:t>
                      </a:r>
                      <a:r>
                        <a:rPr lang="fr-FR" sz="2000" dirty="0">
                          <a:latin typeface="Times New Roman" pitchFamily="18" charset="0"/>
                          <a:cs typeface="Times New Roman" pitchFamily="18" charset="0"/>
                        </a:rPr>
                        <a:t>e</a:t>
                      </a:r>
                      <a:r>
                        <a:rPr lang="fr-FR" sz="2000" dirty="0" smtClean="0">
                          <a:latin typeface="Times New Roman" pitchFamily="18" charset="0"/>
                          <a:cs typeface="Times New Roman" pitchFamily="18" charset="0"/>
                        </a:rPr>
                        <a:t>, souffl</a:t>
                      </a:r>
                      <a:r>
                        <a:rPr lang="fr-FR" sz="2000" b="1" dirty="0" smtClean="0">
                          <a:latin typeface="Times New Roman" pitchFamily="18" charset="0"/>
                          <a:cs typeface="Times New Roman" pitchFamily="18" charset="0"/>
                        </a:rPr>
                        <a:t>é</a:t>
                      </a:r>
                      <a:endParaRPr lang="fr-FR" sz="2000" b="1" dirty="0">
                        <a:latin typeface="Times New Roman" pitchFamily="18" charset="0"/>
                        <a:ea typeface="Calibri"/>
                        <a:cs typeface="Times New Roman" pitchFamily="18" charset="0"/>
                      </a:endParaRPr>
                    </a:p>
                  </a:txBody>
                  <a:tcPr marL="68580" marR="68580" marT="0" marB="0"/>
                </a:tc>
                <a:tc>
                  <a:txBody>
                    <a:bodyPr/>
                    <a:lstStyle/>
                    <a:p>
                      <a:pPr algn="ctr">
                        <a:spcAft>
                          <a:spcPts val="0"/>
                        </a:spcAft>
                      </a:pPr>
                      <a:r>
                        <a:rPr lang="fr-FR" sz="2400" b="1" dirty="0" smtClean="0">
                          <a:latin typeface="Times New Roman" pitchFamily="18" charset="0"/>
                          <a:cs typeface="Times New Roman" pitchFamily="18" charset="0"/>
                        </a:rPr>
                        <a:t>[</a:t>
                      </a:r>
                      <a:r>
                        <a:rPr lang="fr-FR" sz="2400" b="1" i="0" kern="1200" dirty="0" smtClean="0">
                          <a:solidFill>
                            <a:schemeClr val="dk1"/>
                          </a:solidFill>
                          <a:latin typeface="Times New Roman" pitchFamily="18" charset="0"/>
                          <a:ea typeface="+mn-ea"/>
                          <a:cs typeface="Times New Roman" pitchFamily="18" charset="0"/>
                        </a:rPr>
                        <a:t>ə</a:t>
                      </a:r>
                      <a:r>
                        <a:rPr lang="fr-FR" sz="2400" b="1" dirty="0" smtClean="0">
                          <a:latin typeface="Times New Roman" pitchFamily="18" charset="0"/>
                          <a:cs typeface="Times New Roman" pitchFamily="18" charset="0"/>
                        </a:rPr>
                        <a:t>]</a:t>
                      </a:r>
                      <a:endParaRPr lang="fr-FR" sz="2400" b="1" dirty="0">
                        <a:latin typeface="Times New Roman" pitchFamily="18" charset="0"/>
                        <a:ea typeface="Calibri"/>
                        <a:cs typeface="Times New Roman" pitchFamily="18" charset="0"/>
                      </a:endParaRPr>
                    </a:p>
                  </a:txBody>
                  <a:tcPr marL="68580" marR="68580" marT="0" marB="0"/>
                </a:tc>
                <a:tc>
                  <a:txBody>
                    <a:bodyPr/>
                    <a:lstStyle/>
                    <a:p>
                      <a:pPr>
                        <a:spcAft>
                          <a:spcPts val="0"/>
                        </a:spcAft>
                      </a:pPr>
                      <a:r>
                        <a:rPr lang="fr-FR" sz="2000">
                          <a:latin typeface="Times New Roman" pitchFamily="18" charset="0"/>
                          <a:cs typeface="Times New Roman" pitchFamily="18" charset="0"/>
                        </a:rPr>
                        <a:t>le, que</a:t>
                      </a:r>
                      <a:endParaRPr lang="fr-FR" sz="2000">
                        <a:latin typeface="Times New Roman" pitchFamily="18" charset="0"/>
                        <a:ea typeface="Calibri"/>
                        <a:cs typeface="Times New Roman" pitchFamily="18" charset="0"/>
                      </a:endParaRPr>
                    </a:p>
                  </a:txBody>
                  <a:tcPr marL="68580" marR="68580" marT="0" marB="0"/>
                </a:tc>
              </a:tr>
              <a:tr h="42029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400" b="1" dirty="0" smtClean="0">
                          <a:latin typeface="Times New Roman" pitchFamily="18" charset="0"/>
                          <a:cs typeface="Times New Roman" pitchFamily="18" charset="0"/>
                        </a:rPr>
                        <a:t>[</a:t>
                      </a:r>
                      <a:r>
                        <a:rPr lang="fr-FR" sz="2400" b="1" i="0" kern="1200" dirty="0" smtClean="0">
                          <a:solidFill>
                            <a:schemeClr val="dk1"/>
                          </a:solidFill>
                          <a:latin typeface="Times New Roman" pitchFamily="18" charset="0"/>
                          <a:ea typeface="+mn-ea"/>
                          <a:cs typeface="Times New Roman" pitchFamily="18" charset="0"/>
                        </a:rPr>
                        <a:t>ɛ</a:t>
                      </a:r>
                      <a:r>
                        <a:rPr lang="fr-FR" sz="2400" b="1" dirty="0" smtClean="0">
                          <a:latin typeface="Times New Roman" pitchFamily="18" charset="0"/>
                          <a:cs typeface="Times New Roman" pitchFamily="18" charset="0"/>
                        </a:rPr>
                        <a:t>]</a:t>
                      </a:r>
                      <a:endParaRPr lang="fr-FR" sz="4000" b="1" dirty="0" smtClean="0">
                        <a:effectLst/>
                        <a:latin typeface="Times New Roman" pitchFamily="18" charset="0"/>
                        <a:ea typeface="Calibri"/>
                        <a:cs typeface="Times New Roman" pitchFamily="18" charset="0"/>
                      </a:endParaRPr>
                    </a:p>
                  </a:txBody>
                  <a:tcPr marL="68580" marR="68580" marT="0" marB="0"/>
                </a:tc>
                <a:tc>
                  <a:txBody>
                    <a:bodyPr/>
                    <a:lstStyle/>
                    <a:p>
                      <a:pPr>
                        <a:spcAft>
                          <a:spcPts val="0"/>
                        </a:spcAft>
                      </a:pPr>
                      <a:r>
                        <a:rPr lang="fr-FR" sz="2000" dirty="0">
                          <a:latin typeface="Times New Roman" pitchFamily="18" charset="0"/>
                          <a:cs typeface="Times New Roman" pitchFamily="18" charset="0"/>
                        </a:rPr>
                        <a:t>d</a:t>
                      </a:r>
                      <a:r>
                        <a:rPr lang="fr-FR" sz="2000" b="1" dirty="0">
                          <a:latin typeface="Times New Roman" pitchFamily="18" charset="0"/>
                          <a:cs typeface="Times New Roman" pitchFamily="18" charset="0"/>
                        </a:rPr>
                        <a:t>e</a:t>
                      </a:r>
                      <a:r>
                        <a:rPr lang="fr-FR" sz="2000" dirty="0">
                          <a:latin typeface="Times New Roman" pitchFamily="18" charset="0"/>
                          <a:cs typeface="Times New Roman" pitchFamily="18" charset="0"/>
                        </a:rPr>
                        <a:t>tte, p</a:t>
                      </a:r>
                      <a:r>
                        <a:rPr lang="fr-FR" sz="2000" b="1" dirty="0">
                          <a:latin typeface="Times New Roman" pitchFamily="18" charset="0"/>
                          <a:cs typeface="Times New Roman" pitchFamily="18" charset="0"/>
                        </a:rPr>
                        <a:t>ai</a:t>
                      </a:r>
                      <a:r>
                        <a:rPr lang="fr-FR" sz="2000" dirty="0">
                          <a:latin typeface="Times New Roman" pitchFamily="18" charset="0"/>
                          <a:cs typeface="Times New Roman" pitchFamily="18" charset="0"/>
                        </a:rPr>
                        <a:t>re, p</a:t>
                      </a:r>
                      <a:r>
                        <a:rPr lang="fr-FR" sz="2000" b="1" dirty="0">
                          <a:latin typeface="Times New Roman" pitchFamily="18" charset="0"/>
                          <a:cs typeface="Times New Roman" pitchFamily="18" charset="0"/>
                        </a:rPr>
                        <a:t>aix</a:t>
                      </a:r>
                      <a:endParaRPr lang="fr-FR" sz="2000" b="1" dirty="0">
                        <a:latin typeface="Times New Roman" pitchFamily="18" charset="0"/>
                        <a:ea typeface="Calibri"/>
                        <a:cs typeface="Times New Roman" pitchFamily="18" charset="0"/>
                      </a:endParaRPr>
                    </a:p>
                  </a:txBody>
                  <a:tcPr marL="68580" marR="68580" marT="0" marB="0"/>
                </a:tc>
                <a:tc>
                  <a:txBody>
                    <a:bodyPr/>
                    <a:lstStyle/>
                    <a:p>
                      <a:pPr algn="ctr">
                        <a:spcAft>
                          <a:spcPts val="0"/>
                        </a:spcAft>
                      </a:pPr>
                      <a:r>
                        <a:rPr lang="fr-FR" sz="2400" b="1" dirty="0">
                          <a:latin typeface="Times New Roman" pitchFamily="18" charset="0"/>
                          <a:cs typeface="Times New Roman" pitchFamily="18" charset="0"/>
                        </a:rPr>
                        <a:t>[u]</a:t>
                      </a:r>
                      <a:endParaRPr lang="fr-FR" sz="2400" b="1" dirty="0">
                        <a:latin typeface="Times New Roman" pitchFamily="18" charset="0"/>
                        <a:ea typeface="Calibri"/>
                        <a:cs typeface="Times New Roman" pitchFamily="18" charset="0"/>
                      </a:endParaRPr>
                    </a:p>
                  </a:txBody>
                  <a:tcPr marL="68580" marR="68580" marT="0" marB="0"/>
                </a:tc>
                <a:tc>
                  <a:txBody>
                    <a:bodyPr/>
                    <a:lstStyle/>
                    <a:p>
                      <a:pPr>
                        <a:spcAft>
                          <a:spcPts val="0"/>
                        </a:spcAft>
                      </a:pPr>
                      <a:r>
                        <a:rPr lang="fr-FR" sz="2000">
                          <a:latin typeface="Times New Roman" pitchFamily="18" charset="0"/>
                          <a:cs typeface="Times New Roman" pitchFamily="18" charset="0"/>
                        </a:rPr>
                        <a:t>doux, four, toutes</a:t>
                      </a:r>
                      <a:endParaRPr lang="fr-FR" sz="2000">
                        <a:latin typeface="Times New Roman" pitchFamily="18" charset="0"/>
                        <a:ea typeface="Calibri"/>
                        <a:cs typeface="Times New Roman" pitchFamily="18" charset="0"/>
                      </a:endParaRPr>
                    </a:p>
                  </a:txBody>
                  <a:tcPr marL="68580" marR="68580" marT="0" marB="0"/>
                </a:tc>
              </a:tr>
              <a:tr h="420290">
                <a:tc>
                  <a:txBody>
                    <a:bodyPr/>
                    <a:lstStyle/>
                    <a:p>
                      <a:pPr algn="ctr">
                        <a:spcAft>
                          <a:spcPts val="0"/>
                        </a:spcAft>
                      </a:pPr>
                      <a:r>
                        <a:rPr lang="fr-FR" sz="2400" b="1" dirty="0">
                          <a:latin typeface="Times New Roman" pitchFamily="18" charset="0"/>
                          <a:cs typeface="Times New Roman" pitchFamily="18" charset="0"/>
                        </a:rPr>
                        <a:t>[a]</a:t>
                      </a:r>
                      <a:endParaRPr lang="fr-FR" sz="2400" b="1" dirty="0">
                        <a:latin typeface="Times New Roman" pitchFamily="18" charset="0"/>
                        <a:ea typeface="Calibri"/>
                        <a:cs typeface="Times New Roman" pitchFamily="18" charset="0"/>
                      </a:endParaRPr>
                    </a:p>
                  </a:txBody>
                  <a:tcPr marL="68580" marR="68580" marT="0" marB="0"/>
                </a:tc>
                <a:tc>
                  <a:txBody>
                    <a:bodyPr/>
                    <a:lstStyle/>
                    <a:p>
                      <a:pPr>
                        <a:spcAft>
                          <a:spcPts val="0"/>
                        </a:spcAft>
                      </a:pPr>
                      <a:r>
                        <a:rPr lang="fr-FR" sz="2000" dirty="0">
                          <a:latin typeface="Times New Roman" pitchFamily="18" charset="0"/>
                          <a:cs typeface="Times New Roman" pitchFamily="18" charset="0"/>
                        </a:rPr>
                        <a:t>ma</a:t>
                      </a:r>
                      <a:r>
                        <a:rPr lang="fr-FR" sz="2000" dirty="0" smtClean="0">
                          <a:latin typeface="Times New Roman" pitchFamily="18" charset="0"/>
                          <a:cs typeface="Times New Roman" pitchFamily="18" charset="0"/>
                        </a:rPr>
                        <a:t>,</a:t>
                      </a:r>
                      <a:r>
                        <a:rPr lang="fr-FR" sz="2000" baseline="0" dirty="0" smtClean="0">
                          <a:latin typeface="Times New Roman" pitchFamily="18" charset="0"/>
                          <a:cs typeface="Times New Roman" pitchFamily="18" charset="0"/>
                        </a:rPr>
                        <a:t> ta</a:t>
                      </a:r>
                      <a:r>
                        <a:rPr lang="fr-FR" sz="2000" dirty="0" smtClean="0">
                          <a:latin typeface="Times New Roman" pitchFamily="18" charset="0"/>
                          <a:cs typeface="Times New Roman" pitchFamily="18" charset="0"/>
                        </a:rPr>
                        <a:t>, </a:t>
                      </a:r>
                      <a:r>
                        <a:rPr lang="fr-FR" sz="2000" dirty="0">
                          <a:latin typeface="Times New Roman" pitchFamily="18" charset="0"/>
                          <a:cs typeface="Times New Roman" pitchFamily="18" charset="0"/>
                        </a:rPr>
                        <a:t>date</a:t>
                      </a:r>
                      <a:endParaRPr lang="fr-FR" sz="2000" dirty="0">
                        <a:latin typeface="Times New Roman" pitchFamily="18" charset="0"/>
                        <a:ea typeface="Calibri"/>
                        <a:cs typeface="Times New Roman" pitchFamily="18" charset="0"/>
                      </a:endParaRPr>
                    </a:p>
                  </a:txBody>
                  <a:tcPr marL="68580" marR="68580" marT="0" marB="0"/>
                </a:tc>
                <a:tc>
                  <a:txBody>
                    <a:bodyPr/>
                    <a:lstStyle/>
                    <a:p>
                      <a:pPr algn="ctr">
                        <a:spcAft>
                          <a:spcPts val="0"/>
                        </a:spcAft>
                      </a:pPr>
                      <a:r>
                        <a:rPr lang="fr-FR" sz="2400" b="1" dirty="0">
                          <a:latin typeface="Times New Roman" pitchFamily="18" charset="0"/>
                          <a:cs typeface="Times New Roman" pitchFamily="18" charset="0"/>
                        </a:rPr>
                        <a:t>[o]</a:t>
                      </a:r>
                      <a:endParaRPr lang="fr-FR" sz="2400" b="1" dirty="0">
                        <a:latin typeface="Times New Roman" pitchFamily="18" charset="0"/>
                        <a:ea typeface="Calibri"/>
                        <a:cs typeface="Times New Roman" pitchFamily="18" charset="0"/>
                      </a:endParaRPr>
                    </a:p>
                  </a:txBody>
                  <a:tcPr marL="68580" marR="68580" marT="0" marB="0"/>
                </a:tc>
                <a:tc>
                  <a:txBody>
                    <a:bodyPr/>
                    <a:lstStyle/>
                    <a:p>
                      <a:pPr>
                        <a:spcAft>
                          <a:spcPts val="0"/>
                        </a:spcAft>
                      </a:pPr>
                      <a:r>
                        <a:rPr lang="fr-FR" sz="2000">
                          <a:latin typeface="Times New Roman" pitchFamily="18" charset="0"/>
                          <a:cs typeface="Times New Roman" pitchFamily="18" charset="0"/>
                        </a:rPr>
                        <a:t>beau, dos, pôle</a:t>
                      </a:r>
                      <a:endParaRPr lang="fr-FR" sz="2000">
                        <a:latin typeface="Times New Roman" pitchFamily="18" charset="0"/>
                        <a:ea typeface="Calibri"/>
                        <a:cs typeface="Times New Roman" pitchFamily="18" charset="0"/>
                      </a:endParaRPr>
                    </a:p>
                  </a:txBody>
                  <a:tcPr marL="68580" marR="68580" marT="0" marB="0"/>
                </a:tc>
              </a:tr>
              <a:tr h="420290">
                <a:tc>
                  <a:txBody>
                    <a:bodyPr/>
                    <a:lstStyle/>
                    <a:p>
                      <a:pPr algn="ctr">
                        <a:spcAft>
                          <a:spcPts val="0"/>
                        </a:spcAft>
                      </a:pPr>
                      <a:r>
                        <a:rPr lang="fr-FR" sz="2400" b="1" dirty="0">
                          <a:latin typeface="Times New Roman" pitchFamily="18" charset="0"/>
                          <a:cs typeface="Times New Roman" pitchFamily="18" charset="0"/>
                        </a:rPr>
                        <a:t>[y]</a:t>
                      </a:r>
                      <a:endParaRPr lang="fr-FR" sz="2400" b="1" dirty="0">
                        <a:latin typeface="Times New Roman" pitchFamily="18" charset="0"/>
                        <a:ea typeface="Calibri"/>
                        <a:cs typeface="Times New Roman" pitchFamily="18" charset="0"/>
                      </a:endParaRPr>
                    </a:p>
                  </a:txBody>
                  <a:tcPr marL="68580" marR="68580" marT="0" marB="0"/>
                </a:tc>
                <a:tc>
                  <a:txBody>
                    <a:bodyPr/>
                    <a:lstStyle/>
                    <a:p>
                      <a:pPr>
                        <a:spcAft>
                          <a:spcPts val="0"/>
                        </a:spcAft>
                      </a:pPr>
                      <a:r>
                        <a:rPr lang="fr-FR" sz="2000">
                          <a:latin typeface="Times New Roman" pitchFamily="18" charset="0"/>
                          <a:cs typeface="Times New Roman" pitchFamily="18" charset="0"/>
                        </a:rPr>
                        <a:t>pur, suce, une</a:t>
                      </a:r>
                      <a:endParaRPr lang="fr-FR" sz="2000">
                        <a:latin typeface="Times New Roman" pitchFamily="18" charset="0"/>
                        <a:ea typeface="Calibri"/>
                        <a:cs typeface="Times New Roman" pitchFamily="18" charset="0"/>
                      </a:endParaRPr>
                    </a:p>
                  </a:txBody>
                  <a:tcPr marL="68580" marR="68580" marT="0" marB="0"/>
                </a:tc>
                <a:tc>
                  <a:txBody>
                    <a:bodyPr/>
                    <a:lstStyle/>
                    <a:p>
                      <a:pPr algn="ctr">
                        <a:spcAft>
                          <a:spcPts val="0"/>
                        </a:spcAft>
                      </a:pPr>
                      <a:r>
                        <a:rPr lang="fr-FR" sz="2400" b="1" dirty="0" smtClean="0">
                          <a:latin typeface="Times New Roman" pitchFamily="18" charset="0"/>
                          <a:cs typeface="Times New Roman" pitchFamily="18" charset="0"/>
                        </a:rPr>
                        <a:t>[</a:t>
                      </a:r>
                      <a:r>
                        <a:rPr lang="fr-FR" sz="2400" b="1" i="0" kern="1200" dirty="0" smtClean="0">
                          <a:solidFill>
                            <a:schemeClr val="dk1"/>
                          </a:solidFill>
                          <a:latin typeface="Times New Roman" pitchFamily="18" charset="0"/>
                          <a:ea typeface="+mn-ea"/>
                          <a:cs typeface="Times New Roman" pitchFamily="18" charset="0"/>
                        </a:rPr>
                        <a:t>ɔ</a:t>
                      </a:r>
                      <a:r>
                        <a:rPr lang="fr-FR" sz="2400" b="1" dirty="0" smtClean="0">
                          <a:latin typeface="Times New Roman" pitchFamily="18" charset="0"/>
                          <a:cs typeface="Times New Roman" pitchFamily="18" charset="0"/>
                        </a:rPr>
                        <a:t>]</a:t>
                      </a:r>
                      <a:endParaRPr lang="fr-FR" sz="2400" b="1" dirty="0">
                        <a:latin typeface="Times New Roman" pitchFamily="18" charset="0"/>
                        <a:ea typeface="Calibri"/>
                        <a:cs typeface="Times New Roman" pitchFamily="18" charset="0"/>
                      </a:endParaRPr>
                    </a:p>
                  </a:txBody>
                  <a:tcPr marL="68580" marR="68580" marT="0" marB="0"/>
                </a:tc>
                <a:tc>
                  <a:txBody>
                    <a:bodyPr/>
                    <a:lstStyle/>
                    <a:p>
                      <a:pPr>
                        <a:spcAft>
                          <a:spcPts val="0"/>
                        </a:spcAft>
                      </a:pPr>
                      <a:r>
                        <a:rPr lang="fr-FR" sz="2000">
                          <a:latin typeface="Times New Roman" pitchFamily="18" charset="0"/>
                          <a:cs typeface="Times New Roman" pitchFamily="18" charset="0"/>
                        </a:rPr>
                        <a:t>dort, bosse, Paul</a:t>
                      </a:r>
                      <a:endParaRPr lang="fr-FR" sz="2000">
                        <a:latin typeface="Times New Roman" pitchFamily="18" charset="0"/>
                        <a:ea typeface="Calibri"/>
                        <a:cs typeface="Times New Roman" pitchFamily="18" charset="0"/>
                      </a:endParaRPr>
                    </a:p>
                  </a:txBody>
                  <a:tcPr marL="68580" marR="68580" marT="0" marB="0"/>
                </a:tc>
              </a:tr>
              <a:tr h="513688">
                <a:tc>
                  <a:txBody>
                    <a:bodyPr/>
                    <a:lstStyle/>
                    <a:p>
                      <a:pPr algn="ctr">
                        <a:spcAft>
                          <a:spcPts val="0"/>
                        </a:spcAft>
                      </a:pPr>
                      <a:r>
                        <a:rPr lang="fr-FR" sz="2400" b="1" dirty="0" smtClean="0">
                          <a:latin typeface="Times New Roman" pitchFamily="18" charset="0"/>
                          <a:cs typeface="Times New Roman" pitchFamily="18" charset="0"/>
                        </a:rPr>
                        <a:t>[</a:t>
                      </a:r>
                      <a:r>
                        <a:rPr lang="fr-FR" sz="2400" b="1" i="0" kern="1200" dirty="0" smtClean="0">
                          <a:solidFill>
                            <a:schemeClr val="dk1"/>
                          </a:solidFill>
                          <a:latin typeface="Times New Roman" pitchFamily="18" charset="0"/>
                          <a:ea typeface="+mn-ea"/>
                          <a:cs typeface="Times New Roman" pitchFamily="18" charset="0"/>
                        </a:rPr>
                        <a:t>ø</a:t>
                      </a:r>
                      <a:r>
                        <a:rPr lang="fr-FR" sz="2400" b="1" dirty="0" smtClean="0">
                          <a:latin typeface="Times New Roman" pitchFamily="18" charset="0"/>
                          <a:cs typeface="Times New Roman" pitchFamily="18" charset="0"/>
                        </a:rPr>
                        <a:t>]</a:t>
                      </a:r>
                      <a:endParaRPr lang="fr-FR" sz="2400" b="1" dirty="0">
                        <a:latin typeface="Times New Roman" pitchFamily="18" charset="0"/>
                        <a:ea typeface="Calibri"/>
                        <a:cs typeface="Times New Roman" pitchFamily="18" charset="0"/>
                      </a:endParaRPr>
                    </a:p>
                  </a:txBody>
                  <a:tcPr marL="68580" marR="68580" marT="0" marB="0"/>
                </a:tc>
                <a:tc>
                  <a:txBody>
                    <a:bodyPr/>
                    <a:lstStyle/>
                    <a:p>
                      <a:pPr>
                        <a:spcAft>
                          <a:spcPts val="0"/>
                        </a:spcAft>
                      </a:pPr>
                      <a:r>
                        <a:rPr lang="fr-FR" sz="2000">
                          <a:latin typeface="Times New Roman" pitchFamily="18" charset="0"/>
                          <a:cs typeface="Times New Roman" pitchFamily="18" charset="0"/>
                        </a:rPr>
                        <a:t>deux, queue, cheveux</a:t>
                      </a:r>
                      <a:endParaRPr lang="fr-FR" sz="2000">
                        <a:latin typeface="Times New Roman" pitchFamily="18" charset="0"/>
                        <a:ea typeface="Calibri"/>
                        <a:cs typeface="Times New Roman" pitchFamily="18" charset="0"/>
                      </a:endParaRPr>
                    </a:p>
                  </a:txBody>
                  <a:tcPr marL="68580" marR="68580" marT="0" marB="0"/>
                </a:tc>
                <a:tc>
                  <a:txBody>
                    <a:bodyPr/>
                    <a:lstStyle/>
                    <a:p>
                      <a:pPr algn="ctr">
                        <a:spcAft>
                          <a:spcPts val="0"/>
                        </a:spcAft>
                      </a:pPr>
                      <a:r>
                        <a:rPr lang="fr-FR" sz="2400" b="1" dirty="0" smtClean="0">
                          <a:latin typeface="Times New Roman" pitchFamily="18" charset="0"/>
                          <a:cs typeface="Times New Roman" pitchFamily="18" charset="0"/>
                        </a:rPr>
                        <a:t>[</a:t>
                      </a:r>
                      <a:r>
                        <a:rPr lang="fr-FR" sz="2400" b="1" i="0" kern="1200" dirty="0" smtClean="0">
                          <a:solidFill>
                            <a:schemeClr val="dk1"/>
                          </a:solidFill>
                          <a:latin typeface="Times New Roman" pitchFamily="18" charset="0"/>
                          <a:ea typeface="+mn-ea"/>
                          <a:cs typeface="Times New Roman" pitchFamily="18" charset="0"/>
                        </a:rPr>
                        <a:t>ɑ</a:t>
                      </a:r>
                      <a:r>
                        <a:rPr lang="fr-FR" sz="2400" b="1" dirty="0" smtClean="0">
                          <a:latin typeface="Times New Roman" pitchFamily="18" charset="0"/>
                          <a:cs typeface="Times New Roman" pitchFamily="18" charset="0"/>
                        </a:rPr>
                        <a:t>]</a:t>
                      </a:r>
                      <a:endParaRPr lang="fr-FR" sz="2400" b="1" dirty="0">
                        <a:latin typeface="Times New Roman" pitchFamily="18" charset="0"/>
                        <a:ea typeface="Calibri"/>
                        <a:cs typeface="Times New Roman" pitchFamily="18" charset="0"/>
                      </a:endParaRPr>
                    </a:p>
                  </a:txBody>
                  <a:tcPr marL="68580" marR="68580" marT="0" marB="0"/>
                </a:tc>
                <a:tc>
                  <a:txBody>
                    <a:bodyPr/>
                    <a:lstStyle/>
                    <a:p>
                      <a:pPr>
                        <a:spcAft>
                          <a:spcPts val="0"/>
                        </a:spcAft>
                      </a:pPr>
                      <a:r>
                        <a:rPr lang="fr-FR" sz="2000" dirty="0">
                          <a:latin typeface="Times New Roman" pitchFamily="18" charset="0"/>
                          <a:cs typeface="Times New Roman" pitchFamily="18" charset="0"/>
                        </a:rPr>
                        <a:t>bas, pas</a:t>
                      </a:r>
                      <a:endParaRPr lang="fr-FR" sz="2000" dirty="0">
                        <a:latin typeface="Times New Roman" pitchFamily="18" charset="0"/>
                        <a:ea typeface="Calibri"/>
                        <a:cs typeface="Times New Roman" pitchFamily="18" charset="0"/>
                      </a:endParaRPr>
                    </a:p>
                  </a:txBody>
                  <a:tcPr marL="68580" marR="68580" marT="0" marB="0"/>
                </a:tc>
              </a:tr>
            </a:tbl>
          </a:graphicData>
        </a:graphic>
      </p:graphicFrame>
      <p:pic>
        <p:nvPicPr>
          <p:cNvPr id="35847" name="Picture 7" descr="C:\Users\mr\Desktop\Voyelles orales voyelles nasales.JPG"/>
          <p:cNvPicPr>
            <a:picLocks noChangeAspect="1" noChangeArrowheads="1"/>
          </p:cNvPicPr>
          <p:nvPr/>
        </p:nvPicPr>
        <p:blipFill>
          <a:blip r:embed="rId2"/>
          <a:srcRect r="61622"/>
          <a:stretch>
            <a:fillRect/>
          </a:stretch>
        </p:blipFill>
        <p:spPr bwMode="auto">
          <a:xfrm>
            <a:off x="1643042" y="142852"/>
            <a:ext cx="5700128" cy="3429000"/>
          </a:xfrm>
          <a:prstGeom prst="rect">
            <a:avLst/>
          </a:prstGeom>
          <a:noFill/>
        </p:spPr>
      </p:pic>
      <p:sp>
        <p:nvSpPr>
          <p:cNvPr id="15" name="Rectangle 14"/>
          <p:cNvSpPr/>
          <p:nvPr/>
        </p:nvSpPr>
        <p:spPr>
          <a:xfrm>
            <a:off x="4572000" y="785794"/>
            <a:ext cx="785818" cy="857256"/>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214291"/>
            <a:ext cx="8229600" cy="3786214"/>
          </a:xfrm>
        </p:spPr>
        <p:txBody>
          <a:bodyPr/>
          <a:lstStyle/>
          <a:p>
            <a:pPr lvl="0">
              <a:buNone/>
            </a:pPr>
            <a:r>
              <a:rPr lang="fr-FR" sz="2800" b="1" dirty="0" smtClean="0">
                <a:latin typeface="Times New Roman" pitchFamily="18" charset="0"/>
                <a:cs typeface="Times New Roman" pitchFamily="18" charset="0"/>
              </a:rPr>
              <a:t>b. Voyelles nasales </a:t>
            </a:r>
            <a:endParaRPr lang="fr-FR" sz="2800" dirty="0" smtClean="0">
              <a:latin typeface="Times New Roman" pitchFamily="18" charset="0"/>
              <a:cs typeface="Times New Roman" pitchFamily="18" charset="0"/>
            </a:endParaRPr>
          </a:p>
          <a:p>
            <a:pPr algn="just"/>
            <a:r>
              <a:rPr lang="fr-FR" sz="2800" dirty="0" smtClean="0">
                <a:latin typeface="Times New Roman" pitchFamily="18" charset="0"/>
                <a:cs typeface="Times New Roman" pitchFamily="18" charset="0"/>
              </a:rPr>
              <a:t>Les voyelles </a:t>
            </a:r>
            <a:r>
              <a:rPr lang="fr-FR" sz="2800" b="1" dirty="0" smtClean="0">
                <a:latin typeface="Times New Roman" pitchFamily="18" charset="0"/>
                <a:cs typeface="Times New Roman" pitchFamily="18" charset="0"/>
              </a:rPr>
              <a:t>nasales</a:t>
            </a:r>
            <a:r>
              <a:rPr lang="fr-FR" sz="2800" dirty="0" smtClean="0">
                <a:latin typeface="Times New Roman" pitchFamily="18" charset="0"/>
                <a:cs typeface="Times New Roman" pitchFamily="18" charset="0"/>
              </a:rPr>
              <a:t> se prononcent avec le voile du palais </a:t>
            </a:r>
            <a:r>
              <a:rPr lang="fr-FR" sz="2800" b="1" dirty="0" smtClean="0">
                <a:latin typeface="Times New Roman" pitchFamily="18" charset="0"/>
                <a:cs typeface="Times New Roman" pitchFamily="18" charset="0"/>
              </a:rPr>
              <a:t>abaissé</a:t>
            </a:r>
            <a:r>
              <a:rPr lang="fr-FR" sz="2800" dirty="0" smtClean="0">
                <a:latin typeface="Times New Roman" pitchFamily="18" charset="0"/>
                <a:cs typeface="Times New Roman" pitchFamily="18" charset="0"/>
              </a:rPr>
              <a:t>, ce qui laisse passer de l'air et par la bouche, et par le nez. C'est-à-dire, quand le voile du palais est décollé, l'air traverse simultanément les résonateurs buccaux et nasaux.</a:t>
            </a:r>
          </a:p>
          <a:p>
            <a:endParaRPr lang="fr-FR" dirty="0">
              <a:latin typeface="Times New Roman" pitchFamily="18" charset="0"/>
              <a:cs typeface="Times New Roman" pitchFamily="18" charset="0"/>
            </a:endParaRPr>
          </a:p>
        </p:txBody>
      </p:sp>
      <p:pic>
        <p:nvPicPr>
          <p:cNvPr id="37890" name="Picture 2" descr="C:\Users\mr\Desktop\Voyelles orales voyelles nasales.JPG"/>
          <p:cNvPicPr>
            <a:picLocks noChangeAspect="1" noChangeArrowheads="1"/>
          </p:cNvPicPr>
          <p:nvPr/>
        </p:nvPicPr>
        <p:blipFill>
          <a:blip r:embed="rId2"/>
          <a:srcRect l="43860" r="22149"/>
          <a:stretch>
            <a:fillRect/>
          </a:stretch>
        </p:blipFill>
        <p:spPr bwMode="auto">
          <a:xfrm>
            <a:off x="2071670" y="2928934"/>
            <a:ext cx="4786346" cy="357894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71472" y="428605"/>
            <a:ext cx="8229600" cy="1214446"/>
          </a:xfrm>
        </p:spPr>
        <p:txBody>
          <a:bodyPr/>
          <a:lstStyle/>
          <a:p>
            <a:r>
              <a:rPr lang="fr-FR" dirty="0" smtClean="0">
                <a:latin typeface="Times New Roman" pitchFamily="18" charset="0"/>
                <a:cs typeface="Times New Roman" pitchFamily="18" charset="0"/>
              </a:rPr>
              <a:t>On distingue </a:t>
            </a:r>
            <a:r>
              <a:rPr lang="fr-FR" b="1" dirty="0" smtClean="0">
                <a:latin typeface="Times New Roman" pitchFamily="18" charset="0"/>
                <a:cs typeface="Times New Roman" pitchFamily="18" charset="0"/>
              </a:rPr>
              <a:t>quatre</a:t>
            </a:r>
            <a:r>
              <a:rPr lang="fr-FR" dirty="0" smtClean="0">
                <a:latin typeface="Times New Roman" pitchFamily="18" charset="0"/>
                <a:cs typeface="Times New Roman" pitchFamily="18" charset="0"/>
              </a:rPr>
              <a:t> voyelles nasales en français</a:t>
            </a:r>
          </a:p>
          <a:p>
            <a:endParaRPr lang="fr-FR" dirty="0"/>
          </a:p>
        </p:txBody>
      </p:sp>
      <p:graphicFrame>
        <p:nvGraphicFramePr>
          <p:cNvPr id="4" name="Tableau 3"/>
          <p:cNvGraphicFramePr>
            <a:graphicFrameLocks noGrp="1"/>
          </p:cNvGraphicFramePr>
          <p:nvPr/>
        </p:nvGraphicFramePr>
        <p:xfrm>
          <a:off x="642910" y="1714488"/>
          <a:ext cx="8215370" cy="4695585"/>
        </p:xfrm>
        <a:graphic>
          <a:graphicData uri="http://schemas.openxmlformats.org/drawingml/2006/table">
            <a:tbl>
              <a:tblPr/>
              <a:tblGrid>
                <a:gridCol w="2643206"/>
                <a:gridCol w="5572164"/>
              </a:tblGrid>
              <a:tr h="649847">
                <a:tc>
                  <a:txBody>
                    <a:bodyPr/>
                    <a:lstStyle/>
                    <a:p>
                      <a:pPr algn="ctr">
                        <a:spcAft>
                          <a:spcPts val="0"/>
                        </a:spcAft>
                      </a:pPr>
                      <a:r>
                        <a:rPr lang="fr-FR" sz="4000" i="1" dirty="0">
                          <a:latin typeface="Times New Roman" pitchFamily="18" charset="0"/>
                          <a:ea typeface="Times New Roman"/>
                          <a:cs typeface="Times New Roman" pitchFamily="18" charset="0"/>
                        </a:rPr>
                        <a:t>Symbole</a:t>
                      </a:r>
                      <a:endParaRPr lang="fr-FR" sz="44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4000" i="1" dirty="0" smtClean="0">
                          <a:latin typeface="Times New Roman" pitchFamily="18" charset="0"/>
                          <a:ea typeface="Times New Roman"/>
                          <a:cs typeface="Times New Roman" pitchFamily="18" charset="0"/>
                        </a:rPr>
                        <a:t>Exemple</a:t>
                      </a:r>
                      <a:endParaRPr lang="fr-FR" sz="44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9785">
                <a:tc>
                  <a:txBody>
                    <a:bodyPr/>
                    <a:lstStyle/>
                    <a:p>
                      <a:pPr algn="ctr">
                        <a:spcAft>
                          <a:spcPts val="0"/>
                        </a:spcAft>
                      </a:pPr>
                      <a:r>
                        <a:rPr lang="fr-FR" sz="4800" b="1" dirty="0" smtClean="0">
                          <a:effectLst/>
                          <a:latin typeface="Times New Roman" pitchFamily="18" charset="0"/>
                          <a:ea typeface="Times New Roman"/>
                          <a:cs typeface="Times New Roman" pitchFamily="18" charset="0"/>
                        </a:rPr>
                        <a:t>[</a:t>
                      </a:r>
                      <a:r>
                        <a:rPr lang="vi-VN" sz="4400" b="1" i="0" kern="1200" dirty="0" smtClean="0">
                          <a:solidFill>
                            <a:schemeClr val="tx1"/>
                          </a:solidFill>
                          <a:effectLst/>
                          <a:latin typeface="Times New Roman" pitchFamily="18" charset="0"/>
                          <a:ea typeface="+mn-ea"/>
                          <a:cs typeface="Times New Roman" pitchFamily="18" charset="0"/>
                        </a:rPr>
                        <a:t>ɑ̃</a:t>
                      </a:r>
                      <a:r>
                        <a:rPr lang="fr-FR" sz="4800" b="1" dirty="0" smtClean="0">
                          <a:effectLst/>
                          <a:latin typeface="Times New Roman" pitchFamily="18" charset="0"/>
                          <a:ea typeface="Times New Roman"/>
                          <a:cs typeface="Times New Roman" pitchFamily="18" charset="0"/>
                        </a:rPr>
                        <a:t>]</a:t>
                      </a:r>
                      <a:endParaRPr lang="fr-FR" sz="5400" b="1"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fr-FR" sz="3600" b="0" i="0" kern="1200" dirty="0" smtClean="0">
                          <a:solidFill>
                            <a:schemeClr val="tx1"/>
                          </a:solidFill>
                          <a:latin typeface="Times New Roman" pitchFamily="18" charset="0"/>
                          <a:ea typeface="+mn-ea"/>
                          <a:cs typeface="Times New Roman" pitchFamily="18" charset="0"/>
                        </a:rPr>
                        <a:t> r</a:t>
                      </a:r>
                      <a:r>
                        <a:rPr lang="fr-FR" sz="3600" b="1" i="0" kern="1200" dirty="0" smtClean="0">
                          <a:solidFill>
                            <a:schemeClr val="tx1"/>
                          </a:solidFill>
                          <a:latin typeface="Times New Roman" pitchFamily="18" charset="0"/>
                          <a:ea typeface="+mn-ea"/>
                          <a:cs typeface="Times New Roman" pitchFamily="18" charset="0"/>
                        </a:rPr>
                        <a:t>an</a:t>
                      </a:r>
                      <a:r>
                        <a:rPr lang="fr-FR" sz="3600" b="0" i="0" kern="1200" dirty="0" smtClean="0">
                          <a:solidFill>
                            <a:schemeClr val="tx1"/>
                          </a:solidFill>
                          <a:latin typeface="Times New Roman" pitchFamily="18" charset="0"/>
                          <a:ea typeface="+mn-ea"/>
                          <a:cs typeface="Times New Roman" pitchFamily="18" charset="0"/>
                        </a:rPr>
                        <a:t>g, d</a:t>
                      </a:r>
                      <a:r>
                        <a:rPr lang="fr-FR" sz="3600" b="1" i="0" kern="1200" dirty="0" smtClean="0">
                          <a:solidFill>
                            <a:schemeClr val="tx1"/>
                          </a:solidFill>
                          <a:latin typeface="Times New Roman" pitchFamily="18" charset="0"/>
                          <a:ea typeface="+mn-ea"/>
                          <a:cs typeface="Times New Roman" pitchFamily="18" charset="0"/>
                        </a:rPr>
                        <a:t>en</a:t>
                      </a:r>
                      <a:r>
                        <a:rPr lang="fr-FR" sz="3600" b="0" i="0" kern="1200" dirty="0" smtClean="0">
                          <a:solidFill>
                            <a:schemeClr val="tx1"/>
                          </a:solidFill>
                          <a:latin typeface="Times New Roman" pitchFamily="18" charset="0"/>
                          <a:ea typeface="+mn-ea"/>
                          <a:cs typeface="Times New Roman" pitchFamily="18" charset="0"/>
                        </a:rPr>
                        <a:t>t, t</a:t>
                      </a:r>
                      <a:r>
                        <a:rPr lang="fr-FR" sz="3600" b="1" i="0" kern="1200" dirty="0" smtClean="0">
                          <a:solidFill>
                            <a:schemeClr val="tx1"/>
                          </a:solidFill>
                          <a:latin typeface="Times New Roman" pitchFamily="18" charset="0"/>
                          <a:ea typeface="+mn-ea"/>
                          <a:cs typeface="Times New Roman" pitchFamily="18" charset="0"/>
                        </a:rPr>
                        <a:t>em</a:t>
                      </a:r>
                      <a:r>
                        <a:rPr lang="fr-FR" sz="3600" b="0" i="0" kern="1200" dirty="0" smtClean="0">
                          <a:solidFill>
                            <a:schemeClr val="tx1"/>
                          </a:solidFill>
                          <a:latin typeface="Times New Roman" pitchFamily="18" charset="0"/>
                          <a:ea typeface="+mn-ea"/>
                          <a:cs typeface="Times New Roman" pitchFamily="18" charset="0"/>
                        </a:rPr>
                        <a:t>ps, </a:t>
                      </a:r>
                      <a:r>
                        <a:rPr lang="fr-FR" sz="3600" b="1" i="0" kern="1200" dirty="0" smtClean="0">
                          <a:solidFill>
                            <a:schemeClr val="tx1"/>
                          </a:solidFill>
                          <a:latin typeface="Times New Roman" pitchFamily="18" charset="0"/>
                          <a:ea typeface="+mn-ea"/>
                          <a:cs typeface="Times New Roman" pitchFamily="18" charset="0"/>
                        </a:rPr>
                        <a:t>am</a:t>
                      </a:r>
                      <a:r>
                        <a:rPr lang="fr-FR" sz="3600" b="0" i="0" kern="1200" dirty="0" smtClean="0">
                          <a:solidFill>
                            <a:schemeClr val="tx1"/>
                          </a:solidFill>
                          <a:latin typeface="Times New Roman" pitchFamily="18" charset="0"/>
                          <a:ea typeface="+mn-ea"/>
                          <a:cs typeface="Times New Roman" pitchFamily="18" charset="0"/>
                        </a:rPr>
                        <a:t>pleur</a:t>
                      </a:r>
                      <a:endParaRPr lang="fr-FR" sz="36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9847">
                <a:tc>
                  <a:txBody>
                    <a:bodyPr/>
                    <a:lstStyle/>
                    <a:p>
                      <a:pPr algn="ctr">
                        <a:spcAft>
                          <a:spcPts val="0"/>
                        </a:spcAft>
                      </a:pPr>
                      <a:r>
                        <a:rPr lang="fr-FR" sz="4800" b="1" dirty="0" smtClean="0">
                          <a:effectLst/>
                          <a:latin typeface="Times New Roman" pitchFamily="18" charset="0"/>
                          <a:ea typeface="Times New Roman"/>
                          <a:cs typeface="Times New Roman" pitchFamily="18" charset="0"/>
                        </a:rPr>
                        <a:t>[</a:t>
                      </a:r>
                      <a:r>
                        <a:rPr lang="vi-VN" sz="3600" b="1" i="0" kern="1200" dirty="0" smtClean="0">
                          <a:solidFill>
                            <a:schemeClr val="tx1"/>
                          </a:solidFill>
                          <a:effectLst/>
                          <a:latin typeface="Times New Roman" pitchFamily="18" charset="0"/>
                          <a:ea typeface="+mn-ea"/>
                          <a:cs typeface="Times New Roman" pitchFamily="18" charset="0"/>
                        </a:rPr>
                        <a:t>ɔ̃</a:t>
                      </a:r>
                      <a:r>
                        <a:rPr lang="fr-FR" sz="4800" b="1" dirty="0" smtClean="0">
                          <a:effectLst/>
                          <a:latin typeface="Times New Roman" pitchFamily="18" charset="0"/>
                          <a:ea typeface="Times New Roman"/>
                          <a:cs typeface="Times New Roman" pitchFamily="18" charset="0"/>
                        </a:rPr>
                        <a:t>]</a:t>
                      </a:r>
                      <a:endParaRPr lang="fr-FR" sz="5400" b="1"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fr-FR" sz="3600" dirty="0" smtClean="0">
                          <a:latin typeface="Times New Roman" pitchFamily="18" charset="0"/>
                          <a:ea typeface="Times New Roman"/>
                          <a:cs typeface="Times New Roman" pitchFamily="18" charset="0"/>
                        </a:rPr>
                        <a:t>b</a:t>
                      </a:r>
                      <a:r>
                        <a:rPr lang="fr-FR" sz="3600" b="1" dirty="0" smtClean="0">
                          <a:latin typeface="Times New Roman" pitchFamily="18" charset="0"/>
                          <a:ea typeface="Times New Roman"/>
                          <a:cs typeface="Times New Roman" pitchFamily="18" charset="0"/>
                        </a:rPr>
                        <a:t>on</a:t>
                      </a:r>
                      <a:r>
                        <a:rPr lang="fr-FR" sz="3600" dirty="0">
                          <a:latin typeface="Times New Roman" pitchFamily="18" charset="0"/>
                          <a:ea typeface="Times New Roman"/>
                          <a:cs typeface="Times New Roman" pitchFamily="18" charset="0"/>
                        </a:rPr>
                        <a:t>, </a:t>
                      </a:r>
                      <a:r>
                        <a:rPr lang="fr-FR" sz="3600" dirty="0" smtClean="0">
                          <a:latin typeface="Times New Roman" pitchFamily="18" charset="0"/>
                          <a:ea typeface="Times New Roman"/>
                          <a:cs typeface="Times New Roman" pitchFamily="18" charset="0"/>
                        </a:rPr>
                        <a:t>l</a:t>
                      </a:r>
                      <a:r>
                        <a:rPr lang="fr-FR" sz="3600" b="1" dirty="0" smtClean="0">
                          <a:latin typeface="Times New Roman" pitchFamily="18" charset="0"/>
                          <a:ea typeface="Times New Roman"/>
                          <a:cs typeface="Times New Roman" pitchFamily="18" charset="0"/>
                        </a:rPr>
                        <a:t>on</a:t>
                      </a:r>
                      <a:r>
                        <a:rPr lang="fr-FR" sz="3600" dirty="0" smtClean="0">
                          <a:latin typeface="Times New Roman" pitchFamily="18" charset="0"/>
                          <a:ea typeface="Times New Roman"/>
                          <a:cs typeface="Times New Roman" pitchFamily="18" charset="0"/>
                        </a:rPr>
                        <a:t>gue,</a:t>
                      </a:r>
                      <a:r>
                        <a:rPr lang="fr-FR" sz="3600" baseline="0" dirty="0" smtClean="0">
                          <a:latin typeface="Times New Roman" pitchFamily="18" charset="0"/>
                          <a:ea typeface="Times New Roman"/>
                          <a:cs typeface="Times New Roman" pitchFamily="18" charset="0"/>
                        </a:rPr>
                        <a:t> </a:t>
                      </a:r>
                      <a:r>
                        <a:rPr lang="fr-FR" sz="3600" b="0" i="0" kern="1200" dirty="0" smtClean="0">
                          <a:solidFill>
                            <a:schemeClr val="tx1"/>
                          </a:solidFill>
                          <a:latin typeface="Times New Roman" pitchFamily="18" charset="0"/>
                          <a:ea typeface="+mn-ea"/>
                          <a:cs typeface="Times New Roman" pitchFamily="18" charset="0"/>
                        </a:rPr>
                        <a:t> n</a:t>
                      </a:r>
                      <a:r>
                        <a:rPr lang="fr-FR" sz="3600" b="1" i="0" kern="1200" dirty="0" smtClean="0">
                          <a:solidFill>
                            <a:schemeClr val="tx1"/>
                          </a:solidFill>
                          <a:latin typeface="Times New Roman" pitchFamily="18" charset="0"/>
                          <a:ea typeface="+mn-ea"/>
                          <a:cs typeface="Times New Roman" pitchFamily="18" charset="0"/>
                        </a:rPr>
                        <a:t>om</a:t>
                      </a:r>
                      <a:r>
                        <a:rPr lang="fr-FR" sz="3600" b="0" i="0" kern="1200" dirty="0" smtClean="0">
                          <a:solidFill>
                            <a:schemeClr val="tx1"/>
                          </a:solidFill>
                          <a:latin typeface="Times New Roman" pitchFamily="18" charset="0"/>
                          <a:ea typeface="+mn-ea"/>
                          <a:cs typeface="Times New Roman" pitchFamily="18" charset="0"/>
                        </a:rPr>
                        <a:t>bre</a:t>
                      </a:r>
                      <a:endParaRPr lang="fr-FR" sz="36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4739">
                <a:tc>
                  <a:txBody>
                    <a:bodyPr/>
                    <a:lstStyle/>
                    <a:p>
                      <a:pPr algn="ctr">
                        <a:spcAft>
                          <a:spcPts val="0"/>
                        </a:spcAft>
                      </a:pPr>
                      <a:r>
                        <a:rPr lang="fr-FR" sz="4800" b="1" dirty="0" smtClean="0">
                          <a:effectLst/>
                          <a:latin typeface="Times New Roman" pitchFamily="18" charset="0"/>
                          <a:ea typeface="Times New Roman"/>
                          <a:cs typeface="Times New Roman" pitchFamily="18" charset="0"/>
                        </a:rPr>
                        <a:t>[</a:t>
                      </a:r>
                      <a:r>
                        <a:rPr lang="vi-VN" sz="3600" b="1" i="0" kern="1200" dirty="0" smtClean="0">
                          <a:solidFill>
                            <a:schemeClr val="tx1"/>
                          </a:solidFill>
                          <a:effectLst/>
                          <a:latin typeface="Times New Roman" pitchFamily="18" charset="0"/>
                          <a:ea typeface="+mn-ea"/>
                          <a:cs typeface="Times New Roman" pitchFamily="18" charset="0"/>
                        </a:rPr>
                        <a:t>œ̃</a:t>
                      </a:r>
                      <a:r>
                        <a:rPr lang="fr-FR" sz="4800" b="1" dirty="0" smtClean="0">
                          <a:effectLst/>
                          <a:latin typeface="Times New Roman" pitchFamily="18" charset="0"/>
                          <a:ea typeface="Times New Roman"/>
                          <a:cs typeface="Times New Roman" pitchFamily="18" charset="0"/>
                        </a:rPr>
                        <a:t>]</a:t>
                      </a:r>
                      <a:endParaRPr lang="fr-FR" sz="5400" b="1"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fr-FR" sz="3600" dirty="0">
                          <a:latin typeface="Times New Roman" pitchFamily="18" charset="0"/>
                          <a:ea typeface="Times New Roman"/>
                          <a:cs typeface="Times New Roman" pitchFamily="18" charset="0"/>
                        </a:rPr>
                        <a:t>br</a:t>
                      </a:r>
                      <a:r>
                        <a:rPr lang="fr-FR" sz="3600" b="1" dirty="0">
                          <a:latin typeface="Times New Roman" pitchFamily="18" charset="0"/>
                          <a:ea typeface="Times New Roman"/>
                          <a:cs typeface="Times New Roman" pitchFamily="18" charset="0"/>
                        </a:rPr>
                        <a:t>un</a:t>
                      </a:r>
                      <a:r>
                        <a:rPr lang="fr-FR" sz="3600" dirty="0">
                          <a:latin typeface="Times New Roman" pitchFamily="18" charset="0"/>
                          <a:ea typeface="Times New Roman"/>
                          <a:cs typeface="Times New Roman" pitchFamily="18" charset="0"/>
                        </a:rPr>
                        <a:t>, </a:t>
                      </a:r>
                      <a:r>
                        <a:rPr lang="fr-FR" sz="3600" b="0" i="0" kern="1200" dirty="0" smtClean="0">
                          <a:solidFill>
                            <a:schemeClr val="tx1"/>
                          </a:solidFill>
                          <a:latin typeface="Times New Roman" pitchFamily="18" charset="0"/>
                          <a:ea typeface="+mn-ea"/>
                          <a:cs typeface="Times New Roman" pitchFamily="18" charset="0"/>
                        </a:rPr>
                        <a:t> l</a:t>
                      </a:r>
                      <a:r>
                        <a:rPr lang="fr-FR" sz="3600" b="1" i="0" kern="1200" dirty="0" smtClean="0">
                          <a:solidFill>
                            <a:schemeClr val="tx1"/>
                          </a:solidFill>
                          <a:latin typeface="Times New Roman" pitchFamily="18" charset="0"/>
                          <a:ea typeface="+mn-ea"/>
                          <a:cs typeface="Times New Roman" pitchFamily="18" charset="0"/>
                        </a:rPr>
                        <a:t>un</a:t>
                      </a:r>
                      <a:r>
                        <a:rPr lang="fr-FR" sz="3600" b="0" i="0" kern="1200" dirty="0" smtClean="0">
                          <a:solidFill>
                            <a:schemeClr val="tx1"/>
                          </a:solidFill>
                          <a:latin typeface="Times New Roman" pitchFamily="18" charset="0"/>
                          <a:ea typeface="+mn-ea"/>
                          <a:cs typeface="Times New Roman" pitchFamily="18" charset="0"/>
                        </a:rPr>
                        <a:t>di,</a:t>
                      </a:r>
                      <a:r>
                        <a:rPr lang="fr-FR" sz="3600" b="0" i="0" kern="1200" baseline="0" dirty="0" smtClean="0">
                          <a:solidFill>
                            <a:schemeClr val="tx1"/>
                          </a:solidFill>
                          <a:latin typeface="Times New Roman" pitchFamily="18" charset="0"/>
                          <a:ea typeface="+mn-ea"/>
                          <a:cs typeface="Times New Roman" pitchFamily="18" charset="0"/>
                        </a:rPr>
                        <a:t> </a:t>
                      </a:r>
                      <a:r>
                        <a:rPr lang="fr-FR" sz="3600" b="0" i="0" kern="1200" dirty="0" smtClean="0">
                          <a:solidFill>
                            <a:schemeClr val="tx1"/>
                          </a:solidFill>
                          <a:latin typeface="Times New Roman" pitchFamily="18" charset="0"/>
                          <a:ea typeface="+mn-ea"/>
                          <a:cs typeface="Times New Roman" pitchFamily="18" charset="0"/>
                        </a:rPr>
                        <a:t>déf</a:t>
                      </a:r>
                      <a:r>
                        <a:rPr lang="fr-FR" sz="3600" b="1" i="0" kern="1200" dirty="0" smtClean="0">
                          <a:solidFill>
                            <a:schemeClr val="tx1"/>
                          </a:solidFill>
                          <a:latin typeface="Times New Roman" pitchFamily="18" charset="0"/>
                          <a:ea typeface="+mn-ea"/>
                          <a:cs typeface="Times New Roman" pitchFamily="18" charset="0"/>
                        </a:rPr>
                        <a:t>un</a:t>
                      </a:r>
                      <a:r>
                        <a:rPr lang="fr-FR" sz="3600" b="0" i="0" kern="1200" dirty="0" smtClean="0">
                          <a:solidFill>
                            <a:schemeClr val="tx1"/>
                          </a:solidFill>
                          <a:latin typeface="Times New Roman" pitchFamily="18" charset="0"/>
                          <a:ea typeface="+mn-ea"/>
                          <a:cs typeface="Times New Roman" pitchFamily="18" charset="0"/>
                        </a:rPr>
                        <a:t>t,</a:t>
                      </a:r>
                      <a:r>
                        <a:rPr lang="fr-FR" sz="3600" b="1" i="0" kern="1200" dirty="0" smtClean="0">
                          <a:solidFill>
                            <a:schemeClr val="tx1"/>
                          </a:solidFill>
                          <a:latin typeface="Times New Roman" pitchFamily="18" charset="0"/>
                          <a:ea typeface="+mn-ea"/>
                          <a:cs typeface="Times New Roman" pitchFamily="18" charset="0"/>
                        </a:rPr>
                        <a:t> </a:t>
                      </a:r>
                      <a:r>
                        <a:rPr lang="fr-FR" sz="3600" b="0" i="0" kern="1200" dirty="0" smtClean="0">
                          <a:solidFill>
                            <a:schemeClr val="tx1"/>
                          </a:solidFill>
                          <a:latin typeface="Times New Roman" pitchFamily="18" charset="0"/>
                          <a:ea typeface="+mn-ea"/>
                          <a:cs typeface="Times New Roman" pitchFamily="18" charset="0"/>
                        </a:rPr>
                        <a:t>h</a:t>
                      </a:r>
                      <a:r>
                        <a:rPr lang="fr-FR" sz="3600" b="1" i="0" kern="1200" dirty="0" smtClean="0">
                          <a:solidFill>
                            <a:schemeClr val="tx1"/>
                          </a:solidFill>
                          <a:latin typeface="Times New Roman" pitchFamily="18" charset="0"/>
                          <a:ea typeface="+mn-ea"/>
                          <a:cs typeface="Times New Roman" pitchFamily="18" charset="0"/>
                        </a:rPr>
                        <a:t>um</a:t>
                      </a:r>
                      <a:r>
                        <a:rPr lang="fr-FR" sz="3600" b="0" i="0" kern="1200" dirty="0" smtClean="0">
                          <a:solidFill>
                            <a:schemeClr val="tx1"/>
                          </a:solidFill>
                          <a:latin typeface="Times New Roman" pitchFamily="18" charset="0"/>
                          <a:ea typeface="+mn-ea"/>
                          <a:cs typeface="Times New Roman" pitchFamily="18" charset="0"/>
                        </a:rPr>
                        <a:t>ble</a:t>
                      </a:r>
                      <a:endParaRPr lang="fr-FR" sz="36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99694">
                <a:tc>
                  <a:txBody>
                    <a:bodyPr/>
                    <a:lstStyle/>
                    <a:p>
                      <a:pPr algn="ctr">
                        <a:spcAft>
                          <a:spcPts val="0"/>
                        </a:spcAft>
                      </a:pPr>
                      <a:r>
                        <a:rPr lang="fr-FR" sz="4800" b="1" dirty="0" smtClean="0">
                          <a:effectLst/>
                          <a:latin typeface="Times New Roman" pitchFamily="18" charset="0"/>
                          <a:ea typeface="Times New Roman"/>
                          <a:cs typeface="Times New Roman" pitchFamily="18" charset="0"/>
                        </a:rPr>
                        <a:t>[</a:t>
                      </a:r>
                      <a:r>
                        <a:rPr lang="vi-VN" sz="3600" b="1" i="0" kern="1200" dirty="0" smtClean="0">
                          <a:solidFill>
                            <a:schemeClr val="tx1"/>
                          </a:solidFill>
                          <a:effectLst/>
                          <a:latin typeface="Times New Roman" pitchFamily="18" charset="0"/>
                          <a:ea typeface="+mn-ea"/>
                          <a:cs typeface="Times New Roman" pitchFamily="18" charset="0"/>
                        </a:rPr>
                        <a:t>ɛ̃</a:t>
                      </a:r>
                      <a:r>
                        <a:rPr lang="fr-FR" sz="4800" b="1" dirty="0" smtClean="0">
                          <a:effectLst/>
                          <a:latin typeface="Times New Roman" pitchFamily="18" charset="0"/>
                          <a:ea typeface="Times New Roman"/>
                          <a:cs typeface="Times New Roman" pitchFamily="18" charset="0"/>
                        </a:rPr>
                        <a:t>]</a:t>
                      </a:r>
                      <a:endParaRPr lang="fr-FR" sz="5400" b="1"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fr-FR" sz="3600" dirty="0" smtClean="0">
                          <a:latin typeface="Times New Roman" pitchFamily="18" charset="0"/>
                          <a:ea typeface="Times New Roman"/>
                          <a:cs typeface="Times New Roman" pitchFamily="18" charset="0"/>
                        </a:rPr>
                        <a:t>f</a:t>
                      </a:r>
                      <a:r>
                        <a:rPr lang="fr-FR" sz="3600" b="1" dirty="0" smtClean="0">
                          <a:latin typeface="Times New Roman" pitchFamily="18" charset="0"/>
                          <a:ea typeface="Times New Roman"/>
                          <a:cs typeface="Times New Roman" pitchFamily="18" charset="0"/>
                        </a:rPr>
                        <a:t>in</a:t>
                      </a:r>
                      <a:r>
                        <a:rPr lang="fr-FR" sz="3600" dirty="0" smtClean="0">
                          <a:latin typeface="Times New Roman" pitchFamily="18" charset="0"/>
                          <a:ea typeface="Times New Roman"/>
                          <a:cs typeface="Times New Roman" pitchFamily="18" charset="0"/>
                        </a:rPr>
                        <a:t>,</a:t>
                      </a:r>
                      <a:r>
                        <a:rPr lang="fr-FR" sz="3600" b="0" i="0" kern="1200" dirty="0" smtClean="0">
                          <a:solidFill>
                            <a:schemeClr val="tx1"/>
                          </a:solidFill>
                          <a:latin typeface="Times New Roman" pitchFamily="18" charset="0"/>
                          <a:ea typeface="+mn-ea"/>
                          <a:cs typeface="Times New Roman" pitchFamily="18" charset="0"/>
                        </a:rPr>
                        <a:t> mat</a:t>
                      </a:r>
                      <a:r>
                        <a:rPr lang="fr-FR" sz="3600" b="1" i="0" kern="1200" dirty="0" smtClean="0">
                          <a:solidFill>
                            <a:schemeClr val="tx1"/>
                          </a:solidFill>
                          <a:latin typeface="Times New Roman" pitchFamily="18" charset="0"/>
                          <a:ea typeface="+mn-ea"/>
                          <a:cs typeface="Times New Roman" pitchFamily="18" charset="0"/>
                        </a:rPr>
                        <a:t>in</a:t>
                      </a:r>
                      <a:r>
                        <a:rPr lang="fr-FR" sz="3600" b="0" i="0" kern="1200" dirty="0" smtClean="0">
                          <a:solidFill>
                            <a:schemeClr val="tx1"/>
                          </a:solidFill>
                          <a:latin typeface="Times New Roman" pitchFamily="18" charset="0"/>
                          <a:ea typeface="+mn-ea"/>
                          <a:cs typeface="Times New Roman" pitchFamily="18" charset="0"/>
                        </a:rPr>
                        <a:t>,</a:t>
                      </a:r>
                      <a:r>
                        <a:rPr lang="fr-FR" sz="3600" dirty="0" smtClean="0">
                          <a:latin typeface="Times New Roman" pitchFamily="18" charset="0"/>
                          <a:ea typeface="Times New Roman"/>
                          <a:cs typeface="Times New Roman" pitchFamily="18" charset="0"/>
                        </a:rPr>
                        <a:t> p</a:t>
                      </a:r>
                      <a:r>
                        <a:rPr lang="fr-FR" sz="3600" b="1" dirty="0" smtClean="0">
                          <a:latin typeface="Times New Roman" pitchFamily="18" charset="0"/>
                          <a:ea typeface="Times New Roman"/>
                          <a:cs typeface="Times New Roman" pitchFamily="18" charset="0"/>
                        </a:rPr>
                        <a:t>ain</a:t>
                      </a:r>
                      <a:r>
                        <a:rPr lang="fr-FR" sz="3600" dirty="0" smtClean="0">
                          <a:latin typeface="Times New Roman" pitchFamily="18" charset="0"/>
                          <a:ea typeface="Times New Roman"/>
                          <a:cs typeface="Times New Roman" pitchFamily="18" charset="0"/>
                        </a:rPr>
                        <a:t>, </a:t>
                      </a:r>
                      <a:r>
                        <a:rPr lang="fr-FR" sz="3600" b="0" i="0" kern="1200" dirty="0" smtClean="0">
                          <a:solidFill>
                            <a:schemeClr val="tx1"/>
                          </a:solidFill>
                          <a:latin typeface="Times New Roman" pitchFamily="18" charset="0"/>
                          <a:ea typeface="+mn-ea"/>
                          <a:cs typeface="Times New Roman" pitchFamily="18" charset="0"/>
                        </a:rPr>
                        <a:t>m</a:t>
                      </a:r>
                      <a:r>
                        <a:rPr lang="fr-FR" sz="3600" b="1" i="0" kern="1200" dirty="0" smtClean="0">
                          <a:solidFill>
                            <a:schemeClr val="tx1"/>
                          </a:solidFill>
                          <a:latin typeface="Times New Roman" pitchFamily="18" charset="0"/>
                          <a:ea typeface="+mn-ea"/>
                          <a:cs typeface="Times New Roman" pitchFamily="18" charset="0"/>
                        </a:rPr>
                        <a:t>ain, </a:t>
                      </a:r>
                      <a:r>
                        <a:rPr lang="fr-FR" sz="3600" b="0" i="0" kern="1200" dirty="0" smtClean="0">
                          <a:solidFill>
                            <a:schemeClr val="tx1"/>
                          </a:solidFill>
                          <a:latin typeface="Times New Roman" pitchFamily="18" charset="0"/>
                          <a:ea typeface="+mn-ea"/>
                          <a:cs typeface="Times New Roman" pitchFamily="18" charset="0"/>
                        </a:rPr>
                        <a:t>pl</a:t>
                      </a:r>
                      <a:r>
                        <a:rPr lang="fr-FR" sz="3600" b="1" i="0" kern="1200" dirty="0" smtClean="0">
                          <a:solidFill>
                            <a:schemeClr val="tx1"/>
                          </a:solidFill>
                          <a:latin typeface="Times New Roman" pitchFamily="18" charset="0"/>
                          <a:ea typeface="+mn-ea"/>
                          <a:cs typeface="Times New Roman" pitchFamily="18" charset="0"/>
                        </a:rPr>
                        <a:t>ein</a:t>
                      </a:r>
                      <a:r>
                        <a:rPr lang="fr-FR" sz="3600" b="0" i="0" kern="1200" dirty="0" smtClean="0">
                          <a:solidFill>
                            <a:schemeClr val="tx1"/>
                          </a:solidFill>
                          <a:latin typeface="Times New Roman" pitchFamily="18" charset="0"/>
                          <a:ea typeface="+mn-ea"/>
                          <a:cs typeface="Times New Roman" pitchFamily="18" charset="0"/>
                        </a:rPr>
                        <a:t>,</a:t>
                      </a:r>
                      <a:r>
                        <a:rPr lang="fr-FR" sz="3600" dirty="0" smtClean="0">
                          <a:latin typeface="Times New Roman" pitchFamily="18" charset="0"/>
                          <a:ea typeface="Times New Roman"/>
                          <a:cs typeface="Times New Roman" pitchFamily="18" charset="0"/>
                        </a:rPr>
                        <a:t> </a:t>
                      </a:r>
                      <a:endParaRPr lang="fr-FR" sz="3600" dirty="0">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4032"/>
          </a:xfrm>
        </p:spPr>
        <p:txBody>
          <a:bodyPr>
            <a:noAutofit/>
          </a:bodyPr>
          <a:lstStyle/>
          <a:p>
            <a:pPr lvl="1" algn="ctr" rtl="0">
              <a:spcBef>
                <a:spcPct val="0"/>
              </a:spcBef>
            </a:pPr>
            <a:r>
              <a:rPr lang="fr-FR" sz="2400" b="1" dirty="0" smtClean="0">
                <a:latin typeface="Times New Roman" pitchFamily="18" charset="0"/>
                <a:cs typeface="Times New Roman" pitchFamily="18" charset="0"/>
              </a:rPr>
              <a:t>2. L’arrondissement </a:t>
            </a:r>
            <a:r>
              <a:rPr lang="fr-FR" sz="2400" b="1" dirty="0">
                <a:latin typeface="Times New Roman" pitchFamily="18" charset="0"/>
                <a:cs typeface="Times New Roman" pitchFamily="18" charset="0"/>
              </a:rPr>
              <a:t>vs le non-arrondissement</a:t>
            </a:r>
            <a:r>
              <a:rPr lang="fr-FR" sz="2400" dirty="0">
                <a:latin typeface="Times New Roman" pitchFamily="18" charset="0"/>
                <a:cs typeface="Times New Roman" pitchFamily="18" charset="0"/>
              </a:rPr>
              <a:t/>
            </a:r>
            <a:br>
              <a:rPr lang="fr-FR" sz="2400" dirty="0">
                <a:latin typeface="Times New Roman" pitchFamily="18" charset="0"/>
                <a:cs typeface="Times New Roman" pitchFamily="18" charset="0"/>
              </a:rPr>
            </a:br>
            <a:endParaRPr lang="fr-FR" sz="24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571472" y="857233"/>
            <a:ext cx="8086724" cy="2500329"/>
          </a:xfrm>
        </p:spPr>
        <p:txBody>
          <a:bodyPr>
            <a:noAutofit/>
          </a:bodyPr>
          <a:lstStyle/>
          <a:p>
            <a:r>
              <a:rPr lang="fr-FR" sz="2800" dirty="0" smtClean="0">
                <a:latin typeface="Times New Roman" pitchFamily="18" charset="0"/>
                <a:cs typeface="Times New Roman" pitchFamily="18" charset="0"/>
              </a:rPr>
              <a:t>Un autre mode d'articulation dépend de la forme des lèvres (arrondies ou non-arrondies)</a:t>
            </a:r>
          </a:p>
          <a:p>
            <a:pPr lvl="0">
              <a:buNone/>
            </a:pPr>
            <a:r>
              <a:rPr lang="fr-FR" sz="2800" b="1" dirty="0" smtClean="0">
                <a:latin typeface="Times New Roman" pitchFamily="18" charset="0"/>
                <a:cs typeface="Times New Roman" pitchFamily="18" charset="0"/>
              </a:rPr>
              <a:t>A. Voyelles arrondies</a:t>
            </a:r>
            <a:endParaRPr lang="fr-FR" sz="2800" dirty="0" smtClean="0">
              <a:latin typeface="Times New Roman" pitchFamily="18" charset="0"/>
              <a:cs typeface="Times New Roman" pitchFamily="18" charset="0"/>
            </a:endParaRPr>
          </a:p>
          <a:p>
            <a:r>
              <a:rPr lang="fr-FR" sz="2800" dirty="0" smtClean="0">
                <a:latin typeface="Times New Roman" pitchFamily="18" charset="0"/>
                <a:cs typeface="Times New Roman" pitchFamily="18" charset="0"/>
              </a:rPr>
              <a:t>On parle de voyelles arrondies lorsque les lèvres sont </a:t>
            </a:r>
            <a:r>
              <a:rPr lang="fr-FR" sz="2800" b="1" dirty="0" smtClean="0">
                <a:latin typeface="Times New Roman" pitchFamily="18" charset="0"/>
                <a:cs typeface="Times New Roman" pitchFamily="18" charset="0"/>
              </a:rPr>
              <a:t>arrondies</a:t>
            </a:r>
            <a:r>
              <a:rPr lang="fr-FR" sz="2800" dirty="0" smtClean="0">
                <a:latin typeface="Times New Roman" pitchFamily="18" charset="0"/>
                <a:cs typeface="Times New Roman" pitchFamily="18" charset="0"/>
              </a:rPr>
              <a:t> et projetées </a:t>
            </a:r>
            <a:r>
              <a:rPr lang="fr-FR" sz="2800" b="1" u="sng" dirty="0" smtClean="0">
                <a:latin typeface="Times New Roman" pitchFamily="18" charset="0"/>
                <a:cs typeface="Times New Roman" pitchFamily="18" charset="0"/>
              </a:rPr>
              <a:t>en avant</a:t>
            </a:r>
            <a:endParaRPr lang="fr-FR" sz="2800" b="1" dirty="0" smtClean="0">
              <a:latin typeface="Times New Roman" pitchFamily="18" charset="0"/>
              <a:cs typeface="Times New Roman" pitchFamily="18" charset="0"/>
            </a:endParaRPr>
          </a:p>
          <a:p>
            <a:endParaRPr lang="fr-FR" sz="2800" dirty="0"/>
          </a:p>
        </p:txBody>
      </p:sp>
      <p:sp>
        <p:nvSpPr>
          <p:cNvPr id="39938" name="AutoShape 2" descr="Voyelle — Wikipéd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39940" name="AutoShape 4" descr="Voyelle — Wikipéd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39941" name="Picture 5" descr="C:\Users\mr\Desktop\652px-Voyelles.svg.png"/>
          <p:cNvPicPr>
            <a:picLocks noChangeAspect="1" noChangeArrowheads="1"/>
          </p:cNvPicPr>
          <p:nvPr/>
        </p:nvPicPr>
        <p:blipFill>
          <a:blip r:embed="rId2"/>
          <a:srcRect l="76457"/>
          <a:stretch>
            <a:fillRect/>
          </a:stretch>
        </p:blipFill>
        <p:spPr bwMode="auto">
          <a:xfrm>
            <a:off x="4643438" y="3571876"/>
            <a:ext cx="4000528" cy="2913708"/>
          </a:xfrm>
          <a:prstGeom prst="rect">
            <a:avLst/>
          </a:prstGeom>
          <a:noFill/>
        </p:spPr>
      </p:pic>
      <p:pic>
        <p:nvPicPr>
          <p:cNvPr id="7" name="Image 6"/>
          <p:cNvPicPr/>
          <p:nvPr/>
        </p:nvPicPr>
        <p:blipFill>
          <a:blip r:embed="rId3"/>
          <a:srcRect l="54049"/>
          <a:stretch>
            <a:fillRect/>
          </a:stretch>
        </p:blipFill>
        <p:spPr bwMode="auto">
          <a:xfrm>
            <a:off x="714348" y="3929066"/>
            <a:ext cx="3214678" cy="2500330"/>
          </a:xfrm>
          <a:prstGeom prst="rect">
            <a:avLst/>
          </a:prstGeom>
          <a:noFill/>
          <a:ln w="9525">
            <a:noFill/>
            <a:miter lim="800000"/>
            <a:headEnd/>
            <a:tailEnd/>
          </a:ln>
        </p:spPr>
      </p:pic>
      <p:sp>
        <p:nvSpPr>
          <p:cNvPr id="8" name="Rectangle 7"/>
          <p:cNvSpPr/>
          <p:nvPr/>
        </p:nvSpPr>
        <p:spPr>
          <a:xfrm>
            <a:off x="928662" y="5286388"/>
            <a:ext cx="571504" cy="3571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714348" y="214291"/>
          <a:ext cx="7929618" cy="6446308"/>
        </p:xfrm>
        <a:graphic>
          <a:graphicData uri="http://schemas.openxmlformats.org/drawingml/2006/table">
            <a:tbl>
              <a:tblPr>
                <a:tableStyleId>{35758FB7-9AC5-4552-8A53-C91805E547FA}</a:tableStyleId>
              </a:tblPr>
              <a:tblGrid>
                <a:gridCol w="3159159"/>
                <a:gridCol w="4770459"/>
              </a:tblGrid>
              <a:tr h="409831">
                <a:tc>
                  <a:txBody>
                    <a:bodyPr/>
                    <a:lstStyle/>
                    <a:p>
                      <a:pPr algn="ctr">
                        <a:spcAft>
                          <a:spcPts val="0"/>
                        </a:spcAft>
                      </a:pPr>
                      <a:r>
                        <a:rPr lang="fr-FR" sz="2800" dirty="0" smtClean="0">
                          <a:latin typeface="Times New Roman" pitchFamily="18" charset="0"/>
                          <a:cs typeface="Times New Roman" pitchFamily="18" charset="0"/>
                        </a:rPr>
                        <a:t>Symbole</a:t>
                      </a:r>
                      <a:endParaRPr lang="fr-FR" sz="3200" b="1" dirty="0">
                        <a:latin typeface="Times New Roman" pitchFamily="18" charset="0"/>
                        <a:ea typeface="Calibri"/>
                        <a:cs typeface="Times New Roman" pitchFamily="18" charset="0"/>
                      </a:endParaRPr>
                    </a:p>
                  </a:txBody>
                  <a:tcPr marL="68580" marR="68580" marT="0" marB="0"/>
                </a:tc>
                <a:tc>
                  <a:txBody>
                    <a:bodyPr/>
                    <a:lstStyle/>
                    <a:p>
                      <a:pPr algn="ctr">
                        <a:spcAft>
                          <a:spcPts val="0"/>
                        </a:spcAft>
                      </a:pPr>
                      <a:r>
                        <a:rPr lang="fr-FR" sz="2800" dirty="0">
                          <a:latin typeface="Times New Roman" pitchFamily="18" charset="0"/>
                          <a:cs typeface="Times New Roman" pitchFamily="18" charset="0"/>
                        </a:rPr>
                        <a:t>Exemple</a:t>
                      </a:r>
                      <a:endParaRPr lang="fr-FR" sz="3200" b="1" dirty="0">
                        <a:latin typeface="Times New Roman" pitchFamily="18" charset="0"/>
                        <a:ea typeface="Calibri"/>
                        <a:cs typeface="Times New Roman" pitchFamily="18" charset="0"/>
                      </a:endParaRPr>
                    </a:p>
                  </a:txBody>
                  <a:tcPr marL="68580" marR="68580" marT="0" marB="0"/>
                </a:tc>
              </a:tr>
              <a:tr h="561680">
                <a:tc>
                  <a:txBody>
                    <a:bodyPr/>
                    <a:lstStyle/>
                    <a:p>
                      <a:pPr algn="ctr">
                        <a:spcAft>
                          <a:spcPts val="0"/>
                        </a:spcAft>
                      </a:pPr>
                      <a:r>
                        <a:rPr lang="fr-FR" sz="2500" dirty="0" smtClean="0">
                          <a:latin typeface="Times New Roman" pitchFamily="18" charset="0"/>
                          <a:cs typeface="Times New Roman" pitchFamily="18" charset="0"/>
                        </a:rPr>
                        <a:t>[</a:t>
                      </a:r>
                      <a:r>
                        <a:rPr lang="fr-FR" sz="2500" kern="1200" dirty="0" smtClean="0">
                          <a:latin typeface="Times New Roman" pitchFamily="18" charset="0"/>
                          <a:cs typeface="Times New Roman" pitchFamily="18" charset="0"/>
                        </a:rPr>
                        <a:t>œ</a:t>
                      </a:r>
                      <a:r>
                        <a:rPr lang="fr-FR" sz="2500" dirty="0" smtClean="0">
                          <a:latin typeface="Times New Roman" pitchFamily="18" charset="0"/>
                          <a:cs typeface="Times New Roman" pitchFamily="18" charset="0"/>
                        </a:rPr>
                        <a:t>]</a:t>
                      </a:r>
                      <a:endParaRPr lang="fr-FR" sz="2500" b="1" dirty="0">
                        <a:latin typeface="Times New Roman" pitchFamily="18" charset="0"/>
                        <a:ea typeface="Calibri"/>
                        <a:cs typeface="Times New Roman" pitchFamily="18" charset="0"/>
                      </a:endParaRPr>
                    </a:p>
                  </a:txBody>
                  <a:tcPr marL="68580" marR="68580" marT="0" marB="0"/>
                </a:tc>
                <a:tc>
                  <a:txBody>
                    <a:bodyPr/>
                    <a:lstStyle/>
                    <a:p>
                      <a:pPr algn="l">
                        <a:spcAft>
                          <a:spcPts val="0"/>
                        </a:spcAft>
                      </a:pPr>
                      <a:r>
                        <a:rPr lang="fr-FR" sz="2500" dirty="0">
                          <a:latin typeface="Times New Roman" pitchFamily="18" charset="0"/>
                          <a:cs typeface="Times New Roman" pitchFamily="18" charset="0"/>
                        </a:rPr>
                        <a:t>peur, acteur, seul</a:t>
                      </a:r>
                      <a:endParaRPr lang="fr-FR" sz="2500" dirty="0">
                        <a:latin typeface="Times New Roman" pitchFamily="18" charset="0"/>
                        <a:ea typeface="Calibri"/>
                        <a:cs typeface="Times New Roman" pitchFamily="18" charset="0"/>
                      </a:endParaRPr>
                    </a:p>
                  </a:txBody>
                  <a:tcPr marL="68580" marR="68580" marT="0" marB="0"/>
                </a:tc>
              </a:tr>
              <a:tr h="577103">
                <a:tc>
                  <a:txBody>
                    <a:bodyPr/>
                    <a:lstStyle/>
                    <a:p>
                      <a:pPr algn="ctr">
                        <a:spcAft>
                          <a:spcPts val="0"/>
                        </a:spcAft>
                      </a:pPr>
                      <a:r>
                        <a:rPr lang="fr-FR" sz="2500" dirty="0" smtClean="0">
                          <a:latin typeface="Times New Roman" pitchFamily="18" charset="0"/>
                          <a:cs typeface="Times New Roman" pitchFamily="18" charset="0"/>
                        </a:rPr>
                        <a:t>[</a:t>
                      </a:r>
                      <a:r>
                        <a:rPr lang="fr-FR" sz="2500" kern="1200" dirty="0" smtClean="0">
                          <a:latin typeface="Times New Roman" pitchFamily="18" charset="0"/>
                          <a:cs typeface="Times New Roman" pitchFamily="18" charset="0"/>
                        </a:rPr>
                        <a:t>ə</a:t>
                      </a:r>
                      <a:r>
                        <a:rPr lang="fr-FR" sz="2500" dirty="0" smtClean="0">
                          <a:latin typeface="Times New Roman" pitchFamily="18" charset="0"/>
                          <a:cs typeface="Times New Roman" pitchFamily="18" charset="0"/>
                        </a:rPr>
                        <a:t>]</a:t>
                      </a:r>
                      <a:endParaRPr lang="fr-FR" sz="2500" b="1" dirty="0">
                        <a:latin typeface="Times New Roman" pitchFamily="18" charset="0"/>
                        <a:ea typeface="Calibri"/>
                        <a:cs typeface="Times New Roman" pitchFamily="18" charset="0"/>
                      </a:endParaRPr>
                    </a:p>
                  </a:txBody>
                  <a:tcPr marL="68580" marR="68580" marT="0" marB="0"/>
                </a:tc>
                <a:tc>
                  <a:txBody>
                    <a:bodyPr/>
                    <a:lstStyle/>
                    <a:p>
                      <a:pPr algn="l">
                        <a:spcAft>
                          <a:spcPts val="0"/>
                        </a:spcAft>
                      </a:pPr>
                      <a:r>
                        <a:rPr lang="fr-FR" sz="2500" dirty="0">
                          <a:latin typeface="Times New Roman" pitchFamily="18" charset="0"/>
                          <a:cs typeface="Times New Roman" pitchFamily="18" charset="0"/>
                        </a:rPr>
                        <a:t>le, que</a:t>
                      </a:r>
                      <a:endParaRPr lang="fr-FR" sz="2500" dirty="0">
                        <a:latin typeface="Times New Roman" pitchFamily="18" charset="0"/>
                        <a:ea typeface="Calibri"/>
                        <a:cs typeface="Times New Roman" pitchFamily="18" charset="0"/>
                      </a:endParaRPr>
                    </a:p>
                  </a:txBody>
                  <a:tcPr marL="68580" marR="68580" marT="0" marB="0"/>
                </a:tc>
              </a:tr>
              <a:tr h="555254">
                <a:tc>
                  <a:txBody>
                    <a:bodyPr/>
                    <a:lstStyle/>
                    <a:p>
                      <a:pPr algn="ctr">
                        <a:spcAft>
                          <a:spcPts val="0"/>
                        </a:spcAft>
                      </a:pPr>
                      <a:r>
                        <a:rPr lang="fr-FR" sz="2500" dirty="0">
                          <a:latin typeface="Times New Roman" pitchFamily="18" charset="0"/>
                          <a:cs typeface="Times New Roman" pitchFamily="18" charset="0"/>
                        </a:rPr>
                        <a:t>[u]</a:t>
                      </a:r>
                      <a:endParaRPr lang="fr-FR" sz="2500" dirty="0">
                        <a:latin typeface="Times New Roman" pitchFamily="18" charset="0"/>
                        <a:ea typeface="Calibri"/>
                        <a:cs typeface="Times New Roman" pitchFamily="18" charset="0"/>
                      </a:endParaRPr>
                    </a:p>
                  </a:txBody>
                  <a:tcPr marL="68580" marR="68580" marT="0" marB="0"/>
                </a:tc>
                <a:tc>
                  <a:txBody>
                    <a:bodyPr/>
                    <a:lstStyle/>
                    <a:p>
                      <a:pPr algn="l">
                        <a:spcAft>
                          <a:spcPts val="0"/>
                        </a:spcAft>
                      </a:pPr>
                      <a:r>
                        <a:rPr lang="fr-FR" sz="2500" dirty="0">
                          <a:latin typeface="Times New Roman" pitchFamily="18" charset="0"/>
                          <a:cs typeface="Times New Roman" pitchFamily="18" charset="0"/>
                        </a:rPr>
                        <a:t>doux, four, toutes</a:t>
                      </a:r>
                      <a:endParaRPr lang="fr-FR" sz="2500" dirty="0">
                        <a:latin typeface="Times New Roman" pitchFamily="18" charset="0"/>
                        <a:ea typeface="Calibri"/>
                        <a:cs typeface="Times New Roman" pitchFamily="18" charset="0"/>
                      </a:endParaRPr>
                    </a:p>
                  </a:txBody>
                  <a:tcPr marL="68580" marR="68580" marT="0" marB="0"/>
                </a:tc>
              </a:tr>
              <a:tr h="555254">
                <a:tc>
                  <a:txBody>
                    <a:bodyPr/>
                    <a:lstStyle/>
                    <a:p>
                      <a:pPr algn="ctr">
                        <a:spcAft>
                          <a:spcPts val="0"/>
                        </a:spcAft>
                      </a:pPr>
                      <a:r>
                        <a:rPr lang="fr-FR" sz="2500" dirty="0">
                          <a:latin typeface="Times New Roman" pitchFamily="18" charset="0"/>
                          <a:cs typeface="Times New Roman" pitchFamily="18" charset="0"/>
                        </a:rPr>
                        <a:t>[o]</a:t>
                      </a:r>
                      <a:endParaRPr lang="fr-FR" sz="2500" dirty="0">
                        <a:latin typeface="Times New Roman" pitchFamily="18" charset="0"/>
                        <a:ea typeface="Calibri"/>
                        <a:cs typeface="Times New Roman" pitchFamily="18" charset="0"/>
                      </a:endParaRPr>
                    </a:p>
                  </a:txBody>
                  <a:tcPr marL="68580" marR="68580" marT="0" marB="0"/>
                </a:tc>
                <a:tc>
                  <a:txBody>
                    <a:bodyPr/>
                    <a:lstStyle/>
                    <a:p>
                      <a:pPr algn="l">
                        <a:spcAft>
                          <a:spcPts val="0"/>
                        </a:spcAft>
                      </a:pPr>
                      <a:r>
                        <a:rPr lang="fr-FR" sz="2500" dirty="0">
                          <a:latin typeface="Times New Roman" pitchFamily="18" charset="0"/>
                          <a:cs typeface="Times New Roman" pitchFamily="18" charset="0"/>
                        </a:rPr>
                        <a:t>beau, dos, pôle</a:t>
                      </a:r>
                      <a:endParaRPr lang="fr-FR" sz="2500" dirty="0">
                        <a:latin typeface="Times New Roman" pitchFamily="18" charset="0"/>
                        <a:ea typeface="Calibri"/>
                        <a:cs typeface="Times New Roman" pitchFamily="18" charset="0"/>
                      </a:endParaRPr>
                    </a:p>
                  </a:txBody>
                  <a:tcPr marL="68580" marR="68580" marT="0" marB="0"/>
                </a:tc>
              </a:tr>
              <a:tr h="555254">
                <a:tc>
                  <a:txBody>
                    <a:bodyPr/>
                    <a:lstStyle/>
                    <a:p>
                      <a:pPr algn="ctr">
                        <a:spcAft>
                          <a:spcPts val="0"/>
                        </a:spcAft>
                      </a:pPr>
                      <a:r>
                        <a:rPr lang="fr-FR" sz="2500" dirty="0" smtClean="0">
                          <a:latin typeface="Times New Roman" pitchFamily="18" charset="0"/>
                          <a:cs typeface="Times New Roman" pitchFamily="18" charset="0"/>
                        </a:rPr>
                        <a:t>[</a:t>
                      </a:r>
                      <a:r>
                        <a:rPr lang="fr-FR" sz="2500" kern="1200" dirty="0" smtClean="0">
                          <a:latin typeface="Times New Roman" pitchFamily="18" charset="0"/>
                          <a:cs typeface="Times New Roman" pitchFamily="18" charset="0"/>
                        </a:rPr>
                        <a:t>ɔ</a:t>
                      </a:r>
                      <a:r>
                        <a:rPr lang="fr-FR" sz="2500" dirty="0" smtClean="0">
                          <a:latin typeface="Times New Roman" pitchFamily="18" charset="0"/>
                          <a:cs typeface="Times New Roman" pitchFamily="18" charset="0"/>
                        </a:rPr>
                        <a:t>]</a:t>
                      </a:r>
                      <a:endParaRPr lang="fr-FR" sz="2500" b="1" dirty="0">
                        <a:latin typeface="Times New Roman" pitchFamily="18" charset="0"/>
                        <a:ea typeface="Calibri"/>
                        <a:cs typeface="Times New Roman" pitchFamily="18" charset="0"/>
                      </a:endParaRPr>
                    </a:p>
                  </a:txBody>
                  <a:tcPr marL="68580" marR="68580" marT="0" marB="0"/>
                </a:tc>
                <a:tc>
                  <a:txBody>
                    <a:bodyPr/>
                    <a:lstStyle/>
                    <a:p>
                      <a:pPr algn="l">
                        <a:spcAft>
                          <a:spcPts val="0"/>
                        </a:spcAft>
                      </a:pPr>
                      <a:r>
                        <a:rPr lang="fr-FR" sz="2500" dirty="0">
                          <a:latin typeface="Times New Roman" pitchFamily="18" charset="0"/>
                          <a:cs typeface="Times New Roman" pitchFamily="18" charset="0"/>
                        </a:rPr>
                        <a:t>dort, bosse, Paul</a:t>
                      </a:r>
                      <a:endParaRPr lang="fr-FR" sz="2500" dirty="0">
                        <a:latin typeface="Times New Roman" pitchFamily="18" charset="0"/>
                        <a:ea typeface="Calibri"/>
                        <a:cs typeface="Times New Roman" pitchFamily="18" charset="0"/>
                      </a:endParaRPr>
                    </a:p>
                  </a:txBody>
                  <a:tcPr marL="68580" marR="68580" marT="0" marB="0"/>
                </a:tc>
              </a:tr>
              <a:tr h="555254">
                <a:tc>
                  <a:txBody>
                    <a:bodyPr/>
                    <a:lstStyle/>
                    <a:p>
                      <a:pPr algn="ctr">
                        <a:spcAft>
                          <a:spcPts val="0"/>
                        </a:spcAft>
                      </a:pPr>
                      <a:r>
                        <a:rPr lang="fr-FR" sz="2500" dirty="0" smtClean="0">
                          <a:latin typeface="Times New Roman" pitchFamily="18" charset="0"/>
                          <a:cs typeface="Times New Roman" pitchFamily="18" charset="0"/>
                        </a:rPr>
                        <a:t>[</a:t>
                      </a:r>
                      <a:r>
                        <a:rPr lang="fr-FR" sz="2500" kern="1200" dirty="0" smtClean="0">
                          <a:latin typeface="Times New Roman" pitchFamily="18" charset="0"/>
                          <a:cs typeface="Times New Roman" pitchFamily="18" charset="0"/>
                        </a:rPr>
                        <a:t>ɑ</a:t>
                      </a:r>
                      <a:r>
                        <a:rPr lang="fr-FR" sz="2500" dirty="0" smtClean="0">
                          <a:latin typeface="Times New Roman" pitchFamily="18" charset="0"/>
                          <a:cs typeface="Times New Roman" pitchFamily="18" charset="0"/>
                        </a:rPr>
                        <a:t>] </a:t>
                      </a:r>
                      <a:endParaRPr lang="fr-FR" sz="2500" b="1" dirty="0">
                        <a:latin typeface="Times New Roman" pitchFamily="18" charset="0"/>
                        <a:ea typeface="Calibri"/>
                        <a:cs typeface="Times New Roman" pitchFamily="18" charset="0"/>
                      </a:endParaRPr>
                    </a:p>
                  </a:txBody>
                  <a:tcPr marL="68580" marR="68580" marT="0" marB="0"/>
                </a:tc>
                <a:tc>
                  <a:txBody>
                    <a:bodyPr/>
                    <a:lstStyle/>
                    <a:p>
                      <a:pPr algn="l">
                        <a:spcAft>
                          <a:spcPts val="0"/>
                        </a:spcAft>
                      </a:pPr>
                      <a:r>
                        <a:rPr lang="fr-FR" sz="2500" dirty="0">
                          <a:latin typeface="Times New Roman" pitchFamily="18" charset="0"/>
                          <a:cs typeface="Times New Roman" pitchFamily="18" charset="0"/>
                        </a:rPr>
                        <a:t>bas, </a:t>
                      </a:r>
                      <a:r>
                        <a:rPr lang="fr-FR" sz="2500" dirty="0" smtClean="0">
                          <a:latin typeface="Times New Roman" pitchFamily="18" charset="0"/>
                          <a:cs typeface="Times New Roman" pitchFamily="18" charset="0"/>
                        </a:rPr>
                        <a:t>pas, âne</a:t>
                      </a:r>
                      <a:endParaRPr lang="fr-FR" sz="2500" dirty="0">
                        <a:latin typeface="Times New Roman" pitchFamily="18" charset="0"/>
                        <a:ea typeface="Calibri"/>
                        <a:cs typeface="Times New Roman" pitchFamily="18" charset="0"/>
                      </a:endParaRPr>
                    </a:p>
                  </a:txBody>
                  <a:tcPr marL="68580" marR="68580" marT="0" marB="0"/>
                </a:tc>
              </a:tr>
              <a:tr h="531317">
                <a:tc>
                  <a:txBody>
                    <a:bodyPr/>
                    <a:lstStyle/>
                    <a:p>
                      <a:pPr algn="ctr">
                        <a:spcAft>
                          <a:spcPts val="0"/>
                        </a:spcAft>
                      </a:pPr>
                      <a:r>
                        <a:rPr lang="fr-FR" sz="2500" dirty="0">
                          <a:latin typeface="Times New Roman" pitchFamily="18" charset="0"/>
                          <a:cs typeface="Times New Roman" pitchFamily="18" charset="0"/>
                        </a:rPr>
                        <a:t>[y]</a:t>
                      </a:r>
                      <a:endParaRPr lang="fr-FR" sz="2500" dirty="0">
                        <a:latin typeface="Times New Roman" pitchFamily="18" charset="0"/>
                        <a:ea typeface="Calibri"/>
                        <a:cs typeface="Times New Roman" pitchFamily="18"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500" dirty="0">
                          <a:latin typeface="Times New Roman" pitchFamily="18" charset="0"/>
                          <a:cs typeface="Times New Roman" pitchFamily="18" charset="0"/>
                        </a:rPr>
                        <a:t>pur, suce, </a:t>
                      </a:r>
                      <a:r>
                        <a:rPr lang="fr-FR" sz="2500" dirty="0" smtClean="0">
                          <a:latin typeface="Times New Roman" pitchFamily="18" charset="0"/>
                          <a:cs typeface="Times New Roman" pitchFamily="18" charset="0"/>
                        </a:rPr>
                        <a:t>une</a:t>
                      </a:r>
                      <a:endParaRPr lang="fr-FR" sz="2500" b="1" dirty="0" smtClean="0">
                        <a:latin typeface="Times New Roman" pitchFamily="18" charset="0"/>
                        <a:cs typeface="Times New Roman" pitchFamily="18" charset="0"/>
                      </a:endParaRPr>
                    </a:p>
                  </a:txBody>
                  <a:tcPr marL="68580" marR="68580" marT="0" marB="0"/>
                </a:tc>
              </a:tr>
              <a:tr h="53211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500" dirty="0" smtClean="0">
                          <a:latin typeface="Times New Roman" pitchFamily="18" charset="0"/>
                          <a:cs typeface="Times New Roman" pitchFamily="18" charset="0"/>
                        </a:rPr>
                        <a:t>[</a:t>
                      </a:r>
                      <a:r>
                        <a:rPr lang="fr-FR" sz="2500" kern="1200" dirty="0" smtClean="0">
                          <a:latin typeface="Times New Roman" pitchFamily="18" charset="0"/>
                          <a:cs typeface="Times New Roman" pitchFamily="18" charset="0"/>
                        </a:rPr>
                        <a:t>ø</a:t>
                      </a:r>
                      <a:r>
                        <a:rPr lang="fr-FR" sz="2500" dirty="0" smtClean="0">
                          <a:latin typeface="Times New Roman" pitchFamily="18" charset="0"/>
                          <a:cs typeface="Times New Roman" pitchFamily="18" charset="0"/>
                        </a:rPr>
                        <a:t>]</a:t>
                      </a:r>
                      <a:endParaRPr lang="fr-FR" sz="2500" b="1" dirty="0" smtClean="0">
                        <a:latin typeface="Times New Roman" pitchFamily="18" charset="0"/>
                        <a:cs typeface="Times New Roman" pitchFamily="18" charset="0"/>
                      </a:endParaRPr>
                    </a:p>
                  </a:txBody>
                  <a:tcPr marL="68580" marR="68580" marT="0" marB="0"/>
                </a:tc>
                <a:tc>
                  <a:txBody>
                    <a:bodyPr/>
                    <a:lstStyle/>
                    <a:p>
                      <a:pPr algn="l">
                        <a:spcAft>
                          <a:spcPts val="0"/>
                        </a:spcAft>
                      </a:pPr>
                      <a:r>
                        <a:rPr lang="fr-FR" sz="2500" dirty="0">
                          <a:latin typeface="Times New Roman" pitchFamily="18" charset="0"/>
                          <a:cs typeface="Times New Roman" pitchFamily="18" charset="0"/>
                        </a:rPr>
                        <a:t>deux, queue, cheveux</a:t>
                      </a:r>
                      <a:endParaRPr lang="fr-FR" sz="2500" dirty="0">
                        <a:latin typeface="Times New Roman" pitchFamily="18" charset="0"/>
                        <a:ea typeface="Calibri"/>
                        <a:cs typeface="Times New Roman" pitchFamily="18" charset="0"/>
                      </a:endParaRPr>
                    </a:p>
                  </a:txBody>
                  <a:tcPr marL="68580" marR="68580" marT="0" marB="0"/>
                </a:tc>
              </a:tr>
              <a:tr h="532118">
                <a:tc>
                  <a:txBody>
                    <a:bodyPr/>
                    <a:lstStyle/>
                    <a:p>
                      <a:pPr algn="ctr">
                        <a:spcAft>
                          <a:spcPts val="0"/>
                        </a:spcAft>
                      </a:pPr>
                      <a:r>
                        <a:rPr lang="fr-FR" sz="2500" b="1" dirty="0" smtClean="0">
                          <a:effectLst/>
                          <a:latin typeface="Times New Roman" pitchFamily="18" charset="0"/>
                          <a:ea typeface="Times New Roman"/>
                          <a:cs typeface="Times New Roman" pitchFamily="18" charset="0"/>
                        </a:rPr>
                        <a:t>[</a:t>
                      </a:r>
                      <a:r>
                        <a:rPr lang="vi-VN" sz="2500" b="1" i="0" kern="1200" dirty="0" smtClean="0">
                          <a:solidFill>
                            <a:schemeClr val="tx1"/>
                          </a:solidFill>
                          <a:effectLst/>
                          <a:latin typeface="Times New Roman" pitchFamily="18" charset="0"/>
                          <a:ea typeface="+mn-ea"/>
                          <a:cs typeface="Times New Roman" pitchFamily="18" charset="0"/>
                        </a:rPr>
                        <a:t>ɑ̃</a:t>
                      </a:r>
                      <a:r>
                        <a:rPr lang="fr-FR" sz="2500" b="1" dirty="0" smtClean="0">
                          <a:effectLst/>
                          <a:latin typeface="Times New Roman" pitchFamily="18" charset="0"/>
                          <a:ea typeface="Times New Roman"/>
                          <a:cs typeface="Times New Roman" pitchFamily="18" charset="0"/>
                        </a:rPr>
                        <a:t>]</a:t>
                      </a:r>
                      <a:endParaRPr lang="fr-FR" sz="2500" b="1" dirty="0">
                        <a:effectLst/>
                        <a:latin typeface="Times New Roman" pitchFamily="18" charset="0"/>
                        <a:ea typeface="Calibri"/>
                        <a:cs typeface="Times New Roman" pitchFamily="18" charset="0"/>
                      </a:endParaRPr>
                    </a:p>
                  </a:txBody>
                  <a:tcPr marL="68580" marR="68580" marT="0" marB="0"/>
                </a:tc>
                <a:tc>
                  <a:txBody>
                    <a:bodyPr/>
                    <a:lstStyle/>
                    <a:p>
                      <a:pPr algn="l">
                        <a:spcAft>
                          <a:spcPts val="0"/>
                        </a:spcAft>
                      </a:pPr>
                      <a:r>
                        <a:rPr lang="fr-FR" sz="2500" b="0" i="0" kern="1200" dirty="0" smtClean="0">
                          <a:solidFill>
                            <a:schemeClr val="tx1"/>
                          </a:solidFill>
                          <a:latin typeface="Times New Roman" pitchFamily="18" charset="0"/>
                          <a:ea typeface="+mn-ea"/>
                          <a:cs typeface="Times New Roman" pitchFamily="18" charset="0"/>
                        </a:rPr>
                        <a:t> r</a:t>
                      </a:r>
                      <a:r>
                        <a:rPr lang="fr-FR" sz="2500" b="1" i="0" kern="1200" dirty="0" smtClean="0">
                          <a:solidFill>
                            <a:schemeClr val="tx1"/>
                          </a:solidFill>
                          <a:latin typeface="Times New Roman" pitchFamily="18" charset="0"/>
                          <a:ea typeface="+mn-ea"/>
                          <a:cs typeface="Times New Roman" pitchFamily="18" charset="0"/>
                        </a:rPr>
                        <a:t>an</a:t>
                      </a:r>
                      <a:r>
                        <a:rPr lang="fr-FR" sz="2500" b="0" i="0" kern="1200" dirty="0" smtClean="0">
                          <a:solidFill>
                            <a:schemeClr val="tx1"/>
                          </a:solidFill>
                          <a:latin typeface="Times New Roman" pitchFamily="18" charset="0"/>
                          <a:ea typeface="+mn-ea"/>
                          <a:cs typeface="Times New Roman" pitchFamily="18" charset="0"/>
                        </a:rPr>
                        <a:t>g, d</a:t>
                      </a:r>
                      <a:r>
                        <a:rPr lang="fr-FR" sz="2500" b="1" i="0" kern="1200" dirty="0" smtClean="0">
                          <a:solidFill>
                            <a:schemeClr val="tx1"/>
                          </a:solidFill>
                          <a:latin typeface="Times New Roman" pitchFamily="18" charset="0"/>
                          <a:ea typeface="+mn-ea"/>
                          <a:cs typeface="Times New Roman" pitchFamily="18" charset="0"/>
                        </a:rPr>
                        <a:t>en</a:t>
                      </a:r>
                      <a:r>
                        <a:rPr lang="fr-FR" sz="2500" b="0" i="0" kern="1200" dirty="0" smtClean="0">
                          <a:solidFill>
                            <a:schemeClr val="tx1"/>
                          </a:solidFill>
                          <a:latin typeface="Times New Roman" pitchFamily="18" charset="0"/>
                          <a:ea typeface="+mn-ea"/>
                          <a:cs typeface="Times New Roman" pitchFamily="18" charset="0"/>
                        </a:rPr>
                        <a:t>t, t</a:t>
                      </a:r>
                      <a:r>
                        <a:rPr lang="fr-FR" sz="2500" b="1" i="0" kern="1200" dirty="0" smtClean="0">
                          <a:solidFill>
                            <a:schemeClr val="tx1"/>
                          </a:solidFill>
                          <a:latin typeface="Times New Roman" pitchFamily="18" charset="0"/>
                          <a:ea typeface="+mn-ea"/>
                          <a:cs typeface="Times New Roman" pitchFamily="18" charset="0"/>
                        </a:rPr>
                        <a:t>em</a:t>
                      </a:r>
                      <a:r>
                        <a:rPr lang="fr-FR" sz="2500" b="0" i="0" kern="1200" dirty="0" smtClean="0">
                          <a:solidFill>
                            <a:schemeClr val="tx1"/>
                          </a:solidFill>
                          <a:latin typeface="Times New Roman" pitchFamily="18" charset="0"/>
                          <a:ea typeface="+mn-ea"/>
                          <a:cs typeface="Times New Roman" pitchFamily="18" charset="0"/>
                        </a:rPr>
                        <a:t>ps, </a:t>
                      </a:r>
                      <a:r>
                        <a:rPr lang="fr-FR" sz="2500" b="1" i="0" kern="1200" dirty="0" smtClean="0">
                          <a:solidFill>
                            <a:schemeClr val="tx1"/>
                          </a:solidFill>
                          <a:latin typeface="Times New Roman" pitchFamily="18" charset="0"/>
                          <a:ea typeface="+mn-ea"/>
                          <a:cs typeface="Times New Roman" pitchFamily="18" charset="0"/>
                        </a:rPr>
                        <a:t>am</a:t>
                      </a:r>
                      <a:r>
                        <a:rPr lang="fr-FR" sz="2500" b="0" i="0" kern="1200" dirty="0" smtClean="0">
                          <a:solidFill>
                            <a:schemeClr val="tx1"/>
                          </a:solidFill>
                          <a:latin typeface="Times New Roman" pitchFamily="18" charset="0"/>
                          <a:ea typeface="+mn-ea"/>
                          <a:cs typeface="Times New Roman" pitchFamily="18" charset="0"/>
                        </a:rPr>
                        <a:t>pleur</a:t>
                      </a:r>
                      <a:endParaRPr lang="fr-FR" sz="2500" dirty="0">
                        <a:latin typeface="Times New Roman" pitchFamily="18" charset="0"/>
                        <a:ea typeface="Calibri"/>
                        <a:cs typeface="Times New Roman" pitchFamily="18" charset="0"/>
                      </a:endParaRPr>
                    </a:p>
                  </a:txBody>
                  <a:tcPr marL="68580" marR="68580" marT="0" marB="0"/>
                </a:tc>
              </a:tr>
              <a:tr h="532118">
                <a:tc>
                  <a:txBody>
                    <a:bodyPr/>
                    <a:lstStyle/>
                    <a:p>
                      <a:pPr algn="ctr">
                        <a:spcAft>
                          <a:spcPts val="0"/>
                        </a:spcAft>
                      </a:pPr>
                      <a:r>
                        <a:rPr lang="fr-FR" sz="2500" b="1" dirty="0" smtClean="0">
                          <a:effectLst/>
                          <a:latin typeface="Times New Roman" pitchFamily="18" charset="0"/>
                          <a:ea typeface="Times New Roman"/>
                          <a:cs typeface="Times New Roman" pitchFamily="18" charset="0"/>
                        </a:rPr>
                        <a:t>[</a:t>
                      </a:r>
                      <a:r>
                        <a:rPr lang="vi-VN" sz="2500" b="1" i="0" kern="1200" dirty="0" smtClean="0">
                          <a:solidFill>
                            <a:schemeClr val="tx1"/>
                          </a:solidFill>
                          <a:effectLst/>
                          <a:latin typeface="Times New Roman" pitchFamily="18" charset="0"/>
                          <a:ea typeface="+mn-ea"/>
                          <a:cs typeface="Times New Roman" pitchFamily="18" charset="0"/>
                        </a:rPr>
                        <a:t>ɔ̃</a:t>
                      </a:r>
                      <a:r>
                        <a:rPr lang="fr-FR" sz="2500" b="1" dirty="0" smtClean="0">
                          <a:effectLst/>
                          <a:latin typeface="Times New Roman" pitchFamily="18" charset="0"/>
                          <a:ea typeface="Times New Roman"/>
                          <a:cs typeface="Times New Roman" pitchFamily="18" charset="0"/>
                        </a:rPr>
                        <a:t>]</a:t>
                      </a:r>
                      <a:endParaRPr lang="fr-FR" sz="2500" b="1" dirty="0">
                        <a:effectLst/>
                        <a:latin typeface="Times New Roman" pitchFamily="18" charset="0"/>
                        <a:ea typeface="Calibri"/>
                        <a:cs typeface="Times New Roman" pitchFamily="18" charset="0"/>
                      </a:endParaRPr>
                    </a:p>
                  </a:txBody>
                  <a:tcPr marL="68580" marR="68580" marT="0" marB="0"/>
                </a:tc>
                <a:tc>
                  <a:txBody>
                    <a:bodyPr/>
                    <a:lstStyle/>
                    <a:p>
                      <a:pPr algn="l">
                        <a:spcAft>
                          <a:spcPts val="0"/>
                        </a:spcAft>
                      </a:pPr>
                      <a:r>
                        <a:rPr lang="fr-FR" sz="2500" dirty="0" smtClean="0">
                          <a:latin typeface="Times New Roman" pitchFamily="18" charset="0"/>
                          <a:ea typeface="Times New Roman"/>
                          <a:cs typeface="Times New Roman" pitchFamily="18" charset="0"/>
                        </a:rPr>
                        <a:t>b</a:t>
                      </a:r>
                      <a:r>
                        <a:rPr lang="fr-FR" sz="2500" b="1" dirty="0" smtClean="0">
                          <a:latin typeface="Times New Roman" pitchFamily="18" charset="0"/>
                          <a:ea typeface="Times New Roman"/>
                          <a:cs typeface="Times New Roman" pitchFamily="18" charset="0"/>
                        </a:rPr>
                        <a:t>on</a:t>
                      </a:r>
                      <a:r>
                        <a:rPr lang="fr-FR" sz="2500" dirty="0">
                          <a:latin typeface="Times New Roman" pitchFamily="18" charset="0"/>
                          <a:ea typeface="Times New Roman"/>
                          <a:cs typeface="Times New Roman" pitchFamily="18" charset="0"/>
                        </a:rPr>
                        <a:t>, </a:t>
                      </a:r>
                      <a:r>
                        <a:rPr lang="fr-FR" sz="2500" dirty="0" smtClean="0">
                          <a:latin typeface="Times New Roman" pitchFamily="18" charset="0"/>
                          <a:ea typeface="Times New Roman"/>
                          <a:cs typeface="Times New Roman" pitchFamily="18" charset="0"/>
                        </a:rPr>
                        <a:t>l</a:t>
                      </a:r>
                      <a:r>
                        <a:rPr lang="fr-FR" sz="2500" b="1" dirty="0" smtClean="0">
                          <a:latin typeface="Times New Roman" pitchFamily="18" charset="0"/>
                          <a:ea typeface="Times New Roman"/>
                          <a:cs typeface="Times New Roman" pitchFamily="18" charset="0"/>
                        </a:rPr>
                        <a:t>on</a:t>
                      </a:r>
                      <a:r>
                        <a:rPr lang="fr-FR" sz="2500" dirty="0" smtClean="0">
                          <a:latin typeface="Times New Roman" pitchFamily="18" charset="0"/>
                          <a:ea typeface="Times New Roman"/>
                          <a:cs typeface="Times New Roman" pitchFamily="18" charset="0"/>
                        </a:rPr>
                        <a:t>gue,</a:t>
                      </a:r>
                      <a:r>
                        <a:rPr lang="fr-FR" sz="2500" baseline="0" dirty="0" smtClean="0">
                          <a:latin typeface="Times New Roman" pitchFamily="18" charset="0"/>
                          <a:ea typeface="Times New Roman"/>
                          <a:cs typeface="Times New Roman" pitchFamily="18" charset="0"/>
                        </a:rPr>
                        <a:t> </a:t>
                      </a:r>
                      <a:r>
                        <a:rPr lang="fr-FR" sz="2500" b="0" i="0" kern="1200" dirty="0" smtClean="0">
                          <a:solidFill>
                            <a:schemeClr val="tx1"/>
                          </a:solidFill>
                          <a:latin typeface="Times New Roman" pitchFamily="18" charset="0"/>
                          <a:ea typeface="+mn-ea"/>
                          <a:cs typeface="Times New Roman" pitchFamily="18" charset="0"/>
                        </a:rPr>
                        <a:t> n</a:t>
                      </a:r>
                      <a:r>
                        <a:rPr lang="fr-FR" sz="2500" b="1" i="0" kern="1200" dirty="0" smtClean="0">
                          <a:solidFill>
                            <a:schemeClr val="tx1"/>
                          </a:solidFill>
                          <a:latin typeface="Times New Roman" pitchFamily="18" charset="0"/>
                          <a:ea typeface="+mn-ea"/>
                          <a:cs typeface="Times New Roman" pitchFamily="18" charset="0"/>
                        </a:rPr>
                        <a:t>om</a:t>
                      </a:r>
                      <a:r>
                        <a:rPr lang="fr-FR" sz="2500" b="0" i="0" kern="1200" dirty="0" smtClean="0">
                          <a:solidFill>
                            <a:schemeClr val="tx1"/>
                          </a:solidFill>
                          <a:latin typeface="Times New Roman" pitchFamily="18" charset="0"/>
                          <a:ea typeface="+mn-ea"/>
                          <a:cs typeface="Times New Roman" pitchFamily="18" charset="0"/>
                        </a:rPr>
                        <a:t>bre</a:t>
                      </a:r>
                      <a:endParaRPr lang="fr-FR" sz="2500" dirty="0">
                        <a:latin typeface="Times New Roman" pitchFamily="18" charset="0"/>
                        <a:ea typeface="Calibri"/>
                        <a:cs typeface="Times New Roman" pitchFamily="18" charset="0"/>
                      </a:endParaRPr>
                    </a:p>
                  </a:txBody>
                  <a:tcPr marL="68580" marR="68580" marT="0" marB="0"/>
                </a:tc>
              </a:tr>
              <a:tr h="532118">
                <a:tc>
                  <a:txBody>
                    <a:bodyPr/>
                    <a:lstStyle/>
                    <a:p>
                      <a:pPr algn="ctr">
                        <a:spcAft>
                          <a:spcPts val="0"/>
                        </a:spcAft>
                      </a:pPr>
                      <a:r>
                        <a:rPr lang="fr-FR" sz="2500" b="1" dirty="0" smtClean="0">
                          <a:effectLst/>
                          <a:latin typeface="Times New Roman" pitchFamily="18" charset="0"/>
                          <a:ea typeface="Times New Roman"/>
                          <a:cs typeface="Times New Roman" pitchFamily="18" charset="0"/>
                        </a:rPr>
                        <a:t>[</a:t>
                      </a:r>
                      <a:r>
                        <a:rPr lang="vi-VN" sz="2500" b="1" i="0" kern="1200" dirty="0" smtClean="0">
                          <a:solidFill>
                            <a:schemeClr val="tx1"/>
                          </a:solidFill>
                          <a:effectLst/>
                          <a:latin typeface="Times New Roman" pitchFamily="18" charset="0"/>
                          <a:ea typeface="+mn-ea"/>
                          <a:cs typeface="Times New Roman" pitchFamily="18" charset="0"/>
                        </a:rPr>
                        <a:t>œ̃</a:t>
                      </a:r>
                      <a:r>
                        <a:rPr lang="fr-FR" sz="2500" b="1" dirty="0" smtClean="0">
                          <a:effectLst/>
                          <a:latin typeface="Times New Roman" pitchFamily="18" charset="0"/>
                          <a:ea typeface="Times New Roman"/>
                          <a:cs typeface="Times New Roman" pitchFamily="18" charset="0"/>
                        </a:rPr>
                        <a:t>]</a:t>
                      </a:r>
                      <a:endParaRPr lang="fr-FR" sz="2500" b="1" dirty="0">
                        <a:effectLst/>
                        <a:latin typeface="Times New Roman" pitchFamily="18" charset="0"/>
                        <a:ea typeface="Calibri"/>
                        <a:cs typeface="Times New Roman" pitchFamily="18" charset="0"/>
                      </a:endParaRPr>
                    </a:p>
                  </a:txBody>
                  <a:tcPr marL="68580" marR="68580" marT="0" marB="0"/>
                </a:tc>
                <a:tc>
                  <a:txBody>
                    <a:bodyPr/>
                    <a:lstStyle/>
                    <a:p>
                      <a:pPr algn="l">
                        <a:spcAft>
                          <a:spcPts val="0"/>
                        </a:spcAft>
                      </a:pPr>
                      <a:r>
                        <a:rPr lang="fr-FR" sz="2500" dirty="0">
                          <a:latin typeface="Times New Roman" pitchFamily="18" charset="0"/>
                          <a:ea typeface="Times New Roman"/>
                          <a:cs typeface="Times New Roman" pitchFamily="18" charset="0"/>
                        </a:rPr>
                        <a:t>br</a:t>
                      </a:r>
                      <a:r>
                        <a:rPr lang="fr-FR" sz="2500" b="1" dirty="0">
                          <a:latin typeface="Times New Roman" pitchFamily="18" charset="0"/>
                          <a:ea typeface="Times New Roman"/>
                          <a:cs typeface="Times New Roman" pitchFamily="18" charset="0"/>
                        </a:rPr>
                        <a:t>un</a:t>
                      </a:r>
                      <a:r>
                        <a:rPr lang="fr-FR" sz="2500" dirty="0">
                          <a:latin typeface="Times New Roman" pitchFamily="18" charset="0"/>
                          <a:ea typeface="Times New Roman"/>
                          <a:cs typeface="Times New Roman" pitchFamily="18" charset="0"/>
                        </a:rPr>
                        <a:t>, </a:t>
                      </a:r>
                      <a:r>
                        <a:rPr lang="fr-FR" sz="2500" b="0" i="0" kern="1200" dirty="0" smtClean="0">
                          <a:solidFill>
                            <a:schemeClr val="tx1"/>
                          </a:solidFill>
                          <a:latin typeface="Times New Roman" pitchFamily="18" charset="0"/>
                          <a:ea typeface="+mn-ea"/>
                          <a:cs typeface="Times New Roman" pitchFamily="18" charset="0"/>
                        </a:rPr>
                        <a:t> l</a:t>
                      </a:r>
                      <a:r>
                        <a:rPr lang="fr-FR" sz="2500" b="1" i="0" kern="1200" dirty="0" smtClean="0">
                          <a:solidFill>
                            <a:schemeClr val="tx1"/>
                          </a:solidFill>
                          <a:latin typeface="Times New Roman" pitchFamily="18" charset="0"/>
                          <a:ea typeface="+mn-ea"/>
                          <a:cs typeface="Times New Roman" pitchFamily="18" charset="0"/>
                        </a:rPr>
                        <a:t>un</a:t>
                      </a:r>
                      <a:r>
                        <a:rPr lang="fr-FR" sz="2500" b="0" i="0" kern="1200" dirty="0" smtClean="0">
                          <a:solidFill>
                            <a:schemeClr val="tx1"/>
                          </a:solidFill>
                          <a:latin typeface="Times New Roman" pitchFamily="18" charset="0"/>
                          <a:ea typeface="+mn-ea"/>
                          <a:cs typeface="Times New Roman" pitchFamily="18" charset="0"/>
                        </a:rPr>
                        <a:t>di,</a:t>
                      </a:r>
                      <a:r>
                        <a:rPr lang="fr-FR" sz="2500" b="0" i="0" kern="1200" baseline="0" dirty="0" smtClean="0">
                          <a:solidFill>
                            <a:schemeClr val="tx1"/>
                          </a:solidFill>
                          <a:latin typeface="Times New Roman" pitchFamily="18" charset="0"/>
                          <a:ea typeface="+mn-ea"/>
                          <a:cs typeface="Times New Roman" pitchFamily="18" charset="0"/>
                        </a:rPr>
                        <a:t> </a:t>
                      </a:r>
                      <a:r>
                        <a:rPr lang="fr-FR" sz="2500" b="0" i="0" kern="1200" dirty="0" smtClean="0">
                          <a:solidFill>
                            <a:schemeClr val="tx1"/>
                          </a:solidFill>
                          <a:latin typeface="Times New Roman" pitchFamily="18" charset="0"/>
                          <a:ea typeface="+mn-ea"/>
                          <a:cs typeface="Times New Roman" pitchFamily="18" charset="0"/>
                        </a:rPr>
                        <a:t>déf</a:t>
                      </a:r>
                      <a:r>
                        <a:rPr lang="fr-FR" sz="2500" b="1" i="0" kern="1200" dirty="0" smtClean="0">
                          <a:solidFill>
                            <a:schemeClr val="tx1"/>
                          </a:solidFill>
                          <a:latin typeface="Times New Roman" pitchFamily="18" charset="0"/>
                          <a:ea typeface="+mn-ea"/>
                          <a:cs typeface="Times New Roman" pitchFamily="18" charset="0"/>
                        </a:rPr>
                        <a:t>un</a:t>
                      </a:r>
                      <a:r>
                        <a:rPr lang="fr-FR" sz="2500" b="0" i="0" kern="1200" dirty="0" smtClean="0">
                          <a:solidFill>
                            <a:schemeClr val="tx1"/>
                          </a:solidFill>
                          <a:latin typeface="Times New Roman" pitchFamily="18" charset="0"/>
                          <a:ea typeface="+mn-ea"/>
                          <a:cs typeface="Times New Roman" pitchFamily="18" charset="0"/>
                        </a:rPr>
                        <a:t>t,</a:t>
                      </a:r>
                      <a:r>
                        <a:rPr lang="fr-FR" sz="2500" b="1" i="0" kern="1200" dirty="0" smtClean="0">
                          <a:solidFill>
                            <a:schemeClr val="tx1"/>
                          </a:solidFill>
                          <a:latin typeface="Times New Roman" pitchFamily="18" charset="0"/>
                          <a:ea typeface="+mn-ea"/>
                          <a:cs typeface="Times New Roman" pitchFamily="18" charset="0"/>
                        </a:rPr>
                        <a:t> </a:t>
                      </a:r>
                      <a:r>
                        <a:rPr lang="fr-FR" sz="2500" b="0" i="0" kern="1200" dirty="0" smtClean="0">
                          <a:solidFill>
                            <a:schemeClr val="tx1"/>
                          </a:solidFill>
                          <a:latin typeface="Times New Roman" pitchFamily="18" charset="0"/>
                          <a:ea typeface="+mn-ea"/>
                          <a:cs typeface="Times New Roman" pitchFamily="18" charset="0"/>
                        </a:rPr>
                        <a:t>h</a:t>
                      </a:r>
                      <a:r>
                        <a:rPr lang="fr-FR" sz="2500" b="1" i="0" kern="1200" dirty="0" smtClean="0">
                          <a:solidFill>
                            <a:schemeClr val="tx1"/>
                          </a:solidFill>
                          <a:latin typeface="Times New Roman" pitchFamily="18" charset="0"/>
                          <a:ea typeface="+mn-ea"/>
                          <a:cs typeface="Times New Roman" pitchFamily="18" charset="0"/>
                        </a:rPr>
                        <a:t>um</a:t>
                      </a:r>
                      <a:r>
                        <a:rPr lang="fr-FR" sz="2500" b="0" i="0" kern="1200" dirty="0" smtClean="0">
                          <a:solidFill>
                            <a:schemeClr val="tx1"/>
                          </a:solidFill>
                          <a:latin typeface="Times New Roman" pitchFamily="18" charset="0"/>
                          <a:ea typeface="+mn-ea"/>
                          <a:cs typeface="Times New Roman" pitchFamily="18" charset="0"/>
                        </a:rPr>
                        <a:t>ble</a:t>
                      </a:r>
                      <a:endParaRPr lang="fr-FR" sz="2500" dirty="0">
                        <a:latin typeface="Times New Roman" pitchFamily="18" charset="0"/>
                        <a:ea typeface="Calibri"/>
                        <a:cs typeface="Times New Roman" pitchFamily="18" charset="0"/>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smtClean="0">
                <a:latin typeface="Times New Roman" pitchFamily="18" charset="0"/>
                <a:cs typeface="Times New Roman" pitchFamily="18" charset="0"/>
              </a:rPr>
              <a:t>B. Voyelles non- arrondies</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p>
        </p:txBody>
      </p:sp>
      <p:sp>
        <p:nvSpPr>
          <p:cNvPr id="3" name="Espace réservé du contenu 2"/>
          <p:cNvSpPr>
            <a:spLocks noGrp="1"/>
          </p:cNvSpPr>
          <p:nvPr>
            <p:ph idx="1"/>
          </p:nvPr>
        </p:nvSpPr>
        <p:spPr/>
        <p:txBody>
          <a:bodyPr/>
          <a:lstStyle/>
          <a:p>
            <a:r>
              <a:rPr lang="fr-FR" dirty="0" smtClean="0"/>
              <a:t>On parle de voyelles non-arrondies quand les lèvres sont bien </a:t>
            </a:r>
            <a:r>
              <a:rPr lang="fr-FR" b="1" dirty="0" smtClean="0"/>
              <a:t>écartées</a:t>
            </a:r>
            <a:r>
              <a:rPr lang="fr-FR" dirty="0" smtClean="0"/>
              <a:t>, ou dans une position </a:t>
            </a:r>
            <a:r>
              <a:rPr lang="fr-FR" b="1" dirty="0" smtClean="0"/>
              <a:t>neutre</a:t>
            </a:r>
            <a:endParaRPr lang="fr-FR" dirty="0"/>
          </a:p>
        </p:txBody>
      </p:sp>
      <p:pic>
        <p:nvPicPr>
          <p:cNvPr id="4" name="Image 3"/>
          <p:cNvPicPr/>
          <p:nvPr/>
        </p:nvPicPr>
        <p:blipFill>
          <a:blip r:embed="rId2"/>
          <a:srcRect r="45334"/>
          <a:stretch>
            <a:fillRect/>
          </a:stretch>
        </p:blipFill>
        <p:spPr bwMode="auto">
          <a:xfrm>
            <a:off x="357158" y="4071942"/>
            <a:ext cx="3786214" cy="2286016"/>
          </a:xfrm>
          <a:prstGeom prst="rect">
            <a:avLst/>
          </a:prstGeom>
          <a:noFill/>
          <a:ln w="9525">
            <a:noFill/>
            <a:miter lim="800000"/>
            <a:headEnd/>
            <a:tailEnd/>
          </a:ln>
        </p:spPr>
      </p:pic>
      <p:pic>
        <p:nvPicPr>
          <p:cNvPr id="41986" name="Picture 2" descr="C:\Users\mr\Desktop\652px-Voyelles.svg.png"/>
          <p:cNvPicPr>
            <a:picLocks noChangeAspect="1" noChangeArrowheads="1"/>
          </p:cNvPicPr>
          <p:nvPr/>
        </p:nvPicPr>
        <p:blipFill>
          <a:blip r:embed="rId3"/>
          <a:srcRect l="52914" r="22929"/>
          <a:stretch>
            <a:fillRect/>
          </a:stretch>
        </p:blipFill>
        <p:spPr bwMode="auto">
          <a:xfrm>
            <a:off x="4643438" y="2857496"/>
            <a:ext cx="4000528" cy="3809546"/>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413</Words>
  <Application>Microsoft Office PowerPoint</Application>
  <PresentationFormat>Affichage à l'écran (4:3)</PresentationFormat>
  <Paragraphs>103</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Les voyelles en français </vt:lpstr>
      <vt:lpstr>Diapositive 2</vt:lpstr>
      <vt:lpstr>Diapositive 3</vt:lpstr>
      <vt:lpstr>Diapositive 4</vt:lpstr>
      <vt:lpstr>Diapositive 5</vt:lpstr>
      <vt:lpstr>Diapositive 6</vt:lpstr>
      <vt:lpstr>2. L’arrondissement vs le non-arrondissement </vt:lpstr>
      <vt:lpstr>Diapositive 8</vt:lpstr>
      <vt:lpstr>B. Voyelles non- arrondies </vt:lpstr>
      <vt:lpstr>Diapositive 10</vt:lpstr>
      <vt:lpstr>Diapositive 11</vt:lpstr>
      <vt:lpstr>Diapositive 12</vt:lpstr>
      <vt:lpstr>Diapositive 13</vt:lpstr>
      <vt:lpstr>Diapositive 14</vt:lpstr>
      <vt:lpstr>Diapositive 15</vt:lpstr>
      <vt:lpstr>Diapositive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voyelles en français </dc:title>
  <dc:creator>mr</dc:creator>
  <cp:lastModifiedBy>mr</cp:lastModifiedBy>
  <cp:revision>8</cp:revision>
  <dcterms:created xsi:type="dcterms:W3CDTF">2021-02-11T10:23:25Z</dcterms:created>
  <dcterms:modified xsi:type="dcterms:W3CDTF">2021-11-10T09:14:48Z</dcterms:modified>
</cp:coreProperties>
</file>