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5"/>
  </p:notesMasterIdLst>
  <p:sldIdLst>
    <p:sldId id="438" r:id="rId2"/>
    <p:sldId id="439" r:id="rId3"/>
    <p:sldId id="441" r:id="rId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C0066"/>
    <a:srgbClr val="339933"/>
    <a:srgbClr val="CC0000"/>
    <a:srgbClr val="993300"/>
    <a:srgbClr val="FFCC00"/>
    <a:srgbClr val="A50021"/>
    <a:srgbClr val="FF0000"/>
    <a:srgbClr val="FFCC99"/>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00" autoAdjust="0"/>
    <p:restoredTop sz="83425" autoAdjust="0"/>
  </p:normalViewPr>
  <p:slideViewPr>
    <p:cSldViewPr snapToGrid="0" showGuides="1">
      <p:cViewPr varScale="1">
        <p:scale>
          <a:sx n="60" d="100"/>
          <a:sy n="60" d="100"/>
        </p:scale>
        <p:origin x="1344" y="78"/>
      </p:cViewPr>
      <p:guideLst>
        <p:guide orient="horz" pos="2183"/>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3A0632-E480-48B5-B931-A36A1A6C60DC}" type="datetimeFigureOut">
              <a:rPr lang="fr-FR" smtClean="0"/>
              <a:t>07/03/2021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79DEAE-846F-4343-A1E3-56725A21F705}" type="slidenum">
              <a:rPr lang="fr-FR" smtClean="0"/>
              <a:t>‹N°›</a:t>
            </a:fld>
            <a:endParaRPr lang="fr-FR"/>
          </a:p>
        </p:txBody>
      </p:sp>
    </p:spTree>
    <p:extLst>
      <p:ext uri="{BB962C8B-B14F-4D97-AF65-F5344CB8AC3E}">
        <p14:creationId xmlns:p14="http://schemas.microsoft.com/office/powerpoint/2010/main" val="666544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latin typeface="Verdana" panose="020B0604030504040204" pitchFamily="34" charset="0"/>
                <a:ea typeface="Verdana" panose="020B0604030504040204" pitchFamily="34" charset="0"/>
              </a:rPr>
              <a:t>Ces conseils s’appliquent également pour la soutenance de stage qui suit la remise du rapport de stage et la soutenance d’une thèse.</a:t>
            </a:r>
          </a:p>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87055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594867-E5C2-4EAD-9613-D3D464AAAC64}" type="datetimeFigureOut">
              <a:rPr lang="fr-FR" smtClean="0"/>
              <a:t>07/03/2021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02108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594867-E5C2-4EAD-9613-D3D464AAAC64}" type="datetimeFigureOut">
              <a:rPr lang="fr-FR" smtClean="0"/>
              <a:t>07/03/2021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2039470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594867-E5C2-4EAD-9613-D3D464AAAC64}" type="datetimeFigureOut">
              <a:rPr lang="fr-FR" smtClean="0"/>
              <a:t>07/03/2021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186734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594867-E5C2-4EAD-9613-D3D464AAAC64}" type="datetimeFigureOut">
              <a:rPr lang="fr-FR" smtClean="0"/>
              <a:t>07/03/2021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251277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E0594867-E5C2-4EAD-9613-D3D464AAAC64}" type="datetimeFigureOut">
              <a:rPr lang="fr-FR" smtClean="0"/>
              <a:t>07/03/2021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719986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594867-E5C2-4EAD-9613-D3D464AAAC64}" type="datetimeFigureOut">
              <a:rPr lang="fr-FR" smtClean="0"/>
              <a:t>07/03/2021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166685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839789"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172201"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594867-E5C2-4EAD-9613-D3D464AAAC64}" type="datetimeFigureOut">
              <a:rPr lang="fr-FR" smtClean="0"/>
              <a:t>07/03/2021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2779130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0594867-E5C2-4EAD-9613-D3D464AAAC64}" type="datetimeFigureOut">
              <a:rPr lang="fr-FR" smtClean="0"/>
              <a:t>07/03/2021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027902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594867-E5C2-4EAD-9613-D3D464AAAC64}" type="datetimeFigureOut">
              <a:rPr lang="fr-FR" smtClean="0"/>
              <a:t>07/03/2021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670265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E0594867-E5C2-4EAD-9613-D3D464AAAC64}" type="datetimeFigureOut">
              <a:rPr lang="fr-FR" smtClean="0"/>
              <a:t>07/03/2021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239824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E0594867-E5C2-4EAD-9613-D3D464AAAC64}" type="datetimeFigureOut">
              <a:rPr lang="fr-FR" smtClean="0"/>
              <a:t>07/03/2021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79776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594867-E5C2-4EAD-9613-D3D464AAAC64}" type="datetimeFigureOut">
              <a:rPr lang="fr-FR" smtClean="0"/>
              <a:t>07/03/2021</a:t>
            </a:fld>
            <a:endParaRPr lang="fr-F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7087AC-F73A-4C62-8BA6-A2A10B68B1EA}" type="slidenum">
              <a:rPr lang="fr-FR" smtClean="0"/>
              <a:t>‹N°›</a:t>
            </a:fld>
            <a:endParaRPr lang="fr-FR"/>
          </a:p>
        </p:txBody>
      </p:sp>
    </p:spTree>
    <p:extLst>
      <p:ext uri="{BB962C8B-B14F-4D97-AF65-F5344CB8AC3E}">
        <p14:creationId xmlns:p14="http://schemas.microsoft.com/office/powerpoint/2010/main" val="39587709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087CE2D-0C53-4592-9BCE-738FB8ED7DBA}"/>
              </a:ext>
            </a:extLst>
          </p:cNvPr>
          <p:cNvSpPr/>
          <p:nvPr/>
        </p:nvSpPr>
        <p:spPr>
          <a:xfrm>
            <a:off x="419686" y="1841706"/>
            <a:ext cx="11352628" cy="1785104"/>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4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03 : </a:t>
            </a:r>
          </a:p>
          <a:p>
            <a:pPr algn="ctr"/>
            <a:r>
              <a:rPr lang="fr-FR" sz="4400" b="1" i="1" dirty="0">
                <a:solidFill>
                  <a:schemeClr val="bg1"/>
                </a:solidFill>
                <a:latin typeface="Verdana" panose="020B0604030504040204" pitchFamily="34" charset="0"/>
                <a:ea typeface="Verdana" panose="020B0604030504040204" pitchFamily="34" charset="0"/>
              </a:rPr>
              <a:t>COMMENT ÉVITER LE PLAGIAT</a:t>
            </a:r>
            <a:endParaRPr lang="fr-FR" sz="440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199048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5">
            <a:extLst>
              <a:ext uri="{FF2B5EF4-FFF2-40B4-BE49-F238E27FC236}">
                <a16:creationId xmlns:a16="http://schemas.microsoft.com/office/drawing/2014/main" id="{24E4A7F7-C6EB-4BC7-86A6-A02DFEB9A83E}"/>
              </a:ext>
            </a:extLst>
          </p:cNvPr>
          <p:cNvSpPr>
            <a:spLocks noChangeArrowheads="1"/>
          </p:cNvSpPr>
          <p:nvPr/>
        </p:nvSpPr>
        <p:spPr bwMode="auto">
          <a:xfrm>
            <a:off x="119270" y="98589"/>
            <a:ext cx="11913704" cy="544050"/>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0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04 :</a:t>
            </a:r>
            <a:r>
              <a:rPr lang="fr-FR" sz="20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000" b="1" i="1" dirty="0">
                <a:solidFill>
                  <a:schemeClr val="bg1"/>
                </a:solidFill>
                <a:latin typeface="Verdana" panose="020B0604030504040204" pitchFamily="34" charset="0"/>
                <a:ea typeface="Verdana" panose="020B0604030504040204" pitchFamily="34" charset="0"/>
              </a:rPr>
              <a:t>COMMENT ÉVITER LE PLAGIAT</a:t>
            </a:r>
            <a:endParaRPr lang="fr-FR" sz="2000" dirty="0">
              <a:solidFill>
                <a:schemeClr val="bg1"/>
              </a:solidFill>
              <a:latin typeface="Verdana" panose="020B0604030504040204" pitchFamily="34" charset="0"/>
              <a:ea typeface="Verdana" panose="020B0604030504040204" pitchFamily="34" charset="0"/>
            </a:endParaRPr>
          </a:p>
        </p:txBody>
      </p:sp>
      <p:sp>
        <p:nvSpPr>
          <p:cNvPr id="4" name="Rectangle 3">
            <a:extLst>
              <a:ext uri="{FF2B5EF4-FFF2-40B4-BE49-F238E27FC236}">
                <a16:creationId xmlns:a16="http://schemas.microsoft.com/office/drawing/2014/main" id="{19F09141-082C-45CE-809B-0D0987B8A12D}"/>
              </a:ext>
            </a:extLst>
          </p:cNvPr>
          <p:cNvSpPr/>
          <p:nvPr/>
        </p:nvSpPr>
        <p:spPr>
          <a:xfrm>
            <a:off x="119270" y="642639"/>
            <a:ext cx="11913704" cy="1698285"/>
          </a:xfrm>
          <a:prstGeom prst="rect">
            <a:avLst/>
          </a:prstGeom>
        </p:spPr>
        <p:txBody>
          <a:bodyPr wrap="square">
            <a:spAutoFit/>
          </a:bodyPr>
          <a:lstStyle/>
          <a:p>
            <a:pPr lvl="1" algn="just">
              <a:lnSpc>
                <a:spcPct val="150000"/>
              </a:lnSpc>
            </a:pPr>
            <a:r>
              <a:rPr lang="fr-FR" b="1" dirty="0">
                <a:solidFill>
                  <a:srgbClr val="0000FF"/>
                </a:solidFill>
                <a:latin typeface="Verdana" panose="020B0604030504040204" pitchFamily="34" charset="0"/>
                <a:ea typeface="Verdana" panose="020B0604030504040204" pitchFamily="34" charset="0"/>
                <a:cs typeface="Times New Roman" panose="02020603050405020304" pitchFamily="18" charset="0"/>
              </a:rPr>
              <a:t>4.1. Définition du plagiat</a:t>
            </a:r>
            <a:endParaRPr lang="fr-FR" dirty="0">
              <a:solidFill>
                <a:srgbClr val="0000FF"/>
              </a:solidFill>
              <a:latin typeface="Verdana" panose="020B0604030504040204" pitchFamily="34" charset="0"/>
              <a:ea typeface="Verdana" panose="020B0604030504040204" pitchFamily="34" charset="0"/>
              <a:cs typeface="Times New Roman" panose="02020603050405020304" pitchFamily="18" charset="0"/>
            </a:endParaRPr>
          </a:p>
          <a:p>
            <a:pPr indent="449580" algn="just">
              <a:lnSpc>
                <a:spcPct val="150000"/>
              </a:lnSpc>
              <a:spcAft>
                <a:spcPts val="0"/>
              </a:spcAft>
            </a:pPr>
            <a:r>
              <a:rPr lang="fr-FR" dirty="0">
                <a:latin typeface="Verdana" panose="020B0604030504040204" pitchFamily="34" charset="0"/>
                <a:ea typeface="Verdana" panose="020B0604030504040204" pitchFamily="34" charset="0"/>
                <a:cs typeface="Times New Roman" panose="02020603050405020304" pitchFamily="18" charset="0"/>
              </a:rPr>
              <a:t>Le plagiat se produit lorsque des personnes présentent un travail comme étant le leur, alors qu'il provient d'une autre personne, intentionnellement ou non. De manière générale : le plagiat est une violation de la propriété intellectuelle d'autrui.</a:t>
            </a:r>
            <a:endParaRPr lang="fr-FR" dirty="0">
              <a:effectLst/>
              <a:latin typeface="Verdana" panose="020B0604030504040204" pitchFamily="34" charset="0"/>
              <a:ea typeface="Verdana" panose="020B060403050404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30536D60-1311-4532-813C-A7C7CCF68DCC}"/>
              </a:ext>
            </a:extLst>
          </p:cNvPr>
          <p:cNvSpPr/>
          <p:nvPr/>
        </p:nvSpPr>
        <p:spPr>
          <a:xfrm>
            <a:off x="198782" y="2340924"/>
            <a:ext cx="11873948" cy="4191276"/>
          </a:xfrm>
          <a:prstGeom prst="rect">
            <a:avLst/>
          </a:prstGeom>
        </p:spPr>
        <p:txBody>
          <a:bodyPr wrap="square">
            <a:spAutoFit/>
          </a:bodyPr>
          <a:lstStyle/>
          <a:p>
            <a:pPr lvl="1" algn="just">
              <a:lnSpc>
                <a:spcPct val="150000"/>
              </a:lnSpc>
            </a:pPr>
            <a:r>
              <a:rPr lang="fr-FR" b="1" dirty="0">
                <a:solidFill>
                  <a:srgbClr val="0000FF"/>
                </a:solidFill>
                <a:latin typeface="Verdana" panose="020B0604030504040204" pitchFamily="34" charset="0"/>
                <a:ea typeface="Verdana" panose="020B0604030504040204" pitchFamily="34" charset="0"/>
                <a:cs typeface="Times New Roman" panose="02020603050405020304" pitchFamily="18" charset="0"/>
              </a:rPr>
              <a:t>4.2. Comment éviter le plagiat</a:t>
            </a:r>
            <a:endParaRPr lang="fr-FR" dirty="0">
              <a:solidFill>
                <a:srgbClr val="0000FF"/>
              </a:solidFill>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fr-FR" dirty="0">
                <a:latin typeface="Verdana" panose="020B0604030504040204" pitchFamily="34" charset="0"/>
                <a:ea typeface="Verdana" panose="020B0604030504040204" pitchFamily="34" charset="0"/>
                <a:cs typeface="Times New Roman" panose="02020603050405020304" pitchFamily="18" charset="0"/>
              </a:rPr>
              <a:t>Enregistrez directement la source.</a:t>
            </a:r>
          </a:p>
          <a:p>
            <a:pPr algn="just">
              <a:lnSpc>
                <a:spcPct val="150000"/>
              </a:lnSpc>
              <a:spcAft>
                <a:spcPts val="0"/>
              </a:spcAft>
            </a:pPr>
            <a:r>
              <a:rPr lang="fr-FR" dirty="0">
                <a:latin typeface="Verdana" panose="020B0604030504040204" pitchFamily="34" charset="0"/>
                <a:ea typeface="Verdana" panose="020B0604030504040204" pitchFamily="34" charset="0"/>
                <a:cs typeface="Times New Roman" panose="02020603050405020304" pitchFamily="18" charset="0"/>
              </a:rPr>
              <a:t>Dans une thèse ou un mémoire, vous allez utiliser plusieurs sources. Pour garder une vue d’ensemble, il est important d’enregistrer les sources que vous utilisez au fur et à mesure. Vous pourrez ensuite retrouver facilement vos sources et n’oublierez pas les sources utilisées.</a:t>
            </a:r>
          </a:p>
          <a:p>
            <a:pPr indent="228600" algn="just">
              <a:lnSpc>
                <a:spcPct val="150000"/>
              </a:lnSpc>
              <a:spcAft>
                <a:spcPts val="0"/>
              </a:spcAft>
            </a:pPr>
            <a:r>
              <a:rPr lang="fr-FR" dirty="0">
                <a:latin typeface="Verdana" panose="020B0604030504040204" pitchFamily="34" charset="0"/>
                <a:ea typeface="Verdana" panose="020B0604030504040204" pitchFamily="34" charset="0"/>
                <a:cs typeface="Times New Roman" panose="02020603050405020304" pitchFamily="18" charset="0"/>
              </a:rPr>
              <a:t>Pour la gestion des sources, vous pouvez utiliser un logiciel de gestion bibliographiques.</a:t>
            </a:r>
          </a:p>
          <a:p>
            <a:pPr marL="28575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cs typeface="Times New Roman" panose="02020603050405020304" pitchFamily="18" charset="0"/>
              </a:rPr>
              <a:t>Mentionnez la référence de la source en suivant le style de citation que vous devez utiliser dans la bibliographie (liste de références).</a:t>
            </a:r>
          </a:p>
          <a:p>
            <a:pPr marL="285750" indent="-285750" algn="just">
              <a:lnSpc>
                <a:spcPct val="150000"/>
              </a:lnSpc>
              <a:buFont typeface="Wingdings" panose="05000000000000000000" pitchFamily="2" charset="2"/>
              <a:buChar char="Ø"/>
            </a:pPr>
            <a:r>
              <a:rPr lang="fr-FR" dirty="0">
                <a:latin typeface="Verdana" panose="020B0604030504040204" pitchFamily="34" charset="0"/>
                <a:ea typeface="Verdana" panose="020B0604030504040204" pitchFamily="34" charset="0"/>
                <a:cs typeface="Times New Roman" panose="02020603050405020304" pitchFamily="18" charset="0"/>
              </a:rPr>
              <a:t>Citez ou paraphrasez de la bonne manière.</a:t>
            </a:r>
          </a:p>
          <a:p>
            <a:pPr indent="228600" algn="just">
              <a:lnSpc>
                <a:spcPct val="150000"/>
              </a:lnSpc>
              <a:spcAft>
                <a:spcPts val="0"/>
              </a:spcAft>
            </a:pPr>
            <a:endParaRPr lang="fr-FR" dirty="0">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793766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barn(inVertical)">
                                      <p:cBhvr>
                                        <p:cTn id="35" dur="500"/>
                                        <p:tgtEl>
                                          <p:spTgt spid="3">
                                            <p:txEl>
                                              <p:pRg st="2" end="2"/>
                                            </p:txEl>
                                          </p:spTgt>
                                        </p:tgtEl>
                                      </p:cBhvr>
                                    </p:animEffect>
                                  </p:childTnLst>
                                </p:cTn>
                              </p:par>
                              <p:par>
                                <p:cTn id="36" presetID="16" presetClass="entr" presetSubtype="21" fill="hold" nodeType="with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Effect transition="in" filter="barn(inVertical)">
                                      <p:cBhvr>
                                        <p:cTn id="38" dur="500"/>
                                        <p:tgtEl>
                                          <p:spTgt spid="3">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Effect transition="in" filter="fade">
                                      <p:cBhvr>
                                        <p:cTn id="43" dur="1000"/>
                                        <p:tgtEl>
                                          <p:spTgt spid="3">
                                            <p:txEl>
                                              <p:pRg st="4" end="4"/>
                                            </p:txEl>
                                          </p:spTgt>
                                        </p:tgtEl>
                                      </p:cBhvr>
                                    </p:animEffect>
                                    <p:anim calcmode="lin" valueType="num">
                                      <p:cBhvr>
                                        <p:cTn id="4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nodeType="clickEffect">
                                  <p:stCondLst>
                                    <p:cond delay="0"/>
                                  </p:stCondLst>
                                  <p:childTnLst>
                                    <p:set>
                                      <p:cBhvr>
                                        <p:cTn id="49" dur="1" fill="hold">
                                          <p:stCondLst>
                                            <p:cond delay="0"/>
                                          </p:stCondLst>
                                        </p:cTn>
                                        <p:tgtEl>
                                          <p:spTgt spid="3">
                                            <p:txEl>
                                              <p:pRg st="5" end="5"/>
                                            </p:txEl>
                                          </p:spTgt>
                                        </p:tgtEl>
                                        <p:attrNameLst>
                                          <p:attrName>style.visibility</p:attrName>
                                        </p:attrNameLst>
                                      </p:cBhvr>
                                      <p:to>
                                        <p:strVal val="visible"/>
                                      </p:to>
                                    </p:set>
                                    <p:animEffect transition="in" filter="fade">
                                      <p:cBhvr>
                                        <p:cTn id="50" dur="1000"/>
                                        <p:tgtEl>
                                          <p:spTgt spid="3">
                                            <p:txEl>
                                              <p:pRg st="5" end="5"/>
                                            </p:txEl>
                                          </p:spTgt>
                                        </p:tgtEl>
                                      </p:cBhvr>
                                    </p:animEffect>
                                    <p:anim calcmode="lin" valueType="num">
                                      <p:cBhvr>
                                        <p:cTn id="5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C2D3D61-75B1-4F7F-BDDC-CC477357C2F1}"/>
              </a:ext>
            </a:extLst>
          </p:cNvPr>
          <p:cNvSpPr/>
          <p:nvPr/>
        </p:nvSpPr>
        <p:spPr>
          <a:xfrm>
            <a:off x="449179" y="755335"/>
            <a:ext cx="11518232" cy="4524315"/>
          </a:xfrm>
          <a:prstGeom prst="rect">
            <a:avLst/>
          </a:prstGeom>
        </p:spPr>
        <p:txBody>
          <a:bodyPr wrap="square">
            <a:spAutoFit/>
          </a:bodyPr>
          <a:lstStyle/>
          <a:p>
            <a:pPr algn="just">
              <a:lnSpc>
                <a:spcPct val="150000"/>
              </a:lnSpc>
              <a:spcAft>
                <a:spcPts val="0"/>
              </a:spcAft>
            </a:pPr>
            <a:r>
              <a:rPr lang="fr-FR" u="sng" dirty="0">
                <a:latin typeface="Verdana" panose="020B0604030504040204" pitchFamily="34" charset="0"/>
                <a:ea typeface="Verdana" panose="020B0604030504040204" pitchFamily="34" charset="0"/>
                <a:cs typeface="Times New Roman" panose="02020603050405020304" pitchFamily="18" charset="0"/>
              </a:rPr>
              <a:t>Citation :</a:t>
            </a:r>
            <a:endParaRPr lang="fr-FR" dirty="0">
              <a:latin typeface="Verdana" panose="020B0604030504040204" pitchFamily="34" charset="0"/>
              <a:ea typeface="Verdana" panose="020B0604030504040204" pitchFamily="34" charset="0"/>
              <a:cs typeface="Times New Roman" panose="02020603050405020304" pitchFamily="18" charset="0"/>
            </a:endParaRPr>
          </a:p>
          <a:p>
            <a:pPr marL="342900" lvl="0" indent="-342900">
              <a:lnSpc>
                <a:spcPct val="150000"/>
              </a:lnSpc>
              <a:spcAft>
                <a:spcPts val="0"/>
              </a:spcAft>
              <a:buFont typeface="Times New Roman" panose="02020603050405020304" pitchFamily="18" charset="0"/>
              <a:buChar char="-"/>
            </a:pPr>
            <a:r>
              <a:rPr lang="fr-FR" dirty="0">
                <a:latin typeface="Verdana" panose="020B0604030504040204" pitchFamily="34" charset="0"/>
                <a:ea typeface="Verdana" panose="020B0604030504040204" pitchFamily="34" charset="0"/>
                <a:cs typeface="Times New Roman" panose="02020603050405020304" pitchFamily="18" charset="0"/>
              </a:rPr>
              <a:t>Utilisez les guillemets lorsque vous citez un bout de phrase, une phrase ou un bref paragraphe. </a:t>
            </a:r>
          </a:p>
          <a:p>
            <a:pPr marL="342900" lvl="0" indent="-342900" algn="just">
              <a:lnSpc>
                <a:spcPct val="150000"/>
              </a:lnSpc>
              <a:spcAft>
                <a:spcPts val="0"/>
              </a:spcAft>
              <a:buFont typeface="Times New Roman" panose="02020603050405020304" pitchFamily="18" charset="0"/>
              <a:buChar char="-"/>
            </a:pPr>
            <a:r>
              <a:rPr lang="fr-FR" dirty="0">
                <a:latin typeface="Verdana" panose="020B0604030504040204" pitchFamily="34" charset="0"/>
                <a:ea typeface="Verdana" panose="020B0604030504040204" pitchFamily="34" charset="0"/>
                <a:cs typeface="Times New Roman" panose="02020603050405020304" pitchFamily="18" charset="0"/>
              </a:rPr>
              <a:t>Les citations plus longues ne devraient pas être encadrées par des guillemets. Elles doivent être mises en retrait, conformément aux indications que vous trouverez dans le guide de style.</a:t>
            </a:r>
          </a:p>
          <a:p>
            <a:pPr algn="just">
              <a:lnSpc>
                <a:spcPct val="150000"/>
              </a:lnSpc>
              <a:spcAft>
                <a:spcPts val="0"/>
              </a:spcAft>
            </a:pPr>
            <a:r>
              <a:rPr lang="fr-FR" u="sng" dirty="0">
                <a:latin typeface="Verdana" panose="020B0604030504040204" pitchFamily="34" charset="0"/>
                <a:ea typeface="Verdana" panose="020B0604030504040204" pitchFamily="34" charset="0"/>
                <a:cs typeface="Times New Roman" panose="02020603050405020304" pitchFamily="18" charset="0"/>
              </a:rPr>
              <a:t>La paraphrase :</a:t>
            </a:r>
            <a:endParaRPr lang="fr-FR" dirty="0">
              <a:latin typeface="Verdana" panose="020B0604030504040204" pitchFamily="34" charset="0"/>
              <a:ea typeface="Verdana" panose="020B0604030504040204" pitchFamily="34" charset="0"/>
              <a:cs typeface="Times New Roman" panose="02020603050405020304" pitchFamily="18" charset="0"/>
            </a:endParaRPr>
          </a:p>
          <a:p>
            <a:pPr>
              <a:lnSpc>
                <a:spcPct val="150000"/>
              </a:lnSpc>
              <a:spcAft>
                <a:spcPts val="0"/>
              </a:spcAft>
            </a:pPr>
            <a:r>
              <a:rPr lang="fr-FR" dirty="0">
                <a:latin typeface="Verdana" panose="020B0604030504040204" pitchFamily="34" charset="0"/>
                <a:ea typeface="Verdana" panose="020B0604030504040204" pitchFamily="34" charset="0"/>
                <a:cs typeface="Times New Roman" panose="02020603050405020304" pitchFamily="18" charset="0"/>
              </a:rPr>
              <a:t>Elle</a:t>
            </a:r>
            <a:r>
              <a:rPr lang="fr-FR" b="1" dirty="0">
                <a:latin typeface="Verdana" panose="020B0604030504040204" pitchFamily="34" charset="0"/>
                <a:ea typeface="Verdana" panose="020B0604030504040204" pitchFamily="34" charset="0"/>
                <a:cs typeface="Times New Roman" panose="02020603050405020304" pitchFamily="18" charset="0"/>
              </a:rPr>
              <a:t> </a:t>
            </a:r>
            <a:r>
              <a:rPr lang="fr-FR" dirty="0">
                <a:latin typeface="Verdana" panose="020B0604030504040204" pitchFamily="34" charset="0"/>
                <a:ea typeface="Verdana" panose="020B0604030504040204" pitchFamily="34" charset="0"/>
                <a:cs typeface="Times New Roman" panose="02020603050405020304" pitchFamily="18" charset="0"/>
              </a:rPr>
              <a:t>consiste à reformuler avec ses propres mots et ses propres phrases les écrits d’une autre personne. Comme pour la citation la référence du document paraphrasé doit être indiquée en note de bas de page. En fin de document la bibliographie doit lister tous les documents utilisés avec leur référence complète</a:t>
            </a:r>
          </a:p>
          <a:p>
            <a:pPr marL="342900" lvl="0" indent="-342900">
              <a:spcAft>
                <a:spcPts val="0"/>
              </a:spcAft>
              <a:buFont typeface="Wingdings" panose="05000000000000000000" pitchFamily="2" charset="2"/>
              <a:buChar char=""/>
            </a:pPr>
            <a:r>
              <a:rPr lang="fr-FR" dirty="0">
                <a:latin typeface="Verdana" panose="020B0604030504040204" pitchFamily="34" charset="0"/>
                <a:ea typeface="Verdana" panose="020B0604030504040204" pitchFamily="34" charset="0"/>
              </a:rPr>
              <a:t>Vérifiez votre texte avec le détecteur de plagiat </a:t>
            </a:r>
            <a:r>
              <a:rPr lang="fr-FR" i="1" dirty="0">
                <a:latin typeface="Verdana" panose="020B0604030504040204" pitchFamily="34" charset="0"/>
                <a:ea typeface="Verdana" panose="020B0604030504040204" pitchFamily="34" charset="0"/>
              </a:rPr>
              <a:t>de </a:t>
            </a:r>
            <a:r>
              <a:rPr lang="fr-FR" i="1" dirty="0" err="1">
                <a:latin typeface="Verdana" panose="020B0604030504040204" pitchFamily="34" charset="0"/>
                <a:ea typeface="Verdana" panose="020B0604030504040204" pitchFamily="34" charset="0"/>
              </a:rPr>
              <a:t>Scribb</a:t>
            </a:r>
            <a:endParaRPr lang="fr-FR" b="1" dirty="0">
              <a:latin typeface="Verdana" panose="020B0604030504040204" pitchFamily="34" charset="0"/>
              <a:ea typeface="Verdana" panose="020B0604030504040204" pitchFamily="34" charset="0"/>
            </a:endParaRPr>
          </a:p>
        </p:txBody>
      </p:sp>
      <p:sp>
        <p:nvSpPr>
          <p:cNvPr id="5" name="AutoShape 5">
            <a:extLst>
              <a:ext uri="{FF2B5EF4-FFF2-40B4-BE49-F238E27FC236}">
                <a16:creationId xmlns:a16="http://schemas.microsoft.com/office/drawing/2014/main" id="{397C5AC6-3BA0-4BBD-B29D-BF87601EFE51}"/>
              </a:ext>
            </a:extLst>
          </p:cNvPr>
          <p:cNvSpPr>
            <a:spLocks noChangeArrowheads="1"/>
          </p:cNvSpPr>
          <p:nvPr/>
        </p:nvSpPr>
        <p:spPr bwMode="auto">
          <a:xfrm>
            <a:off x="119270" y="98589"/>
            <a:ext cx="11913704" cy="544050"/>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0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04 :</a:t>
            </a:r>
            <a:r>
              <a:rPr lang="fr-FR" sz="20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000" b="1" i="1" dirty="0">
                <a:solidFill>
                  <a:schemeClr val="bg1"/>
                </a:solidFill>
                <a:latin typeface="Verdana" panose="020B0604030504040204" pitchFamily="34" charset="0"/>
                <a:ea typeface="Verdana" panose="020B0604030504040204" pitchFamily="34" charset="0"/>
              </a:rPr>
              <a:t>COMMENT ÉVITER LE PLAGIAT</a:t>
            </a:r>
            <a:endParaRPr lang="fr-FR" sz="200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775223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anim calcmode="lin" valueType="num">
                                      <p:cBhvr>
                                        <p:cTn id="1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1000"/>
                                        <p:tgtEl>
                                          <p:spTgt spid="4">
                                            <p:txEl>
                                              <p:pRg st="2" end="2"/>
                                            </p:txEl>
                                          </p:spTgt>
                                        </p:tgtEl>
                                      </p:cBhvr>
                                    </p:animEffect>
                                    <p:anim calcmode="lin" valueType="num">
                                      <p:cBhvr>
                                        <p:cTn id="1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4">
                                            <p:txEl>
                                              <p:pRg st="3" end="3"/>
                                            </p:txEl>
                                          </p:spTgt>
                                        </p:tgtEl>
                                        <p:attrNameLst>
                                          <p:attrName>style.visibility</p:attrName>
                                        </p:attrNameLst>
                                      </p:cBhvr>
                                      <p:to>
                                        <p:strVal val="visible"/>
                                      </p:to>
                                    </p:set>
                                    <p:animEffect transition="in" filter="fade">
                                      <p:cBhvr>
                                        <p:cTn id="24" dur="1000"/>
                                        <p:tgtEl>
                                          <p:spTgt spid="4">
                                            <p:txEl>
                                              <p:pRg st="3" end="3"/>
                                            </p:txEl>
                                          </p:spTgt>
                                        </p:tgtEl>
                                      </p:cBhvr>
                                    </p:animEffect>
                                    <p:anim calcmode="lin" valueType="num">
                                      <p:cBhvr>
                                        <p:cTn id="25"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4">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4">
                                            <p:txEl>
                                              <p:pRg st="4" end="4"/>
                                            </p:txEl>
                                          </p:spTgt>
                                        </p:tgtEl>
                                        <p:attrNameLst>
                                          <p:attrName>style.visibility</p:attrName>
                                        </p:attrNameLst>
                                      </p:cBhvr>
                                      <p:to>
                                        <p:strVal val="visible"/>
                                      </p:to>
                                    </p:set>
                                    <p:animEffect transition="in" filter="fade">
                                      <p:cBhvr>
                                        <p:cTn id="29" dur="1000"/>
                                        <p:tgtEl>
                                          <p:spTgt spid="4">
                                            <p:txEl>
                                              <p:pRg st="4" end="4"/>
                                            </p:txEl>
                                          </p:spTgt>
                                        </p:tgtEl>
                                      </p:cBhvr>
                                    </p:animEffect>
                                    <p:anim calcmode="lin" valueType="num">
                                      <p:cBhvr>
                                        <p:cTn id="30"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4">
                                            <p:txEl>
                                              <p:pRg st="5" end="5"/>
                                            </p:txEl>
                                          </p:spTgt>
                                        </p:tgtEl>
                                        <p:attrNameLst>
                                          <p:attrName>style.visibility</p:attrName>
                                        </p:attrNameLst>
                                      </p:cBhvr>
                                      <p:to>
                                        <p:strVal val="visible"/>
                                      </p:to>
                                    </p:set>
                                    <p:animEffect transition="in" filter="fade">
                                      <p:cBhvr>
                                        <p:cTn id="36" dur="1000"/>
                                        <p:tgtEl>
                                          <p:spTgt spid="4">
                                            <p:txEl>
                                              <p:pRg st="5" end="5"/>
                                            </p:txEl>
                                          </p:spTgt>
                                        </p:tgtEl>
                                      </p:cBhvr>
                                    </p:animEffect>
                                    <p:anim calcmode="lin" valueType="num">
                                      <p:cBhvr>
                                        <p:cTn id="37"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2020</TotalTime>
  <Words>315</Words>
  <Application>Microsoft Office PowerPoint</Application>
  <PresentationFormat>Grand écran</PresentationFormat>
  <Paragraphs>20</Paragraphs>
  <Slides>3</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3</vt:i4>
      </vt:variant>
    </vt:vector>
  </HeadingPairs>
  <TitlesOfParts>
    <vt:vector size="10" baseType="lpstr">
      <vt:lpstr>Arial</vt:lpstr>
      <vt:lpstr>Calibri</vt:lpstr>
      <vt:lpstr>Calibri Light</vt:lpstr>
      <vt:lpstr>Times New Roman</vt:lpstr>
      <vt:lpstr>Verdana</vt:lpstr>
      <vt:lpstr>Wingdings</vt:lpstr>
      <vt:lpstr>1_Thème Office</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Sarah</dc:creator>
  <cp:lastModifiedBy>sarah.sahnoune@gmail.com</cp:lastModifiedBy>
  <cp:revision>154</cp:revision>
  <dcterms:created xsi:type="dcterms:W3CDTF">2018-10-25T16:10:57Z</dcterms:created>
  <dcterms:modified xsi:type="dcterms:W3CDTF">2021-03-07T10:38:04Z</dcterms:modified>
</cp:coreProperties>
</file>