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9"/>
  </p:notesMasterIdLst>
  <p:sldIdLst>
    <p:sldId id="258" r:id="rId2"/>
    <p:sldId id="456" r:id="rId3"/>
    <p:sldId id="444" r:id="rId4"/>
    <p:sldId id="433" r:id="rId5"/>
    <p:sldId id="457" r:id="rId6"/>
    <p:sldId id="458" r:id="rId7"/>
    <p:sldId id="459" r:id="rId8"/>
    <p:sldId id="460" r:id="rId9"/>
    <p:sldId id="461" r:id="rId10"/>
    <p:sldId id="468" r:id="rId11"/>
    <p:sldId id="445" r:id="rId12"/>
    <p:sldId id="462" r:id="rId13"/>
    <p:sldId id="467" r:id="rId14"/>
    <p:sldId id="463" r:id="rId15"/>
    <p:sldId id="464" r:id="rId16"/>
    <p:sldId id="465" r:id="rId17"/>
    <p:sldId id="466"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92929"/>
    <a:srgbClr val="660066"/>
    <a:srgbClr val="408089"/>
    <a:srgbClr val="DBFABC"/>
    <a:srgbClr val="8EF02C"/>
    <a:srgbClr val="D9FAB8"/>
    <a:srgbClr val="D7FAB4"/>
    <a:srgbClr val="CDF9A1"/>
    <a:srgbClr val="5D80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420" autoAdjust="0"/>
  </p:normalViewPr>
  <p:slideViewPr>
    <p:cSldViewPr>
      <p:cViewPr>
        <p:scale>
          <a:sx n="100" d="100"/>
          <a:sy n="100" d="100"/>
        </p:scale>
        <p:origin x="-414" y="6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88"/>
    </p:cViewPr>
  </p:sorterViewPr>
  <p:notesViewPr>
    <p:cSldViewPr>
      <p:cViewPr varScale="1">
        <p:scale>
          <a:sx n="38" d="100"/>
          <a:sy n="38" d="100"/>
        </p:scale>
        <p:origin x="-154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mn-cs"/>
              </a:defRPr>
            </a:lvl1pPr>
          </a:lstStyle>
          <a:p>
            <a:pPr>
              <a:defRPr/>
            </a:pPr>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mn-cs"/>
              </a:defRPr>
            </a:lvl1pPr>
          </a:lstStyle>
          <a:p>
            <a:pPr>
              <a:defRPr/>
            </a:pPr>
            <a:fld id="{FD9DFA8D-ACB1-4BDF-BC98-E2E71900A255}" type="datetimeFigureOut">
              <a:rPr lang="en-IE"/>
              <a:pPr>
                <a:defRPr/>
              </a:pPr>
              <a:t>10/02/2018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E"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mn-cs"/>
              </a:defRPr>
            </a:lvl1pPr>
          </a:lstStyle>
          <a:p>
            <a:pPr>
              <a:defRPr/>
            </a:pPr>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mn-cs"/>
              </a:defRPr>
            </a:lvl1pPr>
          </a:lstStyle>
          <a:p>
            <a:pPr>
              <a:defRPr/>
            </a:pPr>
            <a:fld id="{363C0036-6512-4026-93F6-FF30657F6859}" type="slidenum">
              <a:rPr lang="en-IE"/>
              <a:pPr>
                <a:defRPr/>
              </a:pPr>
              <a:t>‹N°›</a:t>
            </a:fld>
            <a:endParaRPr lang="en-IE"/>
          </a:p>
        </p:txBody>
      </p:sp>
    </p:spTree>
    <p:extLst>
      <p:ext uri="{BB962C8B-B14F-4D97-AF65-F5344CB8AC3E}">
        <p14:creationId xmlns:p14="http://schemas.microsoft.com/office/powerpoint/2010/main" val="2509155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15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dirty="0" smtClean="0"/>
          </a:p>
        </p:txBody>
      </p:sp>
      <p:sp>
        <p:nvSpPr>
          <p:cNvPr id="4" name="Espace réservé du numéro de diapositive 3"/>
          <p:cNvSpPr>
            <a:spLocks noGrp="1"/>
          </p:cNvSpPr>
          <p:nvPr>
            <p:ph type="sldNum" sz="quarter" idx="5"/>
          </p:nvPr>
        </p:nvSpPr>
        <p:spPr/>
        <p:txBody>
          <a:bodyPr/>
          <a:lstStyle/>
          <a:p>
            <a:pPr>
              <a:defRPr/>
            </a:pPr>
            <a:fld id="{AF09F998-1975-4092-B1A6-CAF569D4F3CA}" type="slidenum">
              <a:rPr lang="en-IE" smtClean="0"/>
              <a:pPr>
                <a:defRPr/>
              </a:pPr>
              <a:t>1</a:t>
            </a:fld>
            <a:endParaRPr lang="en-IE"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1"/>
          <p:cNvSpPr>
            <a:spLocks noChangeArrowheads="1"/>
          </p:cNvSpPr>
          <p:nvPr userDrawn="1"/>
        </p:nvSpPr>
        <p:spPr bwMode="white">
          <a:xfrm>
            <a:off x="0" y="836613"/>
            <a:ext cx="9144000" cy="1555750"/>
          </a:xfrm>
          <a:prstGeom prst="rect">
            <a:avLst/>
          </a:prstGeom>
          <a:gradFill rotWithShape="1">
            <a:gsLst>
              <a:gs pos="0">
                <a:schemeClr val="hlink"/>
              </a:gs>
              <a:gs pos="100000">
                <a:schemeClr val="hlink">
                  <a:gamma/>
                  <a:shade val="46275"/>
                  <a:invGamma/>
                </a:schemeClr>
              </a:gs>
            </a:gsLst>
            <a:lin ang="0" scaled="1"/>
          </a:gradFill>
          <a:ln w="9525">
            <a:noFill/>
            <a:miter lim="800000"/>
            <a:headEnd/>
            <a:tailEnd/>
          </a:ln>
          <a:effectLst/>
        </p:spPr>
        <p:txBody>
          <a:bodyPr wrap="none" anchor="ctr"/>
          <a:lstStyle/>
          <a:p>
            <a:pPr>
              <a:defRPr/>
            </a:pPr>
            <a:endParaRPr lang="en-IE">
              <a:latin typeface="Arial" pitchFamily="34" charset="0"/>
              <a:cs typeface="+mn-cs"/>
            </a:endParaRPr>
          </a:p>
        </p:txBody>
      </p:sp>
      <p:sp>
        <p:nvSpPr>
          <p:cNvPr id="5" name="Freeform 43"/>
          <p:cNvSpPr>
            <a:spLocks/>
          </p:cNvSpPr>
          <p:nvPr userDrawn="1"/>
        </p:nvSpPr>
        <p:spPr bwMode="invGray">
          <a:xfrm>
            <a:off x="0" y="836613"/>
            <a:ext cx="2139950" cy="1546225"/>
          </a:xfrm>
          <a:custGeom>
            <a:avLst/>
            <a:gdLst/>
            <a:ahLst/>
            <a:cxnLst>
              <a:cxn ang="0">
                <a:pos x="0" y="0"/>
              </a:cxn>
              <a:cxn ang="0">
                <a:pos x="1348" y="0"/>
              </a:cxn>
              <a:cxn ang="0">
                <a:pos x="1170" y="287"/>
              </a:cxn>
              <a:cxn ang="0">
                <a:pos x="0" y="286"/>
              </a:cxn>
              <a:cxn ang="0">
                <a:pos x="0" y="0"/>
              </a:cxn>
            </a:cxnLst>
            <a:rect l="0" t="0" r="r" b="b"/>
            <a:pathLst>
              <a:path w="1348" h="287">
                <a:moveTo>
                  <a:pt x="0" y="0"/>
                </a:moveTo>
                <a:lnTo>
                  <a:pt x="1348" y="0"/>
                </a:lnTo>
                <a:lnTo>
                  <a:pt x="1170" y="287"/>
                </a:lnTo>
                <a:lnTo>
                  <a:pt x="0" y="286"/>
                </a:lnTo>
                <a:lnTo>
                  <a:pt x="0" y="0"/>
                </a:lnTo>
                <a:close/>
              </a:path>
            </a:pathLst>
          </a:custGeom>
          <a:solidFill>
            <a:schemeClr val="accent2"/>
          </a:solidFill>
          <a:ln w="9525" cap="flat" cmpd="sng">
            <a:noFill/>
            <a:prstDash val="solid"/>
            <a:round/>
            <a:headEnd type="none" w="med" len="med"/>
            <a:tailEnd type="none" w="med" len="med"/>
          </a:ln>
          <a:effectLst/>
        </p:spPr>
        <p:txBody>
          <a:bodyPr/>
          <a:lstStyle/>
          <a:p>
            <a:pPr>
              <a:defRPr/>
            </a:pPr>
            <a:endParaRPr lang="en-IE">
              <a:latin typeface="Arial" pitchFamily="34" charset="0"/>
              <a:cs typeface="+mn-cs"/>
            </a:endParaRPr>
          </a:p>
        </p:txBody>
      </p:sp>
      <p:graphicFrame>
        <p:nvGraphicFramePr>
          <p:cNvPr id="6" name="Object 37"/>
          <p:cNvGraphicFramePr>
            <a:graphicFrameLocks noChangeAspect="1"/>
          </p:cNvGraphicFramePr>
          <p:nvPr/>
        </p:nvGraphicFramePr>
        <p:xfrm>
          <a:off x="0" y="0"/>
          <a:ext cx="9144000" cy="849313"/>
        </p:xfrm>
        <a:graphic>
          <a:graphicData uri="http://schemas.openxmlformats.org/presentationml/2006/ole">
            <mc:AlternateContent xmlns:mc="http://schemas.openxmlformats.org/markup-compatibility/2006">
              <mc:Choice xmlns:v="urn:schemas-microsoft-com:vml" Requires="v">
                <p:oleObj spid="_x0000_s32771" name="Image" r:id="rId3" imgW="8571429" imgH="1514286" progId="">
                  <p:embed/>
                </p:oleObj>
              </mc:Choice>
              <mc:Fallback>
                <p:oleObj name="Image" r:id="rId3" imgW="8571429" imgH="1514286" progId="">
                  <p:embed/>
                  <p:pic>
                    <p:nvPicPr>
                      <p:cNvPr id="0" name="Object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ltGray">
                      <a:xfrm>
                        <a:off x="0" y="0"/>
                        <a:ext cx="9144000" cy="84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Freeform 42"/>
          <p:cNvSpPr>
            <a:spLocks/>
          </p:cNvSpPr>
          <p:nvPr userDrawn="1"/>
        </p:nvSpPr>
        <p:spPr bwMode="gray">
          <a:xfrm>
            <a:off x="0" y="836613"/>
            <a:ext cx="9145588" cy="1558925"/>
          </a:xfrm>
          <a:custGeom>
            <a:avLst/>
            <a:gdLst/>
            <a:ahLst/>
            <a:cxnLst>
              <a:cxn ang="0">
                <a:pos x="0" y="573"/>
              </a:cxn>
              <a:cxn ang="0">
                <a:pos x="4134" y="573"/>
              </a:cxn>
              <a:cxn ang="0">
                <a:pos x="4134" y="1"/>
              </a:cxn>
              <a:cxn ang="0">
                <a:pos x="322" y="0"/>
              </a:cxn>
              <a:cxn ang="0">
                <a:pos x="0" y="573"/>
              </a:cxn>
            </a:cxnLst>
            <a:rect l="0" t="0" r="r" b="b"/>
            <a:pathLst>
              <a:path w="4134" h="573">
                <a:moveTo>
                  <a:pt x="0" y="573"/>
                </a:moveTo>
                <a:lnTo>
                  <a:pt x="4134" y="573"/>
                </a:lnTo>
                <a:lnTo>
                  <a:pt x="4134" y="1"/>
                </a:lnTo>
                <a:lnTo>
                  <a:pt x="322" y="0"/>
                </a:lnTo>
                <a:lnTo>
                  <a:pt x="0" y="573"/>
                </a:lnTo>
                <a:close/>
              </a:path>
            </a:pathLst>
          </a:custGeom>
          <a:gradFill rotWithShape="1">
            <a:gsLst>
              <a:gs pos="0">
                <a:schemeClr val="accent1">
                  <a:gamma/>
                  <a:shade val="12549"/>
                  <a:invGamma/>
                </a:schemeClr>
              </a:gs>
              <a:gs pos="100000">
                <a:schemeClr val="accent1"/>
              </a:gs>
            </a:gsLst>
            <a:lin ang="0" scaled="1"/>
          </a:gradFill>
          <a:ln w="9525">
            <a:noFill/>
            <a:round/>
            <a:headEnd/>
            <a:tailEnd/>
          </a:ln>
          <a:effectLst/>
        </p:spPr>
        <p:txBody>
          <a:bodyPr/>
          <a:lstStyle/>
          <a:p>
            <a:pPr>
              <a:defRPr/>
            </a:pPr>
            <a:endParaRPr lang="en-IE">
              <a:latin typeface="Arial" pitchFamily="34" charset="0"/>
              <a:cs typeface="+mn-cs"/>
            </a:endParaRPr>
          </a:p>
        </p:txBody>
      </p:sp>
      <p:sp>
        <p:nvSpPr>
          <p:cNvPr id="3074" name="Rectangle 2"/>
          <p:cNvSpPr>
            <a:spLocks noGrp="1" noChangeArrowheads="1"/>
          </p:cNvSpPr>
          <p:nvPr>
            <p:ph type="ctrTitle"/>
          </p:nvPr>
        </p:nvSpPr>
        <p:spPr>
          <a:xfrm>
            <a:off x="2638425" y="1601788"/>
            <a:ext cx="6324600" cy="685800"/>
          </a:xfrm>
        </p:spPr>
        <p:txBody>
          <a:bodyPr/>
          <a:lstStyle>
            <a:lvl1pPr>
              <a:defRPr sz="1400" b="0" i="1"/>
            </a:lvl1pPr>
          </a:lstStyle>
          <a:p>
            <a:r>
              <a:rPr lang="en-GB"/>
              <a:t>Click to edit Master title style</a:t>
            </a:r>
          </a:p>
        </p:txBody>
      </p:sp>
      <p:sp>
        <p:nvSpPr>
          <p:cNvPr id="3075" name="Rectangle 3"/>
          <p:cNvSpPr>
            <a:spLocks noGrp="1" noChangeArrowheads="1"/>
          </p:cNvSpPr>
          <p:nvPr>
            <p:ph type="subTitle" idx="1"/>
          </p:nvPr>
        </p:nvSpPr>
        <p:spPr>
          <a:xfrm>
            <a:off x="1476375" y="4292600"/>
            <a:ext cx="6400800" cy="533400"/>
          </a:xfrm>
        </p:spPr>
        <p:txBody>
          <a:bodyPr/>
          <a:lstStyle>
            <a:lvl1pPr marL="0" indent="0" algn="r">
              <a:buFont typeface="Wingdings" pitchFamily="2" charset="2"/>
              <a:buNone/>
              <a:defRPr b="1">
                <a:solidFill>
                  <a:schemeClr val="bg1"/>
                </a:solidFill>
              </a:defRPr>
            </a:lvl1pPr>
          </a:lstStyle>
          <a:p>
            <a:r>
              <a:rPr lang="en-GB"/>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2738" y="227013"/>
            <a:ext cx="2068512" cy="6170612"/>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27013"/>
            <a:ext cx="6053138" cy="6170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447800"/>
            <a:ext cx="4038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447800"/>
            <a:ext cx="4038600" cy="4949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graphicFrame>
        <p:nvGraphicFramePr>
          <p:cNvPr id="1026" name="Object 20"/>
          <p:cNvGraphicFramePr>
            <a:graphicFrameLocks noChangeAspect="1"/>
          </p:cNvGraphicFramePr>
          <p:nvPr/>
        </p:nvGraphicFramePr>
        <p:xfrm>
          <a:off x="0" y="0"/>
          <a:ext cx="9144000" cy="973138"/>
        </p:xfrm>
        <a:graphic>
          <a:graphicData uri="http://schemas.openxmlformats.org/presentationml/2006/ole">
            <mc:AlternateContent xmlns:mc="http://schemas.openxmlformats.org/markup-compatibility/2006">
              <mc:Choice xmlns:v="urn:schemas-microsoft-com:vml" Requires="v">
                <p:oleObj spid="_x0000_s1027" name="Image" r:id="rId14" imgW="8571429" imgH="1514286" progId="">
                  <p:embed/>
                </p:oleObj>
              </mc:Choice>
              <mc:Fallback>
                <p:oleObj name="Image" r:id="rId14" imgW="8571429" imgH="1514286" progId="">
                  <p:embed/>
                  <p:pic>
                    <p:nvPicPr>
                      <p:cNvPr id="0" name="Object 2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ltGray">
                      <a:xfrm>
                        <a:off x="0" y="0"/>
                        <a:ext cx="9144000" cy="973138"/>
                      </a:xfrm>
                      <a:prstGeom prst="rect">
                        <a:avLst/>
                      </a:prstGeom>
                      <a:noFill/>
                      <a:ln>
                        <a:noFill/>
                      </a:ln>
                      <a:effectLst/>
                      <a:extLst>
                        <a:ext uri="{909E8E84-426E-40DD-AFC4-6F175D3DCCD1}">
                          <a14:hiddenFill xmlns:a14="http://schemas.microsoft.com/office/drawing/2010/main">
                            <a:solidFill>
                              <a:srgbClr val="058089"/>
                            </a:solidFill>
                          </a14:hiddenFill>
                        </a:ex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B2B2B2"/>
                              </a:outerShdw>
                            </a:effectLst>
                          </a14:hiddenEffects>
                        </a:ext>
                      </a:extLst>
                    </p:spPr>
                  </p:pic>
                </p:oleObj>
              </mc:Fallback>
            </mc:AlternateContent>
          </a:graphicData>
        </a:graphic>
      </p:graphicFrame>
      <p:sp>
        <p:nvSpPr>
          <p:cNvPr id="1045" name="Freeform 21"/>
          <p:cNvSpPr>
            <a:spLocks/>
          </p:cNvSpPr>
          <p:nvPr/>
        </p:nvSpPr>
        <p:spPr bwMode="gray">
          <a:xfrm>
            <a:off x="1828800" y="246063"/>
            <a:ext cx="7315200" cy="720725"/>
          </a:xfrm>
          <a:custGeom>
            <a:avLst/>
            <a:gdLst/>
            <a:ahLst/>
            <a:cxnLst>
              <a:cxn ang="0">
                <a:pos x="0" y="454"/>
              </a:cxn>
              <a:cxn ang="0">
                <a:pos x="4798" y="454"/>
              </a:cxn>
              <a:cxn ang="0">
                <a:pos x="4798" y="0"/>
              </a:cxn>
              <a:cxn ang="0">
                <a:pos x="382" y="3"/>
              </a:cxn>
              <a:cxn ang="0">
                <a:pos x="0" y="454"/>
              </a:cxn>
            </a:cxnLst>
            <a:rect l="0" t="0" r="r" b="b"/>
            <a:pathLst>
              <a:path w="4798" h="454">
                <a:moveTo>
                  <a:pt x="0" y="454"/>
                </a:moveTo>
                <a:lnTo>
                  <a:pt x="4798" y="454"/>
                </a:lnTo>
                <a:lnTo>
                  <a:pt x="4798" y="0"/>
                </a:lnTo>
                <a:lnTo>
                  <a:pt x="382" y="3"/>
                </a:lnTo>
                <a:lnTo>
                  <a:pt x="0" y="454"/>
                </a:lnTo>
                <a:close/>
              </a:path>
            </a:pathLst>
          </a:custGeom>
          <a:gradFill rotWithShape="1">
            <a:gsLst>
              <a:gs pos="0">
                <a:schemeClr val="accent1">
                  <a:gamma/>
                  <a:shade val="46275"/>
                  <a:invGamma/>
                </a:schemeClr>
              </a:gs>
              <a:gs pos="100000">
                <a:schemeClr val="accent1"/>
              </a:gs>
            </a:gsLst>
            <a:lin ang="0" scaled="1"/>
          </a:gradFill>
          <a:ln w="9525">
            <a:noFill/>
            <a:round/>
            <a:headEnd/>
            <a:tailEnd/>
          </a:ln>
          <a:effectLst/>
        </p:spPr>
        <p:txBody>
          <a:bodyPr/>
          <a:lstStyle/>
          <a:p>
            <a:pPr>
              <a:defRPr/>
            </a:pPr>
            <a:endParaRPr lang="en-IE">
              <a:latin typeface="Arial" pitchFamily="34" charset="0"/>
              <a:cs typeface="+mn-cs"/>
            </a:endParaRPr>
          </a:p>
        </p:txBody>
      </p:sp>
      <p:sp>
        <p:nvSpPr>
          <p:cNvPr id="1046" name="Freeform 22"/>
          <p:cNvSpPr>
            <a:spLocks/>
          </p:cNvSpPr>
          <p:nvPr/>
        </p:nvSpPr>
        <p:spPr bwMode="gray">
          <a:xfrm>
            <a:off x="0" y="966788"/>
            <a:ext cx="1828800" cy="288925"/>
          </a:xfrm>
          <a:custGeom>
            <a:avLst/>
            <a:gdLst/>
            <a:ahLst/>
            <a:cxnLst>
              <a:cxn ang="0">
                <a:pos x="0" y="0"/>
              </a:cxn>
              <a:cxn ang="0">
                <a:pos x="1338" y="0"/>
              </a:cxn>
              <a:cxn ang="0">
                <a:pos x="1138" y="182"/>
              </a:cxn>
              <a:cxn ang="0">
                <a:pos x="0" y="181"/>
              </a:cxn>
              <a:cxn ang="0">
                <a:pos x="0" y="0"/>
              </a:cxn>
            </a:cxnLst>
            <a:rect l="0" t="0" r="r" b="b"/>
            <a:pathLst>
              <a:path w="1338" h="182">
                <a:moveTo>
                  <a:pt x="0" y="0"/>
                </a:moveTo>
                <a:lnTo>
                  <a:pt x="1338" y="0"/>
                </a:lnTo>
                <a:lnTo>
                  <a:pt x="1138" y="182"/>
                </a:lnTo>
                <a:lnTo>
                  <a:pt x="0" y="181"/>
                </a:lnTo>
                <a:lnTo>
                  <a:pt x="0" y="0"/>
                </a:lnTo>
                <a:close/>
              </a:path>
            </a:pathLst>
          </a:custGeom>
          <a:solidFill>
            <a:schemeClr val="accent2"/>
          </a:solidFill>
          <a:ln w="9525" cap="flat" cmpd="sng">
            <a:noFill/>
            <a:prstDash val="solid"/>
            <a:round/>
            <a:headEnd type="none" w="med" len="med"/>
            <a:tailEnd type="none" w="med" len="med"/>
          </a:ln>
          <a:effectLst/>
        </p:spPr>
        <p:txBody>
          <a:bodyPr/>
          <a:lstStyle/>
          <a:p>
            <a:pPr>
              <a:defRPr/>
            </a:pPr>
            <a:endParaRPr lang="en-IE">
              <a:latin typeface="Arial" pitchFamily="34" charset="0"/>
              <a:cs typeface="+mn-cs"/>
            </a:endParaRPr>
          </a:p>
        </p:txBody>
      </p:sp>
      <p:sp>
        <p:nvSpPr>
          <p:cNvPr id="1030" name="Rectangle 2"/>
          <p:cNvSpPr>
            <a:spLocks noGrp="1" noChangeArrowheads="1"/>
          </p:cNvSpPr>
          <p:nvPr>
            <p:ph type="title"/>
          </p:nvPr>
        </p:nvSpPr>
        <p:spPr bwMode="white">
          <a:xfrm>
            <a:off x="2406650" y="227013"/>
            <a:ext cx="6324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31" name="Rectangle 3"/>
          <p:cNvSpPr>
            <a:spLocks noGrp="1" noChangeArrowheads="1"/>
          </p:cNvSpPr>
          <p:nvPr>
            <p:ph type="body" idx="1"/>
          </p:nvPr>
        </p:nvSpPr>
        <p:spPr bwMode="auto">
          <a:xfrm>
            <a:off x="457200" y="1447800"/>
            <a:ext cx="8229600" cy="494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ransition/>
  <p:txStyles>
    <p:titleStyle>
      <a:lvl1pPr algn="l" rtl="0" eaLnBrk="0" fontAlgn="base" hangingPunct="0">
        <a:spcBef>
          <a:spcPct val="0"/>
        </a:spcBef>
        <a:spcAft>
          <a:spcPct val="0"/>
        </a:spcAft>
        <a:defRPr sz="2400" b="1">
          <a:solidFill>
            <a:schemeClr val="bg1"/>
          </a:solidFill>
          <a:latin typeface="+mj-lt"/>
          <a:ea typeface="+mj-ea"/>
          <a:cs typeface="+mj-cs"/>
        </a:defRPr>
      </a:lvl1pPr>
      <a:lvl2pPr algn="l" rtl="0" eaLnBrk="0" fontAlgn="base" hangingPunct="0">
        <a:spcBef>
          <a:spcPct val="0"/>
        </a:spcBef>
        <a:spcAft>
          <a:spcPct val="0"/>
        </a:spcAft>
        <a:defRPr sz="2400" b="1">
          <a:solidFill>
            <a:schemeClr val="bg1"/>
          </a:solidFill>
          <a:latin typeface="Verdana" pitchFamily="34" charset="0"/>
        </a:defRPr>
      </a:lvl2pPr>
      <a:lvl3pPr algn="l" rtl="0" eaLnBrk="0" fontAlgn="base" hangingPunct="0">
        <a:spcBef>
          <a:spcPct val="0"/>
        </a:spcBef>
        <a:spcAft>
          <a:spcPct val="0"/>
        </a:spcAft>
        <a:defRPr sz="2400" b="1">
          <a:solidFill>
            <a:schemeClr val="bg1"/>
          </a:solidFill>
          <a:latin typeface="Verdana" pitchFamily="34" charset="0"/>
        </a:defRPr>
      </a:lvl3pPr>
      <a:lvl4pPr algn="l" rtl="0" eaLnBrk="0" fontAlgn="base" hangingPunct="0">
        <a:spcBef>
          <a:spcPct val="0"/>
        </a:spcBef>
        <a:spcAft>
          <a:spcPct val="0"/>
        </a:spcAft>
        <a:defRPr sz="2400" b="1">
          <a:solidFill>
            <a:schemeClr val="bg1"/>
          </a:solidFill>
          <a:latin typeface="Verdana" pitchFamily="34" charset="0"/>
        </a:defRPr>
      </a:lvl4pPr>
      <a:lvl5pPr algn="l" rtl="0" eaLnBrk="0" fontAlgn="base" hangingPunct="0">
        <a:spcBef>
          <a:spcPct val="0"/>
        </a:spcBef>
        <a:spcAft>
          <a:spcPct val="0"/>
        </a:spcAft>
        <a:defRPr sz="2400" b="1">
          <a:solidFill>
            <a:schemeClr val="bg1"/>
          </a:solidFill>
          <a:latin typeface="Verdana" pitchFamily="34" charset="0"/>
        </a:defRPr>
      </a:lvl5pPr>
      <a:lvl6pPr marL="457200" algn="l" rtl="0" fontAlgn="base">
        <a:spcBef>
          <a:spcPct val="0"/>
        </a:spcBef>
        <a:spcAft>
          <a:spcPct val="0"/>
        </a:spcAft>
        <a:defRPr sz="2400" b="1">
          <a:solidFill>
            <a:schemeClr val="bg1"/>
          </a:solidFill>
          <a:latin typeface="Verdana" pitchFamily="34" charset="0"/>
        </a:defRPr>
      </a:lvl6pPr>
      <a:lvl7pPr marL="914400" algn="l" rtl="0" fontAlgn="base">
        <a:spcBef>
          <a:spcPct val="0"/>
        </a:spcBef>
        <a:spcAft>
          <a:spcPct val="0"/>
        </a:spcAft>
        <a:defRPr sz="2400" b="1">
          <a:solidFill>
            <a:schemeClr val="bg1"/>
          </a:solidFill>
          <a:latin typeface="Verdana" pitchFamily="34" charset="0"/>
        </a:defRPr>
      </a:lvl7pPr>
      <a:lvl8pPr marL="1371600" algn="l" rtl="0" fontAlgn="base">
        <a:spcBef>
          <a:spcPct val="0"/>
        </a:spcBef>
        <a:spcAft>
          <a:spcPct val="0"/>
        </a:spcAft>
        <a:defRPr sz="2400" b="1">
          <a:solidFill>
            <a:schemeClr val="bg1"/>
          </a:solidFill>
          <a:latin typeface="Verdana" pitchFamily="34" charset="0"/>
        </a:defRPr>
      </a:lvl8pPr>
      <a:lvl9pPr marL="1828800" algn="l" rtl="0" fontAlgn="base">
        <a:spcBef>
          <a:spcPct val="0"/>
        </a:spcBef>
        <a:spcAft>
          <a:spcPct val="0"/>
        </a:spcAft>
        <a:defRPr sz="2400" b="1">
          <a:solidFill>
            <a:schemeClr val="bg1"/>
          </a:solidFill>
          <a:latin typeface="Verdana" pitchFamily="34" charset="0"/>
        </a:defRPr>
      </a:lvl9pPr>
    </p:titleStyle>
    <p:bodyStyle>
      <a:lvl1pPr marL="342900" indent="-342900" algn="l" rtl="0" eaLnBrk="0" fontAlgn="base" hangingPunct="0">
        <a:spcBef>
          <a:spcPct val="20000"/>
        </a:spcBef>
        <a:spcAft>
          <a:spcPct val="0"/>
        </a:spcAft>
        <a:buFont typeface="Wingdings" pitchFamily="2" charset="2"/>
        <a:buChar char="q"/>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4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187624" y="2716476"/>
            <a:ext cx="7128792" cy="3520836"/>
          </a:xfrm>
          <a:prstGeom prst="rect">
            <a:avLst/>
          </a:prstGeom>
        </p:spPr>
        <p:txBody>
          <a:bodyPr wrap="square">
            <a:spAutoFit/>
          </a:bodyPr>
          <a:lstStyle/>
          <a:p>
            <a:pPr algn="just" rtl="1">
              <a:lnSpc>
                <a:spcPts val="2700"/>
              </a:lnSpc>
            </a:pPr>
            <a:r>
              <a:rPr lang="ar-SA" dirty="0" smtClean="0">
                <a:solidFill>
                  <a:srgbClr val="000000"/>
                </a:solidFill>
              </a:rPr>
              <a:t>إن القرارات ذات الطبيعة الاستراتيجية تتطلب أساسا تضافر جميع أنشطة ووظائف المؤسسة في المدى المتوسط والبعيد، ولذلك فإنه من أجل بناء الاستراتيجية التسويقية فإنه </a:t>
            </a:r>
            <a:r>
              <a:rPr lang="ar-SA" dirty="0" err="1" smtClean="0">
                <a:solidFill>
                  <a:srgbClr val="000000"/>
                </a:solidFill>
              </a:rPr>
              <a:t>يجب:</a:t>
            </a:r>
            <a:endParaRPr lang="ar-SA" dirty="0" smtClean="0">
              <a:solidFill>
                <a:srgbClr val="000000"/>
              </a:solidFill>
            </a:endParaRPr>
          </a:p>
          <a:p>
            <a:pPr algn="just" rtl="1">
              <a:lnSpc>
                <a:spcPts val="2700"/>
              </a:lnSpc>
              <a:buFont typeface="Arial" pitchFamily="34" charset="0"/>
              <a:buChar char="•"/>
            </a:pPr>
            <a:r>
              <a:rPr lang="ar-SA" dirty="0" smtClean="0">
                <a:solidFill>
                  <a:srgbClr val="000000"/>
                </a:solidFill>
              </a:rPr>
              <a:t> تحديد التوجهات الكبرى للمؤسسة وسياستها العامة</a:t>
            </a:r>
          </a:p>
          <a:p>
            <a:pPr algn="just" rtl="1">
              <a:lnSpc>
                <a:spcPts val="2700"/>
              </a:lnSpc>
              <a:buFont typeface="Arial" pitchFamily="34" charset="0"/>
              <a:buChar char="•"/>
            </a:pPr>
            <a:r>
              <a:rPr lang="ar-SA" dirty="0" smtClean="0">
                <a:solidFill>
                  <a:srgbClr val="000000"/>
                </a:solidFill>
              </a:rPr>
              <a:t> تحديد الاستراتيجيات الخاصة بمجالات النشاط </a:t>
            </a:r>
            <a:r>
              <a:rPr lang="ar-SA" dirty="0" err="1" smtClean="0">
                <a:solidFill>
                  <a:srgbClr val="000000"/>
                </a:solidFill>
              </a:rPr>
              <a:t>الاستراتيجية </a:t>
            </a:r>
            <a:r>
              <a:rPr lang="ar-SA" i="1" dirty="0" err="1" smtClean="0">
                <a:solidFill>
                  <a:srgbClr val="000000"/>
                </a:solidFill>
              </a:rPr>
              <a:t>(</a:t>
            </a:r>
            <a:r>
              <a:rPr lang="fr-FR" i="1" dirty="0" smtClean="0">
                <a:solidFill>
                  <a:srgbClr val="000000"/>
                </a:solidFill>
              </a:rPr>
              <a:t>SBU</a:t>
            </a:r>
            <a:r>
              <a:rPr lang="ar-SA" i="1" dirty="0" err="1" smtClean="0">
                <a:solidFill>
                  <a:srgbClr val="000000"/>
                </a:solidFill>
              </a:rPr>
              <a:t>)</a:t>
            </a:r>
            <a:endParaRPr lang="ar-SA" i="1" dirty="0" smtClean="0">
              <a:solidFill>
                <a:srgbClr val="000000"/>
              </a:solidFill>
            </a:endParaRPr>
          </a:p>
          <a:p>
            <a:pPr algn="just" rtl="1">
              <a:lnSpc>
                <a:spcPts val="2700"/>
              </a:lnSpc>
              <a:buFont typeface="Arial" pitchFamily="34" charset="0"/>
              <a:buChar char="•"/>
            </a:pPr>
            <a:r>
              <a:rPr lang="ar-SA" dirty="0" smtClean="0">
                <a:solidFill>
                  <a:srgbClr val="000000"/>
                </a:solidFill>
              </a:rPr>
              <a:t> تحديد الاستراتيجية التسويقية الخاصة بكل </a:t>
            </a:r>
            <a:r>
              <a:rPr lang="ar-SA" dirty="0" err="1" smtClean="0">
                <a:solidFill>
                  <a:srgbClr val="000000"/>
                </a:solidFill>
              </a:rPr>
              <a:t>منتوج</a:t>
            </a:r>
            <a:r>
              <a:rPr lang="ar-SA" dirty="0" smtClean="0">
                <a:solidFill>
                  <a:srgbClr val="000000"/>
                </a:solidFill>
              </a:rPr>
              <a:t> والتي تكون محكومة بالخيارات المحددة مسبقا على المستوى الكلي للمؤسسة وعلى مستوى مجالات النشاط الاستراتيجية</a:t>
            </a:r>
          </a:p>
          <a:p>
            <a:pPr algn="just" rtl="1">
              <a:lnSpc>
                <a:spcPts val="2700"/>
              </a:lnSpc>
              <a:buFont typeface="Arial" pitchFamily="34" charset="0"/>
              <a:buChar char="•"/>
            </a:pPr>
            <a:endParaRPr lang="ar-SA" dirty="0" smtClean="0">
              <a:solidFill>
                <a:srgbClr val="000000"/>
              </a:solidFill>
            </a:endParaRPr>
          </a:p>
          <a:p>
            <a:pPr algn="just" rtl="1">
              <a:lnSpc>
                <a:spcPts val="2700"/>
              </a:lnSpc>
            </a:pPr>
            <a:r>
              <a:rPr lang="ar-SA" dirty="0" smtClean="0">
                <a:solidFill>
                  <a:srgbClr val="000000"/>
                </a:solidFill>
              </a:rPr>
              <a:t>    إن التفكير الاستراتيجي يتم في المؤسسة على نوعين: أولا ما يتعلق </a:t>
            </a:r>
            <a:r>
              <a:rPr lang="ar-SA" dirty="0" err="1" smtClean="0">
                <a:solidFill>
                  <a:srgbClr val="000000"/>
                </a:solidFill>
              </a:rPr>
              <a:t>بالاستراتيجية</a:t>
            </a:r>
            <a:r>
              <a:rPr lang="ar-SA" dirty="0" smtClean="0">
                <a:solidFill>
                  <a:srgbClr val="000000"/>
                </a:solidFill>
              </a:rPr>
              <a:t> العامة وثانيا الاستراتيجيات المتعلقة بالوظائف </a:t>
            </a:r>
            <a:r>
              <a:rPr lang="ar-SA" dirty="0" err="1" smtClean="0">
                <a:solidFill>
                  <a:srgbClr val="000000"/>
                </a:solidFill>
              </a:rPr>
              <a:t>المختلفة </a:t>
            </a:r>
            <a:r>
              <a:rPr lang="ar-SA" dirty="0" smtClean="0">
                <a:solidFill>
                  <a:srgbClr val="000000"/>
                </a:solidFill>
              </a:rPr>
              <a:t>(التسويق، الإنتاج، </a:t>
            </a:r>
            <a:r>
              <a:rPr lang="ar-SA" dirty="0" err="1" smtClean="0">
                <a:solidFill>
                  <a:srgbClr val="000000"/>
                </a:solidFill>
              </a:rPr>
              <a:t>الأفراد...</a:t>
            </a:r>
            <a:r>
              <a:rPr lang="ar-SA" dirty="0" smtClean="0">
                <a:solidFill>
                  <a:srgbClr val="000000"/>
                </a:solidFill>
              </a:rPr>
              <a:t>) وبالطبع فإن الاستراتيجية التسويقية تقع في هذا المستوى الثاني، كما في الشكل التالي:</a:t>
            </a:r>
            <a:endParaRPr lang="fr-FR" dirty="0">
              <a:solidFill>
                <a:srgbClr val="000000"/>
              </a:solidFill>
            </a:endParaRPr>
          </a:p>
        </p:txBody>
      </p:sp>
      <p:sp>
        <p:nvSpPr>
          <p:cNvPr id="29" name="Rectangle 3"/>
          <p:cNvSpPr>
            <a:spLocks noChangeArrowheads="1"/>
          </p:cNvSpPr>
          <p:nvPr/>
        </p:nvSpPr>
        <p:spPr bwMode="auto">
          <a:xfrm>
            <a:off x="2483768" y="1700808"/>
            <a:ext cx="460851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100" b="1" dirty="0" smtClean="0">
                <a:solidFill>
                  <a:schemeClr val="bg1"/>
                </a:solidFill>
              </a:rPr>
              <a:t>مستويات التسويق الاستراتيجي في المؤسسة</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
        <p:nvSpPr>
          <p:cNvPr id="31" name="ZoneTexte 30"/>
          <p:cNvSpPr txBox="1"/>
          <p:nvPr/>
        </p:nvSpPr>
        <p:spPr>
          <a:xfrm>
            <a:off x="6084168" y="1052736"/>
            <a:ext cx="2664296" cy="492443"/>
          </a:xfrm>
          <a:prstGeom prst="rect">
            <a:avLst/>
          </a:prstGeom>
          <a:noFill/>
        </p:spPr>
        <p:txBody>
          <a:bodyPr wrap="square" rtlCol="0">
            <a:spAutoFit/>
          </a:bodyPr>
          <a:lstStyle/>
          <a:p>
            <a:r>
              <a:rPr lang="ar-SA" sz="2600" b="1" dirty="0" smtClean="0">
                <a:solidFill>
                  <a:schemeClr val="bg1"/>
                </a:solidFill>
              </a:rPr>
              <a:t>التسويق الاستراتيجي</a:t>
            </a:r>
            <a:endParaRPr lang="fr-FR" sz="26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691680" y="2060848"/>
            <a:ext cx="6264696" cy="2516073"/>
          </a:xfrm>
          <a:prstGeom prst="rect">
            <a:avLst/>
          </a:prstGeom>
          <a:noFill/>
        </p:spPr>
        <p:txBody>
          <a:bodyPr wrap="square" rtlCol="0">
            <a:spAutoFit/>
          </a:bodyPr>
          <a:lstStyle/>
          <a:p>
            <a:pPr algn="just" rtl="1">
              <a:lnSpc>
                <a:spcPts val="2700"/>
              </a:lnSpc>
            </a:pPr>
            <a:r>
              <a:rPr lang="ar-SA" sz="1900" dirty="0" smtClean="0">
                <a:solidFill>
                  <a:srgbClr val="000000"/>
                </a:solidFill>
              </a:rPr>
              <a:t>تستخدم إستراتيجية نقاط </a:t>
            </a:r>
            <a:r>
              <a:rPr lang="fr-FR" sz="1900" dirty="0" smtClean="0">
                <a:solidFill>
                  <a:srgbClr val="000000"/>
                </a:solidFill>
              </a:rPr>
              <a:t> </a:t>
            </a:r>
            <a:r>
              <a:rPr lang="ar-SA" sz="1900" dirty="0" smtClean="0">
                <a:solidFill>
                  <a:srgbClr val="000000"/>
                </a:solidFill>
              </a:rPr>
              <a:t>القوة لتفادي، أو لتقليل، أثر التهديدات الخارجية على المنشأة، وهذا لا يعني ضرورة أن تواجه المنشأة القوية التهديدات النابعة من البيئة الخارجية بشكل </a:t>
            </a:r>
            <a:r>
              <a:rPr lang="ar-SA" sz="1900" dirty="0" err="1" smtClean="0">
                <a:solidFill>
                  <a:srgbClr val="000000"/>
                </a:solidFill>
              </a:rPr>
              <a:t>مباشر.</a:t>
            </a:r>
            <a:r>
              <a:rPr lang="ar-SA" sz="1900" dirty="0" smtClean="0">
                <a:solidFill>
                  <a:srgbClr val="000000"/>
                </a:solidFill>
              </a:rPr>
              <a:t> ونسوق هنا مثالا حديثا عن شركة </a:t>
            </a:r>
            <a:r>
              <a:rPr lang="en-US" sz="1700" dirty="0" smtClean="0">
                <a:solidFill>
                  <a:srgbClr val="000000"/>
                </a:solidFill>
                <a:latin typeface="Times New Roman" pitchFamily="18" charset="0"/>
                <a:cs typeface="Times New Roman" pitchFamily="18" charset="0"/>
              </a:rPr>
              <a:t>(Texas Instruments)</a:t>
            </a:r>
            <a:r>
              <a:rPr lang="ar-SA" sz="1900" dirty="0" smtClean="0">
                <a:solidFill>
                  <a:srgbClr val="000000"/>
                </a:solidFill>
              </a:rPr>
              <a:t> التي استعانت بإدارتها القانونية </a:t>
            </a:r>
            <a:r>
              <a:rPr lang="ar-SA" sz="1900" dirty="0" err="1" smtClean="0">
                <a:solidFill>
                  <a:srgbClr val="000000"/>
                </a:solidFill>
              </a:rPr>
              <a:t>القوية </a:t>
            </a:r>
            <a:r>
              <a:rPr lang="ar-SA" sz="1900" dirty="0" smtClean="0">
                <a:solidFill>
                  <a:srgbClr val="000000"/>
                </a:solidFill>
              </a:rPr>
              <a:t>(نقطة قوة) في تحصيل ما يقرب من </a:t>
            </a:r>
            <a:r>
              <a:rPr lang="en-US" sz="1700" dirty="0" smtClean="0">
                <a:solidFill>
                  <a:srgbClr val="000000"/>
                </a:solidFill>
                <a:latin typeface="Times New Roman" pitchFamily="18" charset="0"/>
                <a:cs typeface="Times New Roman" pitchFamily="18" charset="0"/>
              </a:rPr>
              <a:t>700</a:t>
            </a:r>
            <a:r>
              <a:rPr lang="ar-SA" sz="1900" dirty="0" smtClean="0">
                <a:solidFill>
                  <a:srgbClr val="000000"/>
                </a:solidFill>
              </a:rPr>
              <a:t> مليون دولار أمريكي في شكل تعويضات وبراءات اختراع من تسع شركات يابانية وكورية اعتدت على العلامات المسجلة لأحد المكونات الالكترونية </a:t>
            </a:r>
            <a:r>
              <a:rPr lang="ar-SA" sz="1900" dirty="0" err="1" smtClean="0">
                <a:solidFill>
                  <a:srgbClr val="000000"/>
                </a:solidFill>
              </a:rPr>
              <a:t>لأجهزتها </a:t>
            </a:r>
            <a:r>
              <a:rPr lang="ar-SA" sz="1900" dirty="0" smtClean="0">
                <a:solidFill>
                  <a:srgbClr val="000000"/>
                </a:solidFill>
              </a:rPr>
              <a:t>(تهديد</a:t>
            </a:r>
            <a:r>
              <a:rPr lang="ar-SA" sz="1900" dirty="0" err="1" smtClean="0">
                <a:solidFill>
                  <a:srgbClr val="000000"/>
                </a:solidFill>
              </a:rPr>
              <a:t>)</a:t>
            </a:r>
            <a:endParaRPr lang="fr-FR" sz="1900" dirty="0">
              <a:solidFill>
                <a:srgbClr val="000000"/>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971600" y="1412776"/>
            <a:ext cx="7632848" cy="1054135"/>
          </a:xfrm>
          <a:prstGeom prst="rect">
            <a:avLst/>
          </a:prstGeom>
          <a:noFill/>
        </p:spPr>
        <p:txBody>
          <a:bodyPr wrap="square" rtlCol="0">
            <a:spAutoFit/>
          </a:bodyPr>
          <a:lstStyle/>
          <a:p>
            <a:pPr algn="just" rtl="1">
              <a:lnSpc>
                <a:spcPts val="2500"/>
              </a:lnSpc>
            </a:pPr>
            <a:r>
              <a:rPr lang="ar-SA" b="1" dirty="0" smtClean="0">
                <a:solidFill>
                  <a:srgbClr val="000000"/>
                </a:solidFill>
              </a:rPr>
              <a:t>2) تحديد الأهداف: </a:t>
            </a:r>
            <a:r>
              <a:rPr lang="ar-SA" dirty="0" smtClean="0">
                <a:solidFill>
                  <a:srgbClr val="000000"/>
                </a:solidFill>
              </a:rPr>
              <a:t>بعد أن تنتهي المؤسسة من تحليل وضعيتها فإنها يمكن أن تقرر ما هي تلك الغايات التي تود الوصول إليها من خلال جهودها التسويقية، ولذا فإن الخطوة القادمة في تخطيط النشاط التسويقي هي القيام بتحديد الأهداف</a:t>
            </a:r>
            <a:r>
              <a:rPr lang="fr-FR" dirty="0" smtClean="0">
                <a:solidFill>
                  <a:srgbClr val="000000"/>
                </a:solidFill>
              </a:rPr>
              <a:t>.</a:t>
            </a:r>
            <a:endParaRPr lang="ar-SA" altLang="zh-CN" dirty="0" smtClean="0">
              <a:solidFill>
                <a:srgbClr val="000000"/>
              </a:solidFill>
              <a:latin typeface="Traditional Arabic" pitchFamily="18" charset="-78"/>
              <a:ea typeface="SimSun" pitchFamily="2" charset="-122"/>
              <a:cs typeface="Traditional Arabic" pitchFamily="18" charset="-78"/>
            </a:endParaRPr>
          </a:p>
        </p:txBody>
      </p:sp>
      <p:pic>
        <p:nvPicPr>
          <p:cNvPr id="39938" name="Picture 2" descr="http://dreamchoosers.com/wp-content/uploads/2012/06/smart-goals-221x300.jpg"/>
          <p:cNvPicPr>
            <a:picLocks noChangeAspect="1" noChangeArrowheads="1"/>
          </p:cNvPicPr>
          <p:nvPr/>
        </p:nvPicPr>
        <p:blipFill>
          <a:blip r:embed="rId2" cstate="print"/>
          <a:srcRect/>
          <a:stretch>
            <a:fillRect/>
          </a:stretch>
        </p:blipFill>
        <p:spPr bwMode="auto">
          <a:xfrm>
            <a:off x="1475656" y="2564904"/>
            <a:ext cx="2592288" cy="2880320"/>
          </a:xfrm>
          <a:prstGeom prst="rect">
            <a:avLst/>
          </a:prstGeom>
          <a:noFill/>
        </p:spPr>
      </p:pic>
      <p:sp>
        <p:nvSpPr>
          <p:cNvPr id="4" name="WordArt 49"/>
          <p:cNvSpPr>
            <a:spLocks noChangeArrowheads="1" noChangeShapeType="1" noTextEdit="1"/>
          </p:cNvSpPr>
          <p:nvPr/>
        </p:nvSpPr>
        <p:spPr bwMode="auto">
          <a:xfrm>
            <a:off x="5138316" y="3187654"/>
            <a:ext cx="2386012" cy="385362"/>
          </a:xfrm>
          <a:prstGeom prst="rect">
            <a:avLst/>
          </a:prstGeom>
          <a:noFill/>
        </p:spPr>
        <p:txBody>
          <a:bodyPr wrap="square" rtlCol="0">
            <a:spAutoFit/>
          </a:bodyPr>
          <a:lstStyle/>
          <a:p>
            <a:pPr algn="just" rtl="1">
              <a:lnSpc>
                <a:spcPts val="2500"/>
              </a:lnSpc>
            </a:pPr>
            <a:r>
              <a:rPr lang="ar-SA" dirty="0" smtClean="0">
                <a:solidFill>
                  <a:srgbClr val="000000"/>
                </a:solidFill>
              </a:rPr>
              <a:t>دقيقا ومحددا</a:t>
            </a:r>
            <a:endParaRPr lang="fr-FR" dirty="0" smtClean="0">
              <a:solidFill>
                <a:srgbClr val="000000"/>
              </a:solidFill>
            </a:endParaRPr>
          </a:p>
        </p:txBody>
      </p:sp>
      <p:sp>
        <p:nvSpPr>
          <p:cNvPr id="6" name="WordArt 50"/>
          <p:cNvSpPr>
            <a:spLocks noChangeArrowheads="1" noChangeShapeType="1" noTextEdit="1"/>
          </p:cNvSpPr>
          <p:nvPr/>
        </p:nvSpPr>
        <p:spPr bwMode="auto">
          <a:xfrm>
            <a:off x="5138316" y="3573016"/>
            <a:ext cx="2386012" cy="385362"/>
          </a:xfrm>
          <a:prstGeom prst="rect">
            <a:avLst/>
          </a:prstGeom>
          <a:noFill/>
        </p:spPr>
        <p:txBody>
          <a:bodyPr wrap="square" rtlCol="0">
            <a:spAutoFit/>
          </a:bodyPr>
          <a:lstStyle/>
          <a:p>
            <a:pPr algn="just" rtl="1">
              <a:lnSpc>
                <a:spcPts val="2500"/>
              </a:lnSpc>
            </a:pPr>
            <a:r>
              <a:rPr lang="ar-SA" dirty="0" smtClean="0">
                <a:solidFill>
                  <a:srgbClr val="000000"/>
                </a:solidFill>
              </a:rPr>
              <a:t>قابلا للقياس</a:t>
            </a:r>
            <a:endParaRPr lang="fr-FR" dirty="0" smtClean="0">
              <a:solidFill>
                <a:srgbClr val="000000"/>
              </a:solidFill>
            </a:endParaRPr>
          </a:p>
        </p:txBody>
      </p:sp>
      <p:sp>
        <p:nvSpPr>
          <p:cNvPr id="7" name="WordArt 51"/>
          <p:cNvSpPr>
            <a:spLocks noChangeArrowheads="1" noChangeShapeType="1" noTextEdit="1"/>
          </p:cNvSpPr>
          <p:nvPr/>
        </p:nvSpPr>
        <p:spPr bwMode="auto">
          <a:xfrm>
            <a:off x="4850284" y="4312210"/>
            <a:ext cx="2674044" cy="412934"/>
          </a:xfrm>
          <a:prstGeom prst="rect">
            <a:avLst/>
          </a:prstGeom>
          <a:noFill/>
        </p:spPr>
        <p:txBody>
          <a:bodyPr wrap="square" rtlCol="0">
            <a:spAutoFit/>
          </a:bodyPr>
          <a:lstStyle/>
          <a:p>
            <a:pPr algn="just" rtl="1">
              <a:lnSpc>
                <a:spcPts val="2500"/>
              </a:lnSpc>
            </a:pPr>
            <a:r>
              <a:rPr lang="ar-SA" dirty="0" smtClean="0">
                <a:solidFill>
                  <a:srgbClr val="000000"/>
                </a:solidFill>
              </a:rPr>
              <a:t>أن يكون له علاقة بنشاط المنظمة</a:t>
            </a:r>
            <a:endParaRPr lang="fr-FR" dirty="0" smtClean="0">
              <a:solidFill>
                <a:srgbClr val="000000"/>
              </a:solidFill>
            </a:endParaRPr>
          </a:p>
        </p:txBody>
      </p:sp>
      <p:sp>
        <p:nvSpPr>
          <p:cNvPr id="8" name="WordArt 53"/>
          <p:cNvSpPr>
            <a:spLocks noChangeArrowheads="1" noChangeShapeType="1" noTextEdit="1"/>
          </p:cNvSpPr>
          <p:nvPr/>
        </p:nvSpPr>
        <p:spPr bwMode="auto">
          <a:xfrm>
            <a:off x="5138316" y="4653136"/>
            <a:ext cx="2386012" cy="412934"/>
          </a:xfrm>
          <a:prstGeom prst="rect">
            <a:avLst/>
          </a:prstGeom>
          <a:noFill/>
        </p:spPr>
        <p:txBody>
          <a:bodyPr wrap="square" rtlCol="0">
            <a:spAutoFit/>
          </a:bodyPr>
          <a:lstStyle/>
          <a:p>
            <a:pPr algn="just" rtl="1">
              <a:lnSpc>
                <a:spcPts val="2500"/>
              </a:lnSpc>
            </a:pPr>
            <a:r>
              <a:rPr lang="ar-SA" dirty="0" smtClean="0">
                <a:solidFill>
                  <a:srgbClr val="000000"/>
                </a:solidFill>
              </a:rPr>
              <a:t>أن يكون محددا بوقت زمني</a:t>
            </a:r>
            <a:endParaRPr lang="fr-FR" dirty="0" smtClean="0">
              <a:solidFill>
                <a:srgbClr val="000000"/>
              </a:solidFill>
            </a:endParaRPr>
          </a:p>
        </p:txBody>
      </p:sp>
      <p:sp>
        <p:nvSpPr>
          <p:cNvPr id="9" name="WordArt 51"/>
          <p:cNvSpPr>
            <a:spLocks noChangeArrowheads="1" noChangeShapeType="1" noTextEdit="1"/>
          </p:cNvSpPr>
          <p:nvPr/>
        </p:nvSpPr>
        <p:spPr bwMode="auto">
          <a:xfrm>
            <a:off x="5138316" y="3933056"/>
            <a:ext cx="2386012" cy="385362"/>
          </a:xfrm>
          <a:prstGeom prst="rect">
            <a:avLst/>
          </a:prstGeom>
          <a:noFill/>
        </p:spPr>
        <p:txBody>
          <a:bodyPr wrap="square" rtlCol="0">
            <a:spAutoFit/>
          </a:bodyPr>
          <a:lstStyle/>
          <a:p>
            <a:pPr algn="just" rtl="1">
              <a:lnSpc>
                <a:spcPts val="2500"/>
              </a:lnSpc>
            </a:pPr>
            <a:r>
              <a:rPr lang="ar-SA" dirty="0" smtClean="0">
                <a:solidFill>
                  <a:srgbClr val="000000"/>
                </a:solidFill>
              </a:rPr>
              <a:t>واقعيا، ممكن التحقيق</a:t>
            </a:r>
            <a:endParaRPr lang="fr-FR" dirty="0" smtClean="0">
              <a:solidFill>
                <a:srgbClr val="000000"/>
              </a:solidFill>
            </a:endParaRPr>
          </a:p>
        </p:txBody>
      </p:sp>
      <p:sp>
        <p:nvSpPr>
          <p:cNvPr id="10" name="WordArt 49"/>
          <p:cNvSpPr>
            <a:spLocks noChangeArrowheads="1" noChangeShapeType="1" noTextEdit="1"/>
          </p:cNvSpPr>
          <p:nvPr/>
        </p:nvSpPr>
        <p:spPr bwMode="auto">
          <a:xfrm>
            <a:off x="5508104" y="2564904"/>
            <a:ext cx="2386012" cy="385362"/>
          </a:xfrm>
          <a:prstGeom prst="rect">
            <a:avLst/>
          </a:prstGeom>
          <a:noFill/>
        </p:spPr>
        <p:txBody>
          <a:bodyPr wrap="square" rtlCol="0">
            <a:spAutoFit/>
          </a:bodyPr>
          <a:lstStyle/>
          <a:p>
            <a:pPr algn="just" rtl="1">
              <a:lnSpc>
                <a:spcPts val="2500"/>
              </a:lnSpc>
            </a:pPr>
            <a:r>
              <a:rPr lang="ar-SA" dirty="0" smtClean="0">
                <a:solidFill>
                  <a:srgbClr val="000000"/>
                </a:solidFill>
              </a:rPr>
              <a:t>الهدف الجيد أو الذكي يكون:</a:t>
            </a:r>
            <a:endParaRPr lang="fr-FR" dirty="0" smtClean="0">
              <a:solidFill>
                <a:srgbClr val="000000"/>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43608" y="1484784"/>
            <a:ext cx="7344816" cy="1323439"/>
          </a:xfrm>
          <a:prstGeom prst="rect">
            <a:avLst/>
          </a:prstGeom>
          <a:noFill/>
        </p:spPr>
        <p:txBody>
          <a:bodyPr wrap="square" rtlCol="0">
            <a:spAutoFit/>
          </a:bodyPr>
          <a:lstStyle/>
          <a:p>
            <a:pPr algn="just" rtl="1">
              <a:lnSpc>
                <a:spcPts val="2400"/>
              </a:lnSpc>
            </a:pPr>
            <a:r>
              <a:rPr lang="fr-FR" sz="1600" dirty="0" smtClean="0">
                <a:solidFill>
                  <a:srgbClr val="000000"/>
                </a:solidFill>
              </a:rPr>
              <a:t> </a:t>
            </a:r>
            <a:r>
              <a:rPr lang="ar-SA" sz="1600" dirty="0" smtClean="0">
                <a:solidFill>
                  <a:srgbClr val="000000"/>
                </a:solidFill>
              </a:rPr>
              <a:t>بعد تحديد الأهداف التي تسعى إدارة التسويق إلى تحقيقها فإن مدير التسويق يكون مستعدا لوضع الخطة الاستراتيجية التي يمكن أن تحقق تلك الأهداف، إن استراتيجية التسويق هي خطة بعيدة المدى لتنمية مزيج تسويقي يساعد في تحقيق أهداف المؤسسة من خلال إشباع أفضل لحاجات السوق المستهدف ويعني ذلك أن وضع الاستراتيجية التسويقية لابد وأن يبدأ بتحديد ذلك السوق المستهدف من طرف المؤسسة</a:t>
            </a:r>
            <a:endParaRPr lang="fr-FR" sz="1600" dirty="0">
              <a:solidFill>
                <a:srgbClr val="000000"/>
              </a:solidFill>
            </a:endParaRPr>
          </a:p>
        </p:txBody>
      </p:sp>
      <p:sp>
        <p:nvSpPr>
          <p:cNvPr id="5" name="ZoneTexte 4"/>
          <p:cNvSpPr txBox="1"/>
          <p:nvPr/>
        </p:nvSpPr>
        <p:spPr>
          <a:xfrm>
            <a:off x="4283968" y="1124744"/>
            <a:ext cx="4104456" cy="353943"/>
          </a:xfrm>
          <a:prstGeom prst="rect">
            <a:avLst/>
          </a:prstGeom>
          <a:noFill/>
        </p:spPr>
        <p:txBody>
          <a:bodyPr wrap="square" rtlCol="0">
            <a:spAutoFit/>
          </a:bodyPr>
          <a:lstStyle/>
          <a:p>
            <a:pPr algn="r" rtl="1"/>
            <a:r>
              <a:rPr lang="ar-SA" sz="1700" b="1" dirty="0" smtClean="0">
                <a:solidFill>
                  <a:srgbClr val="000000"/>
                </a:solidFill>
              </a:rPr>
              <a:t>ثالثا: التسويق الإستراتيجي على مستوى </a:t>
            </a:r>
            <a:r>
              <a:rPr lang="ar-SA" sz="1700" b="1" dirty="0" err="1" smtClean="0">
                <a:solidFill>
                  <a:srgbClr val="000000"/>
                </a:solidFill>
              </a:rPr>
              <a:t>المنتوج</a:t>
            </a:r>
            <a:endParaRPr lang="fr-FR" sz="1700" b="1" dirty="0">
              <a:solidFill>
                <a:srgbClr val="000000"/>
              </a:solidFill>
            </a:endParaRPr>
          </a:p>
        </p:txBody>
      </p:sp>
      <p:grpSp>
        <p:nvGrpSpPr>
          <p:cNvPr id="65538" name="Group 2"/>
          <p:cNvGrpSpPr>
            <a:grpSpLocks/>
          </p:cNvGrpSpPr>
          <p:nvPr/>
        </p:nvGrpSpPr>
        <p:grpSpPr bwMode="auto">
          <a:xfrm>
            <a:off x="1805136" y="3068960"/>
            <a:ext cx="5791200" cy="3371850"/>
            <a:chOff x="1658" y="6152"/>
            <a:chExt cx="9120" cy="5310"/>
          </a:xfrm>
        </p:grpSpPr>
        <p:sp>
          <p:nvSpPr>
            <p:cNvPr id="65539" name="Line 3"/>
            <p:cNvSpPr>
              <a:spLocks noChangeShapeType="1"/>
            </p:cNvSpPr>
            <p:nvPr/>
          </p:nvSpPr>
          <p:spPr bwMode="auto">
            <a:xfrm flipV="1">
              <a:off x="3578" y="6344"/>
              <a:ext cx="0" cy="36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grpSp>
          <p:nvGrpSpPr>
            <p:cNvPr id="65540" name="Group 4"/>
            <p:cNvGrpSpPr>
              <a:grpSpLocks/>
            </p:cNvGrpSpPr>
            <p:nvPr/>
          </p:nvGrpSpPr>
          <p:grpSpPr bwMode="auto">
            <a:xfrm>
              <a:off x="1658" y="6152"/>
              <a:ext cx="9120" cy="5310"/>
              <a:chOff x="1658" y="6368"/>
              <a:chExt cx="9120" cy="5310"/>
            </a:xfrm>
          </p:grpSpPr>
          <p:sp>
            <p:nvSpPr>
              <p:cNvPr id="65541" name="Line 5"/>
              <p:cNvSpPr>
                <a:spLocks noChangeShapeType="1"/>
              </p:cNvSpPr>
              <p:nvPr/>
            </p:nvSpPr>
            <p:spPr bwMode="auto">
              <a:xfrm flipV="1">
                <a:off x="4333" y="6538"/>
                <a:ext cx="3240" cy="2340"/>
              </a:xfrm>
              <a:prstGeom prst="line">
                <a:avLst/>
              </a:prstGeom>
              <a:noFill/>
              <a:ln w="15875">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5542" name="Line 6"/>
              <p:cNvSpPr>
                <a:spLocks noChangeShapeType="1"/>
              </p:cNvSpPr>
              <p:nvPr/>
            </p:nvSpPr>
            <p:spPr bwMode="auto">
              <a:xfrm>
                <a:off x="3578" y="10160"/>
                <a:ext cx="4695"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5543" name="Line 7"/>
              <p:cNvSpPr>
                <a:spLocks noChangeShapeType="1"/>
              </p:cNvSpPr>
              <p:nvPr/>
            </p:nvSpPr>
            <p:spPr bwMode="auto">
              <a:xfrm flipV="1">
                <a:off x="4333" y="8172"/>
                <a:ext cx="3240" cy="720"/>
              </a:xfrm>
              <a:prstGeom prst="line">
                <a:avLst/>
              </a:prstGeom>
              <a:noFill/>
              <a:ln w="15875">
                <a:solidFill>
                  <a:srgbClr val="0000FF"/>
                </a:solidFill>
                <a:round/>
                <a:headEnd/>
                <a:tailEn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5544" name="AutoShape 8"/>
              <p:cNvSpPr>
                <a:spLocks/>
              </p:cNvSpPr>
              <p:nvPr/>
            </p:nvSpPr>
            <p:spPr bwMode="auto">
              <a:xfrm>
                <a:off x="7748" y="6503"/>
                <a:ext cx="360" cy="1620"/>
              </a:xfrm>
              <a:prstGeom prst="rightBrace">
                <a:avLst>
                  <a:gd name="adj1" fmla="val 37500"/>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5545" name="Text Box 9"/>
              <p:cNvSpPr txBox="1">
                <a:spLocks noChangeArrowheads="1"/>
              </p:cNvSpPr>
              <p:nvPr/>
            </p:nvSpPr>
            <p:spPr bwMode="auto">
              <a:xfrm>
                <a:off x="8018" y="6908"/>
                <a:ext cx="1080" cy="900"/>
              </a:xfrm>
              <a:prstGeom prst="rect">
                <a:avLst/>
              </a:prstGeom>
              <a:noFill/>
              <a:ln w="9525">
                <a:noFill/>
                <a:miter lim="800000"/>
                <a:headEnd/>
                <a:tailEnd/>
              </a:ln>
            </p:spPr>
            <p:txBody>
              <a:bodyPr vert="horz" wrap="square" lIns="91440" tIns="10800" rIns="91440" bIns="10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الفجوة</a:t>
                </a:r>
                <a:endParaRPr kumimoji="0" lang="fr-FR" sz="1400" b="1" i="0"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300" b="1" i="1" u="none" strike="noStrike" cap="none" normalizeH="0" baseline="0" smtClean="0">
                    <a:ln>
                      <a:noFill/>
                    </a:ln>
                    <a:solidFill>
                      <a:srgbClr val="000000"/>
                    </a:solidFill>
                    <a:effectLst/>
                    <a:latin typeface="Calibri" pitchFamily="34" charset="0"/>
                    <a:ea typeface="Arial" pitchFamily="34" charset="0"/>
                    <a:cs typeface="Arial" pitchFamily="34" charset="0"/>
                  </a:rPr>
                  <a:t>(Gap)</a:t>
                </a:r>
                <a:endParaRPr kumimoji="0" lang="fr-FR" sz="1300" b="1" i="1" u="none" strike="noStrike" cap="none" normalizeH="0" baseline="0" smtClean="0">
                  <a:ln>
                    <a:noFill/>
                  </a:ln>
                  <a:solidFill>
                    <a:srgbClr val="000000"/>
                  </a:solidFill>
                  <a:effectLst/>
                  <a:latin typeface="Arial" pitchFamily="34" charset="0"/>
                  <a:ea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5546" name="AutoShape 10"/>
              <p:cNvSpPr>
                <a:spLocks/>
              </p:cNvSpPr>
              <p:nvPr/>
            </p:nvSpPr>
            <p:spPr bwMode="auto">
              <a:xfrm>
                <a:off x="4163" y="9248"/>
                <a:ext cx="2788" cy="540"/>
              </a:xfrm>
              <a:prstGeom prst="callout3">
                <a:avLst>
                  <a:gd name="adj1" fmla="val 33333"/>
                  <a:gd name="adj2" fmla="val 104306"/>
                  <a:gd name="adj3" fmla="val 33333"/>
                  <a:gd name="adj4" fmla="val 115245"/>
                  <a:gd name="adj5" fmla="val -55185"/>
                  <a:gd name="adj6" fmla="val 115245"/>
                  <a:gd name="adj7" fmla="val -142037"/>
                  <a:gd name="adj8" fmla="val 92685"/>
                </a:avLst>
              </a:prstGeom>
              <a:solidFill>
                <a:srgbClr val="FFFFFF"/>
              </a:solidFill>
              <a:ln w="6350">
                <a:solidFill>
                  <a:srgbClr val="0000FF"/>
                </a:solidFill>
                <a:miter lim="800000"/>
                <a:headEnd type="triangle" w="med" len="med"/>
                <a:tailEnd/>
              </a:ln>
            </p:spPr>
            <p:txBody>
              <a:bodyPr vert="horz" wrap="square" lIns="91440" tIns="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الاستراتيجية التسويقية الحالية</a:t>
                </a:r>
                <a:endParaRPr kumimoji="0" lang="en-US"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5547" name="AutoShape 11"/>
              <p:cNvSpPr>
                <a:spLocks/>
              </p:cNvSpPr>
              <p:nvPr/>
            </p:nvSpPr>
            <p:spPr bwMode="auto">
              <a:xfrm>
                <a:off x="4493" y="6458"/>
                <a:ext cx="2925" cy="465"/>
              </a:xfrm>
              <a:prstGeom prst="callout3">
                <a:avLst>
                  <a:gd name="adj1" fmla="val 38708"/>
                  <a:gd name="adj2" fmla="val -4102"/>
                  <a:gd name="adj3" fmla="val 38708"/>
                  <a:gd name="adj4" fmla="val -18083"/>
                  <a:gd name="adj5" fmla="val 184301"/>
                  <a:gd name="adj6" fmla="val -18083"/>
                  <a:gd name="adj7" fmla="val 287097"/>
                  <a:gd name="adj8" fmla="val 35384"/>
                </a:avLst>
              </a:prstGeom>
              <a:noFill/>
              <a:ln w="6350">
                <a:solidFill>
                  <a:srgbClr val="FF0000"/>
                </a:solidFill>
                <a:miter lim="800000"/>
                <a:headEnd type="triangle" w="med" len="med"/>
                <a:tailEnd/>
              </a:ln>
            </p:spPr>
            <p:txBody>
              <a:bodyPr vert="horz" wrap="square" lIns="91440" tIns="0" rIns="9144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الاستراتيجية التسويقية الجديدة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5548" name="Text Box 12"/>
              <p:cNvSpPr txBox="1">
                <a:spLocks noChangeArrowheads="1"/>
              </p:cNvSpPr>
              <p:nvPr/>
            </p:nvSpPr>
            <p:spPr bwMode="auto">
              <a:xfrm>
                <a:off x="7913" y="9923"/>
                <a:ext cx="1560" cy="540"/>
              </a:xfrm>
              <a:prstGeom prst="rect">
                <a:avLst/>
              </a:prstGeom>
              <a:noFill/>
              <a:ln w="9525">
                <a:noFill/>
                <a:miter lim="800000"/>
                <a:headEnd/>
                <a:tailEnd/>
              </a:ln>
            </p:spPr>
            <p:txBody>
              <a:bodyPr vert="horz" wrap="square" lIns="91440" tIns="1080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السنوات</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5549" name="Text Box 13"/>
              <p:cNvSpPr txBox="1">
                <a:spLocks noChangeArrowheads="1"/>
              </p:cNvSpPr>
              <p:nvPr/>
            </p:nvSpPr>
            <p:spPr bwMode="auto">
              <a:xfrm>
                <a:off x="2378" y="6368"/>
                <a:ext cx="12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العائدات</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5550" name="Text Box 14"/>
              <p:cNvSpPr txBox="1">
                <a:spLocks noChangeArrowheads="1"/>
              </p:cNvSpPr>
              <p:nvPr/>
            </p:nvSpPr>
            <p:spPr bwMode="auto">
              <a:xfrm>
                <a:off x="1658" y="10418"/>
                <a:ext cx="9120" cy="12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شكـل </a:t>
                </a: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غلق الفجوة من خلال الاستراتيجية التسويقية</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500" b="1" i="0" u="sng"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5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a:t>
                </a:r>
                <a:r>
                  <a:rPr kumimoji="0" lang="fr-FR" sz="1100" b="1" i="0" u="none" strike="noStrike" cap="none" normalizeH="0" baseline="30000" dirty="0" smtClean="0">
                    <a:ln>
                      <a:noFill/>
                    </a:ln>
                    <a:solidFill>
                      <a:srgbClr val="000000"/>
                    </a:solidFill>
                    <a:effectLst/>
                    <a:latin typeface="Calibri" pitchFamily="34" charset="0"/>
                    <a:ea typeface="Arial" pitchFamily="34" charset="0"/>
                    <a:cs typeface="Arial" pitchFamily="34" charset="0"/>
                  </a:rPr>
                  <a:t> </a:t>
                </a:r>
                <a:r>
                  <a:rPr kumimoji="0" lang="fr-FR" sz="1100" b="1" i="1" u="none" strike="noStrike" cap="none" normalizeH="0" baseline="0" dirty="0" err="1" smtClean="0">
                    <a:ln>
                      <a:noFill/>
                    </a:ln>
                    <a:solidFill>
                      <a:srgbClr val="000000"/>
                    </a:solidFill>
                    <a:effectLst/>
                    <a:latin typeface="Calibri" pitchFamily="34" charset="0"/>
                    <a:ea typeface="Arial" pitchFamily="34" charset="0"/>
                    <a:cs typeface="Arial" pitchFamily="34" charset="0"/>
                  </a:rPr>
                  <a:t>Lazer</a:t>
                </a:r>
                <a:r>
                  <a:rPr kumimoji="0" lang="fr-FR" sz="1100" b="1" i="1" u="none" strike="noStrike" cap="none" normalizeH="0" baseline="0" dirty="0" smtClean="0">
                    <a:ln>
                      <a:noFill/>
                    </a:ln>
                    <a:solidFill>
                      <a:srgbClr val="000000"/>
                    </a:solidFill>
                    <a:effectLst/>
                    <a:latin typeface="Calibri" pitchFamily="34" charset="0"/>
                    <a:ea typeface="Arial" pitchFamily="34" charset="0"/>
                    <a:cs typeface="Arial" pitchFamily="34" charset="0"/>
                  </a:rPr>
                  <a:t> et </a:t>
                </a:r>
                <a:r>
                  <a:rPr kumimoji="0" lang="fr-FR" sz="1100" b="1" i="1" u="none" strike="noStrike" cap="none" normalizeH="0" baseline="0" dirty="0" err="1" smtClean="0">
                    <a:ln>
                      <a:noFill/>
                    </a:ln>
                    <a:solidFill>
                      <a:srgbClr val="000000"/>
                    </a:solidFill>
                    <a:effectLst/>
                    <a:latin typeface="Calibri" pitchFamily="34" charset="0"/>
                    <a:ea typeface="Arial" pitchFamily="34" charset="0"/>
                    <a:cs typeface="Arial" pitchFamily="34" charset="0"/>
                  </a:rPr>
                  <a:t>Culley</a:t>
                </a:r>
                <a:r>
                  <a:rPr kumimoji="0" lang="fr-FR" sz="1100" b="1" i="1" u="sng" strike="noStrike" cap="none" normalizeH="0" baseline="0" dirty="0" smtClean="0">
                    <a:ln>
                      <a:noFill/>
                    </a:ln>
                    <a:solidFill>
                      <a:srgbClr val="000000"/>
                    </a:solidFill>
                    <a:effectLst/>
                    <a:latin typeface="Calibri" pitchFamily="34" charset="0"/>
                    <a:ea typeface="Arial" pitchFamily="34" charset="0"/>
                    <a:cs typeface="Arial" pitchFamily="34" charset="0"/>
                  </a:rPr>
                  <a:t>, Marketing management</a:t>
                </a:r>
                <a:r>
                  <a:rPr kumimoji="0" lang="fr-FR" sz="1100" b="1" i="1" u="none" strike="noStrike" cap="none" normalizeH="0" baseline="0" dirty="0" smtClean="0">
                    <a:ln>
                      <a:noFill/>
                    </a:ln>
                    <a:solidFill>
                      <a:srgbClr val="000000"/>
                    </a:solidFill>
                    <a:effectLst/>
                    <a:latin typeface="Calibri" pitchFamily="34" charset="0"/>
                    <a:ea typeface="Arial" pitchFamily="34" charset="0"/>
                    <a:cs typeface="Arial" pitchFamily="34" charset="0"/>
                  </a:rPr>
                  <a:t>, p : 135</a:t>
                </a:r>
                <a:r>
                  <a:rPr kumimoji="0" lang="fr-FR" sz="1400" b="1" i="0"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kumimoji="0" lang="fr-FR" sz="1400" b="1" i="0"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grpSp>
      </p:gr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55576" y="1730563"/>
            <a:ext cx="7488832" cy="4362733"/>
          </a:xfrm>
          <a:prstGeom prst="rect">
            <a:avLst/>
          </a:prstGeom>
          <a:noFill/>
        </p:spPr>
        <p:txBody>
          <a:bodyPr wrap="square" rtlCol="0">
            <a:spAutoFit/>
          </a:bodyPr>
          <a:lstStyle/>
          <a:p>
            <a:pPr algn="just" rtl="1">
              <a:lnSpc>
                <a:spcPts val="2700"/>
              </a:lnSpc>
              <a:spcAft>
                <a:spcPts val="1200"/>
              </a:spcAft>
            </a:pPr>
            <a:r>
              <a:rPr lang="ar-SA" dirty="0" smtClean="0">
                <a:solidFill>
                  <a:srgbClr val="000000"/>
                </a:solidFill>
              </a:rPr>
              <a:t>ويرى </a:t>
            </a:r>
            <a:r>
              <a:rPr lang="fr-FR" sz="1600" dirty="0" err="1" smtClean="0">
                <a:solidFill>
                  <a:srgbClr val="000000"/>
                </a:solidFill>
                <a:latin typeface="Times New Roman" pitchFamily="18" charset="0"/>
                <a:cs typeface="Times New Roman" pitchFamily="18" charset="0"/>
              </a:rPr>
              <a:t>Kotler</a:t>
            </a:r>
            <a:r>
              <a:rPr lang="ar-SA" dirty="0" smtClean="0">
                <a:solidFill>
                  <a:srgbClr val="000000"/>
                </a:solidFill>
              </a:rPr>
              <a:t> أن الإستراتيجية التسويقية تشتمل على مجموعة متناسقة من القرارات الخاصة بما يلي</a:t>
            </a:r>
            <a:r>
              <a:rPr lang="fr-FR" dirty="0" smtClean="0">
                <a:solidFill>
                  <a:srgbClr val="000000"/>
                </a:solidFill>
              </a:rPr>
              <a:t>:</a:t>
            </a:r>
          </a:p>
          <a:p>
            <a:pPr algn="just" rtl="1">
              <a:lnSpc>
                <a:spcPts val="2700"/>
              </a:lnSpc>
            </a:pPr>
            <a:r>
              <a:rPr lang="fr-FR" dirty="0" smtClean="0">
                <a:solidFill>
                  <a:srgbClr val="000000"/>
                </a:solidFill>
              </a:rPr>
              <a:t>1. </a:t>
            </a:r>
            <a:r>
              <a:rPr lang="ar-SA" dirty="0" smtClean="0">
                <a:solidFill>
                  <a:srgbClr val="000000"/>
                </a:solidFill>
              </a:rPr>
              <a:t>  الأسواق المستهدفة</a:t>
            </a:r>
            <a:r>
              <a:rPr lang="fr-FR" dirty="0" smtClean="0">
                <a:solidFill>
                  <a:srgbClr val="000000"/>
                </a:solidFill>
              </a:rPr>
              <a:t>: </a:t>
            </a:r>
            <a:r>
              <a:rPr lang="ar-SA" dirty="0" smtClean="0">
                <a:solidFill>
                  <a:srgbClr val="000000"/>
                </a:solidFill>
              </a:rPr>
              <a:t>التركيز على القطاعات المكونة للسوق التي تختلف من حيث </a:t>
            </a:r>
            <a:r>
              <a:rPr lang="ar-SA" dirty="0" err="1" smtClean="0">
                <a:solidFill>
                  <a:srgbClr val="000000"/>
                </a:solidFill>
              </a:rPr>
              <a:t>تفضيلاتها</a:t>
            </a:r>
            <a:r>
              <a:rPr lang="fr-FR" dirty="0" smtClean="0">
                <a:solidFill>
                  <a:srgbClr val="000000"/>
                </a:solidFill>
              </a:rPr>
              <a:t>.</a:t>
            </a:r>
          </a:p>
          <a:p>
            <a:pPr algn="just" rtl="1">
              <a:lnSpc>
                <a:spcPts val="2700"/>
              </a:lnSpc>
            </a:pPr>
            <a:r>
              <a:rPr lang="fr-FR" dirty="0" smtClean="0">
                <a:solidFill>
                  <a:srgbClr val="000000"/>
                </a:solidFill>
              </a:rPr>
              <a:t>2. </a:t>
            </a:r>
            <a:r>
              <a:rPr lang="ar-SA" dirty="0" smtClean="0">
                <a:solidFill>
                  <a:srgbClr val="000000"/>
                </a:solidFill>
              </a:rPr>
              <a:t>  المزيج التسويقي</a:t>
            </a:r>
            <a:r>
              <a:rPr lang="fr-FR" dirty="0" smtClean="0">
                <a:solidFill>
                  <a:srgbClr val="000000"/>
                </a:solidFill>
              </a:rPr>
              <a:t>: </a:t>
            </a:r>
            <a:r>
              <a:rPr lang="ar-SA" dirty="0" smtClean="0">
                <a:solidFill>
                  <a:srgbClr val="000000"/>
                </a:solidFill>
              </a:rPr>
              <a:t>المنتج </a:t>
            </a:r>
            <a:r>
              <a:rPr lang="fr-FR" dirty="0" smtClean="0">
                <a:solidFill>
                  <a:srgbClr val="000000"/>
                </a:solidFill>
              </a:rPr>
              <a:t>– </a:t>
            </a:r>
            <a:r>
              <a:rPr lang="ar-SA" dirty="0" smtClean="0">
                <a:solidFill>
                  <a:srgbClr val="000000"/>
                </a:solidFill>
              </a:rPr>
              <a:t>المكان </a:t>
            </a:r>
            <a:r>
              <a:rPr lang="fr-FR" dirty="0" smtClean="0">
                <a:solidFill>
                  <a:srgbClr val="000000"/>
                </a:solidFill>
              </a:rPr>
              <a:t>– </a:t>
            </a:r>
            <a:r>
              <a:rPr lang="ar-SA" dirty="0" smtClean="0">
                <a:solidFill>
                  <a:srgbClr val="000000"/>
                </a:solidFill>
              </a:rPr>
              <a:t>السعر </a:t>
            </a:r>
            <a:r>
              <a:rPr lang="fr-FR" dirty="0" smtClean="0">
                <a:solidFill>
                  <a:srgbClr val="000000"/>
                </a:solidFill>
              </a:rPr>
              <a:t>– </a:t>
            </a:r>
            <a:r>
              <a:rPr lang="ar-SA" dirty="0" smtClean="0">
                <a:solidFill>
                  <a:srgbClr val="000000"/>
                </a:solidFill>
              </a:rPr>
              <a:t>الترويج</a:t>
            </a:r>
            <a:endParaRPr lang="fr-FR" dirty="0" smtClean="0">
              <a:solidFill>
                <a:srgbClr val="000000"/>
              </a:solidFill>
            </a:endParaRPr>
          </a:p>
          <a:p>
            <a:pPr algn="just" rtl="1">
              <a:lnSpc>
                <a:spcPts val="2700"/>
              </a:lnSpc>
              <a:spcAft>
                <a:spcPts val="1200"/>
              </a:spcAft>
            </a:pPr>
            <a:r>
              <a:rPr lang="fr-FR" dirty="0" smtClean="0">
                <a:solidFill>
                  <a:srgbClr val="000000"/>
                </a:solidFill>
              </a:rPr>
              <a:t>3. </a:t>
            </a:r>
            <a:r>
              <a:rPr lang="ar-SA" dirty="0" smtClean="0">
                <a:solidFill>
                  <a:srgbClr val="000000"/>
                </a:solidFill>
              </a:rPr>
              <a:t>  الموازنة التسويقية</a:t>
            </a:r>
            <a:r>
              <a:rPr lang="fr-FR" dirty="0" smtClean="0">
                <a:solidFill>
                  <a:srgbClr val="000000"/>
                </a:solidFill>
              </a:rPr>
              <a:t>: </a:t>
            </a:r>
            <a:r>
              <a:rPr lang="ar-SA" dirty="0" smtClean="0">
                <a:solidFill>
                  <a:srgbClr val="000000"/>
                </a:solidFill>
              </a:rPr>
              <a:t>تخطيط الموارد المادية والبشرية المطلوبة لأداء الأنشطة التسويقية المختلفة</a:t>
            </a:r>
            <a:r>
              <a:rPr lang="fr-FR" dirty="0" smtClean="0">
                <a:solidFill>
                  <a:srgbClr val="000000"/>
                </a:solidFill>
              </a:rPr>
              <a:t>.</a:t>
            </a:r>
          </a:p>
          <a:p>
            <a:pPr algn="just" rtl="1">
              <a:lnSpc>
                <a:spcPts val="2700"/>
              </a:lnSpc>
              <a:spcAft>
                <a:spcPts val="1200"/>
              </a:spcAft>
            </a:pPr>
            <a:r>
              <a:rPr lang="ar-SA" dirty="0" smtClean="0">
                <a:solidFill>
                  <a:srgbClr val="000000"/>
                </a:solidFill>
              </a:rPr>
              <a:t>في حين يرى </a:t>
            </a:r>
            <a:r>
              <a:rPr lang="fr-FR" sz="1600" dirty="0" smtClean="0">
                <a:solidFill>
                  <a:srgbClr val="000000"/>
                </a:solidFill>
                <a:latin typeface="Times New Roman" pitchFamily="18" charset="0"/>
                <a:cs typeface="Times New Roman" pitchFamily="18" charset="0"/>
              </a:rPr>
              <a:t>Parker</a:t>
            </a:r>
            <a:r>
              <a:rPr lang="ar-SA" sz="1600" dirty="0" smtClean="0">
                <a:solidFill>
                  <a:srgbClr val="000000"/>
                </a:solidFill>
                <a:latin typeface="Times New Roman" pitchFamily="18" charset="0"/>
                <a:cs typeface="Times New Roman" pitchFamily="18" charset="0"/>
              </a:rPr>
              <a:t> </a:t>
            </a:r>
            <a:r>
              <a:rPr lang="fr-FR" dirty="0" smtClean="0">
                <a:solidFill>
                  <a:srgbClr val="000000"/>
                </a:solidFill>
              </a:rPr>
              <a:t> </a:t>
            </a:r>
            <a:r>
              <a:rPr lang="ar-SA" dirty="0" smtClean="0">
                <a:solidFill>
                  <a:srgbClr val="000000"/>
                </a:solidFill>
              </a:rPr>
              <a:t>أن الإستراتيجية التسويقية تتكون من أربعة  مكونات هي</a:t>
            </a:r>
            <a:r>
              <a:rPr lang="fr-FR" dirty="0" smtClean="0">
                <a:solidFill>
                  <a:srgbClr val="000000"/>
                </a:solidFill>
              </a:rPr>
              <a:t> :</a:t>
            </a:r>
          </a:p>
          <a:p>
            <a:pPr algn="just" rtl="1">
              <a:lnSpc>
                <a:spcPts val="2700"/>
              </a:lnSpc>
            </a:pPr>
            <a:r>
              <a:rPr lang="fr-FR" dirty="0" smtClean="0">
                <a:solidFill>
                  <a:srgbClr val="000000"/>
                </a:solidFill>
              </a:rPr>
              <a:t>1. </a:t>
            </a:r>
            <a:r>
              <a:rPr lang="ar-SA" dirty="0" smtClean="0">
                <a:solidFill>
                  <a:srgbClr val="000000"/>
                </a:solidFill>
              </a:rPr>
              <a:t>  العلاقة</a:t>
            </a:r>
            <a:r>
              <a:rPr lang="fr-FR" dirty="0" smtClean="0">
                <a:solidFill>
                  <a:srgbClr val="000000"/>
                </a:solidFill>
              </a:rPr>
              <a:t> : </a:t>
            </a:r>
            <a:r>
              <a:rPr lang="ar-SA" dirty="0" smtClean="0">
                <a:solidFill>
                  <a:srgbClr val="000000"/>
                </a:solidFill>
              </a:rPr>
              <a:t>التكامل وطبيعة العلاقة بين الأنشطة التسويقية المختلفة</a:t>
            </a:r>
            <a:endParaRPr lang="fr-FR" dirty="0" smtClean="0">
              <a:solidFill>
                <a:srgbClr val="000000"/>
              </a:solidFill>
            </a:endParaRPr>
          </a:p>
          <a:p>
            <a:pPr algn="just" rtl="1">
              <a:lnSpc>
                <a:spcPts val="2700"/>
              </a:lnSpc>
            </a:pPr>
            <a:r>
              <a:rPr lang="fr-FR" dirty="0" smtClean="0">
                <a:solidFill>
                  <a:srgbClr val="000000"/>
                </a:solidFill>
              </a:rPr>
              <a:t>2. </a:t>
            </a:r>
            <a:r>
              <a:rPr lang="ar-SA" dirty="0" smtClean="0">
                <a:solidFill>
                  <a:srgbClr val="000000"/>
                </a:solidFill>
              </a:rPr>
              <a:t>  مجال التركيز</a:t>
            </a:r>
            <a:r>
              <a:rPr lang="fr-FR" dirty="0" smtClean="0">
                <a:solidFill>
                  <a:srgbClr val="000000"/>
                </a:solidFill>
              </a:rPr>
              <a:t>:</a:t>
            </a:r>
            <a:r>
              <a:rPr lang="ar-SA" dirty="0" smtClean="0">
                <a:solidFill>
                  <a:srgbClr val="000000"/>
                </a:solidFill>
              </a:rPr>
              <a:t>تحديد القطاع أو القطاعات التي سيتم التعامل معها</a:t>
            </a:r>
            <a:endParaRPr lang="fr-FR" dirty="0" smtClean="0">
              <a:solidFill>
                <a:srgbClr val="000000"/>
              </a:solidFill>
            </a:endParaRPr>
          </a:p>
          <a:p>
            <a:pPr algn="just" rtl="1">
              <a:lnSpc>
                <a:spcPts val="2700"/>
              </a:lnSpc>
            </a:pPr>
            <a:r>
              <a:rPr lang="fr-FR" dirty="0" smtClean="0">
                <a:solidFill>
                  <a:srgbClr val="000000"/>
                </a:solidFill>
              </a:rPr>
              <a:t>3. </a:t>
            </a:r>
            <a:r>
              <a:rPr lang="ar-SA" dirty="0" smtClean="0">
                <a:solidFill>
                  <a:srgbClr val="000000"/>
                </a:solidFill>
              </a:rPr>
              <a:t>  التوقيت</a:t>
            </a:r>
            <a:r>
              <a:rPr lang="fr-FR" dirty="0" smtClean="0">
                <a:solidFill>
                  <a:srgbClr val="000000"/>
                </a:solidFill>
              </a:rPr>
              <a:t> : </a:t>
            </a:r>
            <a:r>
              <a:rPr lang="ar-SA" dirty="0" smtClean="0">
                <a:solidFill>
                  <a:srgbClr val="000000"/>
                </a:solidFill>
              </a:rPr>
              <a:t>أي متى تبدأ أو تنتهي العلاقة بين المنظمة وعملائها؟</a:t>
            </a:r>
            <a:endParaRPr lang="fr-FR" dirty="0" smtClean="0">
              <a:solidFill>
                <a:srgbClr val="000000"/>
              </a:solidFill>
            </a:endParaRPr>
          </a:p>
          <a:p>
            <a:pPr algn="just" rtl="1">
              <a:lnSpc>
                <a:spcPts val="2700"/>
              </a:lnSpc>
            </a:pPr>
            <a:r>
              <a:rPr lang="fr-FR" dirty="0" smtClean="0">
                <a:solidFill>
                  <a:srgbClr val="000000"/>
                </a:solidFill>
              </a:rPr>
              <a:t>4. </a:t>
            </a:r>
            <a:r>
              <a:rPr lang="ar-SA" dirty="0" smtClean="0">
                <a:solidFill>
                  <a:srgbClr val="000000"/>
                </a:solidFill>
              </a:rPr>
              <a:t> تخصيص الموارد: التوظيف السليم لموارد التسويق المادية والبشرية على الأنشطة التسويقية </a:t>
            </a:r>
          </a:p>
          <a:p>
            <a:pPr algn="just" rtl="1">
              <a:lnSpc>
                <a:spcPts val="2700"/>
              </a:lnSpc>
            </a:pPr>
            <a:r>
              <a:rPr lang="ar-SA" dirty="0" smtClean="0">
                <a:solidFill>
                  <a:srgbClr val="000000"/>
                </a:solidFill>
              </a:rPr>
              <a:t>المختلفة</a:t>
            </a:r>
            <a:r>
              <a:rPr lang="fr-FR" dirty="0" smtClean="0">
                <a:solidFill>
                  <a:srgbClr val="000000"/>
                </a:solidFill>
              </a:rPr>
              <a:t>.</a:t>
            </a:r>
          </a:p>
          <a:p>
            <a:pPr algn="just">
              <a:lnSpc>
                <a:spcPts val="2700"/>
              </a:lnSpc>
            </a:pPr>
            <a:endParaRPr lang="fr-FR" dirty="0">
              <a:solidFill>
                <a:srgbClr val="000000"/>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55776" y="260648"/>
            <a:ext cx="6120680" cy="733534"/>
          </a:xfrm>
          <a:prstGeom prst="rect">
            <a:avLst/>
          </a:prstGeom>
        </p:spPr>
        <p:txBody>
          <a:bodyPr wrap="square">
            <a:spAutoFit/>
          </a:bodyPr>
          <a:lstStyle/>
          <a:p>
            <a:pPr algn="just" rtl="1">
              <a:lnSpc>
                <a:spcPts val="2500"/>
              </a:lnSpc>
            </a:pPr>
            <a:r>
              <a:rPr lang="ar-SA" sz="1700" b="1" dirty="0" smtClean="0">
                <a:solidFill>
                  <a:schemeClr val="bg1"/>
                </a:solidFill>
              </a:rPr>
              <a:t>1) سلسلة خلق </a:t>
            </a:r>
            <a:r>
              <a:rPr lang="fr-FR" sz="1700" dirty="0" smtClean="0">
                <a:solidFill>
                  <a:schemeClr val="bg1"/>
                </a:solidFill>
                <a:sym typeface="Symbol"/>
              </a:rPr>
              <a:t></a:t>
            </a:r>
            <a:r>
              <a:rPr lang="ar-SA" sz="1700" b="1" dirty="0" smtClean="0">
                <a:solidFill>
                  <a:schemeClr val="bg1"/>
                </a:solidFill>
              </a:rPr>
              <a:t>تسليم</a:t>
            </a:r>
            <a:r>
              <a:rPr lang="fr-FR" sz="1700" dirty="0" smtClean="0">
                <a:solidFill>
                  <a:schemeClr val="bg1"/>
                </a:solidFill>
                <a:sym typeface="Symbol"/>
              </a:rPr>
              <a:t></a:t>
            </a:r>
            <a:r>
              <a:rPr lang="ar-SA" sz="1700" b="1" dirty="0" err="1" smtClean="0">
                <a:solidFill>
                  <a:schemeClr val="bg1"/>
                </a:solidFill>
              </a:rPr>
              <a:t>القيمة: </a:t>
            </a:r>
            <a:r>
              <a:rPr lang="ar-SA" sz="1500" i="1" dirty="0" err="1" smtClean="0">
                <a:solidFill>
                  <a:schemeClr val="bg1"/>
                </a:solidFill>
                <a:latin typeface="Times New Roman" pitchFamily="18" charset="0"/>
                <a:cs typeface="Times New Roman" pitchFamily="18" charset="0"/>
              </a:rPr>
              <a:t>(</a:t>
            </a:r>
            <a:r>
              <a:rPr lang="fr-FR" sz="1500" i="1" dirty="0" smtClean="0">
                <a:solidFill>
                  <a:schemeClr val="bg1"/>
                </a:solidFill>
                <a:latin typeface="Times New Roman" pitchFamily="18" charset="0"/>
                <a:cs typeface="Times New Roman" pitchFamily="18" charset="0"/>
              </a:rPr>
              <a:t>The Value-</a:t>
            </a:r>
            <a:r>
              <a:rPr lang="fr-FR" sz="1500" i="1" dirty="0" err="1" smtClean="0">
                <a:solidFill>
                  <a:schemeClr val="bg1"/>
                </a:solidFill>
                <a:latin typeface="Times New Roman" pitchFamily="18" charset="0"/>
                <a:cs typeface="Times New Roman" pitchFamily="18" charset="0"/>
              </a:rPr>
              <a:t>Delivery</a:t>
            </a:r>
            <a:r>
              <a:rPr lang="fr-FR" sz="1500" i="1" dirty="0" smtClean="0">
                <a:solidFill>
                  <a:schemeClr val="bg1"/>
                </a:solidFill>
                <a:latin typeface="Times New Roman" pitchFamily="18" charset="0"/>
                <a:cs typeface="Times New Roman" pitchFamily="18" charset="0"/>
              </a:rPr>
              <a:t> </a:t>
            </a:r>
            <a:r>
              <a:rPr lang="fr-FR" sz="1500" i="1" dirty="0" err="1" smtClean="0">
                <a:solidFill>
                  <a:schemeClr val="bg1"/>
                </a:solidFill>
                <a:latin typeface="Times New Roman" pitchFamily="18" charset="0"/>
                <a:cs typeface="Times New Roman" pitchFamily="18" charset="0"/>
              </a:rPr>
              <a:t>Sequence</a:t>
            </a:r>
            <a:r>
              <a:rPr lang="ar-SA" sz="1500" i="1" dirty="0" smtClean="0">
                <a:solidFill>
                  <a:schemeClr val="bg1"/>
                </a:solidFill>
                <a:latin typeface="Times New Roman" pitchFamily="18" charset="0"/>
                <a:cs typeface="Times New Roman" pitchFamily="18" charset="0"/>
              </a:rPr>
              <a:t>) </a:t>
            </a:r>
            <a:r>
              <a:rPr lang="ar-SA" sz="1600" dirty="0" smtClean="0">
                <a:solidFill>
                  <a:schemeClr val="bg1"/>
                </a:solidFill>
              </a:rPr>
              <a:t>إن خلق القيمة للمستهلك يمكن أن يكون عبر مفهومين، كما يوضحهما الشكل </a:t>
            </a:r>
            <a:r>
              <a:rPr lang="ar-SA" sz="1600" dirty="0" err="1" smtClean="0">
                <a:solidFill>
                  <a:schemeClr val="bg1"/>
                </a:solidFill>
              </a:rPr>
              <a:t>التالي:</a:t>
            </a:r>
            <a:r>
              <a:rPr lang="ar-SA" sz="1600" dirty="0" smtClean="0">
                <a:solidFill>
                  <a:schemeClr val="bg1"/>
                </a:solidFill>
              </a:rPr>
              <a:t> </a:t>
            </a:r>
            <a:endParaRPr lang="fr-FR" sz="1600" dirty="0">
              <a:solidFill>
                <a:schemeClr val="bg1"/>
              </a:solidFill>
            </a:endParaRPr>
          </a:p>
        </p:txBody>
      </p:sp>
      <p:sp>
        <p:nvSpPr>
          <p:cNvPr id="66649" name="Text Box 89"/>
          <p:cNvSpPr txBox="1">
            <a:spLocks noChangeArrowheads="1"/>
          </p:cNvSpPr>
          <p:nvPr/>
        </p:nvSpPr>
        <p:spPr bwMode="auto">
          <a:xfrm>
            <a:off x="6660232" y="5462364"/>
            <a:ext cx="216024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algn="ctr" rtl="1">
              <a:spcAft>
                <a:spcPts val="1000"/>
              </a:spcAf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Arial" pitchFamily="34" charset="0"/>
              </a:rPr>
              <a:t>التسويق</a:t>
            </a:r>
            <a:r>
              <a:rPr kumimoji="0" lang="ar-SA" sz="1500" b="0" i="0" u="none" strike="noStrike" cap="none" normalizeH="0" baseline="0" dirty="0" smtClean="0">
                <a:ln>
                  <a:noFill/>
                </a:ln>
                <a:solidFill>
                  <a:srgbClr val="000000"/>
                </a:solidFill>
                <a:effectLst/>
                <a:latin typeface="Arabic Transparent" charset="0"/>
                <a:ea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Arial" pitchFamily="34" charset="0"/>
              </a:rPr>
              <a:t>الاستراتيجي </a:t>
            </a:r>
            <a:r>
              <a:rPr lang="ar-SA" i="1" dirty="0" smtClean="0"/>
              <a:t> </a:t>
            </a:r>
            <a:r>
              <a:rPr lang="fr-FR" sz="1700" i="1" dirty="0" smtClean="0">
                <a:solidFill>
                  <a:srgbClr val="000000"/>
                </a:solidFill>
                <a:latin typeface="Times New Roman" pitchFamily="18" charset="0"/>
                <a:cs typeface="Times New Roman" pitchFamily="18" charset="0"/>
              </a:rPr>
              <a:t>STP</a:t>
            </a:r>
            <a:endParaRPr lang="fr-FR" sz="1700" dirty="0" smtClean="0">
              <a:solidFill>
                <a:srgbClr val="000000"/>
              </a:solidFill>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650" name="Text Box 90"/>
          <p:cNvSpPr txBox="1">
            <a:spLocks noChangeArrowheads="1"/>
          </p:cNvSpPr>
          <p:nvPr/>
        </p:nvSpPr>
        <p:spPr bwMode="auto">
          <a:xfrm>
            <a:off x="3171056" y="5455857"/>
            <a:ext cx="19050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a:t>
            </a:r>
            <a:r>
              <a:rPr lang="ar-SA" sz="1600" dirty="0" smtClean="0">
                <a:solidFill>
                  <a:srgbClr val="000000"/>
                </a:solidFill>
                <a:latin typeface="Traditional Arabic" pitchFamily="18" charset="-78"/>
                <a:ea typeface="Arial" pitchFamily="34" charset="0"/>
                <a:cs typeface="Arial" pitchFamily="34" charset="0"/>
              </a:rPr>
              <a:t>لتسويق العمـلي</a:t>
            </a:r>
            <a:endParaRPr lang="fr-FR" sz="1600" dirty="0" smtClean="0">
              <a:solidFill>
                <a:srgbClr val="000000"/>
              </a:solidFill>
              <a:latin typeface="Traditional Arabic" pitchFamily="18" charset="-78"/>
              <a:ea typeface="Arial" pitchFamily="34" charset="0"/>
              <a:cs typeface="Arial" pitchFamily="34" charset="0"/>
            </a:endParaRPr>
          </a:p>
        </p:txBody>
      </p:sp>
      <p:sp>
        <p:nvSpPr>
          <p:cNvPr id="96" name="Rectangle 95"/>
          <p:cNvSpPr/>
          <p:nvPr/>
        </p:nvSpPr>
        <p:spPr>
          <a:xfrm>
            <a:off x="4788024" y="3284984"/>
            <a:ext cx="1569660" cy="3539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a:r>
              <a:rPr lang="ar-SA" altLang="zh-CN" sz="1700" b="1" dirty="0" smtClean="0">
                <a:solidFill>
                  <a:srgbClr val="000000"/>
                </a:solidFill>
                <a:latin typeface="Times New Roman" pitchFamily="18" charset="0"/>
                <a:ea typeface="SimSun" pitchFamily="2" charset="-122"/>
                <a:cs typeface="Times New Roman" pitchFamily="18" charset="0"/>
              </a:rPr>
              <a:t>(2) </a:t>
            </a:r>
            <a:r>
              <a:rPr lang="ar-SA" altLang="zh-CN" sz="1600" b="1" dirty="0" smtClean="0">
                <a:solidFill>
                  <a:srgbClr val="000000"/>
                </a:solidFill>
                <a:latin typeface="Traditional Arabic" pitchFamily="18" charset="-78"/>
                <a:ea typeface="SimSun" pitchFamily="2" charset="-122"/>
                <a:cs typeface="Traditional Arabic" pitchFamily="18" charset="-78"/>
              </a:rPr>
              <a:t>النظـرة الحديثـة</a:t>
            </a:r>
            <a:endParaRPr lang="fr-FR" altLang="zh-CN" sz="1600" b="1" dirty="0" smtClean="0">
              <a:solidFill>
                <a:srgbClr val="000000"/>
              </a:solidFill>
              <a:latin typeface="Traditional Arabic" pitchFamily="18" charset="-78"/>
              <a:ea typeface="SimSun" pitchFamily="2" charset="-122"/>
              <a:cs typeface="Traditional Arabic" pitchFamily="18" charset="-78"/>
            </a:endParaRPr>
          </a:p>
        </p:txBody>
      </p:sp>
      <p:sp>
        <p:nvSpPr>
          <p:cNvPr id="66651" name="Rectangle 91"/>
          <p:cNvSpPr>
            <a:spLocks noChangeArrowheads="1"/>
          </p:cNvSpPr>
          <p:nvPr/>
        </p:nvSpPr>
        <p:spPr bwMode="auto">
          <a:xfrm>
            <a:off x="4680520" y="1124744"/>
            <a:ext cx="1691680" cy="3539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altLang="zh-CN" sz="1700"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(1) </a:t>
            </a:r>
            <a:r>
              <a:rPr kumimoji="0" lang="ar-SA" altLang="zh-CN" sz="16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السلسلـة التقلـيدية</a:t>
            </a:r>
            <a:endParaRPr kumimoji="0" lang="ar-SA" altLang="zh-CN" sz="1800" b="1" i="0" u="none" strike="noStrike" cap="none" normalizeH="0" baseline="0" dirty="0" smtClean="0">
              <a:ln>
                <a:noFill/>
              </a:ln>
              <a:solidFill>
                <a:srgbClr val="000000"/>
              </a:solidFill>
              <a:effectLst/>
              <a:latin typeface="Arial" pitchFamily="34" charset="0"/>
              <a:cs typeface="Arial" pitchFamily="34" charset="0"/>
            </a:endParaRPr>
          </a:p>
        </p:txBody>
      </p:sp>
      <p:grpSp>
        <p:nvGrpSpPr>
          <p:cNvPr id="99" name="Groupe 98"/>
          <p:cNvGrpSpPr/>
          <p:nvPr/>
        </p:nvGrpSpPr>
        <p:grpSpPr>
          <a:xfrm>
            <a:off x="485527" y="1556792"/>
            <a:ext cx="8262937" cy="5040730"/>
            <a:chOff x="485527" y="1556792"/>
            <a:chExt cx="8262937" cy="5040730"/>
          </a:xfrm>
        </p:grpSpPr>
        <p:grpSp>
          <p:nvGrpSpPr>
            <p:cNvPr id="95" name="Groupe 94"/>
            <p:cNvGrpSpPr/>
            <p:nvPr/>
          </p:nvGrpSpPr>
          <p:grpSpPr>
            <a:xfrm>
              <a:off x="485527" y="1556792"/>
              <a:ext cx="8262937" cy="5040730"/>
              <a:chOff x="251520" y="1660738"/>
              <a:chExt cx="8262937" cy="5040730"/>
            </a:xfrm>
          </p:grpSpPr>
          <p:grpSp>
            <p:nvGrpSpPr>
              <p:cNvPr id="66562" name="Group 2"/>
              <p:cNvGrpSpPr>
                <a:grpSpLocks/>
              </p:cNvGrpSpPr>
              <p:nvPr/>
            </p:nvGrpSpPr>
            <p:grpSpPr bwMode="auto">
              <a:xfrm>
                <a:off x="251520" y="1697287"/>
                <a:ext cx="8262937" cy="5004181"/>
                <a:chOff x="1947" y="1963"/>
                <a:chExt cx="13013" cy="8950"/>
              </a:xfrm>
            </p:grpSpPr>
            <p:grpSp>
              <p:nvGrpSpPr>
                <p:cNvPr id="66563" name="Group 3"/>
                <p:cNvGrpSpPr>
                  <a:grpSpLocks/>
                </p:cNvGrpSpPr>
                <p:nvPr/>
              </p:nvGrpSpPr>
              <p:grpSpPr bwMode="auto">
                <a:xfrm>
                  <a:off x="5680" y="1963"/>
                  <a:ext cx="9280" cy="2700"/>
                  <a:chOff x="6458" y="1418"/>
                  <a:chExt cx="9280" cy="2700"/>
                </a:xfrm>
              </p:grpSpPr>
              <p:grpSp>
                <p:nvGrpSpPr>
                  <p:cNvPr id="66564" name="Group 4"/>
                  <p:cNvGrpSpPr>
                    <a:grpSpLocks/>
                  </p:cNvGrpSpPr>
                  <p:nvPr/>
                </p:nvGrpSpPr>
                <p:grpSpPr bwMode="auto">
                  <a:xfrm>
                    <a:off x="6458" y="1418"/>
                    <a:ext cx="9148" cy="2700"/>
                    <a:chOff x="6458" y="1418"/>
                    <a:chExt cx="9148" cy="3060"/>
                  </a:xfrm>
                </p:grpSpPr>
                <p:sp>
                  <p:nvSpPr>
                    <p:cNvPr id="66565" name="AutoShape 5"/>
                    <p:cNvSpPr>
                      <a:spLocks noChangeArrowheads="1"/>
                    </p:cNvSpPr>
                    <p:nvPr/>
                  </p:nvSpPr>
                  <p:spPr bwMode="auto">
                    <a:xfrm rot="10800000">
                      <a:off x="6458" y="1418"/>
                      <a:ext cx="9141" cy="3060"/>
                    </a:xfrm>
                    <a:prstGeom prst="homePlate">
                      <a:avLst>
                        <a:gd name="adj" fmla="val 3048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566" name="Freeform 6"/>
                    <p:cNvSpPr>
                      <a:spLocks/>
                    </p:cNvSpPr>
                    <p:nvPr/>
                  </p:nvSpPr>
                  <p:spPr bwMode="auto">
                    <a:xfrm>
                      <a:off x="6957" y="2128"/>
                      <a:ext cx="8649" cy="11"/>
                    </a:xfrm>
                    <a:custGeom>
                      <a:avLst/>
                      <a:gdLst/>
                      <a:ahLst/>
                      <a:cxnLst>
                        <a:cxn ang="0">
                          <a:pos x="0" y="0"/>
                        </a:cxn>
                        <a:cxn ang="0">
                          <a:pos x="8649" y="11"/>
                        </a:cxn>
                      </a:cxnLst>
                      <a:rect l="0" t="0" r="r" b="b"/>
                      <a:pathLst>
                        <a:path w="8649" h="11">
                          <a:moveTo>
                            <a:pt x="0" y="0"/>
                          </a:moveTo>
                          <a:lnTo>
                            <a:pt x="8649" y="11"/>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66567" name="Group 7"/>
                    <p:cNvGrpSpPr>
                      <a:grpSpLocks/>
                    </p:cNvGrpSpPr>
                    <p:nvPr/>
                  </p:nvGrpSpPr>
                  <p:grpSpPr bwMode="auto">
                    <a:xfrm>
                      <a:off x="14313" y="2138"/>
                      <a:ext cx="905" cy="2340"/>
                      <a:chOff x="13774" y="2138"/>
                      <a:chExt cx="905" cy="2340"/>
                    </a:xfrm>
                  </p:grpSpPr>
                  <p:sp>
                    <p:nvSpPr>
                      <p:cNvPr id="66568" name="Freeform 8"/>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569" name="Freeform 9"/>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570" name="Group 10"/>
                    <p:cNvGrpSpPr>
                      <a:grpSpLocks/>
                    </p:cNvGrpSpPr>
                    <p:nvPr/>
                  </p:nvGrpSpPr>
                  <p:grpSpPr bwMode="auto">
                    <a:xfrm>
                      <a:off x="13233" y="2138"/>
                      <a:ext cx="905" cy="2340"/>
                      <a:chOff x="13774" y="2138"/>
                      <a:chExt cx="905" cy="2340"/>
                    </a:xfrm>
                  </p:grpSpPr>
                  <p:sp>
                    <p:nvSpPr>
                      <p:cNvPr id="66571" name="Freeform 11"/>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572" name="Freeform 12"/>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66573" name="Freeform 13"/>
                    <p:cNvSpPr>
                      <a:spLocks/>
                    </p:cNvSpPr>
                    <p:nvPr/>
                  </p:nvSpPr>
                  <p:spPr bwMode="auto">
                    <a:xfrm>
                      <a:off x="12153" y="1429"/>
                      <a:ext cx="883" cy="1511"/>
                    </a:xfrm>
                    <a:custGeom>
                      <a:avLst/>
                      <a:gdLst/>
                      <a:ahLst/>
                      <a:cxnLst>
                        <a:cxn ang="0">
                          <a:pos x="883" y="0"/>
                        </a:cxn>
                        <a:cxn ang="0">
                          <a:pos x="0" y="1511"/>
                        </a:cxn>
                      </a:cxnLst>
                      <a:rect l="0" t="0" r="r" b="b"/>
                      <a:pathLst>
                        <a:path w="883" h="1511">
                          <a:moveTo>
                            <a:pt x="883" y="0"/>
                          </a:moveTo>
                          <a:lnTo>
                            <a:pt x="0" y="1511"/>
                          </a:lnTo>
                        </a:path>
                      </a:pathLst>
                    </a:custGeom>
                    <a:no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574" name="Freeform 14"/>
                    <p:cNvSpPr>
                      <a:spLocks/>
                    </p:cNvSpPr>
                    <p:nvPr/>
                  </p:nvSpPr>
                  <p:spPr bwMode="auto">
                    <a:xfrm>
                      <a:off x="12156" y="2952"/>
                      <a:ext cx="902" cy="1526"/>
                    </a:xfrm>
                    <a:custGeom>
                      <a:avLst/>
                      <a:gdLst/>
                      <a:ahLst/>
                      <a:cxnLst>
                        <a:cxn ang="0">
                          <a:pos x="0" y="0"/>
                        </a:cxn>
                        <a:cxn ang="0">
                          <a:pos x="902" y="1526"/>
                        </a:cxn>
                      </a:cxnLst>
                      <a:rect l="0" t="0" r="r" b="b"/>
                      <a:pathLst>
                        <a:path w="902" h="1526">
                          <a:moveTo>
                            <a:pt x="0" y="0"/>
                          </a:moveTo>
                          <a:lnTo>
                            <a:pt x="902" y="1526"/>
                          </a:lnTo>
                        </a:path>
                      </a:pathLst>
                    </a:custGeom>
                    <a:no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66575" name="Group 15"/>
                    <p:cNvGrpSpPr>
                      <a:grpSpLocks/>
                    </p:cNvGrpSpPr>
                    <p:nvPr/>
                  </p:nvGrpSpPr>
                  <p:grpSpPr bwMode="auto">
                    <a:xfrm>
                      <a:off x="11073" y="2138"/>
                      <a:ext cx="905" cy="2340"/>
                      <a:chOff x="13774" y="2138"/>
                      <a:chExt cx="905" cy="2340"/>
                    </a:xfrm>
                  </p:grpSpPr>
                  <p:sp>
                    <p:nvSpPr>
                      <p:cNvPr id="66576" name="Freeform 16"/>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577" name="Freeform 17"/>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578" name="Group 18"/>
                    <p:cNvGrpSpPr>
                      <a:grpSpLocks/>
                    </p:cNvGrpSpPr>
                    <p:nvPr/>
                  </p:nvGrpSpPr>
                  <p:grpSpPr bwMode="auto">
                    <a:xfrm>
                      <a:off x="9993" y="2138"/>
                      <a:ext cx="905" cy="2340"/>
                      <a:chOff x="13774" y="2138"/>
                      <a:chExt cx="905" cy="2340"/>
                    </a:xfrm>
                  </p:grpSpPr>
                  <p:sp>
                    <p:nvSpPr>
                      <p:cNvPr id="66579" name="Freeform 19"/>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580" name="Freeform 20"/>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581" name="Group 21"/>
                    <p:cNvGrpSpPr>
                      <a:grpSpLocks/>
                    </p:cNvGrpSpPr>
                    <p:nvPr/>
                  </p:nvGrpSpPr>
                  <p:grpSpPr bwMode="auto">
                    <a:xfrm>
                      <a:off x="8913" y="2138"/>
                      <a:ext cx="905" cy="2340"/>
                      <a:chOff x="13774" y="2138"/>
                      <a:chExt cx="905" cy="2340"/>
                    </a:xfrm>
                  </p:grpSpPr>
                  <p:sp>
                    <p:nvSpPr>
                      <p:cNvPr id="66582" name="Freeform 22"/>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583" name="Freeform 23"/>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584" name="Group 24"/>
                    <p:cNvGrpSpPr>
                      <a:grpSpLocks/>
                    </p:cNvGrpSpPr>
                    <p:nvPr/>
                  </p:nvGrpSpPr>
                  <p:grpSpPr bwMode="auto">
                    <a:xfrm>
                      <a:off x="7713" y="2138"/>
                      <a:ext cx="905" cy="2340"/>
                      <a:chOff x="13774" y="2138"/>
                      <a:chExt cx="905" cy="2340"/>
                    </a:xfrm>
                  </p:grpSpPr>
                  <p:sp>
                    <p:nvSpPr>
                      <p:cNvPr id="66585" name="Freeform 25"/>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586" name="Freeform 26"/>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66587" name="Text Box 27"/>
                    <p:cNvSpPr txBox="1">
                      <a:spLocks noChangeArrowheads="1"/>
                    </p:cNvSpPr>
                    <p:nvPr/>
                  </p:nvSpPr>
                  <p:spPr bwMode="auto">
                    <a:xfrm>
                      <a:off x="13186" y="1514"/>
                      <a:ext cx="216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66588" name="Text Box 28"/>
                    <p:cNvSpPr txBox="1">
                      <a:spLocks noChangeArrowheads="1"/>
                    </p:cNvSpPr>
                    <p:nvPr/>
                  </p:nvSpPr>
                  <p:spPr bwMode="auto">
                    <a:xfrm>
                      <a:off x="8378" y="1482"/>
                      <a:ext cx="312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تصـريف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المنتوج</a:t>
                      </a:r>
                      <a:endParaRPr kumimoji="0" lang="fr-FR" sz="1500" b="0" i="0" u="none" strike="noStrike" cap="none" normalizeH="0" baseline="0" dirty="0" smtClean="0">
                        <a:ln>
                          <a:noFill/>
                        </a:ln>
                        <a:solidFill>
                          <a:srgbClr val="000000"/>
                        </a:solidFill>
                        <a:effectLst/>
                        <a:latin typeface="Arabic Transparent" charset="0"/>
                        <a:ea typeface="Arial" pitchFamily="34" charset="0"/>
                        <a:cs typeface="Arabic Transparent" charset="0"/>
                      </a:endParaRPr>
                    </a:p>
                  </p:txBody>
                </p:sp>
              </p:grpSp>
              <p:grpSp>
                <p:nvGrpSpPr>
                  <p:cNvPr id="66589" name="Group 29"/>
                  <p:cNvGrpSpPr>
                    <a:grpSpLocks/>
                  </p:cNvGrpSpPr>
                  <p:nvPr/>
                </p:nvGrpSpPr>
                <p:grpSpPr bwMode="auto">
                  <a:xfrm>
                    <a:off x="6560" y="2068"/>
                    <a:ext cx="9178" cy="1674"/>
                    <a:chOff x="6560" y="2068"/>
                    <a:chExt cx="9178" cy="1674"/>
                  </a:xfrm>
                </p:grpSpPr>
                <p:sp>
                  <p:nvSpPr>
                    <p:cNvPr id="66590" name="Text Box 30"/>
                    <p:cNvSpPr txBox="1">
                      <a:spLocks noChangeArrowheads="1"/>
                    </p:cNvSpPr>
                    <p:nvPr/>
                  </p:nvSpPr>
                  <p:spPr bwMode="auto">
                    <a:xfrm>
                      <a:off x="14658" y="2264"/>
                      <a:ext cx="1080" cy="12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تصور مفهوم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المنتوج</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591" name="Text Box 31"/>
                    <p:cNvSpPr txBox="1">
                      <a:spLocks noChangeArrowheads="1"/>
                    </p:cNvSpPr>
                    <p:nvPr/>
                  </p:nvSpPr>
                  <p:spPr bwMode="auto">
                    <a:xfrm>
                      <a:off x="13476" y="2302"/>
                      <a:ext cx="1142" cy="14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ar-SA" sz="1400" b="0" i="0" u="none" strike="noStrike" cap="none" normalizeH="0" baseline="0" dirty="0" smtClean="0">
                          <a:ln>
                            <a:noFill/>
                          </a:ln>
                          <a:solidFill>
                            <a:srgbClr val="000000"/>
                          </a:solidFill>
                          <a:effectLst/>
                          <a:latin typeface="Arabic Transparent" charset="0"/>
                          <a:ea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التموين</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والإمداد</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592" name="Text Box 32"/>
                    <p:cNvSpPr txBox="1">
                      <a:spLocks noChangeArrowheads="1"/>
                    </p:cNvSpPr>
                    <p:nvPr/>
                  </p:nvSpPr>
                  <p:spPr bwMode="auto">
                    <a:xfrm>
                      <a:off x="12532" y="2068"/>
                      <a:ext cx="1080" cy="14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الصنع</a:t>
                      </a: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و</a:t>
                      </a: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الإعداد</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593" name="Text Box 33"/>
                    <p:cNvSpPr txBox="1">
                      <a:spLocks noChangeArrowheads="1"/>
                    </p:cNvSpPr>
                    <p:nvPr/>
                  </p:nvSpPr>
                  <p:spPr bwMode="auto">
                    <a:xfrm>
                      <a:off x="11150" y="2336"/>
                      <a:ext cx="1200" cy="1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وضع السـعر</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594" name="Text Box 34"/>
                    <p:cNvSpPr txBox="1">
                      <a:spLocks noChangeArrowheads="1"/>
                    </p:cNvSpPr>
                    <p:nvPr/>
                  </p:nvSpPr>
                  <p:spPr bwMode="auto">
                    <a:xfrm>
                      <a:off x="10178" y="2606"/>
                      <a:ext cx="918" cy="540"/>
                    </a:xfrm>
                    <a:prstGeom prst="rect">
                      <a:avLst/>
                    </a:prstGeom>
                    <a:noFill/>
                    <a:ln w="9525">
                      <a:noFill/>
                      <a:miter lim="800000"/>
                      <a:headEnd/>
                      <a:tailEnd/>
                    </a:ln>
                  </p:spPr>
                  <p:txBody>
                    <a:bodyPr vert="horz" wrap="square" lIns="91440" tIns="1080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ar-SA" sz="1600" dirty="0" smtClean="0">
                          <a:solidFill>
                            <a:srgbClr val="000000"/>
                          </a:solidFill>
                          <a:latin typeface="Traditional Arabic" pitchFamily="18" charset="-78"/>
                          <a:ea typeface="Arial" pitchFamily="34" charset="0"/>
                          <a:cs typeface="Traditional Arabic" pitchFamily="18" charset="-78"/>
                        </a:rPr>
                        <a:t>البيـع</a:t>
                      </a:r>
                      <a:endParaRPr lang="fr-FR" sz="1600" dirty="0" smtClean="0">
                        <a:solidFill>
                          <a:srgbClr val="000000"/>
                        </a:solidFill>
                        <a:latin typeface="Traditional Arabic" pitchFamily="18" charset="-78"/>
                        <a:ea typeface="Arial" pitchFamily="34" charset="0"/>
                        <a:cs typeface="Traditional Arabic" pitchFamily="18" charset="-78"/>
                      </a:endParaRPr>
                    </a:p>
                  </p:txBody>
                </p:sp>
                <p:sp>
                  <p:nvSpPr>
                    <p:cNvPr id="66595" name="Text Box 35"/>
                    <p:cNvSpPr txBox="1">
                      <a:spLocks noChangeArrowheads="1"/>
                    </p:cNvSpPr>
                    <p:nvPr/>
                  </p:nvSpPr>
                  <p:spPr bwMode="auto">
                    <a:xfrm>
                      <a:off x="8966" y="2372"/>
                      <a:ext cx="1200" cy="1080"/>
                    </a:xfrm>
                    <a:prstGeom prst="rect">
                      <a:avLst/>
                    </a:prstGeom>
                    <a:noFill/>
                    <a:ln w="9525">
                      <a:noFill/>
                      <a:miter lim="800000"/>
                      <a:headEnd/>
                      <a:tailEnd/>
                    </a:ln>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تنمية</a:t>
                      </a:r>
                      <a:endParaRPr kumimoji="0" lang="en-US" sz="1400" b="0" i="0" u="none" strike="noStrike" cap="none" normalizeH="0" baseline="0" dirty="0" smtClean="0">
                        <a:ln>
                          <a:noFill/>
                        </a:ln>
                        <a:solidFill>
                          <a:srgbClr val="000000"/>
                        </a:solidFill>
                        <a:effectLst/>
                        <a:latin typeface="Arabic Transparent"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البيـع</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596" name="Text Box 36"/>
                    <p:cNvSpPr txBox="1">
                      <a:spLocks noChangeArrowheads="1"/>
                    </p:cNvSpPr>
                    <p:nvPr/>
                  </p:nvSpPr>
                  <p:spPr bwMode="auto">
                    <a:xfrm>
                      <a:off x="7880" y="2624"/>
                      <a:ext cx="1080" cy="540"/>
                    </a:xfrm>
                    <a:prstGeom prst="rect">
                      <a:avLst/>
                    </a:prstGeom>
                    <a:noFill/>
                    <a:ln w="9525">
                      <a:noFill/>
                      <a:miter lim="800000"/>
                      <a:headEnd/>
                      <a:tailEnd/>
                    </a:ln>
                  </p:spPr>
                  <p:txBody>
                    <a:bodyPr vert="horz" wrap="square" lIns="91440" tIns="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التوزيع</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66597" name="Text Box 37"/>
                    <p:cNvSpPr txBox="1">
                      <a:spLocks noChangeArrowheads="1"/>
                    </p:cNvSpPr>
                    <p:nvPr/>
                  </p:nvSpPr>
                  <p:spPr bwMode="auto">
                    <a:xfrm>
                      <a:off x="6560" y="2372"/>
                      <a:ext cx="1356" cy="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ضمان الخدمات</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grpSp>
            <p:grpSp>
              <p:nvGrpSpPr>
                <p:cNvPr id="66598" name="Group 38"/>
                <p:cNvGrpSpPr>
                  <a:grpSpLocks/>
                </p:cNvGrpSpPr>
                <p:nvPr/>
              </p:nvGrpSpPr>
              <p:grpSpPr bwMode="auto">
                <a:xfrm>
                  <a:off x="1947" y="5742"/>
                  <a:ext cx="12960" cy="2708"/>
                  <a:chOff x="2978" y="5658"/>
                  <a:chExt cx="12960" cy="2708"/>
                </a:xfrm>
              </p:grpSpPr>
              <p:grpSp>
                <p:nvGrpSpPr>
                  <p:cNvPr id="66599" name="Group 39"/>
                  <p:cNvGrpSpPr>
                    <a:grpSpLocks/>
                  </p:cNvGrpSpPr>
                  <p:nvPr/>
                </p:nvGrpSpPr>
                <p:grpSpPr bwMode="auto">
                  <a:xfrm>
                    <a:off x="2978" y="5658"/>
                    <a:ext cx="12868" cy="2708"/>
                    <a:chOff x="2978" y="5658"/>
                    <a:chExt cx="12868" cy="2708"/>
                  </a:xfrm>
                </p:grpSpPr>
                <p:sp>
                  <p:nvSpPr>
                    <p:cNvPr id="66600" name="AutoShape 40"/>
                    <p:cNvSpPr>
                      <a:spLocks noChangeArrowheads="1"/>
                    </p:cNvSpPr>
                    <p:nvPr/>
                  </p:nvSpPr>
                  <p:spPr bwMode="auto">
                    <a:xfrm rot="10800000">
                      <a:off x="2978" y="5658"/>
                      <a:ext cx="12861" cy="2700"/>
                    </a:xfrm>
                    <a:prstGeom prst="homePlate">
                      <a:avLst>
                        <a:gd name="adj" fmla="val 33784"/>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01" name="Text Box 41"/>
                    <p:cNvSpPr txBox="1">
                      <a:spLocks noChangeArrowheads="1"/>
                    </p:cNvSpPr>
                    <p:nvPr/>
                  </p:nvSpPr>
                  <p:spPr bwMode="auto">
                    <a:xfrm>
                      <a:off x="13290" y="5743"/>
                      <a:ext cx="2528" cy="476"/>
                    </a:xfrm>
                    <a:prstGeom prst="rect">
                      <a:avLst/>
                    </a:prstGeom>
                    <a:noFill/>
                    <a:ln w="9525">
                      <a:noFill/>
                      <a:miter lim="800000"/>
                      <a:headEnd/>
                      <a:tailEnd/>
                    </a:ln>
                  </p:spPr>
                  <p:txBody>
                    <a:bodyPr vert="horz" wrap="square" lIns="91440" tIns="1080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66602" name="Text Box 42"/>
                    <p:cNvSpPr txBox="1">
                      <a:spLocks noChangeArrowheads="1"/>
                    </p:cNvSpPr>
                    <p:nvPr/>
                  </p:nvSpPr>
                  <p:spPr bwMode="auto">
                    <a:xfrm>
                      <a:off x="9098" y="5714"/>
                      <a:ext cx="3120" cy="477"/>
                    </a:xfrm>
                    <a:prstGeom prst="rect">
                      <a:avLst/>
                    </a:prstGeom>
                    <a:noFill/>
                    <a:ln w="9525">
                      <a:noFill/>
                      <a:miter lim="800000"/>
                      <a:headEnd/>
                      <a:tailEnd/>
                    </a:ln>
                  </p:spPr>
                  <p:txBody>
                    <a:bodyPr vert="horz" wrap="square" lIns="91440" tIns="1080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تسليـم القيمة</a:t>
                      </a:r>
                      <a:endParaRPr kumimoji="0" lang="fr-FR"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p:txBody>
                </p:sp>
                <p:sp>
                  <p:nvSpPr>
                    <p:cNvPr id="66603" name="Freeform 43"/>
                    <p:cNvSpPr>
                      <a:spLocks/>
                    </p:cNvSpPr>
                    <p:nvPr/>
                  </p:nvSpPr>
                  <p:spPr bwMode="auto">
                    <a:xfrm>
                      <a:off x="3489" y="6274"/>
                      <a:ext cx="12357" cy="21"/>
                    </a:xfrm>
                    <a:custGeom>
                      <a:avLst/>
                      <a:gdLst/>
                      <a:ahLst/>
                      <a:cxnLst>
                        <a:cxn ang="0">
                          <a:pos x="0" y="0"/>
                        </a:cxn>
                        <a:cxn ang="0">
                          <a:pos x="12357" y="21"/>
                        </a:cxn>
                      </a:cxnLst>
                      <a:rect l="0" t="0" r="r" b="b"/>
                      <a:pathLst>
                        <a:path w="12357" h="21">
                          <a:moveTo>
                            <a:pt x="0" y="0"/>
                          </a:moveTo>
                          <a:lnTo>
                            <a:pt x="12357" y="21"/>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66604" name="Group 44"/>
                    <p:cNvGrpSpPr>
                      <a:grpSpLocks/>
                    </p:cNvGrpSpPr>
                    <p:nvPr/>
                  </p:nvGrpSpPr>
                  <p:grpSpPr bwMode="auto">
                    <a:xfrm>
                      <a:off x="14553" y="6294"/>
                      <a:ext cx="905" cy="2065"/>
                      <a:chOff x="13774" y="2138"/>
                      <a:chExt cx="905" cy="2340"/>
                    </a:xfrm>
                  </p:grpSpPr>
                  <p:sp>
                    <p:nvSpPr>
                      <p:cNvPr id="66605" name="Freeform 45"/>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06" name="Freeform 46"/>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607" name="Group 47"/>
                    <p:cNvGrpSpPr>
                      <a:grpSpLocks/>
                    </p:cNvGrpSpPr>
                    <p:nvPr/>
                  </p:nvGrpSpPr>
                  <p:grpSpPr bwMode="auto">
                    <a:xfrm>
                      <a:off x="13473" y="6294"/>
                      <a:ext cx="905" cy="2065"/>
                      <a:chOff x="13774" y="2138"/>
                      <a:chExt cx="905" cy="2340"/>
                    </a:xfrm>
                  </p:grpSpPr>
                  <p:sp>
                    <p:nvSpPr>
                      <p:cNvPr id="66608" name="Freeform 48"/>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09" name="Freeform 49"/>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66610" name="Freeform 50"/>
                    <p:cNvSpPr>
                      <a:spLocks/>
                    </p:cNvSpPr>
                    <p:nvPr/>
                  </p:nvSpPr>
                  <p:spPr bwMode="auto">
                    <a:xfrm>
                      <a:off x="12396" y="5668"/>
                      <a:ext cx="880" cy="1355"/>
                    </a:xfrm>
                    <a:custGeom>
                      <a:avLst/>
                      <a:gdLst/>
                      <a:ahLst/>
                      <a:cxnLst>
                        <a:cxn ang="0">
                          <a:pos x="880" y="0"/>
                        </a:cxn>
                        <a:cxn ang="0">
                          <a:pos x="0" y="1355"/>
                        </a:cxn>
                      </a:cxnLst>
                      <a:rect l="0" t="0" r="r" b="b"/>
                      <a:pathLst>
                        <a:path w="880" h="1355">
                          <a:moveTo>
                            <a:pt x="880" y="0"/>
                          </a:moveTo>
                          <a:lnTo>
                            <a:pt x="0" y="1355"/>
                          </a:lnTo>
                        </a:path>
                      </a:pathLst>
                    </a:custGeom>
                    <a:no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11" name="Freeform 51"/>
                    <p:cNvSpPr>
                      <a:spLocks/>
                    </p:cNvSpPr>
                    <p:nvPr/>
                  </p:nvSpPr>
                  <p:spPr bwMode="auto">
                    <a:xfrm>
                      <a:off x="12390" y="7015"/>
                      <a:ext cx="908" cy="1343"/>
                    </a:xfrm>
                    <a:custGeom>
                      <a:avLst/>
                      <a:gdLst/>
                      <a:ahLst/>
                      <a:cxnLst>
                        <a:cxn ang="0">
                          <a:pos x="0" y="0"/>
                        </a:cxn>
                        <a:cxn ang="0">
                          <a:pos x="908" y="1343"/>
                        </a:cxn>
                      </a:cxnLst>
                      <a:rect l="0" t="0" r="r" b="b"/>
                      <a:pathLst>
                        <a:path w="908" h="1343">
                          <a:moveTo>
                            <a:pt x="0" y="0"/>
                          </a:moveTo>
                          <a:lnTo>
                            <a:pt x="908" y="1343"/>
                          </a:lnTo>
                        </a:path>
                      </a:pathLst>
                    </a:custGeom>
                    <a:no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nvGrpSpPr>
                    <p:cNvPr id="66612" name="Group 52"/>
                    <p:cNvGrpSpPr>
                      <a:grpSpLocks/>
                    </p:cNvGrpSpPr>
                    <p:nvPr/>
                  </p:nvGrpSpPr>
                  <p:grpSpPr bwMode="auto">
                    <a:xfrm>
                      <a:off x="11313" y="6294"/>
                      <a:ext cx="905" cy="2065"/>
                      <a:chOff x="13774" y="2138"/>
                      <a:chExt cx="905" cy="2340"/>
                    </a:xfrm>
                  </p:grpSpPr>
                  <p:sp>
                    <p:nvSpPr>
                      <p:cNvPr id="66613" name="Freeform 53"/>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14" name="Freeform 54"/>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615" name="Group 55"/>
                    <p:cNvGrpSpPr>
                      <a:grpSpLocks/>
                    </p:cNvGrpSpPr>
                    <p:nvPr/>
                  </p:nvGrpSpPr>
                  <p:grpSpPr bwMode="auto">
                    <a:xfrm>
                      <a:off x="10233" y="6294"/>
                      <a:ext cx="905" cy="2065"/>
                      <a:chOff x="13774" y="2138"/>
                      <a:chExt cx="905" cy="2340"/>
                    </a:xfrm>
                  </p:grpSpPr>
                  <p:sp>
                    <p:nvSpPr>
                      <p:cNvPr id="66616" name="Freeform 56"/>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17" name="Freeform 57"/>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618" name="Group 58"/>
                    <p:cNvGrpSpPr>
                      <a:grpSpLocks/>
                    </p:cNvGrpSpPr>
                    <p:nvPr/>
                  </p:nvGrpSpPr>
                  <p:grpSpPr bwMode="auto">
                    <a:xfrm>
                      <a:off x="9153" y="6294"/>
                      <a:ext cx="905" cy="2065"/>
                      <a:chOff x="13774" y="2138"/>
                      <a:chExt cx="905" cy="2340"/>
                    </a:xfrm>
                  </p:grpSpPr>
                  <p:sp>
                    <p:nvSpPr>
                      <p:cNvPr id="66619" name="Freeform 59"/>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20" name="Freeform 60"/>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621" name="Group 61"/>
                    <p:cNvGrpSpPr>
                      <a:grpSpLocks/>
                    </p:cNvGrpSpPr>
                    <p:nvPr/>
                  </p:nvGrpSpPr>
                  <p:grpSpPr bwMode="auto">
                    <a:xfrm>
                      <a:off x="7917" y="6294"/>
                      <a:ext cx="905" cy="2065"/>
                      <a:chOff x="13774" y="2138"/>
                      <a:chExt cx="905" cy="2340"/>
                    </a:xfrm>
                  </p:grpSpPr>
                  <p:sp>
                    <p:nvSpPr>
                      <p:cNvPr id="66622" name="Freeform 62"/>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23" name="Freeform 63"/>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624" name="Group 64"/>
                    <p:cNvGrpSpPr>
                      <a:grpSpLocks/>
                    </p:cNvGrpSpPr>
                    <p:nvPr/>
                  </p:nvGrpSpPr>
                  <p:grpSpPr bwMode="auto">
                    <a:xfrm>
                      <a:off x="5498" y="6294"/>
                      <a:ext cx="905" cy="2065"/>
                      <a:chOff x="13774" y="2138"/>
                      <a:chExt cx="905" cy="2340"/>
                    </a:xfrm>
                  </p:grpSpPr>
                  <p:sp>
                    <p:nvSpPr>
                      <p:cNvPr id="66625" name="Freeform 65"/>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26" name="Freeform 66"/>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627" name="Group 67"/>
                    <p:cNvGrpSpPr>
                      <a:grpSpLocks/>
                    </p:cNvGrpSpPr>
                    <p:nvPr/>
                  </p:nvGrpSpPr>
                  <p:grpSpPr bwMode="auto">
                    <a:xfrm>
                      <a:off x="4298" y="6301"/>
                      <a:ext cx="905" cy="2065"/>
                      <a:chOff x="13774" y="2138"/>
                      <a:chExt cx="905" cy="2340"/>
                    </a:xfrm>
                  </p:grpSpPr>
                  <p:sp>
                    <p:nvSpPr>
                      <p:cNvPr id="66628" name="Freeform 68"/>
                      <p:cNvSpPr>
                        <a:spLocks/>
                      </p:cNvSpPr>
                      <p:nvPr/>
                    </p:nvSpPr>
                    <p:spPr bwMode="auto">
                      <a:xfrm>
                        <a:off x="13774" y="2138"/>
                        <a:ext cx="473" cy="802"/>
                      </a:xfrm>
                      <a:custGeom>
                        <a:avLst/>
                        <a:gdLst/>
                        <a:ahLst/>
                        <a:cxnLst>
                          <a:cxn ang="0">
                            <a:pos x="473" y="0"/>
                          </a:cxn>
                          <a:cxn ang="0">
                            <a:pos x="0" y="802"/>
                          </a:cxn>
                        </a:cxnLst>
                        <a:rect l="0" t="0" r="r" b="b"/>
                        <a:pathLst>
                          <a:path w="473" h="802">
                            <a:moveTo>
                              <a:pt x="473" y="0"/>
                            </a:moveTo>
                            <a:lnTo>
                              <a:pt x="0" y="8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29" name="Freeform 69"/>
                      <p:cNvSpPr>
                        <a:spLocks/>
                      </p:cNvSpPr>
                      <p:nvPr/>
                    </p:nvSpPr>
                    <p:spPr bwMode="auto">
                      <a:xfrm>
                        <a:off x="13777" y="2952"/>
                        <a:ext cx="902" cy="1526"/>
                      </a:xfrm>
                      <a:custGeom>
                        <a:avLst/>
                        <a:gdLst/>
                        <a:ahLst/>
                        <a:cxnLst>
                          <a:cxn ang="0">
                            <a:pos x="0" y="0"/>
                          </a:cxn>
                          <a:cxn ang="0">
                            <a:pos x="902" y="1526"/>
                          </a:cxn>
                        </a:cxnLst>
                        <a:rect l="0" t="0" r="r" b="b"/>
                        <a:pathLst>
                          <a:path w="902" h="1526">
                            <a:moveTo>
                              <a:pt x="0" y="0"/>
                            </a:moveTo>
                            <a:lnTo>
                              <a:pt x="902" y="1526"/>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grpSp>
                  <p:nvGrpSpPr>
                    <p:cNvPr id="66630" name="Group 70"/>
                    <p:cNvGrpSpPr>
                      <a:grpSpLocks/>
                    </p:cNvGrpSpPr>
                    <p:nvPr/>
                  </p:nvGrpSpPr>
                  <p:grpSpPr bwMode="auto">
                    <a:xfrm>
                      <a:off x="6698" y="5658"/>
                      <a:ext cx="905" cy="2690"/>
                      <a:chOff x="12393" y="5748"/>
                      <a:chExt cx="905" cy="2690"/>
                    </a:xfrm>
                  </p:grpSpPr>
                  <p:sp>
                    <p:nvSpPr>
                      <p:cNvPr id="66631" name="Freeform 71"/>
                      <p:cNvSpPr>
                        <a:spLocks/>
                      </p:cNvSpPr>
                      <p:nvPr/>
                    </p:nvSpPr>
                    <p:spPr bwMode="auto">
                      <a:xfrm>
                        <a:off x="12393" y="5748"/>
                        <a:ext cx="883" cy="1333"/>
                      </a:xfrm>
                      <a:custGeom>
                        <a:avLst/>
                        <a:gdLst/>
                        <a:ahLst/>
                        <a:cxnLst>
                          <a:cxn ang="0">
                            <a:pos x="883" y="0"/>
                          </a:cxn>
                          <a:cxn ang="0">
                            <a:pos x="0" y="1511"/>
                          </a:cxn>
                        </a:cxnLst>
                        <a:rect l="0" t="0" r="r" b="b"/>
                        <a:pathLst>
                          <a:path w="883" h="1511">
                            <a:moveTo>
                              <a:pt x="883" y="0"/>
                            </a:moveTo>
                            <a:lnTo>
                              <a:pt x="0" y="1511"/>
                            </a:lnTo>
                          </a:path>
                        </a:pathLst>
                      </a:custGeom>
                      <a:no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32" name="Freeform 72"/>
                      <p:cNvSpPr>
                        <a:spLocks/>
                      </p:cNvSpPr>
                      <p:nvPr/>
                    </p:nvSpPr>
                    <p:spPr bwMode="auto">
                      <a:xfrm>
                        <a:off x="12396" y="7092"/>
                        <a:ext cx="902" cy="1346"/>
                      </a:xfrm>
                      <a:custGeom>
                        <a:avLst/>
                        <a:gdLst/>
                        <a:ahLst/>
                        <a:cxnLst>
                          <a:cxn ang="0">
                            <a:pos x="0" y="0"/>
                          </a:cxn>
                          <a:cxn ang="0">
                            <a:pos x="902" y="1526"/>
                          </a:cxn>
                        </a:cxnLst>
                        <a:rect l="0" t="0" r="r" b="b"/>
                        <a:pathLst>
                          <a:path w="902" h="1526">
                            <a:moveTo>
                              <a:pt x="0" y="0"/>
                            </a:moveTo>
                            <a:lnTo>
                              <a:pt x="902" y="1526"/>
                            </a:lnTo>
                          </a:path>
                        </a:pathLst>
                      </a:custGeom>
                      <a:no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grpSp>
                <p:sp>
                  <p:nvSpPr>
                    <p:cNvPr id="66633" name="Text Box 73"/>
                    <p:cNvSpPr txBox="1">
                      <a:spLocks noChangeArrowheads="1"/>
                    </p:cNvSpPr>
                    <p:nvPr/>
                  </p:nvSpPr>
                  <p:spPr bwMode="auto">
                    <a:xfrm>
                      <a:off x="4298" y="5694"/>
                      <a:ext cx="3480" cy="540"/>
                    </a:xfrm>
                    <a:prstGeom prst="rect">
                      <a:avLst/>
                    </a:prstGeom>
                    <a:noFill/>
                    <a:ln w="9525">
                      <a:noFill/>
                      <a:miter lim="800000"/>
                      <a:headEnd/>
                      <a:tailEnd/>
                    </a:ln>
                  </p:spPr>
                  <p:txBody>
                    <a:bodyPr vert="horz" wrap="square" lIns="91440" tIns="1080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التواصل من خلال القيمة</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nvGrpSpPr>
                  <p:cNvPr id="66634" name="Group 74"/>
                  <p:cNvGrpSpPr>
                    <a:grpSpLocks/>
                  </p:cNvGrpSpPr>
                  <p:nvPr/>
                </p:nvGrpSpPr>
                <p:grpSpPr bwMode="auto">
                  <a:xfrm>
                    <a:off x="3218" y="6321"/>
                    <a:ext cx="12720" cy="1440"/>
                    <a:chOff x="3218" y="6321"/>
                    <a:chExt cx="12720" cy="1440"/>
                  </a:xfrm>
                </p:grpSpPr>
                <p:sp>
                  <p:nvSpPr>
                    <p:cNvPr id="66635" name="Text Box 75"/>
                    <p:cNvSpPr txBox="1">
                      <a:spLocks noChangeArrowheads="1"/>
                    </p:cNvSpPr>
                    <p:nvPr/>
                  </p:nvSpPr>
                  <p:spPr bwMode="auto">
                    <a:xfrm>
                      <a:off x="14898" y="6648"/>
                      <a:ext cx="1040" cy="810"/>
                    </a:xfrm>
                    <a:prstGeom prst="rect">
                      <a:avLst/>
                    </a:prstGeom>
                    <a:noFill/>
                    <a:ln w="9525">
                      <a:noFill/>
                      <a:miter lim="800000"/>
                      <a:headEnd/>
                      <a:tailEnd/>
                    </a:ln>
                  </p:spPr>
                  <p:txBody>
                    <a:bodyPr vert="horz" wrap="square" lIns="91440" tIns="0" rIns="9144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تجزئة السوق</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66636" name="Text Box 76"/>
                    <p:cNvSpPr txBox="1">
                      <a:spLocks noChangeArrowheads="1"/>
                    </p:cNvSpPr>
                    <p:nvPr/>
                  </p:nvSpPr>
                  <p:spPr bwMode="auto">
                    <a:xfrm>
                      <a:off x="13697" y="6321"/>
                      <a:ext cx="1320" cy="14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fr-FR" sz="1400" b="0" i="0" u="none" strike="noStrike" cap="none" normalizeH="0" baseline="0" dirty="0" smtClean="0">
                          <a:ln>
                            <a:noFill/>
                          </a:ln>
                          <a:solidFill>
                            <a:srgbClr val="000000"/>
                          </a:solidFill>
                          <a:effectLst/>
                          <a:latin typeface="Arabic Transparent" charset="0"/>
                          <a:ea typeface="Arial" pitchFamily="34" charset="0"/>
                          <a:cs typeface="Arial" pitchFamily="34" charset="0"/>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اختيار</a:t>
                      </a:r>
                      <a:endParaRPr kumimoji="0" lang="en-US"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0"/>
                        </a:spcAft>
                        <a:buClrTx/>
                        <a:buSzTx/>
                        <a:buFontTx/>
                        <a:buNone/>
                        <a:tabLst/>
                      </a:pPr>
                      <a:r>
                        <a:rPr kumimoji="0" lang="en-US"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السوق</a:t>
                      </a:r>
                      <a:r>
                        <a:rPr kumimoji="0" lang="ar-SA" sz="1600" b="0" i="0" u="none" strike="noStrike" cap="none" normalizeH="0" dirty="0" smtClean="0">
                          <a:ln>
                            <a:noFill/>
                          </a:ln>
                          <a:solidFill>
                            <a:srgbClr val="000000"/>
                          </a:solidFill>
                          <a:effectLst/>
                          <a:latin typeface="Traditional Arabic" pitchFamily="18" charset="-78"/>
                          <a:ea typeface="Arial" pitchFamily="34" charset="0"/>
                          <a:cs typeface="Traditional Arabic" pitchFamily="18" charset="-78"/>
                        </a:rPr>
                        <a:t> </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المستهدف</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637" name="Text Box 77"/>
                    <p:cNvSpPr txBox="1">
                      <a:spLocks noChangeArrowheads="1"/>
                    </p:cNvSpPr>
                    <p:nvPr/>
                  </p:nvSpPr>
                  <p:spPr bwMode="auto">
                    <a:xfrm>
                      <a:off x="12589" y="6579"/>
                      <a:ext cx="1080" cy="9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التموقع</a:t>
                      </a: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الذهني</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638" name="Text Box 78"/>
                    <p:cNvSpPr txBox="1">
                      <a:spLocks noChangeArrowheads="1"/>
                    </p:cNvSpPr>
                    <p:nvPr/>
                  </p:nvSpPr>
                  <p:spPr bwMode="auto">
                    <a:xfrm>
                      <a:off x="11502" y="6574"/>
                      <a:ext cx="1200" cy="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تطوير </a:t>
                      </a:r>
                      <a:r>
                        <a:rPr kumimoji="0" lang="ar-SA" sz="1600" b="0"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المنتوج</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639" name="Text Box 79"/>
                    <p:cNvSpPr txBox="1">
                      <a:spLocks noChangeArrowheads="1"/>
                    </p:cNvSpPr>
                    <p:nvPr/>
                  </p:nvSpPr>
                  <p:spPr bwMode="auto">
                    <a:xfrm>
                      <a:off x="10417" y="6579"/>
                      <a:ext cx="1038" cy="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تطوير الخدمات</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640" name="Text Box 80"/>
                    <p:cNvSpPr txBox="1">
                      <a:spLocks noChangeArrowheads="1"/>
                    </p:cNvSpPr>
                    <p:nvPr/>
                  </p:nvSpPr>
                  <p:spPr bwMode="auto">
                    <a:xfrm>
                      <a:off x="9206" y="6756"/>
                      <a:ext cx="12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التسعير</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66641" name="Text Box 81"/>
                    <p:cNvSpPr txBox="1">
                      <a:spLocks noChangeArrowheads="1"/>
                    </p:cNvSpPr>
                    <p:nvPr/>
                  </p:nvSpPr>
                  <p:spPr bwMode="auto">
                    <a:xfrm>
                      <a:off x="8120" y="6576"/>
                      <a:ext cx="1080" cy="8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التموين والإمداد</a:t>
                      </a: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66642" name="Text Box 82"/>
                    <p:cNvSpPr txBox="1">
                      <a:spLocks noChangeArrowheads="1"/>
                    </p:cNvSpPr>
                    <p:nvPr/>
                  </p:nvSpPr>
                  <p:spPr bwMode="auto">
                    <a:xfrm>
                      <a:off x="6800" y="6774"/>
                      <a:ext cx="1218" cy="4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التوزيع</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66643" name="Text Box 83"/>
                    <p:cNvSpPr txBox="1">
                      <a:spLocks noChangeArrowheads="1"/>
                    </p:cNvSpPr>
                    <p:nvPr/>
                  </p:nvSpPr>
                  <p:spPr bwMode="auto">
                    <a:xfrm>
                      <a:off x="5738" y="6558"/>
                      <a:ext cx="960" cy="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قـوة البيـع</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66644" name="Text Box 84"/>
                    <p:cNvSpPr txBox="1">
                      <a:spLocks noChangeArrowheads="1"/>
                    </p:cNvSpPr>
                    <p:nvPr/>
                  </p:nvSpPr>
                  <p:spPr bwMode="auto">
                    <a:xfrm>
                      <a:off x="4484" y="6584"/>
                      <a:ext cx="1080" cy="8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ترقية المبيعات</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66645" name="Text Box 85"/>
                    <p:cNvSpPr txBox="1">
                      <a:spLocks noChangeArrowheads="1"/>
                    </p:cNvSpPr>
                    <p:nvPr/>
                  </p:nvSpPr>
                  <p:spPr bwMode="auto">
                    <a:xfrm>
                      <a:off x="3218" y="6818"/>
                      <a:ext cx="979"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الإشهار</a:t>
                      </a: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grpSp>
            </p:grpSp>
            <p:sp>
              <p:nvSpPr>
                <p:cNvPr id="66646" name="AutoShape 86"/>
                <p:cNvSpPr>
                  <a:spLocks/>
                </p:cNvSpPr>
                <p:nvPr/>
              </p:nvSpPr>
              <p:spPr bwMode="auto">
                <a:xfrm rot="16200000">
                  <a:off x="13508" y="7448"/>
                  <a:ext cx="180" cy="2520"/>
                </a:xfrm>
                <a:prstGeom prst="leftBrace">
                  <a:avLst>
                    <a:gd name="adj1" fmla="val 140000"/>
                    <a:gd name="adj2" fmla="val 50671"/>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47" name="AutoShape 87"/>
                <p:cNvSpPr>
                  <a:spLocks/>
                </p:cNvSpPr>
                <p:nvPr/>
              </p:nvSpPr>
              <p:spPr bwMode="auto">
                <a:xfrm rot="16200000">
                  <a:off x="7460" y="4208"/>
                  <a:ext cx="180" cy="9000"/>
                </a:xfrm>
                <a:prstGeom prst="leftBrace">
                  <a:avLst>
                    <a:gd name="adj1" fmla="val 500000"/>
                    <a:gd name="adj2" fmla="val 50671"/>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solidFill>
                      <a:srgbClr val="000000"/>
                    </a:solidFill>
                  </a:endParaRPr>
                </a:p>
              </p:txBody>
            </p:sp>
            <p:sp>
              <p:nvSpPr>
                <p:cNvPr id="66648" name="Text Box 88"/>
                <p:cNvSpPr txBox="1">
                  <a:spLocks noChangeArrowheads="1"/>
                </p:cNvSpPr>
                <p:nvPr/>
              </p:nvSpPr>
              <p:spPr bwMode="auto">
                <a:xfrm>
                  <a:off x="3800" y="9833"/>
                  <a:ext cx="9240" cy="1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ar-SA" sz="1500" b="1" i="0" u="sng" strike="noStrike" cap="none" normalizeH="0" baseline="0" dirty="0" smtClean="0">
                      <a:ln>
                        <a:noFill/>
                      </a:ln>
                      <a:solidFill>
                        <a:srgbClr val="000000"/>
                      </a:solidFill>
                      <a:effectLst/>
                      <a:latin typeface="Traditional Arabic" pitchFamily="18" charset="-78"/>
                      <a:ea typeface="Arial" pitchFamily="34" charset="0"/>
                      <a:cs typeface="Arial" pitchFamily="34" charset="0"/>
                    </a:rPr>
                    <a:t>شكـل:</a:t>
                  </a:r>
                  <a:r>
                    <a:rPr kumimoji="0" lang="ar-SA"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مسارا خلق القيمـة</a:t>
                  </a:r>
                  <a:endParaRPr kumimoji="0" lang="en-US" sz="15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500" b="1" i="0" u="sng"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المصـدر</a:t>
                  </a:r>
                  <a:r>
                    <a:rPr kumimoji="0" lang="ar-SA" sz="1500" b="1" i="0" u="none" strike="noStrike" cap="none" normalizeH="0" baseline="0" dirty="0" err="1" smtClean="0">
                      <a:ln>
                        <a:noFill/>
                      </a:ln>
                      <a:solidFill>
                        <a:srgbClr val="000000"/>
                      </a:solidFill>
                      <a:effectLst/>
                      <a:latin typeface="Traditional Arabic" pitchFamily="18" charset="-78"/>
                      <a:ea typeface="Arial" pitchFamily="34" charset="0"/>
                      <a:cs typeface="Traditional Arabic" pitchFamily="18" charset="-78"/>
                    </a:rPr>
                    <a:t>:</a:t>
                  </a:r>
                  <a:r>
                    <a:rPr kumimoji="0" lang="ar-SA" sz="17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a:t>
                  </a:r>
                  <a:r>
                    <a:rPr kumimoji="0" lang="en-US" sz="1100" b="0" i="1" u="none" strike="noStrike" cap="none" normalizeH="0" baseline="0" dirty="0" err="1" smtClean="0">
                      <a:ln>
                        <a:noFill/>
                      </a:ln>
                      <a:solidFill>
                        <a:srgbClr val="000000"/>
                      </a:solidFill>
                      <a:effectLst/>
                      <a:latin typeface="Calibri" pitchFamily="34" charset="0"/>
                      <a:ea typeface="Arial" pitchFamily="34" charset="0"/>
                      <a:cs typeface="Traditional Arabic" pitchFamily="18" charset="-78"/>
                    </a:rPr>
                    <a:t>Kotler</a:t>
                  </a:r>
                  <a:r>
                    <a:rPr kumimoji="0" lang="en-US"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et </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al,</a:t>
                  </a:r>
                  <a:r>
                    <a:rPr kumimoji="0" lang="en-GB" sz="1100" b="0" i="1" u="none" strike="noStrike" cap="none" normalizeH="0" baseline="0" dirty="0" smtClean="0">
                      <a:ln>
                        <a:noFill/>
                      </a:ln>
                      <a:solidFill>
                        <a:srgbClr val="000000"/>
                      </a:solidFill>
                      <a:effectLst/>
                      <a:latin typeface="Calibri" pitchFamily="34" charset="0"/>
                      <a:ea typeface="Arial" pitchFamily="34" charset="0"/>
                      <a:cs typeface="Arial" pitchFamily="34" charset="0"/>
                    </a:rPr>
                    <a:t> </a:t>
                  </a:r>
                  <a:r>
                    <a:rPr kumimoji="0" lang="en-GB" sz="1100" b="0" i="1" u="sng" strike="noStrike" cap="none" normalizeH="0" baseline="0" dirty="0" smtClean="0">
                      <a:ln>
                        <a:noFill/>
                      </a:ln>
                      <a:solidFill>
                        <a:srgbClr val="000000"/>
                      </a:solidFill>
                      <a:effectLst/>
                      <a:latin typeface="Calibri" pitchFamily="34" charset="0"/>
                      <a:ea typeface="Arial" pitchFamily="34" charset="0"/>
                      <a:cs typeface="Arial" pitchFamily="34" charset="0"/>
                    </a:rPr>
                    <a:t>Marketing management,</a:t>
                  </a:r>
                  <a:r>
                    <a:rPr kumimoji="0" lang="en-GB" sz="1100" b="0" i="1" u="none" strike="noStrike" cap="none" normalizeH="0" baseline="0" dirty="0" smtClean="0">
                      <a:ln>
                        <a:noFill/>
                      </a:ln>
                      <a:solidFill>
                        <a:srgbClr val="000000"/>
                      </a:solidFill>
                      <a:effectLst/>
                      <a:latin typeface="Calibri" pitchFamily="34" charset="0"/>
                      <a:ea typeface="Arial" pitchFamily="34" charset="0"/>
                      <a:cs typeface="Arial" pitchFamily="34" charset="0"/>
                    </a:rPr>
                    <a:t>11°Ed,</a:t>
                  </a:r>
                  <a:r>
                    <a:rPr kumimoji="0" lang="fr-FR" sz="1100" b="0" i="1" u="none" strike="noStrike" cap="none" normalizeH="0" baseline="0" dirty="0" smtClean="0">
                      <a:ln>
                        <a:noFill/>
                      </a:ln>
                      <a:solidFill>
                        <a:srgbClr val="000000"/>
                      </a:solidFill>
                      <a:effectLst/>
                      <a:latin typeface="Calibri" pitchFamily="34" charset="0"/>
                      <a:ea typeface="Arial" pitchFamily="34" charset="0"/>
                      <a:cs typeface="Traditional Arabic" pitchFamily="18" charset="-78"/>
                    </a:rPr>
                    <a:t> Op.cit, p : 124</a:t>
                  </a:r>
                  <a:endParaRPr kumimoji="0" lang="fr-FR" sz="1700" b="0"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000000"/>
                    </a:solidFill>
                    <a:effectLst/>
                    <a:latin typeface="Arial" pitchFamily="34" charset="0"/>
                    <a:cs typeface="Arial" pitchFamily="34" charset="0"/>
                  </a:endParaRPr>
                </a:p>
              </p:txBody>
            </p:sp>
          </p:grpSp>
          <p:sp>
            <p:nvSpPr>
              <p:cNvPr id="94" name="ZoneTexte 93"/>
              <p:cNvSpPr txBox="1"/>
              <p:nvPr/>
            </p:nvSpPr>
            <p:spPr>
              <a:xfrm>
                <a:off x="7020272" y="1660738"/>
                <a:ext cx="1080120" cy="400110"/>
              </a:xfrm>
              <a:prstGeom prst="rect">
                <a:avLst/>
              </a:prstGeom>
              <a:noFill/>
            </p:spPr>
            <p:txBody>
              <a:bodyPr wrap="square" rtlCol="0">
                <a:spAutoFit/>
              </a:bodyPr>
              <a:lstStyle/>
              <a:p>
                <a:pPr lvl="0"/>
                <a:r>
                  <a:rPr lang="ar-SA" dirty="0" smtClean="0">
                    <a:solidFill>
                      <a:srgbClr val="000000"/>
                    </a:solidFill>
                    <a:latin typeface="Traditional Arabic" pitchFamily="18" charset="-78"/>
                    <a:ea typeface="Arial" pitchFamily="34" charset="0"/>
                    <a:cs typeface="Traditional Arabic" pitchFamily="18" charset="-78"/>
                  </a:rPr>
                  <a:t>إعداد </a:t>
                </a:r>
                <a:r>
                  <a:rPr lang="ar-SA" dirty="0" err="1" smtClean="0">
                    <a:solidFill>
                      <a:srgbClr val="000000"/>
                    </a:solidFill>
                    <a:latin typeface="Traditional Arabic" pitchFamily="18" charset="-78"/>
                    <a:ea typeface="Arial" pitchFamily="34" charset="0"/>
                    <a:cs typeface="Traditional Arabic" pitchFamily="18" charset="-78"/>
                  </a:rPr>
                  <a:t>المنتوج</a:t>
                </a:r>
                <a:endParaRPr lang="fr-FR" sz="2000" dirty="0" smtClean="0">
                  <a:solidFill>
                    <a:srgbClr val="000000"/>
                  </a:solidFill>
                  <a:latin typeface="Arial" pitchFamily="34" charset="0"/>
                  <a:cs typeface="Arial" pitchFamily="34" charset="0"/>
                </a:endParaRPr>
              </a:p>
            </p:txBody>
          </p:sp>
        </p:grpSp>
        <p:sp>
          <p:nvSpPr>
            <p:cNvPr id="98" name="ZoneTexte 97"/>
            <p:cNvSpPr txBox="1"/>
            <p:nvPr/>
          </p:nvSpPr>
          <p:spPr>
            <a:xfrm>
              <a:off x="7020272" y="3655657"/>
              <a:ext cx="1584176" cy="400110"/>
            </a:xfrm>
            <a:prstGeom prst="rect">
              <a:avLst/>
            </a:prstGeom>
            <a:noFill/>
          </p:spPr>
          <p:txBody>
            <a:bodyPr wrap="square" rtlCol="0">
              <a:spAutoFit/>
            </a:bodyPr>
            <a:lstStyle/>
            <a:p>
              <a:pPr lvl="0"/>
              <a:r>
                <a:rPr lang="ar-SA" dirty="0" smtClean="0">
                  <a:solidFill>
                    <a:srgbClr val="000000"/>
                  </a:solidFill>
                  <a:latin typeface="Traditional Arabic" pitchFamily="18" charset="-78"/>
                  <a:ea typeface="Arial" pitchFamily="34" charset="0"/>
                  <a:cs typeface="Traditional Arabic" pitchFamily="18" charset="-78"/>
                </a:rPr>
                <a:t>اختيار وتحديد القيمة</a:t>
              </a:r>
              <a:endParaRPr lang="fr-FR" sz="2000" dirty="0" smtClean="0">
                <a:solidFill>
                  <a:srgbClr val="000000"/>
                </a:solidFill>
                <a:latin typeface="Arial" pitchFamily="34" charset="0"/>
                <a:cs typeface="Arial" pitchFamily="34" charset="0"/>
              </a:endParaRPr>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63688" y="1124744"/>
            <a:ext cx="7056784" cy="1054135"/>
          </a:xfrm>
          <a:prstGeom prst="rect">
            <a:avLst/>
          </a:prstGeom>
        </p:spPr>
        <p:txBody>
          <a:bodyPr wrap="square">
            <a:spAutoFit/>
          </a:bodyPr>
          <a:lstStyle/>
          <a:p>
            <a:pPr algn="just" rtl="1">
              <a:lnSpc>
                <a:spcPts val="2500"/>
              </a:lnSpc>
            </a:pPr>
            <a:r>
              <a:rPr lang="ar-SA" b="1" dirty="0" smtClean="0">
                <a:solidFill>
                  <a:srgbClr val="000000"/>
                </a:solidFill>
              </a:rPr>
              <a:t>2) مراحل إعداد وتنفيذ الاستراتيجية</a:t>
            </a:r>
            <a:r>
              <a:rPr lang="ar-SA" dirty="0" smtClean="0">
                <a:solidFill>
                  <a:srgbClr val="000000"/>
                </a:solidFill>
              </a:rPr>
              <a:t> </a:t>
            </a:r>
            <a:r>
              <a:rPr lang="ar-SA" b="1" dirty="0" smtClean="0">
                <a:solidFill>
                  <a:srgbClr val="000000"/>
                </a:solidFill>
              </a:rPr>
              <a:t>التسويقية: </a:t>
            </a:r>
            <a:r>
              <a:rPr lang="ar-SA" dirty="0" smtClean="0">
                <a:solidFill>
                  <a:srgbClr val="000000"/>
                </a:solidFill>
              </a:rPr>
              <a:t>إن الاستراتيجية التسويقية توفر الظروف التي تسمح للنشاطات التجارية أن تأخذ مكانها، إنها المسار الذي يتضمن تحليل الفرص الموجودة في السوق، واختيار الأسواق المستهدفة </a:t>
            </a:r>
            <a:r>
              <a:rPr lang="ar-SA" dirty="0" err="1" smtClean="0">
                <a:solidFill>
                  <a:srgbClr val="000000"/>
                </a:solidFill>
              </a:rPr>
              <a:t>والتموقع</a:t>
            </a:r>
            <a:r>
              <a:rPr lang="ar-SA" dirty="0" smtClean="0">
                <a:solidFill>
                  <a:srgbClr val="000000"/>
                </a:solidFill>
              </a:rPr>
              <a:t> الذهني، ووضع مخططات التنفيذ والمراقبة</a:t>
            </a:r>
            <a:endParaRPr lang="fr-FR" dirty="0">
              <a:solidFill>
                <a:srgbClr val="000000"/>
              </a:solidFill>
            </a:endParaRPr>
          </a:p>
        </p:txBody>
      </p:sp>
      <p:graphicFrame>
        <p:nvGraphicFramePr>
          <p:cNvPr id="5" name="Table 3"/>
          <p:cNvGraphicFramePr>
            <a:graphicFrameLocks noGrp="1"/>
          </p:cNvGraphicFramePr>
          <p:nvPr/>
        </p:nvGraphicFramePr>
        <p:xfrm>
          <a:off x="755576" y="2309798"/>
          <a:ext cx="7888313" cy="822960"/>
        </p:xfrm>
        <a:graphic>
          <a:graphicData uri="http://schemas.openxmlformats.org/drawingml/2006/table">
            <a:tbl>
              <a:tblPr firstRow="1" bandRow="1">
                <a:tableStyleId>{5C22544A-7EE6-4342-B048-85BDC9FD1C3A}</a:tableStyleId>
              </a:tblPr>
              <a:tblGrid>
                <a:gridCol w="6363953"/>
                <a:gridCol w="1524360"/>
              </a:tblGrid>
              <a:tr h="722009">
                <a:tc>
                  <a:txBody>
                    <a:bodyPr/>
                    <a:lstStyle/>
                    <a:p>
                      <a:pPr marL="0" lvl="0" algn="just" defTabSz="914400" rtl="1" eaLnBrk="1" latinLnBrk="0" hangingPunct="1"/>
                      <a:r>
                        <a:rPr lang="ar-SA" sz="1600" b="0" kern="1200" dirty="0" smtClean="0">
                          <a:solidFill>
                            <a:srgbClr val="000000"/>
                          </a:solidFill>
                          <a:latin typeface="+mn-lt"/>
                          <a:ea typeface="+mn-ea"/>
                          <a:cs typeface="+mn-cs"/>
                        </a:rPr>
                        <a:t>إن أول خطوة هي تحليل الفرصة الموجـودة على المدى الطويل في السوق وشروط النجاح في استثمارها، فالمؤسسة تحتاج إلى دراسة السوق من أجل الحصول على معلومات عن الحاجات والرغبات الكامنة للمستهلكين </a:t>
                      </a:r>
                      <a:r>
                        <a:rPr lang="ar-SA" sz="1600" b="0" kern="1200" dirty="0" err="1" smtClean="0">
                          <a:solidFill>
                            <a:srgbClr val="000000"/>
                          </a:solidFill>
                          <a:latin typeface="+mn-lt"/>
                          <a:ea typeface="+mn-ea"/>
                          <a:cs typeface="+mn-cs"/>
                        </a:rPr>
                        <a:t>وسلوكاتهم</a:t>
                      </a:r>
                      <a:r>
                        <a:rPr lang="ar-SA" sz="1600" b="0" kern="1200" dirty="0" smtClean="0">
                          <a:solidFill>
                            <a:srgbClr val="000000"/>
                          </a:solidFill>
                          <a:latin typeface="+mn-lt"/>
                          <a:ea typeface="+mn-ea"/>
                          <a:cs typeface="+mn-cs"/>
                        </a:rPr>
                        <a:t> الشرائية</a:t>
                      </a:r>
                      <a:endParaRPr lang="fr-FR" sz="1600" b="0" kern="1200" dirty="0">
                        <a:solidFill>
                          <a:srgbClr val="000000"/>
                        </a:solidFill>
                        <a:latin typeface="+mn-lt"/>
                        <a:ea typeface="+mn-ea"/>
                        <a:cs typeface="+mn-cs"/>
                      </a:endParaRPr>
                    </a:p>
                  </a:txBody>
                  <a:tcPr anchor="ctr">
                    <a:solidFill>
                      <a:srgbClr val="77DE10">
                        <a:alpha val="40000"/>
                      </a:srgbClr>
                    </a:solidFill>
                  </a:tcPr>
                </a:tc>
                <a:tc>
                  <a:txBody>
                    <a:bodyPr/>
                    <a:lstStyle/>
                    <a:p>
                      <a:pPr marL="0" lvl="0" algn="ctr" defTabSz="914400" rtl="1" eaLnBrk="1" latinLnBrk="0" hangingPunct="1"/>
                      <a:r>
                        <a:rPr lang="ar-SA" sz="1600" b="1" kern="1200" dirty="0" smtClean="0">
                          <a:solidFill>
                            <a:srgbClr val="000000"/>
                          </a:solidFill>
                          <a:latin typeface="+mn-lt"/>
                          <a:ea typeface="+mn-ea"/>
                          <a:cs typeface="+mn-cs"/>
                        </a:rPr>
                        <a:t>تحليل الفرص</a:t>
                      </a:r>
                      <a:endParaRPr kumimoji="0" lang="en-IE" sz="1600" b="1" i="0" u="none" strike="noStrike" kern="1200" cap="none" normalizeH="0" baseline="0" dirty="0">
                        <a:ln>
                          <a:noFill/>
                        </a:ln>
                        <a:solidFill>
                          <a:srgbClr val="000000"/>
                        </a:solidFill>
                        <a:effectLst/>
                        <a:latin typeface="Traditional Arabic" pitchFamily="18" charset="-78"/>
                        <a:ea typeface="Arial" pitchFamily="34" charset="0"/>
                        <a:cs typeface="Traditional Arabic" pitchFamily="18" charset="-78"/>
                      </a:endParaRPr>
                    </a:p>
                  </a:txBody>
                  <a:tcPr anchor="ctr">
                    <a:solidFill>
                      <a:srgbClr val="77DE10">
                        <a:alpha val="40000"/>
                      </a:srgbClr>
                    </a:solidFill>
                  </a:tcPr>
                </a:tc>
              </a:tr>
            </a:tbl>
          </a:graphicData>
        </a:graphic>
      </p:graphicFrame>
      <p:graphicFrame>
        <p:nvGraphicFramePr>
          <p:cNvPr id="6" name="Table 3"/>
          <p:cNvGraphicFramePr>
            <a:graphicFrameLocks noGrp="1"/>
          </p:cNvGraphicFramePr>
          <p:nvPr/>
        </p:nvGraphicFramePr>
        <p:xfrm>
          <a:off x="755576" y="3287407"/>
          <a:ext cx="7888313" cy="1066800"/>
        </p:xfrm>
        <a:graphic>
          <a:graphicData uri="http://schemas.openxmlformats.org/drawingml/2006/table">
            <a:tbl>
              <a:tblPr firstRow="1" bandRow="1">
                <a:tableStyleId>{5C22544A-7EE6-4342-B048-85BDC9FD1C3A}</a:tableStyleId>
              </a:tblPr>
              <a:tblGrid>
                <a:gridCol w="6363953"/>
                <a:gridCol w="1524360"/>
              </a:tblGrid>
              <a:tr h="722009">
                <a:tc>
                  <a:txBody>
                    <a:bodyPr/>
                    <a:lstStyle/>
                    <a:p>
                      <a:pPr lvl="0" algn="just" rtl="1"/>
                      <a:r>
                        <a:rPr lang="ar-SA" sz="1600" b="0" kern="1200" dirty="0" smtClean="0">
                          <a:solidFill>
                            <a:srgbClr val="000000"/>
                          </a:solidFill>
                          <a:latin typeface="+mn-lt"/>
                          <a:ea typeface="+mn-ea"/>
                          <a:cs typeface="+mn-cs"/>
                        </a:rPr>
                        <a:t>حيث تعمد المؤسسة إلى تجزئة السوق إلى قطاعات مختلفة تقوم بتحليلها وتقييم جاذبيتها من أجل اختيار القطاعات التي تشكل أولوية بالنسبة لها، ثم تحديد استراتيجية للتميز عن المنافسين </a:t>
                      </a:r>
                      <a:r>
                        <a:rPr lang="ar-SA" sz="1600" b="0" kern="1200" dirty="0" err="1" smtClean="0">
                          <a:solidFill>
                            <a:srgbClr val="000000"/>
                          </a:solidFill>
                          <a:latin typeface="+mn-lt"/>
                          <a:ea typeface="+mn-ea"/>
                          <a:cs typeface="+mn-cs"/>
                        </a:rPr>
                        <a:t>والتموقع</a:t>
                      </a:r>
                      <a:r>
                        <a:rPr lang="ar-SA" sz="1600" b="0" kern="1200" dirty="0" smtClean="0">
                          <a:solidFill>
                            <a:srgbClr val="000000"/>
                          </a:solidFill>
                          <a:latin typeface="+mn-lt"/>
                          <a:ea typeface="+mn-ea"/>
                          <a:cs typeface="+mn-cs"/>
                        </a:rPr>
                        <a:t> الجيد في مواجهتهم، وبعد هذا كله فإن مدير التسويق يقوم بتنمية المزيج التسويقي المناسب الذي سيرافق نزول </a:t>
                      </a:r>
                      <a:r>
                        <a:rPr lang="ar-SA" sz="1600" b="0" kern="1200" dirty="0" err="1" smtClean="0">
                          <a:solidFill>
                            <a:srgbClr val="000000"/>
                          </a:solidFill>
                          <a:latin typeface="+mn-lt"/>
                          <a:ea typeface="+mn-ea"/>
                          <a:cs typeface="+mn-cs"/>
                        </a:rPr>
                        <a:t>المنتوج</a:t>
                      </a:r>
                      <a:r>
                        <a:rPr lang="ar-SA" sz="1600" b="0" kern="1200" dirty="0" smtClean="0">
                          <a:solidFill>
                            <a:srgbClr val="000000"/>
                          </a:solidFill>
                          <a:latin typeface="+mn-lt"/>
                          <a:ea typeface="+mn-ea"/>
                          <a:cs typeface="+mn-cs"/>
                        </a:rPr>
                        <a:t> إلى السوق.</a:t>
                      </a:r>
                      <a:endParaRPr lang="fr-FR" sz="1600" b="0" kern="1200" dirty="0">
                        <a:solidFill>
                          <a:srgbClr val="000000"/>
                        </a:solidFill>
                        <a:latin typeface="+mn-lt"/>
                        <a:ea typeface="+mn-ea"/>
                        <a:cs typeface="+mn-cs"/>
                      </a:endParaRPr>
                    </a:p>
                  </a:txBody>
                  <a:tcPr anchor="ctr">
                    <a:solidFill>
                      <a:srgbClr val="77DE10">
                        <a:alpha val="40000"/>
                      </a:srgbClr>
                    </a:solidFill>
                  </a:tcPr>
                </a:tc>
                <a:tc>
                  <a:txBody>
                    <a:bodyPr/>
                    <a:lstStyle/>
                    <a:p>
                      <a:pPr marL="0" lvl="0" algn="ctr" defTabSz="914400" rtl="1" eaLnBrk="1" latinLnBrk="0" hangingPunct="1"/>
                      <a:r>
                        <a:rPr lang="ar-SA" sz="1600" b="1" kern="1200" dirty="0" smtClean="0">
                          <a:solidFill>
                            <a:srgbClr val="000000"/>
                          </a:solidFill>
                          <a:latin typeface="+mn-lt"/>
                          <a:ea typeface="+mn-ea"/>
                          <a:cs typeface="+mn-cs"/>
                        </a:rPr>
                        <a:t>بناء الإستراتيجية التسويقية</a:t>
                      </a:r>
                      <a:endParaRPr kumimoji="0" lang="en-IE" sz="1600" b="1" i="0" u="none" strike="noStrike" kern="1200" cap="none" normalizeH="0" baseline="0" dirty="0">
                        <a:ln>
                          <a:noFill/>
                        </a:ln>
                        <a:solidFill>
                          <a:srgbClr val="000000"/>
                        </a:solidFill>
                        <a:effectLst/>
                        <a:latin typeface="Traditional Arabic" pitchFamily="18" charset="-78"/>
                        <a:ea typeface="Arial" pitchFamily="34" charset="0"/>
                        <a:cs typeface="Traditional Arabic" pitchFamily="18" charset="-78"/>
                      </a:endParaRPr>
                    </a:p>
                  </a:txBody>
                  <a:tcPr anchor="ctr">
                    <a:solidFill>
                      <a:srgbClr val="77DE10">
                        <a:alpha val="40000"/>
                      </a:srgbClr>
                    </a:solidFill>
                  </a:tcPr>
                </a:tc>
              </a:tr>
            </a:tbl>
          </a:graphicData>
        </a:graphic>
      </p:graphicFrame>
      <p:graphicFrame>
        <p:nvGraphicFramePr>
          <p:cNvPr id="7" name="Table 3"/>
          <p:cNvGraphicFramePr>
            <a:graphicFrameLocks noGrp="1"/>
          </p:cNvGraphicFramePr>
          <p:nvPr/>
        </p:nvGraphicFramePr>
        <p:xfrm>
          <a:off x="755576" y="4519753"/>
          <a:ext cx="7888313" cy="822960"/>
        </p:xfrm>
        <a:graphic>
          <a:graphicData uri="http://schemas.openxmlformats.org/drawingml/2006/table">
            <a:tbl>
              <a:tblPr firstRow="1" bandRow="1">
                <a:tableStyleId>{5C22544A-7EE6-4342-B048-85BDC9FD1C3A}</a:tableStyleId>
              </a:tblPr>
              <a:tblGrid>
                <a:gridCol w="6363953"/>
                <a:gridCol w="1524360"/>
              </a:tblGrid>
              <a:tr h="722009">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SA" sz="1600" b="0" kern="1200" dirty="0" smtClean="0">
                          <a:solidFill>
                            <a:srgbClr val="000000"/>
                          </a:solidFill>
                          <a:latin typeface="+mn-lt"/>
                          <a:ea typeface="+mn-ea"/>
                          <a:cs typeface="+mn-cs"/>
                        </a:rPr>
                        <a:t>بعد بناء الإستراتيجية التسويقية فإن المؤسسة عليها ترجمتها إلى مخطط عملي، إن أي مخطط يجب أن يعتمد على ثلاثة أمور: الميزانية، المزيج التسويقي، إجراءات توزيع وتخصيص الميزانية</a:t>
                      </a:r>
                      <a:endParaRPr lang="fr-FR" sz="1600" b="0" kern="1200" dirty="0" smtClean="0">
                        <a:solidFill>
                          <a:srgbClr val="000000"/>
                        </a:solidFill>
                        <a:latin typeface="+mn-lt"/>
                        <a:ea typeface="+mn-ea"/>
                        <a:cs typeface="+mn-cs"/>
                      </a:endParaRPr>
                    </a:p>
                  </a:txBody>
                  <a:tcPr anchor="ctr">
                    <a:solidFill>
                      <a:srgbClr val="77DE10">
                        <a:alpha val="40000"/>
                      </a:srgbClr>
                    </a:solidFill>
                  </a:tcPr>
                </a:tc>
                <a:tc>
                  <a:txBody>
                    <a:bodyPr/>
                    <a:lstStyle/>
                    <a:p>
                      <a:pPr lvl="0" algn="just" rtl="1"/>
                      <a:r>
                        <a:rPr lang="ar-SA" sz="1600" b="1" kern="1200" dirty="0" smtClean="0">
                          <a:solidFill>
                            <a:srgbClr val="000000"/>
                          </a:solidFill>
                          <a:latin typeface="+mn-lt"/>
                          <a:ea typeface="+mn-ea"/>
                          <a:cs typeface="+mn-cs"/>
                        </a:rPr>
                        <a:t>تكوين مخطط العمل</a:t>
                      </a:r>
                      <a:endParaRPr kumimoji="0" lang="fr-FR" sz="1400" b="0" i="0" u="none" strike="noStrike" kern="1200" cap="none" normalizeH="0" baseline="0" dirty="0">
                        <a:ln>
                          <a:noFill/>
                        </a:ln>
                        <a:solidFill>
                          <a:srgbClr val="000000"/>
                        </a:solidFill>
                        <a:effectLst/>
                        <a:latin typeface="Traditional Arabic" pitchFamily="18" charset="-78"/>
                        <a:ea typeface="Arial" pitchFamily="34" charset="0"/>
                        <a:cs typeface="Traditional Arabic" pitchFamily="18" charset="-78"/>
                      </a:endParaRPr>
                    </a:p>
                  </a:txBody>
                  <a:tcPr anchor="ctr">
                    <a:solidFill>
                      <a:srgbClr val="77DE10">
                        <a:alpha val="40000"/>
                      </a:srgbClr>
                    </a:solidFill>
                  </a:tcPr>
                </a:tc>
              </a:tr>
            </a:tbl>
          </a:graphicData>
        </a:graphic>
      </p:graphicFrame>
      <p:graphicFrame>
        <p:nvGraphicFramePr>
          <p:cNvPr id="10" name="Table 3"/>
          <p:cNvGraphicFramePr>
            <a:graphicFrameLocks noGrp="1"/>
          </p:cNvGraphicFramePr>
          <p:nvPr/>
        </p:nvGraphicFramePr>
        <p:xfrm>
          <a:off x="755576" y="5492147"/>
          <a:ext cx="7888313" cy="822960"/>
        </p:xfrm>
        <a:graphic>
          <a:graphicData uri="http://schemas.openxmlformats.org/drawingml/2006/table">
            <a:tbl>
              <a:tblPr firstRow="1" bandRow="1">
                <a:tableStyleId>{5C22544A-7EE6-4342-B048-85BDC9FD1C3A}</a:tableStyleId>
              </a:tblPr>
              <a:tblGrid>
                <a:gridCol w="6363953"/>
                <a:gridCol w="1524360"/>
              </a:tblGrid>
              <a:tr h="722009">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SA" sz="1600" b="0" kern="1200" dirty="0" smtClean="0">
                          <a:solidFill>
                            <a:srgbClr val="000000"/>
                          </a:solidFill>
                          <a:latin typeface="+mn-lt"/>
                          <a:ea typeface="+mn-ea"/>
                          <a:cs typeface="+mn-cs"/>
                        </a:rPr>
                        <a:t>يترتب على تغير البيئة الداخلية والخارجية للمؤسسة تقـادم الاستراتيجية التسويقية بغض النظر عن مدى جودتها وتميزها، ولذا فمن الضروري القيام دوريا بمراجعة وتقييم الاستراتيجية المنفذة والرقابة عليها</a:t>
                      </a:r>
                      <a:endParaRPr lang="fr-FR" sz="1600" b="0" kern="1200" dirty="0">
                        <a:solidFill>
                          <a:srgbClr val="000000"/>
                        </a:solidFill>
                        <a:latin typeface="+mn-lt"/>
                        <a:ea typeface="+mn-ea"/>
                        <a:cs typeface="+mn-cs"/>
                      </a:endParaRPr>
                    </a:p>
                  </a:txBody>
                  <a:tcPr anchor="ctr">
                    <a:solidFill>
                      <a:srgbClr val="77DE10">
                        <a:alpha val="40000"/>
                      </a:srgbClr>
                    </a:solidFill>
                  </a:tcPr>
                </a:tc>
                <a:tc>
                  <a:txBody>
                    <a:bodyPr/>
                    <a:lstStyle/>
                    <a:p>
                      <a:pPr lvl="0" algn="just" rtl="1"/>
                      <a:r>
                        <a:rPr lang="ar-SA" sz="1600" b="1" kern="1200" dirty="0" smtClean="0">
                          <a:solidFill>
                            <a:srgbClr val="000000"/>
                          </a:solidFill>
                          <a:latin typeface="+mn-lt"/>
                          <a:ea typeface="+mn-ea"/>
                          <a:cs typeface="+mn-cs"/>
                        </a:rPr>
                        <a:t>التنفيذ والرقابة</a:t>
                      </a:r>
                      <a:endParaRPr lang="fr-FR" sz="1600" b="1" kern="1200" dirty="0">
                        <a:solidFill>
                          <a:srgbClr val="000000"/>
                        </a:solidFill>
                        <a:latin typeface="+mn-lt"/>
                        <a:ea typeface="+mn-ea"/>
                        <a:cs typeface="+mn-cs"/>
                      </a:endParaRPr>
                    </a:p>
                  </a:txBody>
                  <a:tcPr anchor="ctr">
                    <a:solidFill>
                      <a:srgbClr val="77DE10">
                        <a:alpha val="40000"/>
                      </a:srgbClr>
                    </a:solidFill>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067944" y="1226840"/>
            <a:ext cx="4375274" cy="762000"/>
          </a:xfrm>
        </p:spPr>
        <p:txBody>
          <a:bodyPr/>
          <a:lstStyle/>
          <a:p>
            <a:pPr algn="r" rtl="1"/>
            <a:r>
              <a:rPr lang="ar-SA" sz="1700" dirty="0" smtClean="0">
                <a:solidFill>
                  <a:srgbClr val="000000"/>
                </a:solidFill>
              </a:rPr>
              <a:t>ويمكننا أن نميز بين أربعة أنواع من الرقابة التسويقية</a:t>
            </a:r>
            <a:endParaRPr lang="fr-FR" sz="1700" dirty="0">
              <a:solidFill>
                <a:srgbClr val="000000"/>
              </a:solidFill>
            </a:endParaRPr>
          </a:p>
        </p:txBody>
      </p:sp>
      <p:sp>
        <p:nvSpPr>
          <p:cNvPr id="33804" name="Text Box 12"/>
          <p:cNvSpPr txBox="1">
            <a:spLocks noChangeArrowheads="1"/>
          </p:cNvSpPr>
          <p:nvPr/>
        </p:nvSpPr>
        <p:spPr bwMode="auto">
          <a:xfrm>
            <a:off x="2483768" y="3573016"/>
            <a:ext cx="47244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sz="17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شكـل</a:t>
            </a:r>
            <a:r>
              <a:rPr kumimoji="0" lang="fr-FR" altLang="zh-CN" sz="1700"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a:t>
            </a:r>
            <a:r>
              <a:rPr kumimoji="0" lang="fr-FR" altLang="zh-CN" sz="1700"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sz="17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مراحل الرقابة التسويقية</a:t>
            </a:r>
            <a:endParaRPr kumimoji="0" lang="fr-FR" altLang="zh-CN" sz="1700" b="0" i="0" u="none" strike="noStrike" cap="none" normalizeH="0" baseline="0" dirty="0" smtClean="0">
              <a:ln>
                <a:noFill/>
              </a:ln>
              <a:solidFill>
                <a:srgbClr val="000000"/>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SA" altLang="zh-CN" sz="1500" b="1" i="0" u="sng"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المصـدر</a:t>
            </a:r>
            <a:r>
              <a:rPr kumimoji="0" lang="ar-SA" altLang="zh-CN" sz="1600" b="0" i="0" u="sng"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a:t>
            </a:r>
            <a:r>
              <a:rPr kumimoji="0" lang="ar-SA" altLang="zh-CN" sz="17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fr-FR" altLang="zh-CN" sz="1200" b="0" i="1" u="none" strike="noStrike" cap="none" normalizeH="0" baseline="0" dirty="0" err="1" smtClean="0">
                <a:ln>
                  <a:noFill/>
                </a:ln>
                <a:solidFill>
                  <a:srgbClr val="000000"/>
                </a:solidFill>
                <a:effectLst/>
                <a:latin typeface="Times New Roman" pitchFamily="18" charset="0"/>
                <a:ea typeface="SimSun" pitchFamily="2" charset="-122"/>
                <a:cs typeface="Traditional Arabic" pitchFamily="18" charset="-78"/>
              </a:rPr>
              <a:t>Kotler</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et al,</a:t>
            </a:r>
            <a:r>
              <a:rPr kumimoji="0" lang="en-GB" altLang="zh-CN" sz="1200" b="0" i="1"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 </a:t>
            </a:r>
            <a:r>
              <a:rPr kumimoji="0" lang="en-GB" altLang="zh-CN" sz="1200" b="0" i="1" u="sng"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Marketing management,</a:t>
            </a:r>
            <a:r>
              <a:rPr kumimoji="0" lang="fr-FR" altLang="zh-CN" sz="1200" b="0" i="1" u="none" strike="noStrike" cap="none" normalizeH="0" baseline="0" dirty="0" smtClean="0">
                <a:ln>
                  <a:noFill/>
                </a:ln>
                <a:solidFill>
                  <a:srgbClr val="000000"/>
                </a:solidFill>
                <a:effectLst/>
                <a:latin typeface="Times New Roman" pitchFamily="18" charset="0"/>
                <a:ea typeface="SimSun" pitchFamily="2" charset="-122"/>
                <a:cs typeface="Traditional Arabic" pitchFamily="18" charset="-78"/>
              </a:rPr>
              <a:t> Op.cit, p : 744</a:t>
            </a:r>
            <a:endParaRPr kumimoji="0" lang="fr-FR" altLang="zh-CN" sz="1800" b="0" i="0" u="none" strike="noStrike" cap="none" normalizeH="0" baseline="0" dirty="0" smtClean="0">
              <a:ln>
                <a:noFill/>
              </a:ln>
              <a:solidFill>
                <a:srgbClr val="000000"/>
              </a:solidFill>
              <a:effectLst/>
              <a:latin typeface="Arial" pitchFamily="34" charset="0"/>
              <a:cs typeface="Arial" pitchFamily="34" charset="0"/>
            </a:endParaRPr>
          </a:p>
        </p:txBody>
      </p:sp>
      <p:grpSp>
        <p:nvGrpSpPr>
          <p:cNvPr id="33793" name="Group 1"/>
          <p:cNvGrpSpPr>
            <a:grpSpLocks/>
          </p:cNvGrpSpPr>
          <p:nvPr/>
        </p:nvGrpSpPr>
        <p:grpSpPr bwMode="auto">
          <a:xfrm>
            <a:off x="1907704" y="2463420"/>
            <a:ext cx="5764213" cy="914400"/>
            <a:chOff x="918" y="2678"/>
            <a:chExt cx="9304" cy="1440"/>
          </a:xfrm>
        </p:grpSpPr>
        <p:grpSp>
          <p:nvGrpSpPr>
            <p:cNvPr id="33795" name="Group 3"/>
            <p:cNvGrpSpPr>
              <a:grpSpLocks/>
            </p:cNvGrpSpPr>
            <p:nvPr/>
          </p:nvGrpSpPr>
          <p:grpSpPr bwMode="auto">
            <a:xfrm>
              <a:off x="918" y="2678"/>
              <a:ext cx="9304" cy="1440"/>
              <a:chOff x="1202" y="5018"/>
              <a:chExt cx="9304" cy="1440"/>
            </a:xfrm>
          </p:grpSpPr>
          <p:sp>
            <p:nvSpPr>
              <p:cNvPr id="33803" name="AutoShape 11"/>
              <p:cNvSpPr>
                <a:spLocks noChangeArrowheads="1"/>
              </p:cNvSpPr>
              <p:nvPr/>
            </p:nvSpPr>
            <p:spPr bwMode="auto">
              <a:xfrm>
                <a:off x="8202" y="5558"/>
                <a:ext cx="2280" cy="900"/>
              </a:xfrm>
              <a:prstGeom prst="leftArrowCallout">
                <a:avLst>
                  <a:gd name="adj1" fmla="val 13333"/>
                  <a:gd name="adj2" fmla="val 19667"/>
                  <a:gd name="adj3" fmla="val 29450"/>
                  <a:gd name="adj4" fmla="val 77394"/>
                </a:avLst>
              </a:prstGeom>
              <a:solidFill>
                <a:srgbClr val="FFCCFF"/>
              </a:solidFill>
              <a:ln w="9525">
                <a:solidFill>
                  <a:srgbClr val="80008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altLang="zh-CN" sz="1600"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ماهو</a:t>
                </a:r>
                <a:r>
                  <a:rPr kumimoji="0" lang="ar-SA" altLang="zh-CN" sz="16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الهدف الذي نود تحقيقه؟</a:t>
                </a:r>
                <a:endParaRPr kumimoji="0" lang="en-US"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2" name="AutoShape 10"/>
              <p:cNvSpPr>
                <a:spLocks noChangeArrowheads="1"/>
              </p:cNvSpPr>
              <p:nvPr/>
            </p:nvSpPr>
            <p:spPr bwMode="auto">
              <a:xfrm>
                <a:off x="5802" y="5558"/>
                <a:ext cx="2280" cy="900"/>
              </a:xfrm>
              <a:prstGeom prst="leftArrowCallout">
                <a:avLst>
                  <a:gd name="adj1" fmla="val 13333"/>
                  <a:gd name="adj2" fmla="val 19667"/>
                  <a:gd name="adj3" fmla="val 29450"/>
                  <a:gd name="adj4" fmla="val 77394"/>
                </a:avLst>
              </a:prstGeom>
              <a:solidFill>
                <a:srgbClr val="FFCCFF"/>
              </a:solidFill>
              <a:ln w="9525">
                <a:solidFill>
                  <a:srgbClr val="80008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ما مدى تحقيقنا لذلك الهدف؟</a:t>
                </a:r>
                <a:endParaRPr kumimoji="0" lang="en-US"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801" name="AutoShape 9"/>
              <p:cNvSpPr>
                <a:spLocks noChangeArrowheads="1"/>
              </p:cNvSpPr>
              <p:nvPr/>
            </p:nvSpPr>
            <p:spPr bwMode="auto">
              <a:xfrm>
                <a:off x="3370" y="5558"/>
                <a:ext cx="2280" cy="900"/>
              </a:xfrm>
              <a:prstGeom prst="leftArrowCallout">
                <a:avLst>
                  <a:gd name="adj1" fmla="val 13333"/>
                  <a:gd name="adj2" fmla="val 19667"/>
                  <a:gd name="adj3" fmla="val 29450"/>
                  <a:gd name="adj4" fmla="val 77394"/>
                </a:avLst>
              </a:prstGeom>
              <a:solidFill>
                <a:srgbClr val="FFCCFF"/>
              </a:solidFill>
              <a:ln w="9525">
                <a:solidFill>
                  <a:srgbClr val="800080"/>
                </a:solidFill>
                <a:miter lim="800000"/>
                <a:headEnd/>
                <a:tailEnd/>
              </a:ln>
            </p:spPr>
            <p:txBody>
              <a:bodyPr vert="horz" wrap="square" lIns="91440" tIns="46800" rIns="91440" bIns="468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000000"/>
                  </a:solidFill>
                  <a:effectLst/>
                  <a:latin typeface="Arial" pitchFamily="34" charset="0"/>
                  <a:cs typeface="Arial" pitchFamily="34" charset="0"/>
                </a:endParaRPr>
              </a:p>
            </p:txBody>
          </p:sp>
          <p:sp>
            <p:nvSpPr>
              <p:cNvPr id="33800" name="Rectangle 8"/>
              <p:cNvSpPr>
                <a:spLocks noChangeArrowheads="1"/>
              </p:cNvSpPr>
              <p:nvPr/>
            </p:nvSpPr>
            <p:spPr bwMode="auto">
              <a:xfrm>
                <a:off x="1458" y="5558"/>
                <a:ext cx="1800" cy="900"/>
              </a:xfrm>
              <a:prstGeom prst="rect">
                <a:avLst/>
              </a:prstGeom>
              <a:solidFill>
                <a:srgbClr val="FFCCFF"/>
              </a:solidFill>
              <a:ln w="9525">
                <a:solidFill>
                  <a:srgbClr val="80008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altLang="zh-CN" sz="1600" b="0" i="0" u="none" strike="noStrike" cap="none" normalizeH="0" baseline="0" smtClean="0">
                    <a:ln>
                      <a:noFill/>
                    </a:ln>
                    <a:solidFill>
                      <a:srgbClr val="000000"/>
                    </a:solidFill>
                    <a:effectLst/>
                    <a:latin typeface="Traditional Arabic" pitchFamily="18" charset="-78"/>
                    <a:ea typeface="SimSun" pitchFamily="2" charset="-122"/>
                    <a:cs typeface="Traditional Arabic" pitchFamily="18" charset="-78"/>
                  </a:rPr>
                  <a:t>ما هو القرار الذي يجب اتخاذه؟</a:t>
                </a:r>
                <a:endParaRPr kumimoji="0" lang="en-US" altLang="zh-CN"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9" name="Text Box 7"/>
              <p:cNvSpPr txBox="1">
                <a:spLocks noChangeArrowheads="1"/>
              </p:cNvSpPr>
              <p:nvPr/>
            </p:nvSpPr>
            <p:spPr bwMode="auto">
              <a:xfrm>
                <a:off x="8706" y="5018"/>
                <a:ext cx="18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altLang="zh-CN" sz="1600"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وضع الأهداف</a:t>
                </a:r>
                <a:endParaRPr kumimoji="0" lang="en-US" altLang="zh-CN"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33798" name="Text Box 6"/>
              <p:cNvSpPr txBox="1">
                <a:spLocks noChangeArrowheads="1"/>
              </p:cNvSpPr>
              <p:nvPr/>
            </p:nvSpPr>
            <p:spPr bwMode="auto">
              <a:xfrm>
                <a:off x="6290" y="5018"/>
                <a:ext cx="18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altLang="zh-CN" sz="1600" b="0" i="0" u="none" strike="noStrike" cap="none" normalizeH="0" baseline="0" smtClean="0">
                    <a:ln>
                      <a:noFill/>
                    </a:ln>
                    <a:solidFill>
                      <a:srgbClr val="000000"/>
                    </a:solidFill>
                    <a:effectLst/>
                    <a:latin typeface="Traditional Arabic" pitchFamily="18" charset="-78"/>
                    <a:ea typeface="SimSun" pitchFamily="2" charset="-122"/>
                    <a:cs typeface="Traditional Arabic" pitchFamily="18" charset="-78"/>
                  </a:rPr>
                  <a:t>قياس الأداء</a:t>
                </a:r>
                <a:endParaRPr kumimoji="0" lang="en-US" altLang="zh-CN"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7" name="Text Box 5"/>
              <p:cNvSpPr txBox="1">
                <a:spLocks noChangeArrowheads="1"/>
              </p:cNvSpPr>
              <p:nvPr/>
            </p:nvSpPr>
            <p:spPr bwMode="auto">
              <a:xfrm>
                <a:off x="3874" y="5018"/>
                <a:ext cx="18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altLang="zh-CN" sz="1600" b="0" i="0" u="none" strike="noStrike" cap="none" normalizeH="0" baseline="0" smtClean="0">
                    <a:ln>
                      <a:noFill/>
                    </a:ln>
                    <a:solidFill>
                      <a:srgbClr val="000000"/>
                    </a:solidFill>
                    <a:effectLst/>
                    <a:latin typeface="Traditional Arabic" pitchFamily="18" charset="-78"/>
                    <a:ea typeface="SimSun" pitchFamily="2" charset="-122"/>
                    <a:cs typeface="Traditional Arabic" pitchFamily="18" charset="-78"/>
                  </a:rPr>
                  <a:t>تشخيص الأداء</a:t>
                </a:r>
                <a:endParaRPr kumimoji="0" lang="en-US" altLang="zh-CN" sz="1800" b="0" i="0" u="none" strike="noStrike" cap="none" normalizeH="0" baseline="0" smtClean="0">
                  <a:ln>
                    <a:noFill/>
                  </a:ln>
                  <a:solidFill>
                    <a:srgbClr val="000000"/>
                  </a:solidFill>
                  <a:effectLst/>
                  <a:latin typeface="Arial" pitchFamily="34" charset="0"/>
                  <a:cs typeface="Arial" pitchFamily="34" charset="0"/>
                </a:endParaRPr>
              </a:p>
            </p:txBody>
          </p:sp>
          <p:sp>
            <p:nvSpPr>
              <p:cNvPr id="33796" name="Text Box 4"/>
              <p:cNvSpPr txBox="1">
                <a:spLocks noChangeArrowheads="1"/>
              </p:cNvSpPr>
              <p:nvPr/>
            </p:nvSpPr>
            <p:spPr bwMode="auto">
              <a:xfrm>
                <a:off x="1202" y="5018"/>
                <a:ext cx="2336"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altLang="zh-CN" sz="1600" b="0" i="0" u="none" strike="noStrike" cap="none" normalizeH="0" baseline="0" smtClean="0">
                    <a:ln>
                      <a:noFill/>
                    </a:ln>
                    <a:solidFill>
                      <a:srgbClr val="000000"/>
                    </a:solidFill>
                    <a:effectLst/>
                    <a:latin typeface="Traditional Arabic" pitchFamily="18" charset="-78"/>
                    <a:ea typeface="SimSun" pitchFamily="2" charset="-122"/>
                    <a:cs typeface="Traditional Arabic" pitchFamily="18" charset="-78"/>
                  </a:rPr>
                  <a:t>الإجراءات التصحيحية</a:t>
                </a:r>
                <a:endParaRPr kumimoji="0" lang="en-US" altLang="zh-CN" sz="1800" b="0" i="0" u="none" strike="noStrike" cap="none" normalizeH="0" baseline="0" smtClean="0">
                  <a:ln>
                    <a:noFill/>
                  </a:ln>
                  <a:solidFill>
                    <a:srgbClr val="000000"/>
                  </a:solidFill>
                  <a:effectLst/>
                  <a:latin typeface="Arial" pitchFamily="34" charset="0"/>
                  <a:cs typeface="Arial" pitchFamily="34" charset="0"/>
                </a:endParaRPr>
              </a:p>
            </p:txBody>
          </p:sp>
        </p:grpSp>
        <p:sp>
          <p:nvSpPr>
            <p:cNvPr id="33794" name="Text Box 2"/>
            <p:cNvSpPr txBox="1">
              <a:spLocks noChangeArrowheads="1"/>
            </p:cNvSpPr>
            <p:nvPr/>
          </p:nvSpPr>
          <p:spPr bwMode="auto">
            <a:xfrm>
              <a:off x="3954" y="3338"/>
              <a:ext cx="12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SA" altLang="zh-CN" sz="1600" b="0" i="0" u="none" strike="noStrike" cap="none" normalizeH="0" baseline="0" smtClean="0">
                  <a:ln>
                    <a:noFill/>
                  </a:ln>
                  <a:solidFill>
                    <a:srgbClr val="000000"/>
                  </a:solidFill>
                  <a:effectLst/>
                  <a:latin typeface="Traditional Arabic" pitchFamily="18" charset="-78"/>
                  <a:ea typeface="SimSun" pitchFamily="2" charset="-122"/>
                  <a:cs typeface="Traditional Arabic" pitchFamily="18" charset="-78"/>
                </a:rPr>
                <a:t>لمـاذا؟</a:t>
              </a:r>
              <a:endParaRPr kumimoji="0" lang="en-US" altLang="zh-CN" sz="1800" b="0" i="0" u="none" strike="noStrike" cap="none" normalizeH="0" baseline="0" smtClean="0">
                <a:ln>
                  <a:noFill/>
                </a:ln>
                <a:solidFill>
                  <a:srgbClr val="000000"/>
                </a:solidFill>
                <a:effectLst/>
                <a:latin typeface="Arial" pitchFamily="34" charset="0"/>
                <a:cs typeface="Arial" pitchFamily="34" charset="0"/>
              </a:endParaRPr>
            </a:p>
          </p:txBody>
        </p:sp>
      </p:grpSp>
      <p:sp>
        <p:nvSpPr>
          <p:cNvPr id="33805" name="Rectangle 13"/>
          <p:cNvSpPr>
            <a:spLocks noChangeArrowheads="1"/>
          </p:cNvSpPr>
          <p:nvPr/>
        </p:nvSpPr>
        <p:spPr bwMode="auto">
          <a:xfrm>
            <a:off x="1259632" y="1916832"/>
            <a:ext cx="7266733"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tab pos="5759450" algn="r"/>
              </a:tabLst>
            </a:pPr>
            <a:r>
              <a:rPr kumimoji="0" lang="ar-SA" altLang="zh-CN"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1</a:t>
            </a:r>
            <a:r>
              <a:rPr kumimoji="0" lang="ar-SA" altLang="zh-CN" b="1" i="0" u="none" strike="noStrike" cap="none" normalizeH="0" baseline="0" dirty="0" smtClean="0">
                <a:ln>
                  <a:noFill/>
                </a:ln>
                <a:solidFill>
                  <a:srgbClr val="000000"/>
                </a:solidFill>
                <a:effectLst/>
                <a:latin typeface="Times New Roman" pitchFamily="18" charset="0"/>
                <a:ea typeface="SimSun" pitchFamily="2" charset="-122"/>
                <a:cs typeface="Times New Roman" pitchFamily="18" charset="0"/>
              </a:rPr>
              <a:t>)</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b="1" i="0" u="sng"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الرقابة على الخطة التسويقية:</a:t>
            </a:r>
            <a:r>
              <a:rPr kumimoji="0" lang="ar-SA" altLang="zh-CN" b="1"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r>
              <a:rPr kumimoji="0" lang="ar-SA" altLang="zh-CN"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وفي الواقع فإن هذه الرقابة تتمحور حول أربعة أسئلة جوهرية يوضحها الشكل </a:t>
            </a:r>
            <a:r>
              <a:rPr kumimoji="0" lang="ar-SA" altLang="zh-CN" b="0" i="0" u="none" strike="noStrike" cap="none" normalizeH="0" baseline="0" dirty="0" err="1" smtClean="0">
                <a:ln>
                  <a:noFill/>
                </a:ln>
                <a:solidFill>
                  <a:srgbClr val="000000"/>
                </a:solidFill>
                <a:effectLst/>
                <a:latin typeface="Traditional Arabic" pitchFamily="18" charset="-78"/>
                <a:ea typeface="SimSun" pitchFamily="2" charset="-122"/>
                <a:cs typeface="Traditional Arabic" pitchFamily="18" charset="-78"/>
              </a:rPr>
              <a:t>الآتي:</a:t>
            </a:r>
            <a:r>
              <a:rPr kumimoji="0" lang="ar-SA" altLang="zh-CN" b="0" i="0" u="none" strike="noStrike" cap="none" normalizeH="0" baseline="0" dirty="0" smtClean="0">
                <a:ln>
                  <a:noFill/>
                </a:ln>
                <a:solidFill>
                  <a:srgbClr val="000000"/>
                </a:solidFill>
                <a:effectLst/>
                <a:latin typeface="Traditional Arabic" pitchFamily="18" charset="-78"/>
                <a:ea typeface="SimSun" pitchFamily="2" charset="-122"/>
                <a:cs typeface="Traditional Arabic" pitchFamily="18" charset="-78"/>
              </a:rPr>
              <a:t> </a:t>
            </a:r>
            <a:endParaRPr kumimoji="0" lang="fr-FR" altLang="zh-CN" b="0" i="0" u="none" strike="noStrike" cap="none" normalizeH="0" baseline="0" dirty="0" smtClean="0">
              <a:ln>
                <a:noFill/>
              </a:ln>
              <a:solidFill>
                <a:srgbClr val="000000"/>
              </a:solidFill>
              <a:effectLst/>
              <a:latin typeface="Arial" pitchFamily="34" charset="0"/>
              <a:cs typeface="Arial" pitchFamily="34" charset="0"/>
            </a:endParaRPr>
          </a:p>
        </p:txBody>
      </p:sp>
      <p:sp>
        <p:nvSpPr>
          <p:cNvPr id="33815" name="Rectangle 2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ZoneTexte 16"/>
          <p:cNvSpPr txBox="1"/>
          <p:nvPr/>
        </p:nvSpPr>
        <p:spPr>
          <a:xfrm>
            <a:off x="1043608" y="4229578"/>
            <a:ext cx="7560840" cy="1719702"/>
          </a:xfrm>
          <a:prstGeom prst="rect">
            <a:avLst/>
          </a:prstGeom>
          <a:noFill/>
        </p:spPr>
        <p:txBody>
          <a:bodyPr wrap="square" rtlCol="0">
            <a:spAutoFit/>
          </a:bodyPr>
          <a:lstStyle/>
          <a:p>
            <a:pPr algn="just" rtl="1">
              <a:lnSpc>
                <a:spcPct val="150000"/>
              </a:lnSpc>
            </a:pPr>
            <a:r>
              <a:rPr lang="ar-SA" altLang="zh-CN" b="1" dirty="0" smtClean="0">
                <a:solidFill>
                  <a:srgbClr val="000000"/>
                </a:solidFill>
                <a:latin typeface="Times New Roman" pitchFamily="18" charset="0"/>
                <a:ea typeface="SimSun" pitchFamily="2" charset="-122"/>
                <a:cs typeface="Times New Roman" pitchFamily="18" charset="0"/>
              </a:rPr>
              <a:t>(2)</a:t>
            </a:r>
            <a:r>
              <a:rPr lang="ar-SA" altLang="zh-CN" b="1" dirty="0" smtClean="0">
                <a:solidFill>
                  <a:srgbClr val="000000"/>
                </a:solidFill>
                <a:latin typeface="Traditional Arabic" pitchFamily="18" charset="-78"/>
                <a:ea typeface="SimSun" pitchFamily="2" charset="-122"/>
                <a:cs typeface="Traditional Arabic" pitchFamily="18" charset="-78"/>
              </a:rPr>
              <a:t> </a:t>
            </a:r>
            <a:r>
              <a:rPr lang="ar-SA" altLang="zh-CN" b="1" u="sng" dirty="0" smtClean="0">
                <a:solidFill>
                  <a:srgbClr val="000000"/>
                </a:solidFill>
                <a:latin typeface="Traditional Arabic" pitchFamily="18" charset="-78"/>
                <a:ea typeface="SimSun" pitchFamily="2" charset="-122"/>
                <a:cs typeface="Traditional Arabic" pitchFamily="18" charset="-78"/>
              </a:rPr>
              <a:t>الرقابة على </a:t>
            </a:r>
            <a:r>
              <a:rPr lang="ar-SA" altLang="zh-CN" b="1" u="sng" dirty="0" err="1" smtClean="0">
                <a:solidFill>
                  <a:srgbClr val="000000"/>
                </a:solidFill>
                <a:latin typeface="Traditional Arabic" pitchFamily="18" charset="-78"/>
                <a:ea typeface="SimSun" pitchFamily="2" charset="-122"/>
                <a:cs typeface="Traditional Arabic" pitchFamily="18" charset="-78"/>
              </a:rPr>
              <a:t>المردودية</a:t>
            </a:r>
            <a:r>
              <a:rPr lang="ar-SA" altLang="zh-CN" b="1" u="sng" dirty="0" smtClean="0">
                <a:solidFill>
                  <a:srgbClr val="000000"/>
                </a:solidFill>
                <a:latin typeface="Traditional Arabic" pitchFamily="18" charset="-78"/>
                <a:ea typeface="SimSun" pitchFamily="2" charset="-122"/>
                <a:cs typeface="Traditional Arabic" pitchFamily="18" charset="-78"/>
              </a:rPr>
              <a:t>: </a:t>
            </a:r>
            <a:r>
              <a:rPr lang="ar-SA" altLang="zh-CN" dirty="0" smtClean="0">
                <a:solidFill>
                  <a:srgbClr val="000000"/>
                </a:solidFill>
                <a:latin typeface="Traditional Arabic" pitchFamily="18" charset="-78"/>
                <a:ea typeface="SimSun" pitchFamily="2" charset="-122"/>
                <a:cs typeface="Traditional Arabic" pitchFamily="18" charset="-78"/>
              </a:rPr>
              <a:t>لقياس ربحية المنتجات المختلفة، وقطاعات المستهلكين </a:t>
            </a:r>
            <a:r>
              <a:rPr lang="ar-SA" altLang="zh-CN" dirty="0" err="1" smtClean="0">
                <a:solidFill>
                  <a:srgbClr val="000000"/>
                </a:solidFill>
                <a:latin typeface="Traditional Arabic" pitchFamily="18" charset="-78"/>
                <a:ea typeface="SimSun" pitchFamily="2" charset="-122"/>
                <a:cs typeface="Traditional Arabic" pitchFamily="18" charset="-78"/>
              </a:rPr>
              <a:t>المستهدفة،...</a:t>
            </a:r>
            <a:endParaRPr lang="ar-SA" altLang="zh-CN" dirty="0" smtClean="0">
              <a:solidFill>
                <a:srgbClr val="000000"/>
              </a:solidFill>
              <a:latin typeface="Traditional Arabic" pitchFamily="18" charset="-78"/>
              <a:ea typeface="SimSun" pitchFamily="2" charset="-122"/>
              <a:cs typeface="Traditional Arabic" pitchFamily="18" charset="-78"/>
            </a:endParaRPr>
          </a:p>
          <a:p>
            <a:pPr algn="just" rtl="1">
              <a:lnSpc>
                <a:spcPct val="150000"/>
              </a:lnSpc>
            </a:pPr>
            <a:r>
              <a:rPr lang="ar-SA" altLang="zh-CN" b="1" dirty="0" smtClean="0">
                <a:solidFill>
                  <a:srgbClr val="000000"/>
                </a:solidFill>
                <a:latin typeface="Times New Roman" pitchFamily="18" charset="0"/>
                <a:ea typeface="SimSun" pitchFamily="2" charset="-122"/>
                <a:cs typeface="Times New Roman" pitchFamily="18" charset="0"/>
              </a:rPr>
              <a:t>(3)</a:t>
            </a:r>
            <a:r>
              <a:rPr lang="ar-SA" dirty="0" smtClean="0"/>
              <a:t> </a:t>
            </a:r>
            <a:r>
              <a:rPr lang="ar-SA" altLang="zh-CN" b="1" u="sng" dirty="0" smtClean="0">
                <a:solidFill>
                  <a:srgbClr val="000000"/>
                </a:solidFill>
                <a:latin typeface="Traditional Arabic" pitchFamily="18" charset="-78"/>
                <a:ea typeface="SimSun" pitchFamily="2" charset="-122"/>
                <a:cs typeface="Traditional Arabic" pitchFamily="18" charset="-78"/>
              </a:rPr>
              <a:t>الرقابة من خلال تحليل الكفاءة: </a:t>
            </a:r>
            <a:r>
              <a:rPr lang="ar-SA" altLang="zh-CN" dirty="0" smtClean="0">
                <a:solidFill>
                  <a:srgbClr val="000000"/>
                </a:solidFill>
                <a:latin typeface="Traditional Arabic" pitchFamily="18" charset="-78"/>
                <a:ea typeface="SimSun" pitchFamily="2" charset="-122"/>
                <a:cs typeface="Traditional Arabic" pitchFamily="18" charset="-78"/>
              </a:rPr>
              <a:t> تحليل كفاءة القوى </a:t>
            </a:r>
            <a:r>
              <a:rPr lang="ar-SA" altLang="zh-CN" dirty="0" err="1" smtClean="0">
                <a:solidFill>
                  <a:srgbClr val="000000"/>
                </a:solidFill>
                <a:latin typeface="Traditional Arabic" pitchFamily="18" charset="-78"/>
                <a:ea typeface="SimSun" pitchFamily="2" charset="-122"/>
                <a:cs typeface="Traditional Arabic" pitchFamily="18" charset="-78"/>
              </a:rPr>
              <a:t>البيعية</a:t>
            </a:r>
            <a:r>
              <a:rPr lang="ar-SA" altLang="zh-CN" dirty="0" smtClean="0">
                <a:solidFill>
                  <a:srgbClr val="000000"/>
                </a:solidFill>
                <a:latin typeface="Traditional Arabic" pitchFamily="18" charset="-78"/>
                <a:ea typeface="SimSun" pitchFamily="2" charset="-122"/>
                <a:cs typeface="Traditional Arabic" pitchFamily="18" charset="-78"/>
              </a:rPr>
              <a:t>، كفاءة الإعلان، وكفاءة عملية ترقية </a:t>
            </a:r>
            <a:r>
              <a:rPr lang="ar-SA" altLang="zh-CN" dirty="0" err="1" smtClean="0">
                <a:solidFill>
                  <a:srgbClr val="000000"/>
                </a:solidFill>
                <a:latin typeface="Traditional Arabic" pitchFamily="18" charset="-78"/>
                <a:ea typeface="SimSun" pitchFamily="2" charset="-122"/>
                <a:cs typeface="Traditional Arabic" pitchFamily="18" charset="-78"/>
              </a:rPr>
              <a:t>المبيعات...</a:t>
            </a:r>
            <a:endParaRPr lang="ar-SA" altLang="zh-CN" dirty="0" smtClean="0">
              <a:solidFill>
                <a:srgbClr val="000000"/>
              </a:solidFill>
              <a:latin typeface="Traditional Arabic" pitchFamily="18" charset="-78"/>
              <a:ea typeface="SimSun" pitchFamily="2" charset="-122"/>
              <a:cs typeface="Traditional Arabic" pitchFamily="18" charset="-78"/>
            </a:endParaRPr>
          </a:p>
          <a:p>
            <a:pPr algn="just" rtl="1">
              <a:lnSpc>
                <a:spcPct val="150000"/>
              </a:lnSpc>
            </a:pPr>
            <a:r>
              <a:rPr lang="ar-SA" altLang="zh-CN" b="1" dirty="0" smtClean="0">
                <a:solidFill>
                  <a:srgbClr val="000000"/>
                </a:solidFill>
                <a:latin typeface="Times New Roman" pitchFamily="18" charset="0"/>
                <a:ea typeface="SimSun" pitchFamily="2" charset="-122"/>
                <a:cs typeface="Times New Roman" pitchFamily="18" charset="0"/>
              </a:rPr>
              <a:t>(4) </a:t>
            </a:r>
            <a:r>
              <a:rPr lang="ar-SA" altLang="zh-CN" b="1" u="sng" dirty="0" smtClean="0">
                <a:solidFill>
                  <a:srgbClr val="000000"/>
                </a:solidFill>
                <a:latin typeface="Traditional Arabic" pitchFamily="18" charset="-78"/>
                <a:ea typeface="SimSun" pitchFamily="2" charset="-122"/>
                <a:cs typeface="Traditional Arabic" pitchFamily="18" charset="-78"/>
              </a:rPr>
              <a:t>الرقابة الاستراتيجية</a:t>
            </a:r>
            <a:r>
              <a:rPr lang="ar-SA" dirty="0" smtClean="0"/>
              <a:t>: </a:t>
            </a:r>
            <a:r>
              <a:rPr lang="ar-SA" altLang="zh-CN" dirty="0" smtClean="0">
                <a:solidFill>
                  <a:srgbClr val="000000"/>
                </a:solidFill>
                <a:latin typeface="Traditional Arabic" pitchFamily="18" charset="-78"/>
                <a:ea typeface="SimSun" pitchFamily="2" charset="-122"/>
                <a:cs typeface="Traditional Arabic" pitchFamily="18" charset="-78"/>
              </a:rPr>
              <a:t>إلى مراجعة الأداء التسويقي بشكل إجمالي، وتتم هذه الرقابة الاستراتيجية على فترات متباعدة نسبيا، ويتم ذلك من خلال ما يعرف بالمراجعة </a:t>
            </a:r>
            <a:r>
              <a:rPr lang="ar-SA" altLang="zh-CN" dirty="0" err="1" smtClean="0">
                <a:solidFill>
                  <a:srgbClr val="000000"/>
                </a:solidFill>
                <a:latin typeface="Traditional Arabic" pitchFamily="18" charset="-78"/>
                <a:ea typeface="SimSun" pitchFamily="2" charset="-122"/>
                <a:cs typeface="Traditional Arabic" pitchFamily="18" charset="-78"/>
              </a:rPr>
              <a:t>التسويقية </a:t>
            </a:r>
            <a:r>
              <a:rPr lang="ar-SA" altLang="zh-CN" sz="1400" i="1" dirty="0" err="1" smtClean="0">
                <a:solidFill>
                  <a:srgbClr val="000000"/>
                </a:solidFill>
                <a:latin typeface="Times New Roman" pitchFamily="18" charset="0"/>
                <a:ea typeface="SimSun" pitchFamily="2" charset="-122"/>
                <a:cs typeface="Times New Roman" pitchFamily="18" charset="0"/>
              </a:rPr>
              <a:t>(</a:t>
            </a:r>
            <a:r>
              <a:rPr lang="fr-FR" altLang="zh-CN" sz="1400" i="1" dirty="0" smtClean="0">
                <a:solidFill>
                  <a:srgbClr val="000000"/>
                </a:solidFill>
                <a:latin typeface="Times New Roman" pitchFamily="18" charset="0"/>
                <a:ea typeface="SimSun" pitchFamily="2" charset="-122"/>
                <a:cs typeface="Times New Roman" pitchFamily="18" charset="0"/>
              </a:rPr>
              <a:t>marketing audit</a:t>
            </a:r>
            <a:r>
              <a:rPr lang="ar-SA" altLang="zh-CN" sz="1400" i="1" dirty="0" err="1" smtClean="0">
                <a:solidFill>
                  <a:srgbClr val="000000"/>
                </a:solidFill>
                <a:latin typeface="Times New Roman" pitchFamily="18" charset="0"/>
                <a:ea typeface="SimSun" pitchFamily="2" charset="-122"/>
                <a:cs typeface="Times New Roman" pitchFamily="18" charset="0"/>
              </a:rPr>
              <a:t>)</a:t>
            </a:r>
            <a:r>
              <a:rPr lang="ar-SA" altLang="zh-CN" sz="1400" i="1" dirty="0" smtClean="0">
                <a:solidFill>
                  <a:srgbClr val="000000"/>
                </a:solidFill>
                <a:latin typeface="Times New Roman" pitchFamily="18" charset="0"/>
                <a:ea typeface="SimSun" pitchFamily="2" charset="-122"/>
                <a:cs typeface="Times New Roman" pitchFamily="18" charset="0"/>
              </a:rPr>
              <a:t> </a:t>
            </a:r>
            <a:endParaRPr lang="fr-FR" altLang="zh-CN" sz="1400" i="1" dirty="0" err="1" smtClean="0">
              <a:solidFill>
                <a:srgbClr val="000000"/>
              </a:solidFill>
              <a:latin typeface="Times New Roman" pitchFamily="18" charset="0"/>
              <a:ea typeface="SimSun" pitchFamily="2" charset="-122"/>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115616" y="1844824"/>
            <a:ext cx="7128792" cy="3388107"/>
          </a:xfrm>
          <a:prstGeom prst="rect">
            <a:avLst/>
          </a:prstGeom>
          <a:noFill/>
        </p:spPr>
        <p:txBody>
          <a:bodyPr wrap="square" rtlCol="0">
            <a:spAutoFit/>
          </a:bodyPr>
          <a:lstStyle/>
          <a:p>
            <a:pPr algn="just" rtl="1">
              <a:lnSpc>
                <a:spcPts val="2900"/>
              </a:lnSpc>
            </a:pPr>
            <a:r>
              <a:rPr lang="ar-SA" sz="2000" dirty="0" smtClean="0">
                <a:solidFill>
                  <a:srgbClr val="000000"/>
                </a:solidFill>
                <a:latin typeface="Traditional Arabic" pitchFamily="18" charset="-78"/>
                <a:cs typeface="Traditional Arabic" pitchFamily="18" charset="-78"/>
              </a:rPr>
              <a:t> إن القرارات ذات الطبيعة الاستراتيجية تستدعي تضافر جميع مستويات المؤسسة ووظائفها ولذلك فإن التسويق من أجل بناء الاستراتيجية التسويقية يبدأ أولا بتحديد التوجهات الكبرى للمؤسسة عن طريق تعريف رسالتها ومهمتها وتمييز أنشطتها المختلفة في مجالات ووحدات متجانسة فيما بينها، ويقوم مدير التسويق بتحليل كل نشاط على </a:t>
            </a:r>
            <a:r>
              <a:rPr lang="ar-SA" sz="2000" dirty="0" err="1" smtClean="0">
                <a:solidFill>
                  <a:srgbClr val="000000"/>
                </a:solidFill>
                <a:latin typeface="Traditional Arabic" pitchFamily="18" charset="-78"/>
                <a:cs typeface="Traditional Arabic" pitchFamily="18" charset="-78"/>
              </a:rPr>
              <a:t>حدة</a:t>
            </a:r>
            <a:r>
              <a:rPr lang="ar-SA" sz="2000" dirty="0" smtClean="0">
                <a:solidFill>
                  <a:srgbClr val="000000"/>
                </a:solidFill>
                <a:latin typeface="Traditional Arabic" pitchFamily="18" charset="-78"/>
                <a:cs typeface="Traditional Arabic" pitchFamily="18" charset="-78"/>
              </a:rPr>
              <a:t> مستعملا في ذلك مختلف أدوات التحليل التي يقدمها التسويق الاستراتيجي وغايته من وراء هذا التحليل استكشاف القرارات المتعلقة بكل نشاط وتحديد الأهداف المستقبلية له.</a:t>
            </a:r>
            <a:endParaRPr lang="fr-FR" sz="2000" dirty="0" smtClean="0">
              <a:solidFill>
                <a:srgbClr val="000000"/>
              </a:solidFill>
              <a:latin typeface="Traditional Arabic" pitchFamily="18" charset="-78"/>
              <a:cs typeface="Traditional Arabic" pitchFamily="18" charset="-78"/>
            </a:endParaRPr>
          </a:p>
          <a:p>
            <a:pPr algn="just" rtl="1">
              <a:lnSpc>
                <a:spcPts val="2800"/>
              </a:lnSpc>
            </a:pPr>
            <a:r>
              <a:rPr lang="ar-SA" sz="2000" dirty="0" smtClean="0">
                <a:solidFill>
                  <a:srgbClr val="000000"/>
                </a:solidFill>
                <a:latin typeface="Traditional Arabic" pitchFamily="18" charset="-78"/>
                <a:cs typeface="Traditional Arabic" pitchFamily="18" charset="-78"/>
              </a:rPr>
              <a:t>   ومن أجل مواجهة تعدد الرغبات والحاجات فإن التسويق يعمد إلى المستوى الثالث وهو مستوى </a:t>
            </a:r>
            <a:r>
              <a:rPr lang="ar-SA" sz="2000" dirty="0" err="1" smtClean="0">
                <a:solidFill>
                  <a:srgbClr val="000000"/>
                </a:solidFill>
                <a:latin typeface="Traditional Arabic" pitchFamily="18" charset="-78"/>
                <a:cs typeface="Traditional Arabic" pitchFamily="18" charset="-78"/>
              </a:rPr>
              <a:t>المنتوج</a:t>
            </a:r>
            <a:r>
              <a:rPr lang="ar-SA" sz="2000" dirty="0" smtClean="0">
                <a:solidFill>
                  <a:srgbClr val="000000"/>
                </a:solidFill>
                <a:latin typeface="Traditional Arabic" pitchFamily="18" charset="-78"/>
                <a:cs typeface="Traditional Arabic" pitchFamily="18" charset="-78"/>
              </a:rPr>
              <a:t> من أجل أن يحدد له استراتيجيته التسويقية الخاصة </a:t>
            </a:r>
            <a:r>
              <a:rPr lang="ar-SA" sz="2000" dirty="0" err="1" smtClean="0">
                <a:solidFill>
                  <a:srgbClr val="000000"/>
                </a:solidFill>
                <a:latin typeface="Traditional Arabic" pitchFamily="18" charset="-78"/>
                <a:cs typeface="Traditional Arabic" pitchFamily="18" charset="-78"/>
              </a:rPr>
              <a:t>به</a:t>
            </a:r>
            <a:r>
              <a:rPr lang="ar-SA" sz="2000" dirty="0" smtClean="0">
                <a:solidFill>
                  <a:srgbClr val="000000"/>
                </a:solidFill>
                <a:latin typeface="Traditional Arabic" pitchFamily="18" charset="-78"/>
                <a:cs typeface="Traditional Arabic" pitchFamily="18" charset="-78"/>
              </a:rPr>
              <a:t> والتي تتمثل في تقديم قيمة للمستهلك أعلى مما يقدمه المنافسون، والوسيلة إلى ذلك هي اتباع ثلاثية التسويق الاستراتجي: التجزئة، الاستهداف، </a:t>
            </a:r>
            <a:r>
              <a:rPr lang="ar-SA" sz="2000" dirty="0" err="1" smtClean="0">
                <a:solidFill>
                  <a:srgbClr val="000000"/>
                </a:solidFill>
                <a:latin typeface="Traditional Arabic" pitchFamily="18" charset="-78"/>
                <a:cs typeface="Traditional Arabic" pitchFamily="18" charset="-78"/>
              </a:rPr>
              <a:t>التموقع</a:t>
            </a:r>
            <a:r>
              <a:rPr lang="ar-SA" sz="2000" dirty="0" smtClean="0">
                <a:solidFill>
                  <a:srgbClr val="000000"/>
                </a:solidFill>
                <a:latin typeface="Traditional Arabic" pitchFamily="18" charset="-78"/>
                <a:cs typeface="Traditional Arabic" pitchFamily="18" charset="-78"/>
              </a:rPr>
              <a:t>، وانتهاء بالعملية التنفيذية التي تتضمن المزيج التسويقي وإجراءات الرقابة والتقييم.</a:t>
            </a:r>
            <a:endParaRPr lang="fr-FR" sz="2000" dirty="0">
              <a:solidFill>
                <a:srgbClr val="000000"/>
              </a:solidFill>
              <a:latin typeface="Traditional Arabic" pitchFamily="18" charset="-78"/>
              <a:cs typeface="Traditional Arabic" pitchFamily="18" charset="-7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1835696" y="1484784"/>
            <a:ext cx="5616624" cy="4680520"/>
            <a:chOff x="1559" y="6278"/>
            <a:chExt cx="8786" cy="6741"/>
          </a:xfrm>
        </p:grpSpPr>
        <p:grpSp>
          <p:nvGrpSpPr>
            <p:cNvPr id="5" name="Group 3"/>
            <p:cNvGrpSpPr>
              <a:grpSpLocks/>
            </p:cNvGrpSpPr>
            <p:nvPr/>
          </p:nvGrpSpPr>
          <p:grpSpPr bwMode="auto">
            <a:xfrm>
              <a:off x="1899" y="6278"/>
              <a:ext cx="8106" cy="5596"/>
              <a:chOff x="1934" y="7654"/>
              <a:chExt cx="8106" cy="5596"/>
            </a:xfrm>
          </p:grpSpPr>
          <p:sp>
            <p:nvSpPr>
              <p:cNvPr id="7" name="Text Box 4"/>
              <p:cNvSpPr txBox="1">
                <a:spLocks noChangeArrowheads="1"/>
              </p:cNvSpPr>
              <p:nvPr/>
            </p:nvSpPr>
            <p:spPr bwMode="auto">
              <a:xfrm>
                <a:off x="4093" y="7716"/>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err="1" smtClean="0">
                    <a:ln>
                      <a:noFill/>
                    </a:ln>
                    <a:solidFill>
                      <a:srgbClr val="292929"/>
                    </a:solidFill>
                    <a:effectLst/>
                    <a:latin typeface="Arabic Transparent" pitchFamily="34" charset="0"/>
                    <a:ea typeface="Arial" pitchFamily="34" charset="0"/>
                    <a:cs typeface="Arabic Transparent" pitchFamily="34" charset="0"/>
                  </a:rPr>
                  <a:t>المهمة</a:t>
                </a:r>
                <a:r>
                  <a:rPr kumimoji="0" lang="ar-SA" sz="1500" b="0" i="0" u="none" strike="noStrike" cap="none" normalizeH="0" baseline="0" dirty="0" err="1" smtClean="0">
                    <a:ln>
                      <a:noFill/>
                    </a:ln>
                    <a:solidFill>
                      <a:srgbClr val="292929"/>
                    </a:solidFill>
                    <a:effectLst/>
                    <a:latin typeface="Arabic Transparent" pitchFamily="34" charset="0"/>
                    <a:ea typeface="Arial" pitchFamily="34" charset="0"/>
                    <a:cs typeface="Arabic Transparent" pitchFamily="34" charset="0"/>
                  </a:rPr>
                  <a:t> </a:t>
                </a:r>
                <a:r>
                  <a:rPr lang="ar-SA" sz="1600" dirty="0" smtClean="0">
                    <a:solidFill>
                      <a:srgbClr val="292929"/>
                    </a:solidFill>
                    <a:latin typeface="Arabic Transparent" pitchFamily="34" charset="0"/>
                    <a:ea typeface="Arial" pitchFamily="34" charset="0"/>
                    <a:cs typeface="Arabic Transparent" pitchFamily="34" charset="0"/>
                  </a:rPr>
                  <a:t>(</a:t>
                </a: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الرسالة</a:t>
                </a:r>
                <a:r>
                  <a:rPr kumimoji="0" lang="ar-SA" sz="1600" b="0" i="0" u="none" strike="noStrike" cap="none" normalizeH="0" baseline="0" dirty="0" err="1" smtClean="0">
                    <a:ln>
                      <a:noFill/>
                    </a:ln>
                    <a:solidFill>
                      <a:srgbClr val="292929"/>
                    </a:solidFill>
                    <a:effectLst/>
                    <a:latin typeface="Arabic Transparent" pitchFamily="34" charset="0"/>
                    <a:ea typeface="Arial" pitchFamily="34" charset="0"/>
                    <a:cs typeface="Arabic Transparent" pitchFamily="34" charset="0"/>
                  </a:rPr>
                  <a:t>)</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8" name="Text Box 5"/>
              <p:cNvSpPr txBox="1">
                <a:spLocks noChangeArrowheads="1"/>
              </p:cNvSpPr>
              <p:nvPr/>
            </p:nvSpPr>
            <p:spPr bwMode="auto">
              <a:xfrm>
                <a:off x="4093" y="8538"/>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292929"/>
                    </a:solidFill>
                    <a:effectLst/>
                    <a:latin typeface="Arabic Transparent" pitchFamily="34" charset="0"/>
                    <a:ea typeface="Arial" pitchFamily="34" charset="0"/>
                    <a:cs typeface="Arabic Transparent" pitchFamily="34" charset="0"/>
                  </a:rPr>
                  <a:t>حافظة الأنشطة</a:t>
                </a:r>
                <a:endParaRPr kumimoji="0" lang="fr-FR" sz="1800" b="0" i="0" u="none" strike="noStrike" cap="none" normalizeH="0" baseline="0" smtClean="0">
                  <a:ln>
                    <a:noFill/>
                  </a:ln>
                  <a:solidFill>
                    <a:srgbClr val="292929"/>
                  </a:solidFill>
                  <a:effectLst/>
                  <a:latin typeface="Arabic Transparent" pitchFamily="34" charset="0"/>
                  <a:cs typeface="Arabic Transparent" pitchFamily="34" charset="0"/>
                </a:endParaRPr>
              </a:p>
            </p:txBody>
          </p:sp>
          <p:sp>
            <p:nvSpPr>
              <p:cNvPr id="9" name="Text Box 6"/>
              <p:cNvSpPr txBox="1">
                <a:spLocks noChangeArrowheads="1"/>
              </p:cNvSpPr>
              <p:nvPr/>
            </p:nvSpPr>
            <p:spPr bwMode="auto">
              <a:xfrm>
                <a:off x="4093" y="9366"/>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تشخيص النشاط</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0" name="Text Box 7"/>
              <p:cNvSpPr txBox="1">
                <a:spLocks noChangeArrowheads="1"/>
              </p:cNvSpPr>
              <p:nvPr/>
            </p:nvSpPr>
            <p:spPr bwMode="auto">
              <a:xfrm>
                <a:off x="4093" y="10194"/>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292929"/>
                    </a:solidFill>
                    <a:effectLst/>
                    <a:latin typeface="Arabic Transparent" pitchFamily="34" charset="0"/>
                    <a:ea typeface="Arial" pitchFamily="34" charset="0"/>
                    <a:cs typeface="Arabic Transparent" pitchFamily="34" charset="0"/>
                  </a:rPr>
                  <a:t>أهداف الأنشطة</a:t>
                </a:r>
                <a:endParaRPr kumimoji="0" lang="fr-FR" sz="1800" b="0" i="0" u="none" strike="noStrike" cap="none" normalizeH="0" baseline="0" smtClean="0">
                  <a:ln>
                    <a:noFill/>
                  </a:ln>
                  <a:solidFill>
                    <a:srgbClr val="292929"/>
                  </a:solidFill>
                  <a:effectLst/>
                  <a:latin typeface="Arabic Transparent" pitchFamily="34" charset="0"/>
                  <a:cs typeface="Arabic Transparent" pitchFamily="34" charset="0"/>
                </a:endParaRPr>
              </a:p>
            </p:txBody>
          </p:sp>
          <p:sp>
            <p:nvSpPr>
              <p:cNvPr id="11" name="Text Box 8"/>
              <p:cNvSpPr txBox="1">
                <a:spLocks noChangeArrowheads="1"/>
              </p:cNvSpPr>
              <p:nvPr/>
            </p:nvSpPr>
            <p:spPr bwMode="auto">
              <a:xfrm>
                <a:off x="4093" y="11022"/>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الاستراتيجية العامة</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2" name="Text Box 9"/>
              <p:cNvSpPr txBox="1">
                <a:spLocks noChangeArrowheads="1"/>
              </p:cNvSpPr>
              <p:nvPr/>
            </p:nvSpPr>
            <p:spPr bwMode="auto">
              <a:xfrm>
                <a:off x="4093" y="11850"/>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اختيار السوق المستهدف</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3" name="Text Box 10"/>
              <p:cNvSpPr txBox="1">
                <a:spLocks noChangeArrowheads="1"/>
              </p:cNvSpPr>
              <p:nvPr/>
            </p:nvSpPr>
            <p:spPr bwMode="auto">
              <a:xfrm>
                <a:off x="4093" y="12678"/>
                <a:ext cx="3720" cy="540"/>
              </a:xfrm>
              <a:prstGeom prst="rect">
                <a:avLst/>
              </a:prstGeom>
              <a:solidFill>
                <a:srgbClr val="FFCC99"/>
              </a:solidFill>
              <a:ln w="9525">
                <a:solidFill>
                  <a:srgbClr val="FF6600"/>
                </a:solid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اختيار المزيج التسويقي الملائم</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14" name="Line 11"/>
              <p:cNvSpPr>
                <a:spLocks noChangeShapeType="1"/>
              </p:cNvSpPr>
              <p:nvPr/>
            </p:nvSpPr>
            <p:spPr bwMode="auto">
              <a:xfrm>
                <a:off x="8378" y="7670"/>
                <a:ext cx="0" cy="144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a:solidFill>
                    <a:srgbClr val="292929"/>
                  </a:solidFill>
                  <a:latin typeface="Arabic Transparent" pitchFamily="34" charset="0"/>
                  <a:cs typeface="Arabic Transparent" pitchFamily="34" charset="0"/>
                </a:endParaRPr>
              </a:p>
            </p:txBody>
          </p:sp>
          <p:sp>
            <p:nvSpPr>
              <p:cNvPr id="15" name="Line 12"/>
              <p:cNvSpPr>
                <a:spLocks noChangeShapeType="1"/>
              </p:cNvSpPr>
              <p:nvPr/>
            </p:nvSpPr>
            <p:spPr bwMode="auto">
              <a:xfrm>
                <a:off x="8378" y="9374"/>
                <a:ext cx="0" cy="216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a:solidFill>
                    <a:srgbClr val="292929"/>
                  </a:solidFill>
                  <a:latin typeface="Arabic Transparent" pitchFamily="34" charset="0"/>
                  <a:cs typeface="Arabic Transparent" pitchFamily="34" charset="0"/>
                </a:endParaRPr>
              </a:p>
            </p:txBody>
          </p:sp>
          <p:sp>
            <p:nvSpPr>
              <p:cNvPr id="16" name="Line 13"/>
              <p:cNvSpPr>
                <a:spLocks noChangeShapeType="1"/>
              </p:cNvSpPr>
              <p:nvPr/>
            </p:nvSpPr>
            <p:spPr bwMode="auto">
              <a:xfrm>
                <a:off x="8378" y="11810"/>
                <a:ext cx="0" cy="144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a:solidFill>
                    <a:srgbClr val="292929"/>
                  </a:solidFill>
                  <a:latin typeface="Arabic Transparent" pitchFamily="34" charset="0"/>
                  <a:cs typeface="Arabic Transparent" pitchFamily="34" charset="0"/>
                </a:endParaRPr>
              </a:p>
            </p:txBody>
          </p:sp>
          <p:sp>
            <p:nvSpPr>
              <p:cNvPr id="17" name="Line 14"/>
              <p:cNvSpPr>
                <a:spLocks noChangeShapeType="1"/>
              </p:cNvSpPr>
              <p:nvPr/>
            </p:nvSpPr>
            <p:spPr bwMode="auto">
              <a:xfrm>
                <a:off x="3578" y="7654"/>
                <a:ext cx="0" cy="396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a:solidFill>
                    <a:srgbClr val="292929"/>
                  </a:solidFill>
                  <a:latin typeface="Arabic Transparent" pitchFamily="34" charset="0"/>
                  <a:cs typeface="Arabic Transparent" pitchFamily="34" charset="0"/>
                </a:endParaRPr>
              </a:p>
            </p:txBody>
          </p:sp>
          <p:sp>
            <p:nvSpPr>
              <p:cNvPr id="18" name="Line 15"/>
              <p:cNvSpPr>
                <a:spLocks noChangeShapeType="1"/>
              </p:cNvSpPr>
              <p:nvPr/>
            </p:nvSpPr>
            <p:spPr bwMode="auto">
              <a:xfrm>
                <a:off x="3578" y="11810"/>
                <a:ext cx="0" cy="1440"/>
              </a:xfrm>
              <a:prstGeom prst="line">
                <a:avLst/>
              </a:prstGeom>
              <a:noFill/>
              <a:ln w="9525">
                <a:solidFill>
                  <a:srgbClr val="FF0000"/>
                </a:solidFill>
                <a:round/>
                <a:headEnd type="triangle" w="med" len="med"/>
                <a:tailEnd type="triangle" w="med" len="med"/>
              </a:ln>
            </p:spPr>
            <p:txBody>
              <a:bodyPr vert="horz" wrap="square" lIns="91440" tIns="45720" rIns="91440" bIns="45720" numCol="1" anchor="ctr" anchorCtr="0" compatLnSpc="1">
                <a:prstTxWarp prst="textNoShape">
                  <a:avLst/>
                </a:prstTxWarp>
              </a:bodyPr>
              <a:lstStyle/>
              <a:p>
                <a:endParaRPr lang="fr-FR">
                  <a:solidFill>
                    <a:srgbClr val="292929"/>
                  </a:solidFill>
                  <a:latin typeface="Arabic Transparent" pitchFamily="34" charset="0"/>
                  <a:cs typeface="Arabic Transparent" pitchFamily="34" charset="0"/>
                </a:endParaRPr>
              </a:p>
            </p:txBody>
          </p:sp>
          <p:sp>
            <p:nvSpPr>
              <p:cNvPr id="19" name="Text Box 16"/>
              <p:cNvSpPr txBox="1">
                <a:spLocks noChangeArrowheads="1"/>
              </p:cNvSpPr>
              <p:nvPr/>
            </p:nvSpPr>
            <p:spPr bwMode="auto">
              <a:xfrm>
                <a:off x="8480" y="7898"/>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على مستوى المؤسسة</a:t>
                </a: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sp>
            <p:nvSpPr>
              <p:cNvPr id="20" name="Text Box 17"/>
              <p:cNvSpPr txBox="1">
                <a:spLocks noChangeArrowheads="1"/>
              </p:cNvSpPr>
              <p:nvPr/>
            </p:nvSpPr>
            <p:spPr bwMode="auto">
              <a:xfrm>
                <a:off x="8480" y="9878"/>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292929"/>
                    </a:solidFill>
                    <a:effectLst/>
                    <a:latin typeface="Arabic Transparent" pitchFamily="34" charset="0"/>
                    <a:ea typeface="Arial" pitchFamily="34" charset="0"/>
                    <a:cs typeface="Arabic Transparent" pitchFamily="34" charset="0"/>
                  </a:rPr>
                  <a:t>على مستوى النشاط</a:t>
                </a:r>
                <a:endParaRPr kumimoji="0" lang="fr-FR" sz="1800" b="0" i="0" u="none" strike="noStrike" cap="none" normalizeH="0" baseline="0" smtClean="0">
                  <a:ln>
                    <a:noFill/>
                  </a:ln>
                  <a:solidFill>
                    <a:srgbClr val="292929"/>
                  </a:solidFill>
                  <a:effectLst/>
                  <a:latin typeface="Arabic Transparent" pitchFamily="34" charset="0"/>
                  <a:cs typeface="Arabic Transparent" pitchFamily="34" charset="0"/>
                </a:endParaRPr>
              </a:p>
            </p:txBody>
          </p:sp>
          <p:sp>
            <p:nvSpPr>
              <p:cNvPr id="21" name="Text Box 18"/>
              <p:cNvSpPr txBox="1">
                <a:spLocks noChangeArrowheads="1"/>
              </p:cNvSpPr>
              <p:nvPr/>
            </p:nvSpPr>
            <p:spPr bwMode="auto">
              <a:xfrm>
                <a:off x="8480" y="12038"/>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292929"/>
                    </a:solidFill>
                    <a:effectLst/>
                    <a:latin typeface="Arabic Transparent" pitchFamily="34" charset="0"/>
                    <a:ea typeface="Arial" pitchFamily="34" charset="0"/>
                    <a:cs typeface="Arabic Transparent" pitchFamily="34" charset="0"/>
                  </a:rPr>
                  <a:t>على مستوى المنتوج</a:t>
                </a:r>
                <a:endParaRPr kumimoji="0" lang="fr-FR" sz="1800" b="0" i="0" u="none" strike="noStrike" cap="none" normalizeH="0" baseline="0" smtClean="0">
                  <a:ln>
                    <a:noFill/>
                  </a:ln>
                  <a:solidFill>
                    <a:srgbClr val="292929"/>
                  </a:solidFill>
                  <a:effectLst/>
                  <a:latin typeface="Arabic Transparent" pitchFamily="34" charset="0"/>
                  <a:cs typeface="Arabic Transparent" pitchFamily="34" charset="0"/>
                </a:endParaRPr>
              </a:p>
            </p:txBody>
          </p:sp>
          <p:sp>
            <p:nvSpPr>
              <p:cNvPr id="22" name="Text Box 19"/>
              <p:cNvSpPr txBox="1">
                <a:spLocks noChangeArrowheads="1"/>
              </p:cNvSpPr>
              <p:nvPr/>
            </p:nvSpPr>
            <p:spPr bwMode="auto">
              <a:xfrm>
                <a:off x="1940" y="9230"/>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292929"/>
                    </a:solidFill>
                    <a:effectLst/>
                    <a:latin typeface="Arabic Transparent" pitchFamily="34" charset="0"/>
                    <a:ea typeface="Arial" pitchFamily="34" charset="0"/>
                    <a:cs typeface="Arabic Transparent" pitchFamily="34" charset="0"/>
                  </a:rPr>
                  <a:t>الاستراتيجية العامة</a:t>
                </a:r>
                <a:endParaRPr kumimoji="0" lang="fr-FR" sz="1800" b="0" i="0" u="none" strike="noStrike" cap="none" normalizeH="0" baseline="0" smtClean="0">
                  <a:ln>
                    <a:noFill/>
                  </a:ln>
                  <a:solidFill>
                    <a:srgbClr val="292929"/>
                  </a:solidFill>
                  <a:effectLst/>
                  <a:latin typeface="Arabic Transparent" pitchFamily="34" charset="0"/>
                  <a:cs typeface="Arabic Transparent" pitchFamily="34" charset="0"/>
                </a:endParaRPr>
              </a:p>
            </p:txBody>
          </p:sp>
          <p:sp>
            <p:nvSpPr>
              <p:cNvPr id="23" name="Text Box 20"/>
              <p:cNvSpPr txBox="1">
                <a:spLocks noChangeArrowheads="1"/>
              </p:cNvSpPr>
              <p:nvPr/>
            </p:nvSpPr>
            <p:spPr bwMode="auto">
              <a:xfrm>
                <a:off x="1934" y="12110"/>
                <a:ext cx="1560" cy="900"/>
              </a:xfrm>
              <a:prstGeom prst="rect">
                <a:avLst/>
              </a:prstGeom>
              <a:noFill/>
              <a:ln w="9525">
                <a:noFill/>
                <a:miter lim="800000"/>
                <a:headEnd/>
                <a:tailEnd/>
              </a:ln>
            </p:spPr>
            <p:txBody>
              <a:bodyPr vert="horz" wrap="square" lIns="36000" tIns="0" rIns="3600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0" i="0" u="none" strike="noStrike" cap="none" normalizeH="0" baseline="0" smtClean="0">
                    <a:ln>
                      <a:noFill/>
                    </a:ln>
                    <a:solidFill>
                      <a:srgbClr val="292929"/>
                    </a:solidFill>
                    <a:effectLst/>
                    <a:latin typeface="Arabic Transparent" pitchFamily="34" charset="0"/>
                    <a:ea typeface="Arial" pitchFamily="34" charset="0"/>
                    <a:cs typeface="Arabic Transparent" pitchFamily="34" charset="0"/>
                  </a:rPr>
                  <a:t>الاستراتيجية التسويقية</a:t>
                </a:r>
                <a:endParaRPr kumimoji="0" lang="fr-FR" sz="1500" b="0" i="0" u="none" strike="noStrike" cap="none" normalizeH="0" baseline="0" smtClean="0">
                  <a:ln>
                    <a:noFill/>
                  </a:ln>
                  <a:solidFill>
                    <a:srgbClr val="292929"/>
                  </a:solidFill>
                  <a:effectLst/>
                  <a:latin typeface="Arabic Transparent" pitchFamily="34" charset="0"/>
                  <a:ea typeface="Arial" pitchFamily="34" charset="0"/>
                  <a:cs typeface="Arabic Transparent"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rgbClr val="292929"/>
                  </a:solidFill>
                  <a:effectLst/>
                  <a:latin typeface="Arabic Transparent" pitchFamily="34" charset="0"/>
                  <a:cs typeface="Arabic Transparent" pitchFamily="34" charset="0"/>
                </a:endParaRPr>
              </a:p>
            </p:txBody>
          </p:sp>
        </p:grpSp>
        <p:sp>
          <p:nvSpPr>
            <p:cNvPr id="6" name="Text Box 21"/>
            <p:cNvSpPr txBox="1">
              <a:spLocks noChangeArrowheads="1"/>
            </p:cNvSpPr>
            <p:nvPr/>
          </p:nvSpPr>
          <p:spPr bwMode="auto">
            <a:xfrm>
              <a:off x="1559" y="11939"/>
              <a:ext cx="8786" cy="108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ts val="0"/>
                </a:spcAft>
                <a:buClrTx/>
                <a:buSzTx/>
                <a:buFontTx/>
                <a:buNone/>
                <a:tabLst/>
              </a:pPr>
              <a:endParaRPr kumimoji="0" lang="fr-FR" sz="15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endParaRPr>
            </a:p>
            <a:p>
              <a:pPr marL="0" marR="0" lvl="0" indent="0" algn="ctr" defTabSz="914400" rtl="1" eaLnBrk="1" fontAlgn="base" latinLnBrk="0" hangingPunct="1">
                <a:lnSpc>
                  <a:spcPct val="100000"/>
                </a:lnSpc>
                <a:spcBef>
                  <a:spcPct val="0"/>
                </a:spcBef>
                <a:spcAft>
                  <a:spcPts val="0"/>
                </a:spcAft>
                <a:buClrTx/>
                <a:buSzTx/>
                <a:buFontTx/>
                <a:buNone/>
                <a:tabLst/>
              </a:pPr>
              <a:endParaRPr kumimoji="0" lang="ar-SA" sz="15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endParaRPr>
            </a:p>
            <a:p>
              <a:pPr marL="0" marR="0" lvl="0" indent="0" algn="ctr" defTabSz="914400" rtl="1" eaLnBrk="1" fontAlgn="base" latinLnBrk="0" hangingPunct="1">
                <a:lnSpc>
                  <a:spcPct val="100000"/>
                </a:lnSpc>
                <a:spcBef>
                  <a:spcPct val="0"/>
                </a:spcBef>
                <a:spcAft>
                  <a:spcPts val="0"/>
                </a:spcAft>
                <a:buClrTx/>
                <a:buSzTx/>
                <a:buFontTx/>
                <a:buNone/>
                <a:tabLst/>
              </a:pPr>
              <a:endParaRPr kumimoji="0" lang="ar-SA" sz="13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endParaRPr>
            </a:p>
            <a:p>
              <a:pPr marL="0" marR="0" lvl="0" indent="0" algn="ctr" defTabSz="914400" rtl="1" eaLnBrk="1" fontAlgn="base" latinLnBrk="0" hangingPunct="1">
                <a:lnSpc>
                  <a:spcPct val="100000"/>
                </a:lnSpc>
                <a:spcBef>
                  <a:spcPct val="0"/>
                </a:spcBef>
                <a:spcAft>
                  <a:spcPts val="0"/>
                </a:spcAft>
                <a:buClrTx/>
                <a:buSzTx/>
                <a:buFontTx/>
                <a:buNone/>
                <a:tabLst/>
              </a:pPr>
              <a:r>
                <a:rPr kumimoji="0" lang="ar-SA" sz="1300" b="1" i="0" u="sng" strike="noStrike" cap="none" normalizeH="0" baseline="0" dirty="0" err="1" smtClean="0">
                  <a:ln>
                    <a:noFill/>
                  </a:ln>
                  <a:solidFill>
                    <a:srgbClr val="292929"/>
                  </a:solidFill>
                  <a:effectLst/>
                  <a:latin typeface="Arabic Transparent" pitchFamily="34" charset="0"/>
                  <a:ea typeface="Arial" pitchFamily="34" charset="0"/>
                  <a:cs typeface="Arabic Transparent" pitchFamily="34" charset="0"/>
                </a:rPr>
                <a:t>شكـل </a:t>
              </a:r>
              <a:r>
                <a:rPr kumimoji="0" lang="ar-SA" sz="13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a:t>
              </a:r>
              <a:r>
                <a:rPr kumimoji="0" lang="ar-SA" sz="1300" b="1" i="0" u="none"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 مسار التسويق الاستراتيجي حسب مستويات اتخاذ القرار</a:t>
              </a:r>
            </a:p>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300" b="1" i="0" u="sng" strike="noStrike" cap="none" normalizeH="0" baseline="0" dirty="0" smtClean="0">
                  <a:ln>
                    <a:noFill/>
                  </a:ln>
                  <a:solidFill>
                    <a:srgbClr val="292929"/>
                  </a:solidFill>
                  <a:effectLst/>
                  <a:latin typeface="Arabic Transparent" pitchFamily="34" charset="0"/>
                  <a:ea typeface="Arial" pitchFamily="34" charset="0"/>
                  <a:cs typeface="Arabic Transparent" pitchFamily="34" charset="0"/>
                </a:rPr>
                <a:t>المصـدر:</a:t>
              </a:r>
              <a:r>
                <a:rPr kumimoji="0" lang="fr-FR" sz="1200" b="0" i="1"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Martin, </a:t>
              </a:r>
              <a:r>
                <a:rPr kumimoji="0" lang="fr-FR" sz="1200" b="0" i="1" u="none" strike="noStrike" cap="none" normalizeH="0" baseline="0" dirty="0" err="1" smtClean="0">
                  <a:ln>
                    <a:noFill/>
                  </a:ln>
                  <a:solidFill>
                    <a:srgbClr val="292929"/>
                  </a:solidFill>
                  <a:effectLst/>
                  <a:latin typeface="Times New Roman" pitchFamily="18" charset="0"/>
                  <a:ea typeface="Arial" pitchFamily="34" charset="0"/>
                  <a:cs typeface="Times New Roman" pitchFamily="18" charset="0"/>
                </a:rPr>
                <a:t>Vedrin</a:t>
              </a:r>
              <a:r>
                <a:rPr kumimoji="0" lang="fr-FR" sz="1200" b="0" i="1"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 </a:t>
              </a:r>
              <a:r>
                <a:rPr kumimoji="0" lang="fr-FR" sz="1200" b="0" i="1" u="sng"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marketing les concepts </a:t>
              </a:r>
              <a:r>
                <a:rPr kumimoji="0" lang="fr-FR" sz="1200" b="0" i="1" u="sng" strike="noStrike" cap="none" normalizeH="0" baseline="0" dirty="0" err="1" smtClean="0">
                  <a:ln>
                    <a:noFill/>
                  </a:ln>
                  <a:solidFill>
                    <a:srgbClr val="292929"/>
                  </a:solidFill>
                  <a:effectLst/>
                  <a:latin typeface="Times New Roman" pitchFamily="18" charset="0"/>
                  <a:ea typeface="Arial" pitchFamily="34" charset="0"/>
                  <a:cs typeface="Times New Roman" pitchFamily="18" charset="0"/>
                </a:rPr>
                <a:t>clés</a:t>
              </a:r>
              <a:r>
                <a:rPr kumimoji="0" lang="fr-FR" sz="1200" b="0" i="1" u="none" strike="noStrike" cap="none" normalizeH="0" baseline="0" dirty="0" err="1" smtClean="0">
                  <a:ln>
                    <a:noFill/>
                  </a:ln>
                  <a:solidFill>
                    <a:srgbClr val="292929"/>
                  </a:solidFill>
                  <a:effectLst/>
                  <a:latin typeface="Times New Roman" pitchFamily="18" charset="0"/>
                  <a:ea typeface="Arial" pitchFamily="34" charset="0"/>
                  <a:cs typeface="Times New Roman" pitchFamily="18" charset="0"/>
                </a:rPr>
                <a:t>,édition</a:t>
              </a:r>
              <a:r>
                <a:rPr kumimoji="0" lang="fr-FR" sz="1200" b="0" i="1"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 </a:t>
              </a:r>
              <a:r>
                <a:rPr kumimoji="0" lang="fr-FR" sz="1200" b="0" i="1" u="none" strike="noStrike" cap="none" normalizeH="0" baseline="0" dirty="0" err="1" smtClean="0">
                  <a:ln>
                    <a:noFill/>
                  </a:ln>
                  <a:solidFill>
                    <a:srgbClr val="292929"/>
                  </a:solidFill>
                  <a:effectLst/>
                  <a:latin typeface="Times New Roman" pitchFamily="18" charset="0"/>
                  <a:ea typeface="Arial" pitchFamily="34" charset="0"/>
                  <a:cs typeface="Times New Roman" pitchFamily="18" charset="0"/>
                </a:rPr>
                <a:t>Chihab</a:t>
              </a:r>
              <a:r>
                <a:rPr kumimoji="0" lang="fr-FR" sz="1200" b="0" i="1"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 Alger 1996, p : 162</a:t>
              </a:r>
              <a:r>
                <a:rPr kumimoji="0" lang="fr-FR" sz="1200" b="0" i="0" u="none" strike="noStrike" cap="none" normalizeH="0" baseline="0" dirty="0" smtClean="0">
                  <a:ln>
                    <a:noFill/>
                  </a:ln>
                  <a:solidFill>
                    <a:srgbClr val="292929"/>
                  </a:solidFill>
                  <a:effectLst/>
                  <a:latin typeface="Times New Roman" pitchFamily="18" charset="0"/>
                  <a:ea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rgbClr val="292929"/>
                </a:solidFill>
                <a:effectLst/>
                <a:latin typeface="Arabic Transparent" pitchFamily="34" charset="0"/>
                <a:cs typeface="Arabic Transparent" pitchFamily="34" charset="0"/>
              </a:endParaRPr>
            </a:p>
          </p:txBody>
        </p:sp>
      </p:grpSp>
      <p:sp>
        <p:nvSpPr>
          <p:cNvPr id="24" name="Rectangle 3"/>
          <p:cNvSpPr>
            <a:spLocks noChangeArrowheads="1"/>
          </p:cNvSpPr>
          <p:nvPr/>
        </p:nvSpPr>
        <p:spPr bwMode="auto">
          <a:xfrm>
            <a:off x="2555776" y="404664"/>
            <a:ext cx="460851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100" b="1" dirty="0" smtClean="0">
                <a:solidFill>
                  <a:schemeClr val="bg1"/>
                </a:solidFill>
              </a:rPr>
              <a:t>مستويات التسويق الاستراتيجي في المؤسسة</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23928" y="1484784"/>
            <a:ext cx="4536504" cy="648072"/>
          </a:xfrm>
        </p:spPr>
        <p:txBody>
          <a:bodyPr/>
          <a:lstStyle/>
          <a:p>
            <a:pPr algn="ctr" rtl="1"/>
            <a:r>
              <a:rPr lang="ar-SA" sz="1800" dirty="0" smtClean="0">
                <a:solidFill>
                  <a:srgbClr val="000000"/>
                </a:solidFill>
              </a:rPr>
              <a:t>أولا: التسويق الاستراتيجي على المستوى الكلي للمؤسسة</a:t>
            </a:r>
            <a:endParaRPr lang="fr-FR" sz="1800" dirty="0">
              <a:solidFill>
                <a:srgbClr val="000000"/>
              </a:solidFill>
            </a:endParaRPr>
          </a:p>
        </p:txBody>
      </p:sp>
      <p:sp>
        <p:nvSpPr>
          <p:cNvPr id="28" name="Rectangle 3"/>
          <p:cNvSpPr>
            <a:spLocks noChangeArrowheads="1"/>
          </p:cNvSpPr>
          <p:nvPr/>
        </p:nvSpPr>
        <p:spPr bwMode="auto">
          <a:xfrm>
            <a:off x="2555776" y="404664"/>
            <a:ext cx="4608512"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ar-SA" sz="2100" b="1" dirty="0" smtClean="0">
                <a:solidFill>
                  <a:schemeClr val="bg1"/>
                </a:solidFill>
              </a:rPr>
              <a:t>مستويات التسويق الاستراتيجي في المؤسسة</a:t>
            </a:r>
            <a:endParaRPr kumimoji="0" lang="fr-FR" sz="2100" b="0" i="0" u="none" strike="noStrike" cap="none" normalizeH="0" baseline="0" dirty="0" smtClean="0">
              <a:ln>
                <a:noFill/>
              </a:ln>
              <a:solidFill>
                <a:schemeClr val="bg1"/>
              </a:solidFill>
              <a:effectLst/>
              <a:latin typeface="Arial" pitchFamily="34" charset="0"/>
              <a:cs typeface="Arial" pitchFamily="34" charset="0"/>
            </a:endParaRPr>
          </a:p>
        </p:txBody>
      </p:sp>
      <p:sp>
        <p:nvSpPr>
          <p:cNvPr id="32" name="ZoneTexte 31"/>
          <p:cNvSpPr txBox="1"/>
          <p:nvPr/>
        </p:nvSpPr>
        <p:spPr>
          <a:xfrm>
            <a:off x="827584" y="2467486"/>
            <a:ext cx="7560840" cy="3298339"/>
          </a:xfrm>
          <a:prstGeom prst="rect">
            <a:avLst/>
          </a:prstGeom>
          <a:noFill/>
        </p:spPr>
        <p:txBody>
          <a:bodyPr wrap="square" rtlCol="0">
            <a:spAutoFit/>
          </a:bodyPr>
          <a:lstStyle/>
          <a:p>
            <a:pPr marL="342900" indent="-342900" algn="just" rtl="1">
              <a:lnSpc>
                <a:spcPts val="2500"/>
              </a:lnSpc>
              <a:buAutoNum type="arabicParenR"/>
            </a:pPr>
            <a:r>
              <a:rPr lang="ar-SA" sz="1600" b="1" dirty="0" err="1" smtClean="0">
                <a:solidFill>
                  <a:srgbClr val="000000"/>
                </a:solidFill>
                <a:latin typeface="+mj-lt"/>
                <a:ea typeface="+mj-ea"/>
                <a:cs typeface="+mj-cs"/>
              </a:rPr>
              <a:t>المهمة </a:t>
            </a:r>
            <a:r>
              <a:rPr lang="ar-SA" sz="1600" b="1" dirty="0" smtClean="0">
                <a:solidFill>
                  <a:srgbClr val="000000"/>
                </a:solidFill>
                <a:latin typeface="+mj-lt"/>
                <a:ea typeface="+mj-ea"/>
                <a:cs typeface="+mj-cs"/>
              </a:rPr>
              <a:t>(الرسالة</a:t>
            </a:r>
            <a:r>
              <a:rPr lang="ar-SA" sz="1600" b="1" dirty="0" err="1" smtClean="0">
                <a:solidFill>
                  <a:srgbClr val="000000"/>
                </a:solidFill>
                <a:latin typeface="+mj-lt"/>
                <a:ea typeface="+mj-ea"/>
                <a:cs typeface="+mj-cs"/>
              </a:rPr>
              <a:t>): </a:t>
            </a:r>
            <a:r>
              <a:rPr lang="ar-SA" sz="1500" b="1" dirty="0" err="1" smtClean="0">
                <a:solidFill>
                  <a:srgbClr val="000000"/>
                </a:solidFill>
                <a:latin typeface="Times New Roman" pitchFamily="18" charset="0"/>
                <a:ea typeface="+mj-ea"/>
                <a:cs typeface="Times New Roman" pitchFamily="18" charset="0"/>
              </a:rPr>
              <a:t>(</a:t>
            </a:r>
            <a:r>
              <a:rPr lang="en-US" sz="1500" b="1" dirty="0" smtClean="0">
                <a:solidFill>
                  <a:srgbClr val="000000"/>
                </a:solidFill>
                <a:latin typeface="Times New Roman" pitchFamily="18" charset="0"/>
                <a:ea typeface="+mj-ea"/>
                <a:cs typeface="Times New Roman" pitchFamily="18" charset="0"/>
              </a:rPr>
              <a:t>corporate</a:t>
            </a:r>
            <a:r>
              <a:rPr lang="fr-FR" sz="1500" b="1" dirty="0" smtClean="0">
                <a:solidFill>
                  <a:srgbClr val="000000"/>
                </a:solidFill>
                <a:latin typeface="Times New Roman" pitchFamily="18" charset="0"/>
                <a:ea typeface="+mj-ea"/>
                <a:cs typeface="Times New Roman" pitchFamily="18" charset="0"/>
              </a:rPr>
              <a:t> mission</a:t>
            </a:r>
            <a:r>
              <a:rPr lang="ar-SA" sz="1500" b="1" dirty="0" err="1" smtClean="0">
                <a:solidFill>
                  <a:srgbClr val="000000"/>
                </a:solidFill>
                <a:latin typeface="Times New Roman" pitchFamily="18" charset="0"/>
                <a:ea typeface="+mj-ea"/>
                <a:cs typeface="Times New Roman" pitchFamily="18" charset="0"/>
              </a:rPr>
              <a:t>) :</a:t>
            </a:r>
            <a:r>
              <a:rPr lang="ar-SA" sz="1500" b="1" dirty="0" smtClean="0">
                <a:solidFill>
                  <a:srgbClr val="000000"/>
                </a:solidFill>
                <a:latin typeface="Times New Roman" pitchFamily="18" charset="0"/>
                <a:ea typeface="+mj-ea"/>
                <a:cs typeface="Times New Roman" pitchFamily="18" charset="0"/>
              </a:rPr>
              <a:t> </a:t>
            </a:r>
            <a:r>
              <a:rPr lang="ar-EG" dirty="0" smtClean="0">
                <a:solidFill>
                  <a:srgbClr val="000000"/>
                </a:solidFill>
                <a:latin typeface="+mj-lt"/>
                <a:ea typeface="+mj-ea"/>
                <a:cs typeface="+mj-cs"/>
              </a:rPr>
              <a:t>يقوم </a:t>
            </a:r>
            <a:r>
              <a:rPr lang="ar-SA" dirty="0" smtClean="0">
                <a:solidFill>
                  <a:srgbClr val="000000"/>
                </a:solidFill>
                <a:latin typeface="+mj-lt"/>
                <a:ea typeface="+mj-ea"/>
                <a:cs typeface="+mj-cs"/>
              </a:rPr>
              <a:t>مفهوم</a:t>
            </a:r>
            <a:r>
              <a:rPr lang="ar-EG" dirty="0" smtClean="0">
                <a:solidFill>
                  <a:srgbClr val="000000"/>
                </a:solidFill>
                <a:latin typeface="+mj-lt"/>
                <a:ea typeface="+mj-ea"/>
                <a:cs typeface="+mj-cs"/>
              </a:rPr>
              <a:t> </a:t>
            </a:r>
            <a:r>
              <a:rPr lang="ar-SA" dirty="0" smtClean="0">
                <a:solidFill>
                  <a:srgbClr val="000000"/>
                </a:solidFill>
                <a:latin typeface="+mj-lt"/>
                <a:ea typeface="+mj-ea"/>
                <a:cs typeface="+mj-cs"/>
              </a:rPr>
              <a:t>ال</a:t>
            </a:r>
            <a:r>
              <a:rPr lang="ar-EG" dirty="0" smtClean="0">
                <a:solidFill>
                  <a:srgbClr val="000000"/>
                </a:solidFill>
                <a:latin typeface="+mj-lt"/>
                <a:ea typeface="+mj-ea"/>
                <a:cs typeface="+mj-cs"/>
              </a:rPr>
              <a:t>رسالة المؤسسة على الإطار العام الذي قدمه </a:t>
            </a:r>
            <a:r>
              <a:rPr lang="fr-FR" sz="1500" b="1" dirty="0" smtClean="0">
                <a:solidFill>
                  <a:srgbClr val="000000"/>
                </a:solidFill>
                <a:latin typeface="Times New Roman" pitchFamily="18" charset="0"/>
                <a:ea typeface="+mj-ea"/>
                <a:cs typeface="Times New Roman" pitchFamily="18" charset="0"/>
              </a:rPr>
              <a:t>Peter Drucker</a:t>
            </a:r>
            <a:r>
              <a:rPr lang="ar-SA" dirty="0" smtClean="0">
                <a:solidFill>
                  <a:srgbClr val="000000"/>
                </a:solidFill>
                <a:latin typeface="+mj-lt"/>
                <a:ea typeface="+mj-ea"/>
                <a:cs typeface="+mj-cs"/>
              </a:rPr>
              <a:t> </a:t>
            </a:r>
            <a:r>
              <a:rPr lang="ar-EG" dirty="0" smtClean="0">
                <a:solidFill>
                  <a:srgbClr val="000000"/>
                </a:solidFill>
                <a:latin typeface="+mj-lt"/>
                <a:ea typeface="+mj-ea"/>
                <a:cs typeface="+mj-cs"/>
              </a:rPr>
              <a:t>في سبيعينيات القرن الماضي،</a:t>
            </a:r>
            <a:r>
              <a:rPr lang="ar-SA" dirty="0" smtClean="0">
                <a:solidFill>
                  <a:srgbClr val="000000"/>
                </a:solidFill>
                <a:latin typeface="+mj-lt"/>
                <a:ea typeface="+mj-ea"/>
                <a:cs typeface="+mj-cs"/>
              </a:rPr>
              <a:t> فكل مؤسسة يجب أن تبدأ أولا بتحديد وتعريف مهمتها ورسالتها قبل وضع الاستراتيجية التسويقية فالمهمة هي الغرض والمبرر الأساسي لوجودها، إن مهمة المؤسسة قد تتسم بالضيق كما قد تتسم بالعمومية أو الاتساع، إن المهمة والرسالة الجيدة هي تلك التي تحدد بوضوح الغرض الأساسي للمؤسسة والذي يميزها عن غيرها من المؤسسات ذات الأنشطة المشابهة، وقد أوضحت بعض الدراسات في الولايات المتحدة الأمريكية أن </a:t>
            </a:r>
            <a:r>
              <a:rPr lang="ar-SA" dirty="0" err="1" smtClean="0">
                <a:solidFill>
                  <a:srgbClr val="000000"/>
                </a:solidFill>
                <a:latin typeface="+mj-lt"/>
                <a:ea typeface="+mj-ea"/>
                <a:cs typeface="+mj-cs"/>
              </a:rPr>
              <a:t>60 </a:t>
            </a:r>
            <a:r>
              <a:rPr lang="ar-SA" dirty="0" smtClean="0">
                <a:solidFill>
                  <a:srgbClr val="000000"/>
                </a:solidFill>
                <a:latin typeface="+mj-lt"/>
                <a:ea typeface="+mj-ea"/>
                <a:cs typeface="+mj-cs"/>
              </a:rPr>
              <a:t>% من المؤسسات تلتزم بالرسالة الرسمية التي تضعها، وأن الشركات الناجحة عادة ما تكون قد أعدت رسالة واضحة بالمقارنة مع الشركات ذات الأداء الضعيف.</a:t>
            </a:r>
          </a:p>
          <a:p>
            <a:pPr algn="just" rtl="1">
              <a:lnSpc>
                <a:spcPts val="2500"/>
              </a:lnSpc>
            </a:pPr>
            <a:r>
              <a:rPr lang="ar-SA" dirty="0" smtClean="0">
                <a:solidFill>
                  <a:srgbClr val="000000"/>
                </a:solidFill>
                <a:latin typeface="+mj-lt"/>
                <a:ea typeface="+mj-ea"/>
                <a:cs typeface="+mj-cs"/>
              </a:rPr>
              <a:t>      إن المهمة ببساطة تكمن في الآتي: لا تعرف نشاطك في ضوء ما تقدمه من منتجات وبدلا من ذلك  </a:t>
            </a:r>
          </a:p>
          <a:p>
            <a:pPr algn="just" rtl="1">
              <a:lnSpc>
                <a:spcPts val="2500"/>
              </a:lnSpc>
            </a:pPr>
            <a:r>
              <a:rPr lang="ar-SA" dirty="0" smtClean="0">
                <a:solidFill>
                  <a:srgbClr val="000000"/>
                </a:solidFill>
                <a:latin typeface="+mj-lt"/>
                <a:ea typeface="+mj-ea"/>
                <a:cs typeface="+mj-cs"/>
              </a:rPr>
              <a:t>     عرفه في ضوء الحاجات الأساسية </a:t>
            </a:r>
            <a:r>
              <a:rPr lang="ar-SA" dirty="0" err="1" smtClean="0">
                <a:solidFill>
                  <a:srgbClr val="000000"/>
                </a:solidFill>
                <a:latin typeface="+mj-lt"/>
                <a:ea typeface="+mj-ea"/>
                <a:cs typeface="+mj-cs"/>
              </a:rPr>
              <a:t>للمستهلك.</a:t>
            </a:r>
            <a:r>
              <a:rPr lang="ar-SA" dirty="0" smtClean="0">
                <a:solidFill>
                  <a:srgbClr val="000000"/>
                </a:solidFill>
                <a:latin typeface="+mj-lt"/>
                <a:ea typeface="+mj-ea"/>
                <a:cs typeface="+mj-cs"/>
              </a:rPr>
              <a:t> </a:t>
            </a:r>
            <a:endParaRPr lang="fr-FR" dirty="0" smtClean="0">
              <a:solidFill>
                <a:srgbClr val="000000"/>
              </a:solidFill>
              <a:latin typeface="+mj-lt"/>
              <a:ea typeface="+mj-ea"/>
              <a:cs typeface="+mj-cs"/>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ZoneTexte 26"/>
          <p:cNvSpPr txBox="1"/>
          <p:nvPr/>
        </p:nvSpPr>
        <p:spPr>
          <a:xfrm>
            <a:off x="1043608" y="1776006"/>
            <a:ext cx="7272808" cy="4534575"/>
          </a:xfrm>
          <a:prstGeom prst="rect">
            <a:avLst/>
          </a:prstGeom>
          <a:noFill/>
        </p:spPr>
        <p:txBody>
          <a:bodyPr wrap="square" rtlCol="0">
            <a:spAutoFit/>
          </a:bodyPr>
          <a:lstStyle/>
          <a:p>
            <a:pPr algn="just" rtl="1">
              <a:lnSpc>
                <a:spcPts val="2600"/>
              </a:lnSpc>
            </a:pPr>
            <a:r>
              <a:rPr lang="ar-SA" b="1" dirty="0" smtClean="0">
                <a:solidFill>
                  <a:srgbClr val="000000"/>
                </a:solidFill>
              </a:rPr>
              <a:t>2) مجالات النشاط الاستراتيجية: </a:t>
            </a:r>
            <a:r>
              <a:rPr lang="ar-SA" dirty="0" smtClean="0">
                <a:solidFill>
                  <a:srgbClr val="000000"/>
                </a:solidFill>
                <a:latin typeface="+mj-lt"/>
                <a:ea typeface="+mj-ea"/>
                <a:cs typeface="+mj-cs"/>
              </a:rPr>
              <a:t>إن تعريف مهمة ورسالة المؤسسة لا يكفي وحده لتقييم الوضعية التنافسية للمؤسسة في السوق وتبيان الاستراتيجية التسويقية لها، ولذلك فإن التسويق الاستراتيجي ينتقل إلى مستوى أدنى من السابق بغية تحديد أكثر لنشاطات المؤسسة من خلال اعتباره لمهمة المؤسسة كمجموعة من النشاطات المختلفة والتي تكون ما يسمى بحافظة الأنشطة، ومن أجل ذلك فإنه من الضروري اللجوء إلى تجزئة </a:t>
            </a:r>
            <a:r>
              <a:rPr lang="ar-SA" dirty="0" err="1" smtClean="0">
                <a:solidFill>
                  <a:srgbClr val="000000"/>
                </a:solidFill>
                <a:latin typeface="+mj-lt"/>
                <a:ea typeface="+mj-ea"/>
                <a:cs typeface="+mj-cs"/>
              </a:rPr>
              <a:t>استراتيجية </a:t>
            </a:r>
            <a:r>
              <a:rPr lang="ar-SA" dirty="0" err="1" smtClean="0">
                <a:solidFill>
                  <a:srgbClr val="000000"/>
                </a:solidFill>
                <a:latin typeface="Times New Roman" pitchFamily="18" charset="0"/>
                <a:ea typeface="+mj-ea"/>
                <a:cs typeface="Times New Roman" pitchFamily="18" charset="0"/>
              </a:rPr>
              <a:t>(</a:t>
            </a:r>
            <a:r>
              <a:rPr lang="en-US" dirty="0" smtClean="0">
                <a:solidFill>
                  <a:srgbClr val="000000"/>
                </a:solidFill>
                <a:latin typeface="Times New Roman" pitchFamily="18" charset="0"/>
                <a:ea typeface="+mj-ea"/>
                <a:cs typeface="Times New Roman" pitchFamily="18" charset="0"/>
              </a:rPr>
              <a:t>strategic</a:t>
            </a:r>
            <a:r>
              <a:rPr lang="fr-FR" dirty="0" smtClean="0">
                <a:solidFill>
                  <a:srgbClr val="000000"/>
                </a:solidFill>
                <a:latin typeface="Times New Roman" pitchFamily="18" charset="0"/>
                <a:ea typeface="+mj-ea"/>
                <a:cs typeface="Times New Roman" pitchFamily="18" charset="0"/>
              </a:rPr>
              <a:t> Segmentation</a:t>
            </a:r>
            <a:r>
              <a:rPr lang="ar-SA" dirty="0" smtClean="0">
                <a:solidFill>
                  <a:srgbClr val="000000"/>
                </a:solidFill>
                <a:latin typeface="Times New Roman" pitchFamily="18" charset="0"/>
                <a:ea typeface="+mj-ea"/>
                <a:cs typeface="Times New Roman" pitchFamily="18" charset="0"/>
              </a:rPr>
              <a:t>) </a:t>
            </a:r>
            <a:r>
              <a:rPr lang="ar-SA" dirty="0" smtClean="0">
                <a:solidFill>
                  <a:srgbClr val="000000"/>
                </a:solidFill>
                <a:latin typeface="+mj-lt"/>
                <a:ea typeface="+mj-ea"/>
                <a:cs typeface="+mj-cs"/>
              </a:rPr>
              <a:t>تعتمد على تقسيم أنشطة المؤسسة إلى أجزاء وأقسام متجانسة، تسمى وحدات النشاط </a:t>
            </a:r>
            <a:r>
              <a:rPr lang="ar-SA" dirty="0" err="1" smtClean="0">
                <a:solidFill>
                  <a:srgbClr val="000000"/>
                </a:solidFill>
                <a:latin typeface="+mj-lt"/>
                <a:ea typeface="+mj-ea"/>
                <a:cs typeface="+mj-cs"/>
              </a:rPr>
              <a:t>الاستراتيجية </a:t>
            </a:r>
            <a:r>
              <a:rPr lang="ar-SA" dirty="0" err="1" smtClean="0">
                <a:solidFill>
                  <a:srgbClr val="000000"/>
                </a:solidFill>
                <a:latin typeface="Times New Roman" pitchFamily="18" charset="0"/>
                <a:ea typeface="+mj-ea"/>
                <a:cs typeface="Times New Roman" pitchFamily="18" charset="0"/>
              </a:rPr>
              <a:t>(</a:t>
            </a:r>
            <a:r>
              <a:rPr lang="fr-FR" dirty="0" err="1" smtClean="0">
                <a:solidFill>
                  <a:srgbClr val="000000"/>
                </a:solidFill>
                <a:latin typeface="Times New Roman" pitchFamily="18" charset="0"/>
                <a:ea typeface="+mj-ea"/>
                <a:cs typeface="Times New Roman" pitchFamily="18" charset="0"/>
              </a:rPr>
              <a:t>SBU</a:t>
            </a:r>
            <a:r>
              <a:rPr lang="ar-SA" dirty="0" smtClean="0">
                <a:solidFill>
                  <a:srgbClr val="000000"/>
                </a:solidFill>
                <a:latin typeface="Times New Roman" pitchFamily="18" charset="0"/>
                <a:ea typeface="+mj-ea"/>
                <a:cs typeface="Times New Roman" pitchFamily="18" charset="0"/>
              </a:rPr>
              <a:t>)، </a:t>
            </a:r>
            <a:r>
              <a:rPr lang="ar-SA" dirty="0" smtClean="0">
                <a:solidFill>
                  <a:srgbClr val="000000"/>
                </a:solidFill>
                <a:latin typeface="+mj-lt"/>
                <a:ea typeface="+mj-ea"/>
                <a:cs typeface="+mj-cs"/>
              </a:rPr>
              <a:t>إن هذا التقسيم سيسمح بعد ذلك بتبني الاستراتيجية المناسبة لكل مجال نشاط، كذلك فإنه يساعد في تخصيص الموارد المالية والبشرية والتقنية الكافية لكل نشاط أوكل مجال.</a:t>
            </a:r>
          </a:p>
          <a:p>
            <a:pPr algn="just" rtl="1">
              <a:lnSpc>
                <a:spcPts val="2600"/>
              </a:lnSpc>
            </a:pPr>
            <a:endParaRPr lang="ar-SA" dirty="0" smtClean="0">
              <a:solidFill>
                <a:srgbClr val="000000"/>
              </a:solidFill>
              <a:latin typeface="+mj-lt"/>
              <a:ea typeface="+mj-ea"/>
              <a:cs typeface="+mj-cs"/>
            </a:endParaRPr>
          </a:p>
          <a:p>
            <a:pPr algn="just" rtl="1"/>
            <a:r>
              <a:rPr lang="ar-SA" dirty="0" smtClean="0">
                <a:solidFill>
                  <a:srgbClr val="000000"/>
                </a:solidFill>
                <a:latin typeface="+mj-lt"/>
                <a:ea typeface="+mj-ea"/>
                <a:cs typeface="+mj-cs"/>
              </a:rPr>
              <a:t> إن تحديد مجالات النشاط الاستراتيجية يتم من خلال ثلاثة أبعاد: فئة </a:t>
            </a:r>
            <a:r>
              <a:rPr lang="ar-SA" u="sng" dirty="0" smtClean="0">
                <a:solidFill>
                  <a:srgbClr val="000000"/>
                </a:solidFill>
                <a:latin typeface="+mj-lt"/>
                <a:ea typeface="+mj-ea"/>
                <a:cs typeface="+mj-cs"/>
              </a:rPr>
              <a:t>الزبائن</a:t>
            </a:r>
            <a:r>
              <a:rPr lang="ar-SA" dirty="0" smtClean="0">
                <a:solidFill>
                  <a:srgbClr val="000000"/>
                </a:solidFill>
                <a:latin typeface="+mj-lt"/>
                <a:ea typeface="+mj-ea"/>
                <a:cs typeface="+mj-cs"/>
              </a:rPr>
              <a:t> الذين يتم خدمتهم </a:t>
            </a:r>
            <a:r>
              <a:rPr lang="ar-SA" dirty="0" err="1" smtClean="0">
                <a:solidFill>
                  <a:srgbClr val="000000"/>
                </a:solidFill>
                <a:latin typeface="+mj-lt"/>
                <a:ea typeface="+mj-ea"/>
                <a:cs typeface="+mj-cs"/>
              </a:rPr>
              <a:t>بمنتوج</a:t>
            </a:r>
            <a:r>
              <a:rPr lang="ar-SA" dirty="0" smtClean="0">
                <a:solidFill>
                  <a:srgbClr val="000000"/>
                </a:solidFill>
                <a:latin typeface="+mj-lt"/>
                <a:ea typeface="+mj-ea"/>
                <a:cs typeface="+mj-cs"/>
              </a:rPr>
              <a:t> ما، </a:t>
            </a:r>
            <a:r>
              <a:rPr lang="ar-SA" u="sng" dirty="0" smtClean="0">
                <a:solidFill>
                  <a:srgbClr val="000000"/>
                </a:solidFill>
                <a:latin typeface="+mj-lt"/>
                <a:ea typeface="+mj-ea"/>
                <a:cs typeface="+mj-cs"/>
              </a:rPr>
              <a:t>الحاجة</a:t>
            </a:r>
            <a:r>
              <a:rPr lang="ar-SA" dirty="0" smtClean="0">
                <a:solidFill>
                  <a:srgbClr val="000000"/>
                </a:solidFill>
                <a:latin typeface="+mj-lt"/>
                <a:ea typeface="+mj-ea"/>
                <a:cs typeface="+mj-cs"/>
              </a:rPr>
              <a:t> التي يشبعها هذا </a:t>
            </a:r>
            <a:r>
              <a:rPr lang="ar-SA" dirty="0" err="1" smtClean="0">
                <a:solidFill>
                  <a:srgbClr val="000000"/>
                </a:solidFill>
                <a:latin typeface="+mj-lt"/>
                <a:ea typeface="+mj-ea"/>
                <a:cs typeface="+mj-cs"/>
              </a:rPr>
              <a:t>المنتوج</a:t>
            </a:r>
            <a:r>
              <a:rPr lang="ar-SA" dirty="0" smtClean="0">
                <a:solidFill>
                  <a:srgbClr val="000000"/>
                </a:solidFill>
                <a:latin typeface="+mj-lt"/>
                <a:ea typeface="+mj-ea"/>
                <a:cs typeface="+mj-cs"/>
              </a:rPr>
              <a:t>، </a:t>
            </a:r>
            <a:r>
              <a:rPr lang="ar-SA" u="sng" dirty="0" smtClean="0">
                <a:solidFill>
                  <a:srgbClr val="000000"/>
                </a:solidFill>
                <a:latin typeface="+mj-lt"/>
                <a:ea typeface="+mj-ea"/>
                <a:cs typeface="+mj-cs"/>
              </a:rPr>
              <a:t>والتكنولوجيا</a:t>
            </a:r>
            <a:r>
              <a:rPr lang="ar-SA" dirty="0" smtClean="0">
                <a:solidFill>
                  <a:srgbClr val="000000"/>
                </a:solidFill>
                <a:latin typeface="+mj-lt"/>
                <a:ea typeface="+mj-ea"/>
                <a:cs typeface="+mj-cs"/>
              </a:rPr>
              <a:t> المستعملة في إنتاجه، كما يمكن أحيانا الاعتماد على معايير مثل المكان الجغرافي لنشاطات المؤسسة، أو نوع الخدمات والمنتجات التي تقدمها المؤسسة.</a:t>
            </a:r>
            <a:endParaRPr lang="fr-FR" dirty="0" smtClean="0">
              <a:solidFill>
                <a:srgbClr val="000000"/>
              </a:solidFill>
              <a:latin typeface="+mj-lt"/>
              <a:ea typeface="+mj-ea"/>
              <a:cs typeface="+mj-cs"/>
            </a:endParaRPr>
          </a:p>
          <a:p>
            <a:pPr algn="just" rtl="1">
              <a:lnSpc>
                <a:spcPts val="2600"/>
              </a:lnSpc>
            </a:pPr>
            <a:endParaRPr lang="fr-FR" dirty="0" smtClean="0">
              <a:solidFill>
                <a:srgbClr val="00000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187624" y="1703998"/>
            <a:ext cx="6768752" cy="2759730"/>
          </a:xfrm>
          <a:prstGeom prst="rect">
            <a:avLst/>
          </a:prstGeom>
          <a:noFill/>
        </p:spPr>
        <p:txBody>
          <a:bodyPr wrap="square" rtlCol="0">
            <a:spAutoFit/>
          </a:bodyPr>
          <a:lstStyle/>
          <a:p>
            <a:pPr algn="just" rtl="1">
              <a:lnSpc>
                <a:spcPts val="2600"/>
              </a:lnSpc>
            </a:pPr>
            <a:r>
              <a:rPr lang="ar-SA" b="1" dirty="0" smtClean="0">
                <a:solidFill>
                  <a:srgbClr val="000000"/>
                </a:solidFill>
              </a:rPr>
              <a:t>3) أدوات التحليل الاستراتيجي: </a:t>
            </a:r>
            <a:r>
              <a:rPr lang="ar-SA" dirty="0" smtClean="0">
                <a:solidFill>
                  <a:srgbClr val="000000"/>
                </a:solidFill>
              </a:rPr>
              <a:t>إن التسويق الاستراتيجي يَعرِض لمجموعة من الأدوات المستخدمة في تحليل حافظة الأنشطة ومن هذه الأدوات: دورة حياة </a:t>
            </a:r>
            <a:r>
              <a:rPr lang="ar-SA" dirty="0" err="1" smtClean="0">
                <a:solidFill>
                  <a:srgbClr val="000000"/>
                </a:solidFill>
              </a:rPr>
              <a:t>المنتوج</a:t>
            </a:r>
            <a:r>
              <a:rPr lang="ar-SA" dirty="0" smtClean="0">
                <a:solidFill>
                  <a:srgbClr val="000000"/>
                </a:solidFill>
              </a:rPr>
              <a:t> والسوق، مصفوفات التحليل الاستراتيجي </a:t>
            </a:r>
            <a:r>
              <a:rPr lang="fr-FR" sz="1700" dirty="0" smtClean="0">
                <a:solidFill>
                  <a:srgbClr val="000000"/>
                </a:solidFill>
                <a:latin typeface="Times New Roman" pitchFamily="18" charset="0"/>
                <a:cs typeface="Times New Roman" pitchFamily="18" charset="0"/>
              </a:rPr>
              <a:t>,</a:t>
            </a:r>
            <a:r>
              <a:rPr lang="fr-FR" sz="1700" i="1" dirty="0" smtClean="0">
                <a:solidFill>
                  <a:srgbClr val="000000"/>
                </a:solidFill>
                <a:latin typeface="Times New Roman" pitchFamily="18" charset="0"/>
                <a:cs typeface="Times New Roman" pitchFamily="18" charset="0"/>
              </a:rPr>
              <a:t>ADL</a:t>
            </a:r>
            <a:r>
              <a:rPr lang="fr-FR" sz="1700" dirty="0" smtClean="0">
                <a:solidFill>
                  <a:srgbClr val="000000"/>
                </a:solidFill>
                <a:latin typeface="Times New Roman" pitchFamily="18" charset="0"/>
                <a:cs typeface="Times New Roman" pitchFamily="18" charset="0"/>
              </a:rPr>
              <a:t>, </a:t>
            </a:r>
            <a:r>
              <a:rPr lang="fr-FR" sz="1700" i="1" dirty="0" err="1" smtClean="0">
                <a:solidFill>
                  <a:srgbClr val="000000"/>
                </a:solidFill>
                <a:latin typeface="Times New Roman" pitchFamily="18" charset="0"/>
                <a:cs typeface="Times New Roman" pitchFamily="18" charset="0"/>
              </a:rPr>
              <a:t>McKinsey</a:t>
            </a:r>
            <a:r>
              <a:rPr lang="fr-FR" sz="1700" dirty="0" err="1" smtClean="0">
                <a:solidFill>
                  <a:srgbClr val="000000"/>
                </a:solidFill>
                <a:latin typeface="Times New Roman" pitchFamily="18" charset="0"/>
                <a:cs typeface="Times New Roman" pitchFamily="18" charset="0"/>
              </a:rPr>
              <a:t>,</a:t>
            </a:r>
            <a:r>
              <a:rPr lang="fr-FR" sz="1700" i="1" dirty="0" err="1" smtClean="0">
                <a:solidFill>
                  <a:srgbClr val="000000"/>
                </a:solidFill>
                <a:latin typeface="Times New Roman" pitchFamily="18" charset="0"/>
                <a:cs typeface="Times New Roman" pitchFamily="18" charset="0"/>
              </a:rPr>
              <a:t>BCG</a:t>
            </a:r>
            <a:r>
              <a:rPr lang="fr-FR" sz="1700" b="1" dirty="0" smtClean="0">
                <a:solidFill>
                  <a:srgbClr val="000000"/>
                </a:solidFill>
                <a:latin typeface="Times New Roman" pitchFamily="18" charset="0"/>
                <a:cs typeface="Times New Roman" pitchFamily="18" charset="0"/>
              </a:rPr>
              <a:t> </a:t>
            </a:r>
            <a:r>
              <a:rPr lang="ar-SA" sz="1700" dirty="0" smtClean="0">
                <a:solidFill>
                  <a:srgbClr val="000000"/>
                </a:solidFill>
                <a:latin typeface="Times New Roman" pitchFamily="18" charset="0"/>
                <a:cs typeface="Times New Roman" pitchFamily="18" charset="0"/>
              </a:rPr>
              <a:t>نموذج </a:t>
            </a:r>
            <a:r>
              <a:rPr lang="fr-FR" sz="1700" i="1" dirty="0" smtClean="0">
                <a:solidFill>
                  <a:srgbClr val="000000"/>
                </a:solidFill>
                <a:latin typeface="Times New Roman" pitchFamily="18" charset="0"/>
                <a:cs typeface="Times New Roman" pitchFamily="18" charset="0"/>
              </a:rPr>
              <a:t>PIMS</a:t>
            </a:r>
            <a:r>
              <a:rPr lang="ar-SA" sz="1700" dirty="0" err="1" smtClean="0">
                <a:solidFill>
                  <a:srgbClr val="000000"/>
                </a:solidFill>
                <a:latin typeface="Times New Roman" pitchFamily="18" charset="0"/>
                <a:cs typeface="Times New Roman" pitchFamily="18" charset="0"/>
              </a:rPr>
              <a:t>...</a:t>
            </a:r>
            <a:endParaRPr lang="ar-SA" sz="1700" dirty="0" smtClean="0">
              <a:solidFill>
                <a:srgbClr val="000000"/>
              </a:solidFill>
              <a:latin typeface="Times New Roman" pitchFamily="18" charset="0"/>
              <a:cs typeface="Times New Roman" pitchFamily="18" charset="0"/>
            </a:endParaRPr>
          </a:p>
          <a:p>
            <a:pPr algn="just" rtl="1">
              <a:lnSpc>
                <a:spcPts val="2600"/>
              </a:lnSpc>
            </a:pPr>
            <a:endParaRPr lang="ar-SA" sz="1700" dirty="0" smtClean="0">
              <a:solidFill>
                <a:srgbClr val="000000"/>
              </a:solidFill>
              <a:latin typeface="Times New Roman" pitchFamily="18" charset="0"/>
              <a:cs typeface="Times New Roman" pitchFamily="18" charset="0"/>
            </a:endParaRPr>
          </a:p>
          <a:p>
            <a:pPr algn="just" rtl="1">
              <a:lnSpc>
                <a:spcPts val="2600"/>
              </a:lnSpc>
              <a:buFont typeface="Arial" pitchFamily="34" charset="0"/>
              <a:buChar char="•"/>
            </a:pPr>
            <a:r>
              <a:rPr lang="ar-SA" sz="1700" dirty="0" smtClean="0">
                <a:solidFill>
                  <a:srgbClr val="000000"/>
                </a:solidFill>
                <a:latin typeface="Times New Roman" pitchFamily="18" charset="0"/>
                <a:cs typeface="Times New Roman" pitchFamily="18" charset="0"/>
              </a:rPr>
              <a:t> </a:t>
            </a:r>
            <a:r>
              <a:rPr lang="ar-SA" sz="1700" b="1" u="sng" dirty="0" smtClean="0">
                <a:solidFill>
                  <a:srgbClr val="000000"/>
                </a:solidFill>
                <a:latin typeface="Times New Roman" pitchFamily="18" charset="0"/>
                <a:cs typeface="Times New Roman" pitchFamily="18" charset="0"/>
              </a:rPr>
              <a:t>مصفوفة </a:t>
            </a:r>
            <a:r>
              <a:rPr lang="fr-FR" sz="1700" b="1" i="1" u="sng" dirty="0" smtClean="0">
                <a:solidFill>
                  <a:srgbClr val="000000"/>
                </a:solidFill>
                <a:latin typeface="Times New Roman" pitchFamily="18" charset="0"/>
                <a:cs typeface="Times New Roman" pitchFamily="18" charset="0"/>
              </a:rPr>
              <a:t>BCG</a:t>
            </a:r>
            <a:r>
              <a:rPr lang="ar-SA" sz="1700" b="1" i="1" u="sng" dirty="0" smtClean="0">
                <a:solidFill>
                  <a:srgbClr val="000000"/>
                </a:solidFill>
                <a:latin typeface="Times New Roman" pitchFamily="18" charset="0"/>
                <a:cs typeface="Times New Roman" pitchFamily="18" charset="0"/>
              </a:rPr>
              <a:t>: </a:t>
            </a:r>
            <a:r>
              <a:rPr lang="ar-SA" sz="1600" dirty="0" smtClean="0">
                <a:solidFill>
                  <a:srgbClr val="000000"/>
                </a:solidFill>
              </a:rPr>
              <a:t>ويركز منهج مجموعة بوسطن </a:t>
            </a:r>
            <a:r>
              <a:rPr lang="ar-SA" sz="1600" dirty="0" err="1" smtClean="0">
                <a:solidFill>
                  <a:srgbClr val="000000"/>
                </a:solidFill>
              </a:rPr>
              <a:t>الاستشارية </a:t>
            </a:r>
            <a:r>
              <a:rPr lang="ar-SA" sz="1700" i="1" dirty="0" err="1" smtClean="0">
                <a:solidFill>
                  <a:srgbClr val="000000"/>
                </a:solidFill>
                <a:latin typeface="Times New Roman" pitchFamily="18" charset="0"/>
                <a:cs typeface="Times New Roman" pitchFamily="18" charset="0"/>
              </a:rPr>
              <a:t>(</a:t>
            </a:r>
            <a:r>
              <a:rPr lang="fr-FR" sz="1700" i="1" dirty="0" smtClean="0">
                <a:solidFill>
                  <a:srgbClr val="000000"/>
                </a:solidFill>
                <a:latin typeface="Times New Roman" pitchFamily="18" charset="0"/>
                <a:cs typeface="Times New Roman" pitchFamily="18" charset="0"/>
              </a:rPr>
              <a:t>Boston Consulting Group</a:t>
            </a:r>
            <a:r>
              <a:rPr lang="ar-SA" sz="1700" i="1" dirty="0" err="1" smtClean="0">
                <a:solidFill>
                  <a:srgbClr val="000000"/>
                </a:solidFill>
                <a:latin typeface="Times New Roman" pitchFamily="18" charset="0"/>
                <a:cs typeface="Times New Roman" pitchFamily="18" charset="0"/>
              </a:rPr>
              <a:t>)</a:t>
            </a:r>
            <a:r>
              <a:rPr lang="fr-FR" sz="1700" i="1" dirty="0" smtClean="0">
                <a:solidFill>
                  <a:srgbClr val="000000"/>
                </a:solidFill>
                <a:latin typeface="Times New Roman" pitchFamily="18" charset="0"/>
                <a:cs typeface="Times New Roman" pitchFamily="18" charset="0"/>
              </a:rPr>
              <a:t> </a:t>
            </a:r>
            <a:r>
              <a:rPr lang="ar-SA" sz="1600" dirty="0" smtClean="0">
                <a:solidFill>
                  <a:srgbClr val="000000"/>
                </a:solidFill>
              </a:rPr>
              <a:t>في إدارة مجالات النشاط الاستراتيجية على ثلاث عوامل هي: </a:t>
            </a:r>
            <a:r>
              <a:rPr lang="ar-SA" sz="1600" u="sng" dirty="0" smtClean="0">
                <a:solidFill>
                  <a:srgbClr val="FF0000"/>
                </a:solidFill>
              </a:rPr>
              <a:t>نمو السوق</a:t>
            </a:r>
            <a:r>
              <a:rPr lang="ar-SA" sz="1600" dirty="0" smtClean="0">
                <a:solidFill>
                  <a:srgbClr val="000000"/>
                </a:solidFill>
              </a:rPr>
              <a:t>، </a:t>
            </a:r>
            <a:r>
              <a:rPr lang="ar-SA" sz="1600" u="sng" dirty="0" smtClean="0">
                <a:solidFill>
                  <a:srgbClr val="FF0000"/>
                </a:solidFill>
              </a:rPr>
              <a:t>حصة السوق النسبية </a:t>
            </a:r>
            <a:r>
              <a:rPr lang="ar-SA" sz="1600" dirty="0" smtClean="0">
                <a:solidFill>
                  <a:srgbClr val="000000"/>
                </a:solidFill>
              </a:rPr>
              <a:t>لمجال النشاط، </a:t>
            </a:r>
            <a:r>
              <a:rPr lang="ar-SA" sz="1600" u="sng" dirty="0" smtClean="0">
                <a:solidFill>
                  <a:srgbClr val="FF0000"/>
                </a:solidFill>
              </a:rPr>
              <a:t>والتدفق </a:t>
            </a:r>
            <a:r>
              <a:rPr lang="ar-SA" sz="1600" u="sng" dirty="0" err="1" smtClean="0">
                <a:solidFill>
                  <a:srgbClr val="FF0000"/>
                </a:solidFill>
              </a:rPr>
              <a:t>النقدي</a:t>
            </a:r>
            <a:r>
              <a:rPr lang="ar-SA" sz="1600" i="1" u="sng" dirty="0" err="1" smtClean="0">
                <a:solidFill>
                  <a:srgbClr val="FF0000"/>
                </a:solidFill>
              </a:rPr>
              <a:t> </a:t>
            </a:r>
            <a:r>
              <a:rPr lang="ar-SA" sz="1700" i="1" dirty="0" err="1" smtClean="0">
                <a:solidFill>
                  <a:srgbClr val="000000"/>
                </a:solidFill>
                <a:latin typeface="Times New Roman" pitchFamily="18" charset="0"/>
                <a:cs typeface="Times New Roman" pitchFamily="18" charset="0"/>
              </a:rPr>
              <a:t>(</a:t>
            </a:r>
            <a:r>
              <a:rPr lang="fr-FR" sz="1700" i="1" dirty="0" smtClean="0">
                <a:solidFill>
                  <a:srgbClr val="000000"/>
                </a:solidFill>
                <a:latin typeface="Times New Roman" pitchFamily="18" charset="0"/>
                <a:cs typeface="Times New Roman" pitchFamily="18" charset="0"/>
              </a:rPr>
              <a:t>Cash flow</a:t>
            </a:r>
            <a:r>
              <a:rPr lang="ar-SA" sz="1700" i="1" dirty="0" smtClean="0">
                <a:solidFill>
                  <a:srgbClr val="000000"/>
                </a:solidFill>
                <a:latin typeface="Times New Roman" pitchFamily="18" charset="0"/>
                <a:cs typeface="Times New Roman" pitchFamily="18" charset="0"/>
              </a:rPr>
              <a:t>)</a:t>
            </a:r>
            <a:r>
              <a:rPr lang="ar-SA" sz="1600" dirty="0" smtClean="0">
                <a:solidFill>
                  <a:srgbClr val="000000"/>
                </a:solidFill>
              </a:rPr>
              <a:t>، وتصنف المجموعة الاستشارية لبوسطن مجالات النشاط الاستراتيجية وفقا للتدفق النقدي الذي تحققه إلى أربعة  مجموعات كما يلي:</a:t>
            </a:r>
            <a:endParaRPr lang="fr-FR" sz="1700" i="1" u="sng" dirty="0" smtClean="0">
              <a:solidFill>
                <a:srgbClr val="00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6" name="Group 2"/>
          <p:cNvGrpSpPr>
            <a:grpSpLocks/>
          </p:cNvGrpSpPr>
          <p:nvPr/>
        </p:nvGrpSpPr>
        <p:grpSpPr bwMode="auto">
          <a:xfrm>
            <a:off x="1774321" y="1196065"/>
            <a:ext cx="5389967" cy="4566667"/>
            <a:chOff x="1862" y="2525"/>
            <a:chExt cx="8089" cy="7304"/>
          </a:xfrm>
        </p:grpSpPr>
        <p:sp>
          <p:nvSpPr>
            <p:cNvPr id="62467" name="Text Box 3"/>
            <p:cNvSpPr txBox="1">
              <a:spLocks noChangeArrowheads="1"/>
            </p:cNvSpPr>
            <p:nvPr/>
          </p:nvSpPr>
          <p:spPr bwMode="auto">
            <a:xfrm>
              <a:off x="5271" y="2525"/>
              <a:ext cx="1475" cy="5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خلق السيولة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2468" name="Line 4"/>
            <p:cNvSpPr>
              <a:spLocks noChangeShapeType="1"/>
            </p:cNvSpPr>
            <p:nvPr/>
          </p:nvSpPr>
          <p:spPr bwMode="auto">
            <a:xfrm flipH="1">
              <a:off x="3338" y="2770"/>
              <a:ext cx="19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2469" name="Line 5"/>
            <p:cNvSpPr>
              <a:spLocks noChangeShapeType="1"/>
            </p:cNvSpPr>
            <p:nvPr/>
          </p:nvSpPr>
          <p:spPr bwMode="auto">
            <a:xfrm flipV="1">
              <a:off x="2684" y="3637"/>
              <a:ext cx="0" cy="185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2470" name="Text Box 6"/>
            <p:cNvSpPr txBox="1">
              <a:spLocks noChangeArrowheads="1"/>
            </p:cNvSpPr>
            <p:nvPr/>
          </p:nvSpPr>
          <p:spPr bwMode="auto">
            <a:xfrm>
              <a:off x="8906" y="5581"/>
              <a:ext cx="1045" cy="9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استعمال</a:t>
              </a:r>
              <a:endParaRPr kumimoji="0" lang="en-US" sz="1100" b="1" i="0" u="none" strike="noStrike" cap="none" normalizeH="0" baseline="0" dirty="0" smtClean="0">
                <a:ln>
                  <a:noFill/>
                </a:ln>
                <a:solidFill>
                  <a:srgbClr val="000000"/>
                </a:solidFill>
                <a:effectLst/>
                <a:latin typeface="Arial" pitchFamily="34" charset="0"/>
                <a:ea typeface="Arial" pitchFamily="34" charset="0"/>
                <a:cs typeface="Arial" pitchFamily="34" charset="0"/>
              </a:endParaRPr>
            </a:p>
            <a:p>
              <a:pPr marL="0" marR="0" lvl="0" indent="0" algn="ctr" defTabSz="914400" rtl="0" eaLnBrk="1" fontAlgn="base" latinLnBrk="0" hangingPunct="1">
                <a:lnSpc>
                  <a:spcPct val="100000"/>
                </a:lnSpc>
                <a:spcBef>
                  <a:spcPct val="0"/>
                </a:spcBef>
                <a:spcAft>
                  <a:spcPts val="6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السيولة</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2471" name="Line 7"/>
            <p:cNvSpPr>
              <a:spLocks noChangeShapeType="1"/>
            </p:cNvSpPr>
            <p:nvPr/>
          </p:nvSpPr>
          <p:spPr bwMode="auto">
            <a:xfrm flipV="1">
              <a:off x="9414" y="6463"/>
              <a:ext cx="0" cy="180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2472" name="Line 8"/>
            <p:cNvSpPr>
              <a:spLocks noChangeShapeType="1"/>
            </p:cNvSpPr>
            <p:nvPr/>
          </p:nvSpPr>
          <p:spPr bwMode="auto">
            <a:xfrm flipV="1">
              <a:off x="9414" y="3745"/>
              <a:ext cx="0" cy="18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2473" name="Text Box 9"/>
            <p:cNvSpPr txBox="1">
              <a:spLocks noChangeArrowheads="1"/>
            </p:cNvSpPr>
            <p:nvPr/>
          </p:nvSpPr>
          <p:spPr bwMode="auto">
            <a:xfrm>
              <a:off x="7898" y="9077"/>
              <a:ext cx="985" cy="5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ضعيفة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2474" name="Text Box 10"/>
            <p:cNvSpPr txBox="1">
              <a:spLocks noChangeArrowheads="1"/>
            </p:cNvSpPr>
            <p:nvPr/>
          </p:nvSpPr>
          <p:spPr bwMode="auto">
            <a:xfrm>
              <a:off x="3173" y="9097"/>
              <a:ext cx="745" cy="540"/>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قـوية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2475" name="Line 11"/>
            <p:cNvSpPr>
              <a:spLocks noChangeShapeType="1"/>
            </p:cNvSpPr>
            <p:nvPr/>
          </p:nvSpPr>
          <p:spPr bwMode="auto">
            <a:xfrm flipH="1">
              <a:off x="3818" y="9369"/>
              <a:ext cx="144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2476" name="Text Box 12"/>
            <p:cNvSpPr txBox="1">
              <a:spLocks noChangeArrowheads="1"/>
            </p:cNvSpPr>
            <p:nvPr/>
          </p:nvSpPr>
          <p:spPr bwMode="auto">
            <a:xfrm>
              <a:off x="2168" y="8389"/>
              <a:ext cx="985" cy="5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ضعيف</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2477" name="Text Box 13"/>
            <p:cNvSpPr txBox="1">
              <a:spLocks noChangeArrowheads="1"/>
            </p:cNvSpPr>
            <p:nvPr/>
          </p:nvSpPr>
          <p:spPr bwMode="auto">
            <a:xfrm>
              <a:off x="2324" y="3169"/>
              <a:ext cx="745" cy="5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قـوي</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62478" name="Text Box 14"/>
            <p:cNvSpPr txBox="1">
              <a:spLocks noChangeArrowheads="1"/>
            </p:cNvSpPr>
            <p:nvPr/>
          </p:nvSpPr>
          <p:spPr bwMode="auto">
            <a:xfrm>
              <a:off x="1862" y="5473"/>
              <a:ext cx="1440" cy="126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نسبة نمو</a:t>
              </a:r>
              <a:endParaRPr kumimoji="0" lang="en-US"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مجال النشاط</a:t>
              </a:r>
              <a:endParaRPr kumimoji="0" lang="en-US"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endParaRPr>
            </a:p>
            <a:p>
              <a:pPr marL="0" marR="0" lvl="0" indent="0" algn="ctr" defTabSz="914400" rtl="0" eaLnBrk="1" fontAlgn="base" latinLnBrk="0" hangingPunct="1">
                <a:lnSpc>
                  <a:spcPct val="100000"/>
                </a:lnSpc>
                <a:spcBef>
                  <a:spcPct val="0"/>
                </a:spcBef>
                <a:spcAft>
                  <a:spcPts val="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الاستراتيجي</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2479" name="Line 15"/>
            <p:cNvSpPr>
              <a:spLocks noChangeShapeType="1"/>
            </p:cNvSpPr>
            <p:nvPr/>
          </p:nvSpPr>
          <p:spPr bwMode="auto">
            <a:xfrm flipV="1">
              <a:off x="2672" y="6553"/>
              <a:ext cx="0" cy="189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2480" name="Line 16"/>
            <p:cNvSpPr>
              <a:spLocks noChangeShapeType="1"/>
            </p:cNvSpPr>
            <p:nvPr/>
          </p:nvSpPr>
          <p:spPr bwMode="auto">
            <a:xfrm flipH="1">
              <a:off x="6668" y="2773"/>
              <a:ext cx="204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62481" name="Text Box 17"/>
            <p:cNvSpPr txBox="1">
              <a:spLocks noChangeArrowheads="1"/>
            </p:cNvSpPr>
            <p:nvPr/>
          </p:nvSpPr>
          <p:spPr bwMode="auto">
            <a:xfrm>
              <a:off x="5174" y="8929"/>
              <a:ext cx="1680" cy="900"/>
            </a:xfrm>
            <a:prstGeom prst="rect">
              <a:avLst/>
            </a:prstGeom>
            <a:noFill/>
            <a:ln w="9525">
              <a:noFill/>
              <a:miter lim="800000"/>
              <a:headEnd/>
              <a:tailEnd/>
            </a:ln>
          </p:spPr>
          <p:txBody>
            <a:bodyPr vert="horz" wrap="square" lIns="0" tIns="3600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الحصة السوقية النسبية</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62482" name="Line 18"/>
            <p:cNvSpPr>
              <a:spLocks noChangeShapeType="1"/>
            </p:cNvSpPr>
            <p:nvPr/>
          </p:nvSpPr>
          <p:spPr bwMode="auto">
            <a:xfrm flipH="1">
              <a:off x="6770" y="9349"/>
              <a:ext cx="12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grpSp>
      <p:graphicFrame>
        <p:nvGraphicFramePr>
          <p:cNvPr id="21" name="Tableau 20"/>
          <p:cNvGraphicFramePr>
            <a:graphicFrameLocks noGrp="1"/>
          </p:cNvGraphicFramePr>
          <p:nvPr/>
        </p:nvGraphicFramePr>
        <p:xfrm>
          <a:off x="2803674" y="1690118"/>
          <a:ext cx="3600450" cy="3323058"/>
        </p:xfrm>
        <a:graphic>
          <a:graphicData uri="http://schemas.openxmlformats.org/drawingml/2006/table">
            <a:tbl>
              <a:tblPr rtl="1"/>
              <a:tblGrid>
                <a:gridCol w="1800225"/>
                <a:gridCol w="1800225"/>
              </a:tblGrid>
              <a:tr h="1661529">
                <a:tc>
                  <a:txBody>
                    <a:bodyPr/>
                    <a:lstStyle/>
                    <a:p>
                      <a:pPr algn="ctr" rtl="1">
                        <a:lnSpc>
                          <a:spcPct val="115000"/>
                        </a:lnSpc>
                        <a:spcAft>
                          <a:spcPts val="0"/>
                        </a:spcAft>
                      </a:pPr>
                      <a:endParaRPr lang="ar-SA" sz="1500" dirty="0" smtClean="0">
                        <a:solidFill>
                          <a:srgbClr val="000000"/>
                        </a:solidFill>
                        <a:latin typeface="Times New Roman"/>
                        <a:ea typeface="SimSun"/>
                        <a:cs typeface="Arial"/>
                      </a:endParaRPr>
                    </a:p>
                    <a:p>
                      <a:pPr algn="ctr" rtl="0">
                        <a:lnSpc>
                          <a:spcPct val="115000"/>
                        </a:lnSpc>
                        <a:spcAft>
                          <a:spcPts val="0"/>
                        </a:spcAft>
                      </a:pPr>
                      <a:r>
                        <a:rPr lang="ar-SA" sz="1600" b="1" dirty="0" smtClean="0">
                          <a:solidFill>
                            <a:srgbClr val="000000"/>
                          </a:solidFill>
                          <a:latin typeface="Times New Roman"/>
                          <a:ea typeface="SimSun"/>
                          <a:cs typeface="Traditional Arabic"/>
                        </a:rPr>
                        <a:t>علامات الاستفهام</a:t>
                      </a:r>
                      <a:endParaRPr lang="fr-FR" sz="1200" b="1" dirty="0">
                        <a:solidFill>
                          <a:srgbClr val="000000"/>
                        </a:solidFill>
                        <a:latin typeface="Times New Roman"/>
                        <a:ea typeface="SimSun"/>
                        <a:cs typeface="Arial"/>
                      </a:endParaRPr>
                    </a:p>
                    <a:p>
                      <a:pPr algn="ctr" rtl="1">
                        <a:lnSpc>
                          <a:spcPct val="115000"/>
                        </a:lnSpc>
                        <a:spcAft>
                          <a:spcPts val="0"/>
                        </a:spcAft>
                      </a:pPr>
                      <a:r>
                        <a:rPr lang="ar-SA" sz="1200" i="1" dirty="0">
                          <a:solidFill>
                            <a:srgbClr val="000000"/>
                          </a:solidFill>
                          <a:latin typeface="Times New Roman"/>
                          <a:ea typeface="SimSun"/>
                          <a:cs typeface="Arial"/>
                        </a:rPr>
                        <a:t> </a:t>
                      </a:r>
                      <a:r>
                        <a:rPr lang="ar-SA" sz="1200" i="1" dirty="0" err="1" smtClean="0">
                          <a:solidFill>
                            <a:srgbClr val="000000"/>
                          </a:solidFill>
                          <a:latin typeface="Times New Roman"/>
                          <a:ea typeface="SimSun"/>
                          <a:cs typeface="Arial"/>
                        </a:rPr>
                        <a:t>(</a:t>
                      </a:r>
                      <a:r>
                        <a:rPr lang="fr-FR" sz="1200" i="1" kern="1200" dirty="0" smtClean="0">
                          <a:solidFill>
                            <a:srgbClr val="000000"/>
                          </a:solidFill>
                          <a:latin typeface="Times New Roman"/>
                          <a:ea typeface="SimSun"/>
                          <a:cs typeface="Arial"/>
                        </a:rPr>
                        <a:t>Question marks</a:t>
                      </a:r>
                      <a:r>
                        <a:rPr lang="ar-SA" sz="1200" i="1" dirty="0" err="1" smtClean="0">
                          <a:solidFill>
                            <a:srgbClr val="000000"/>
                          </a:solidFill>
                          <a:latin typeface="Times New Roman"/>
                          <a:ea typeface="SimSun"/>
                          <a:cs typeface="Arial"/>
                        </a:rPr>
                        <a:t>)</a:t>
                      </a:r>
                      <a:endParaRPr lang="fr-FR" sz="1200" dirty="0">
                        <a:solidFill>
                          <a:srgbClr val="000000"/>
                        </a:solidFill>
                        <a:latin typeface="Times New Roman"/>
                        <a:ea typeface="SimSun"/>
                        <a:cs typeface="Arial"/>
                      </a:endParaRPr>
                    </a:p>
                    <a:p>
                      <a:pPr algn="ctr" rtl="0">
                        <a:lnSpc>
                          <a:spcPct val="115000"/>
                        </a:lnSpc>
                        <a:spcAft>
                          <a:spcPts val="0"/>
                        </a:spcAft>
                      </a:pPr>
                      <a:r>
                        <a:rPr lang="ar-SA" sz="1600" dirty="0">
                          <a:solidFill>
                            <a:srgbClr val="000000"/>
                          </a:solidFill>
                          <a:latin typeface="Times New Roman"/>
                          <a:ea typeface="SimSun"/>
                          <a:cs typeface="Traditional Arabic"/>
                        </a:rPr>
                        <a:t>احتياج </a:t>
                      </a:r>
                      <a:r>
                        <a:rPr lang="ar-SA" sz="1600" dirty="0" err="1">
                          <a:solidFill>
                            <a:srgbClr val="000000"/>
                          </a:solidFill>
                          <a:latin typeface="Times New Roman"/>
                          <a:ea typeface="SimSun"/>
                          <a:cs typeface="Traditional Arabic"/>
                        </a:rPr>
                        <a:t>السيولة </a:t>
                      </a:r>
                      <a:r>
                        <a:rPr lang="ar-SA" sz="1300" dirty="0">
                          <a:solidFill>
                            <a:srgbClr val="000000"/>
                          </a:solidFill>
                          <a:latin typeface="Times New Roman"/>
                          <a:ea typeface="SimSun"/>
                          <a:cs typeface="Arial"/>
                        </a:rPr>
                        <a:t>(</a:t>
                      </a:r>
                      <a:r>
                        <a:rPr lang="ar-SA" sz="1600" dirty="0">
                          <a:solidFill>
                            <a:srgbClr val="000000"/>
                          </a:solidFill>
                          <a:latin typeface="Times New Roman"/>
                          <a:ea typeface="SimSun"/>
                          <a:cs typeface="Traditional Arabic"/>
                        </a:rPr>
                        <a:t>تساهم في النمو ولكن تحتاج </a:t>
                      </a:r>
                      <a:r>
                        <a:rPr lang="ar-SA" sz="1600" dirty="0" smtClean="0">
                          <a:solidFill>
                            <a:srgbClr val="000000"/>
                          </a:solidFill>
                          <a:latin typeface="Times New Roman"/>
                          <a:ea typeface="SimSun"/>
                          <a:cs typeface="Traditional Arabic"/>
                        </a:rPr>
                        <a:t>إلى السيولة</a:t>
                      </a:r>
                      <a:r>
                        <a:rPr lang="ar-SA" sz="1300" dirty="0" err="1" smtClean="0">
                          <a:solidFill>
                            <a:srgbClr val="000000"/>
                          </a:solidFill>
                          <a:latin typeface="Times New Roman"/>
                          <a:ea typeface="SimSun"/>
                          <a:cs typeface="Arial"/>
                        </a:rPr>
                        <a:t>)</a:t>
                      </a:r>
                      <a:endParaRPr lang="fr-FR" sz="1200" dirty="0">
                        <a:solidFill>
                          <a:srgbClr val="000000"/>
                        </a:solidFill>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ar-SA" sz="1500" dirty="0" smtClean="0">
                        <a:solidFill>
                          <a:srgbClr val="000000"/>
                        </a:solidFill>
                        <a:latin typeface="Times New Roman"/>
                        <a:ea typeface="SimSun"/>
                        <a:cs typeface="Arial"/>
                      </a:endParaRPr>
                    </a:p>
                    <a:p>
                      <a:pPr algn="ctr" rtl="0">
                        <a:lnSpc>
                          <a:spcPct val="115000"/>
                        </a:lnSpc>
                        <a:spcAft>
                          <a:spcPts val="0"/>
                        </a:spcAft>
                      </a:pPr>
                      <a:r>
                        <a:rPr lang="ar-SA" sz="1600" b="1" dirty="0" smtClean="0">
                          <a:solidFill>
                            <a:srgbClr val="000000"/>
                          </a:solidFill>
                          <a:latin typeface="Times New Roman"/>
                          <a:ea typeface="SimSun"/>
                          <a:cs typeface="Traditional Arabic"/>
                        </a:rPr>
                        <a:t>النجوم</a:t>
                      </a:r>
                      <a:endParaRPr lang="fr-FR" sz="1200" b="1" dirty="0">
                        <a:solidFill>
                          <a:srgbClr val="000000"/>
                        </a:solidFill>
                        <a:latin typeface="Times New Roman"/>
                        <a:ea typeface="SimSun"/>
                        <a:cs typeface="Arial"/>
                      </a:endParaRPr>
                    </a:p>
                    <a:p>
                      <a:pPr marL="0" marR="0" indent="0" algn="ctr" defTabSz="914400" rtl="1" eaLnBrk="1" fontAlgn="auto" latinLnBrk="0" hangingPunct="1">
                        <a:lnSpc>
                          <a:spcPct val="115000"/>
                        </a:lnSpc>
                        <a:spcBef>
                          <a:spcPts val="0"/>
                        </a:spcBef>
                        <a:spcAft>
                          <a:spcPts val="0"/>
                        </a:spcAft>
                        <a:buClrTx/>
                        <a:buSzTx/>
                        <a:buFontTx/>
                        <a:buNone/>
                        <a:tabLst/>
                        <a:defRPr/>
                      </a:pPr>
                      <a:r>
                        <a:rPr lang="ar-SA" sz="1200" i="1" dirty="0">
                          <a:solidFill>
                            <a:srgbClr val="000000"/>
                          </a:solidFill>
                          <a:latin typeface="Times New Roman"/>
                          <a:ea typeface="SimSun"/>
                          <a:cs typeface="Arial"/>
                        </a:rPr>
                        <a:t> </a:t>
                      </a:r>
                      <a:r>
                        <a:rPr lang="ar-SA" sz="1200" i="1" dirty="0" err="1" smtClean="0">
                          <a:solidFill>
                            <a:srgbClr val="000000"/>
                          </a:solidFill>
                          <a:latin typeface="Times New Roman"/>
                          <a:ea typeface="SimSun"/>
                          <a:cs typeface="Arial"/>
                        </a:rPr>
                        <a:t>(</a:t>
                      </a:r>
                      <a:r>
                        <a:rPr lang="fr-FR" sz="1200" i="1" kern="1200" dirty="0" smtClean="0">
                          <a:solidFill>
                            <a:srgbClr val="000000"/>
                          </a:solidFill>
                          <a:latin typeface="Times New Roman"/>
                          <a:ea typeface="SimSun"/>
                          <a:cs typeface="Arial"/>
                        </a:rPr>
                        <a:t>Stars</a:t>
                      </a:r>
                      <a:r>
                        <a:rPr lang="ar-SA" sz="1200" i="1" dirty="0" err="1" smtClean="0">
                          <a:solidFill>
                            <a:srgbClr val="000000"/>
                          </a:solidFill>
                          <a:latin typeface="Times New Roman"/>
                          <a:ea typeface="SimSun"/>
                          <a:cs typeface="Arial"/>
                        </a:rPr>
                        <a:t>)</a:t>
                      </a:r>
                      <a:endParaRPr lang="fr-FR" sz="1200" dirty="0">
                        <a:solidFill>
                          <a:srgbClr val="000000"/>
                        </a:solidFill>
                        <a:latin typeface="Times New Roman"/>
                        <a:ea typeface="SimSun"/>
                        <a:cs typeface="Arial"/>
                      </a:endParaRPr>
                    </a:p>
                    <a:p>
                      <a:pPr algn="ctr" rtl="0">
                        <a:lnSpc>
                          <a:spcPct val="115000"/>
                        </a:lnSpc>
                        <a:spcAft>
                          <a:spcPts val="0"/>
                        </a:spcAft>
                      </a:pPr>
                      <a:r>
                        <a:rPr lang="ar-SA" sz="1600" dirty="0">
                          <a:solidFill>
                            <a:srgbClr val="000000"/>
                          </a:solidFill>
                          <a:latin typeface="Times New Roman"/>
                          <a:ea typeface="SimSun"/>
                          <a:cs typeface="Traditional Arabic"/>
                        </a:rPr>
                        <a:t>توازن في الاحتياج إلى السيولة وفي تقديم فائض فيها</a:t>
                      </a:r>
                      <a:r>
                        <a:rPr lang="ar-SA" sz="1300" dirty="0">
                          <a:solidFill>
                            <a:srgbClr val="000000"/>
                          </a:solidFill>
                          <a:latin typeface="Times New Roman"/>
                          <a:ea typeface="SimSun"/>
                          <a:cs typeface="Arial"/>
                        </a:rPr>
                        <a:t>(</a:t>
                      </a:r>
                      <a:r>
                        <a:rPr lang="ar-SA" sz="1600" dirty="0">
                          <a:solidFill>
                            <a:srgbClr val="000000"/>
                          </a:solidFill>
                          <a:latin typeface="Times New Roman"/>
                          <a:ea typeface="SimSun"/>
                          <a:cs typeface="Traditional Arabic"/>
                        </a:rPr>
                        <a:t>تساهم في النمو </a:t>
                      </a:r>
                      <a:r>
                        <a:rPr lang="ar-SA" sz="1600" dirty="0" err="1">
                          <a:solidFill>
                            <a:srgbClr val="000000"/>
                          </a:solidFill>
                          <a:latin typeface="Times New Roman"/>
                          <a:ea typeface="SimSun"/>
                          <a:cs typeface="Traditional Arabic"/>
                        </a:rPr>
                        <a:t>وتتمول</a:t>
                      </a:r>
                      <a:r>
                        <a:rPr lang="ar-SA" sz="1600" dirty="0">
                          <a:solidFill>
                            <a:srgbClr val="000000"/>
                          </a:solidFill>
                          <a:latin typeface="Times New Roman"/>
                          <a:ea typeface="SimSun"/>
                          <a:cs typeface="Traditional Arabic"/>
                        </a:rPr>
                        <a:t> ذاتيا</a:t>
                      </a:r>
                      <a:r>
                        <a:rPr lang="ar-SA" sz="1300" dirty="0" err="1">
                          <a:solidFill>
                            <a:srgbClr val="000000"/>
                          </a:solidFill>
                          <a:latin typeface="Times New Roman"/>
                          <a:ea typeface="SimSun"/>
                          <a:cs typeface="Arial"/>
                        </a:rPr>
                        <a:t>)</a:t>
                      </a:r>
                      <a:endParaRPr lang="fr-FR" sz="1200" dirty="0">
                        <a:solidFill>
                          <a:srgbClr val="000000"/>
                        </a:solidFill>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61529">
                <a:tc>
                  <a:txBody>
                    <a:bodyPr/>
                    <a:lstStyle/>
                    <a:p>
                      <a:pPr algn="ctr" rtl="1">
                        <a:lnSpc>
                          <a:spcPct val="115000"/>
                        </a:lnSpc>
                        <a:spcAft>
                          <a:spcPts val="0"/>
                        </a:spcAft>
                      </a:pPr>
                      <a:endParaRPr lang="ar-SA" sz="1500" dirty="0" smtClean="0">
                        <a:solidFill>
                          <a:srgbClr val="000000"/>
                        </a:solidFill>
                        <a:latin typeface="Times New Roman"/>
                        <a:ea typeface="SimSun"/>
                        <a:cs typeface="Arial"/>
                      </a:endParaRPr>
                    </a:p>
                    <a:p>
                      <a:pPr algn="ctr" rtl="0">
                        <a:lnSpc>
                          <a:spcPct val="115000"/>
                        </a:lnSpc>
                        <a:spcAft>
                          <a:spcPts val="0"/>
                        </a:spcAft>
                      </a:pPr>
                      <a:r>
                        <a:rPr lang="ar-SA" sz="1600" b="1" dirty="0" smtClean="0">
                          <a:solidFill>
                            <a:srgbClr val="000000"/>
                          </a:solidFill>
                          <a:latin typeface="Times New Roman"/>
                          <a:ea typeface="SimSun"/>
                          <a:cs typeface="Traditional Arabic"/>
                        </a:rPr>
                        <a:t>الكلاب</a:t>
                      </a:r>
                      <a:endParaRPr lang="fr-FR" sz="1200" b="1" dirty="0">
                        <a:solidFill>
                          <a:srgbClr val="000000"/>
                        </a:solidFill>
                        <a:latin typeface="Times New Roman"/>
                        <a:ea typeface="SimSun"/>
                        <a:cs typeface="Arial"/>
                      </a:endParaRPr>
                    </a:p>
                    <a:p>
                      <a:pPr algn="ctr" rtl="1">
                        <a:lnSpc>
                          <a:spcPct val="115000"/>
                        </a:lnSpc>
                        <a:spcAft>
                          <a:spcPts val="0"/>
                        </a:spcAft>
                      </a:pPr>
                      <a:r>
                        <a:rPr lang="ar-SA" sz="1200" i="1" dirty="0" err="1" smtClean="0">
                          <a:solidFill>
                            <a:srgbClr val="000000"/>
                          </a:solidFill>
                          <a:latin typeface="Times New Roman"/>
                          <a:ea typeface="SimSun"/>
                          <a:cs typeface="Arial"/>
                        </a:rPr>
                        <a:t>(</a:t>
                      </a:r>
                      <a:r>
                        <a:rPr lang="fr-FR" sz="1200" i="1" kern="1200" dirty="0" err="1" smtClean="0">
                          <a:solidFill>
                            <a:srgbClr val="000000"/>
                          </a:solidFill>
                          <a:latin typeface="Times New Roman"/>
                          <a:ea typeface="SimSun"/>
                          <a:cs typeface="Arial"/>
                        </a:rPr>
                        <a:t>Dogs</a:t>
                      </a:r>
                      <a:r>
                        <a:rPr lang="ar-SA" sz="1200" i="1" dirty="0" err="1" smtClean="0">
                          <a:solidFill>
                            <a:srgbClr val="000000"/>
                          </a:solidFill>
                          <a:latin typeface="Times New Roman"/>
                          <a:ea typeface="SimSun"/>
                          <a:cs typeface="Arial"/>
                        </a:rPr>
                        <a:t>)</a:t>
                      </a:r>
                      <a:endParaRPr lang="fr-FR" sz="1200" dirty="0">
                        <a:solidFill>
                          <a:srgbClr val="000000"/>
                        </a:solidFill>
                        <a:latin typeface="Times New Roman"/>
                        <a:ea typeface="SimSun"/>
                        <a:cs typeface="Arial"/>
                      </a:endParaRPr>
                    </a:p>
                    <a:p>
                      <a:pPr algn="ctr" rtl="1">
                        <a:lnSpc>
                          <a:spcPct val="115000"/>
                        </a:lnSpc>
                        <a:spcAft>
                          <a:spcPts val="0"/>
                        </a:spcAft>
                      </a:pPr>
                      <a:r>
                        <a:rPr lang="ar-SA" sz="1600" dirty="0">
                          <a:solidFill>
                            <a:srgbClr val="000000"/>
                          </a:solidFill>
                          <a:latin typeface="Times New Roman"/>
                          <a:ea typeface="SimSun"/>
                          <a:cs typeface="Traditional Arabic"/>
                        </a:rPr>
                        <a:t>توازن في الاحتياج والفائض</a:t>
                      </a:r>
                      <a:r>
                        <a:rPr lang="ar-SA" sz="1300" dirty="0">
                          <a:solidFill>
                            <a:srgbClr val="000000"/>
                          </a:solidFill>
                          <a:latin typeface="Times New Roman"/>
                          <a:ea typeface="SimSun"/>
                          <a:cs typeface="Arial"/>
                        </a:rPr>
                        <a:t>(</a:t>
                      </a:r>
                      <a:r>
                        <a:rPr lang="ar-SA" sz="1600" dirty="0">
                          <a:solidFill>
                            <a:srgbClr val="000000"/>
                          </a:solidFill>
                          <a:latin typeface="Times New Roman"/>
                          <a:ea typeface="SimSun"/>
                          <a:cs typeface="Traditional Arabic"/>
                        </a:rPr>
                        <a:t>عدم المساهمة في النمو </a:t>
                      </a:r>
                      <a:r>
                        <a:rPr lang="ar-SA" sz="1600" dirty="0" smtClean="0">
                          <a:solidFill>
                            <a:srgbClr val="000000"/>
                          </a:solidFill>
                          <a:latin typeface="Times New Roman"/>
                          <a:ea typeface="SimSun"/>
                          <a:cs typeface="Traditional Arabic"/>
                        </a:rPr>
                        <a:t>والأرباح</a:t>
                      </a:r>
                      <a:r>
                        <a:rPr lang="ar-SA" sz="1300" dirty="0" err="1" smtClean="0">
                          <a:solidFill>
                            <a:srgbClr val="000000"/>
                          </a:solidFill>
                          <a:latin typeface="Times New Roman"/>
                          <a:ea typeface="SimSun"/>
                          <a:cs typeface="Arial"/>
                        </a:rPr>
                        <a:t>)</a:t>
                      </a:r>
                      <a:endParaRPr lang="fr-FR" sz="1200" dirty="0">
                        <a:solidFill>
                          <a:srgbClr val="000000"/>
                        </a:solidFill>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endParaRPr lang="ar-SA" sz="1500" dirty="0" smtClean="0">
                        <a:solidFill>
                          <a:srgbClr val="000000"/>
                        </a:solidFill>
                        <a:latin typeface="Times New Roman"/>
                        <a:ea typeface="SimSun"/>
                        <a:cs typeface="Arial"/>
                      </a:endParaRPr>
                    </a:p>
                    <a:p>
                      <a:pPr algn="ctr" rtl="1">
                        <a:lnSpc>
                          <a:spcPct val="115000"/>
                        </a:lnSpc>
                        <a:spcAft>
                          <a:spcPts val="0"/>
                        </a:spcAft>
                      </a:pPr>
                      <a:r>
                        <a:rPr lang="ar-SA" sz="1600" b="1" dirty="0" smtClean="0">
                          <a:solidFill>
                            <a:srgbClr val="000000"/>
                          </a:solidFill>
                          <a:latin typeface="Times New Roman"/>
                          <a:ea typeface="SimSun"/>
                          <a:cs typeface="Traditional Arabic"/>
                        </a:rPr>
                        <a:t>البقرة </a:t>
                      </a:r>
                      <a:r>
                        <a:rPr lang="ar-SA" sz="1600" b="1" dirty="0">
                          <a:solidFill>
                            <a:srgbClr val="000000"/>
                          </a:solidFill>
                          <a:latin typeface="Times New Roman"/>
                          <a:ea typeface="SimSun"/>
                          <a:cs typeface="Traditional Arabic"/>
                        </a:rPr>
                        <a:t>الحلوب</a:t>
                      </a:r>
                      <a:endParaRPr lang="fr-FR" sz="1200" b="1" dirty="0">
                        <a:solidFill>
                          <a:srgbClr val="000000"/>
                        </a:solidFill>
                        <a:latin typeface="Times New Roman"/>
                        <a:ea typeface="SimSun"/>
                        <a:cs typeface="Arial"/>
                      </a:endParaRPr>
                    </a:p>
                    <a:p>
                      <a:pPr algn="ctr" rtl="1">
                        <a:lnSpc>
                          <a:spcPct val="115000"/>
                        </a:lnSpc>
                        <a:spcAft>
                          <a:spcPts val="0"/>
                        </a:spcAft>
                      </a:pPr>
                      <a:r>
                        <a:rPr lang="ar-SA" sz="1200" i="1" dirty="0" err="1" smtClean="0">
                          <a:solidFill>
                            <a:srgbClr val="000000"/>
                          </a:solidFill>
                          <a:latin typeface="Times New Roman"/>
                          <a:ea typeface="SimSun"/>
                          <a:cs typeface="Arial"/>
                        </a:rPr>
                        <a:t>(</a:t>
                      </a:r>
                      <a:r>
                        <a:rPr lang="fr-FR" sz="1200" i="1" kern="1200" dirty="0" smtClean="0">
                          <a:solidFill>
                            <a:srgbClr val="000000"/>
                          </a:solidFill>
                          <a:latin typeface="Times New Roman"/>
                          <a:ea typeface="SimSun"/>
                          <a:cs typeface="Arial"/>
                        </a:rPr>
                        <a:t>Cash Cows</a:t>
                      </a:r>
                      <a:r>
                        <a:rPr lang="ar-SA" sz="1200" i="1" kern="1200" dirty="0" err="1" smtClean="0">
                          <a:solidFill>
                            <a:srgbClr val="000000"/>
                          </a:solidFill>
                          <a:latin typeface="Times New Roman"/>
                          <a:ea typeface="SimSun"/>
                          <a:cs typeface="Arial"/>
                        </a:rPr>
                        <a:t>)</a:t>
                      </a:r>
                      <a:endParaRPr lang="fr-FR" sz="1200" i="1" kern="1200" dirty="0">
                        <a:solidFill>
                          <a:srgbClr val="000000"/>
                        </a:solidFill>
                        <a:latin typeface="Times New Roman"/>
                        <a:ea typeface="SimSun"/>
                        <a:cs typeface="Arial"/>
                      </a:endParaRPr>
                    </a:p>
                    <a:p>
                      <a:pPr algn="ctr" rtl="1">
                        <a:lnSpc>
                          <a:spcPct val="115000"/>
                        </a:lnSpc>
                        <a:spcAft>
                          <a:spcPts val="0"/>
                        </a:spcAft>
                      </a:pPr>
                      <a:r>
                        <a:rPr lang="ar-SA" sz="1600" dirty="0">
                          <a:solidFill>
                            <a:srgbClr val="000000"/>
                          </a:solidFill>
                          <a:latin typeface="Times New Roman"/>
                          <a:ea typeface="SimSun"/>
                          <a:cs typeface="Traditional Arabic"/>
                        </a:rPr>
                        <a:t>فائض في السيولة</a:t>
                      </a:r>
                      <a:r>
                        <a:rPr lang="ar-SA" sz="1300" dirty="0">
                          <a:solidFill>
                            <a:srgbClr val="000000"/>
                          </a:solidFill>
                          <a:latin typeface="Times New Roman"/>
                          <a:ea typeface="SimSun"/>
                          <a:cs typeface="Arial"/>
                        </a:rPr>
                        <a:t>(</a:t>
                      </a:r>
                      <a:r>
                        <a:rPr lang="ar-SA" sz="1600" dirty="0">
                          <a:solidFill>
                            <a:srgbClr val="000000"/>
                          </a:solidFill>
                          <a:latin typeface="Times New Roman"/>
                          <a:ea typeface="SimSun"/>
                          <a:cs typeface="Traditional Arabic"/>
                        </a:rPr>
                        <a:t>مساهمة محدودة في النمو ولكن مع تحقيق فائض مهم في السيولة</a:t>
                      </a:r>
                      <a:r>
                        <a:rPr lang="ar-SA" sz="1300" dirty="0" err="1">
                          <a:solidFill>
                            <a:srgbClr val="000000"/>
                          </a:solidFill>
                          <a:latin typeface="Times New Roman"/>
                          <a:ea typeface="SimSun"/>
                          <a:cs typeface="Arial"/>
                        </a:rPr>
                        <a:t>)</a:t>
                      </a:r>
                      <a:endParaRPr lang="fr-FR" sz="1200" dirty="0">
                        <a:solidFill>
                          <a:srgbClr val="000000"/>
                        </a:solidFill>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 name="ZoneTexte 21"/>
          <p:cNvSpPr txBox="1"/>
          <p:nvPr/>
        </p:nvSpPr>
        <p:spPr>
          <a:xfrm>
            <a:off x="611560" y="5858688"/>
            <a:ext cx="7920880" cy="738664"/>
          </a:xfrm>
          <a:prstGeom prst="rect">
            <a:avLst/>
          </a:prstGeom>
          <a:noFill/>
        </p:spPr>
        <p:txBody>
          <a:bodyPr wrap="square" rtlCol="0">
            <a:spAutoFit/>
          </a:bodyPr>
          <a:lstStyle/>
          <a:p>
            <a:pPr algn="ctr" rtl="1"/>
            <a:r>
              <a:rPr lang="ar-SA" sz="1400" b="1" u="sng" dirty="0" smtClean="0">
                <a:solidFill>
                  <a:srgbClr val="000000"/>
                </a:solidFill>
              </a:rPr>
              <a:t>شكل:</a:t>
            </a:r>
            <a:r>
              <a:rPr lang="ar-SA" sz="1400" dirty="0" smtClean="0">
                <a:solidFill>
                  <a:srgbClr val="000000"/>
                </a:solidFill>
              </a:rPr>
              <a:t> مصفوفة</a:t>
            </a:r>
            <a:r>
              <a:rPr lang="fr-FR" sz="1400" i="1" dirty="0" smtClean="0">
                <a:solidFill>
                  <a:srgbClr val="000000"/>
                </a:solidFill>
              </a:rPr>
              <a:t>BCG</a:t>
            </a:r>
            <a:r>
              <a:rPr lang="fr-FR" sz="1400" dirty="0" smtClean="0">
                <a:solidFill>
                  <a:srgbClr val="000000"/>
                </a:solidFill>
              </a:rPr>
              <a:t> </a:t>
            </a:r>
          </a:p>
          <a:p>
            <a:pPr algn="ctr" rtl="1"/>
            <a:r>
              <a:rPr lang="fr-FR" sz="1400" dirty="0" smtClean="0">
                <a:solidFill>
                  <a:srgbClr val="000000"/>
                </a:solidFill>
              </a:rPr>
              <a:t> </a:t>
            </a:r>
            <a:r>
              <a:rPr lang="ar-SA" sz="1400" b="1" u="sng" dirty="0" smtClean="0">
                <a:solidFill>
                  <a:srgbClr val="000000"/>
                </a:solidFill>
              </a:rPr>
              <a:t>المصـدر</a:t>
            </a:r>
            <a:r>
              <a:rPr lang="ar-SA" sz="1400" b="1" dirty="0" smtClean="0">
                <a:solidFill>
                  <a:srgbClr val="000000"/>
                </a:solidFill>
              </a:rPr>
              <a:t>:</a:t>
            </a:r>
            <a:r>
              <a:rPr lang="ar-SA" sz="1400" i="1" dirty="0" smtClean="0">
                <a:solidFill>
                  <a:srgbClr val="000000"/>
                </a:solidFill>
              </a:rPr>
              <a:t>عبد الرزاق بن حبيب، </a:t>
            </a:r>
            <a:r>
              <a:rPr lang="ar-SA" sz="1400" i="1" u="sng" dirty="0" smtClean="0">
                <a:solidFill>
                  <a:srgbClr val="000000"/>
                </a:solidFill>
              </a:rPr>
              <a:t>اقتصاد وتسيير المؤسسة</a:t>
            </a:r>
            <a:r>
              <a:rPr lang="ar-SA" sz="1400" i="1" dirty="0" smtClean="0">
                <a:solidFill>
                  <a:srgbClr val="000000"/>
                </a:solidFill>
              </a:rPr>
              <a:t>، ديوان المطبوعات الجامعية، الجزائر </a:t>
            </a:r>
            <a:r>
              <a:rPr lang="ar-SA" sz="1200" i="1" dirty="0" smtClean="0">
                <a:solidFill>
                  <a:srgbClr val="000000"/>
                </a:solidFill>
              </a:rPr>
              <a:t>2000</a:t>
            </a:r>
            <a:r>
              <a:rPr lang="ar-SA" sz="1400" i="1" dirty="0" smtClean="0">
                <a:solidFill>
                  <a:srgbClr val="000000"/>
                </a:solidFill>
              </a:rPr>
              <a:t>، ص: </a:t>
            </a:r>
            <a:r>
              <a:rPr lang="ar-SA" sz="1200" i="1" dirty="0" smtClean="0">
                <a:solidFill>
                  <a:srgbClr val="000000"/>
                </a:solidFill>
              </a:rPr>
              <a:t>154</a:t>
            </a:r>
            <a:endParaRPr lang="fr-FR" sz="1200" dirty="0" smtClean="0">
              <a:solidFill>
                <a:srgbClr val="000000"/>
              </a:solidFill>
            </a:endParaRPr>
          </a:p>
          <a:p>
            <a:endParaRPr lang="fr-FR" sz="1400" dirty="0">
              <a:solidFill>
                <a:srgbClr val="0000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899592" y="1772816"/>
            <a:ext cx="7560840" cy="3683060"/>
          </a:xfrm>
          <a:prstGeom prst="rect">
            <a:avLst/>
          </a:prstGeom>
          <a:noFill/>
        </p:spPr>
        <p:txBody>
          <a:bodyPr wrap="square" rtlCol="0">
            <a:spAutoFit/>
          </a:bodyPr>
          <a:lstStyle/>
          <a:p>
            <a:pPr algn="just" rtl="1">
              <a:lnSpc>
                <a:spcPts val="2500"/>
              </a:lnSpc>
              <a:spcAft>
                <a:spcPts val="1200"/>
              </a:spcAft>
            </a:pPr>
            <a:r>
              <a:rPr lang="ar-SA" b="1" dirty="0" smtClean="0">
                <a:solidFill>
                  <a:srgbClr val="000000"/>
                </a:solidFill>
              </a:rPr>
              <a:t> </a:t>
            </a:r>
            <a:r>
              <a:rPr lang="ar-SA" sz="1700" dirty="0" smtClean="0">
                <a:solidFill>
                  <a:srgbClr val="000000"/>
                </a:solidFill>
              </a:rPr>
              <a:t>وفي ضوء هذا التحليل فإنه يمكن اقتراح أربعة قرارات استراتيجية تتفق مع منهج مجموعة بوسطن الاستشارية وهي:</a:t>
            </a:r>
            <a:endParaRPr lang="fr-FR" sz="1700" dirty="0" smtClean="0">
              <a:solidFill>
                <a:srgbClr val="000000"/>
              </a:solidFill>
            </a:endParaRPr>
          </a:p>
          <a:p>
            <a:pPr algn="just" rtl="1">
              <a:lnSpc>
                <a:spcPts val="2500"/>
              </a:lnSpc>
              <a:spcAft>
                <a:spcPts val="600"/>
              </a:spcAft>
              <a:buFont typeface="Arial" pitchFamily="34" charset="0"/>
              <a:buChar char="•"/>
            </a:pPr>
            <a:r>
              <a:rPr lang="ar-SA" dirty="0" smtClean="0">
                <a:solidFill>
                  <a:srgbClr val="000000"/>
                </a:solidFill>
              </a:rPr>
              <a:t> </a:t>
            </a:r>
            <a:r>
              <a:rPr lang="ar-SA" sz="1600" b="1" u="sng" dirty="0" smtClean="0">
                <a:solidFill>
                  <a:srgbClr val="000000"/>
                </a:solidFill>
              </a:rPr>
              <a:t>بناء أو إنشاء</a:t>
            </a:r>
            <a:r>
              <a:rPr lang="ar-SA" sz="1600" dirty="0" smtClean="0">
                <a:solidFill>
                  <a:srgbClr val="000000"/>
                </a:solidFill>
              </a:rPr>
              <a:t>، ويكون هذا الإجراء صالحا مع بعض نشاطات علامات </a:t>
            </a:r>
            <a:r>
              <a:rPr lang="ar-SA" sz="1600" dirty="0" err="1" smtClean="0">
                <a:solidFill>
                  <a:srgbClr val="000000"/>
                </a:solidFill>
              </a:rPr>
              <a:t>الاستفهام </a:t>
            </a:r>
            <a:r>
              <a:rPr lang="ar-SA" sz="1600" dirty="0" smtClean="0">
                <a:solidFill>
                  <a:srgbClr val="000000"/>
                </a:solidFill>
              </a:rPr>
              <a:t>(المأزق</a:t>
            </a:r>
            <a:r>
              <a:rPr lang="ar-SA" sz="1600" dirty="0" err="1" smtClean="0">
                <a:solidFill>
                  <a:srgbClr val="000000"/>
                </a:solidFill>
              </a:rPr>
              <a:t>)؛</a:t>
            </a:r>
            <a:endParaRPr lang="fr-FR" sz="1600" dirty="0" smtClean="0">
              <a:solidFill>
                <a:srgbClr val="000000"/>
              </a:solidFill>
            </a:endParaRPr>
          </a:p>
          <a:p>
            <a:pPr algn="just" rtl="1">
              <a:lnSpc>
                <a:spcPts val="2500"/>
              </a:lnSpc>
              <a:spcAft>
                <a:spcPts val="600"/>
              </a:spcAft>
              <a:buFont typeface="Arial" pitchFamily="34" charset="0"/>
              <a:buChar char="•"/>
            </a:pPr>
            <a:r>
              <a:rPr lang="ar-SA" sz="1600" dirty="0" smtClean="0">
                <a:solidFill>
                  <a:srgbClr val="000000"/>
                </a:solidFill>
              </a:rPr>
              <a:t> </a:t>
            </a:r>
            <a:r>
              <a:rPr lang="ar-SA" sz="1600" b="1" u="sng" dirty="0" smtClean="0">
                <a:solidFill>
                  <a:srgbClr val="000000"/>
                </a:solidFill>
              </a:rPr>
              <a:t>حفاظ و دعم</a:t>
            </a:r>
            <a:r>
              <a:rPr lang="ar-SA" sz="1600" dirty="0" smtClean="0">
                <a:solidFill>
                  <a:srgbClr val="000000"/>
                </a:solidFill>
              </a:rPr>
              <a:t>، و يكون الهدف حينئذ هو المحافظة على الحصة السوقية للنشاط المعني و تدعيم  بقائه و </a:t>
            </a:r>
            <a:r>
              <a:rPr lang="ar-SA" sz="1600" dirty="0" err="1" smtClean="0">
                <a:solidFill>
                  <a:srgbClr val="000000"/>
                </a:solidFill>
              </a:rPr>
              <a:t>استمراريته</a:t>
            </a:r>
            <a:r>
              <a:rPr lang="ar-SA" sz="1600" dirty="0" smtClean="0">
                <a:solidFill>
                  <a:srgbClr val="000000"/>
                </a:solidFill>
              </a:rPr>
              <a:t>، كما هو الشأن بالنسبة لنشاطات الأعمال في </a:t>
            </a:r>
            <a:r>
              <a:rPr lang="ar-SA" sz="1600" smtClean="0">
                <a:solidFill>
                  <a:srgbClr val="000000"/>
                </a:solidFill>
              </a:rPr>
              <a:t>مرحلة النجوم والبقرات </a:t>
            </a:r>
            <a:r>
              <a:rPr lang="ar-SA" sz="1600" dirty="0" err="1" smtClean="0">
                <a:solidFill>
                  <a:srgbClr val="000000"/>
                </a:solidFill>
              </a:rPr>
              <a:t>الحلوب؛</a:t>
            </a:r>
            <a:r>
              <a:rPr lang="ar-SA" sz="1600" dirty="0" smtClean="0">
                <a:solidFill>
                  <a:srgbClr val="000000"/>
                </a:solidFill>
              </a:rPr>
              <a:t> </a:t>
            </a:r>
            <a:endParaRPr lang="fr-FR" sz="1600" dirty="0" smtClean="0">
              <a:solidFill>
                <a:srgbClr val="000000"/>
              </a:solidFill>
            </a:endParaRPr>
          </a:p>
          <a:p>
            <a:pPr algn="just" rtl="1">
              <a:lnSpc>
                <a:spcPts val="2500"/>
              </a:lnSpc>
              <a:spcAft>
                <a:spcPts val="600"/>
              </a:spcAft>
              <a:buFont typeface="Arial" pitchFamily="34" charset="0"/>
              <a:buChar char="•"/>
            </a:pPr>
            <a:r>
              <a:rPr lang="ar-SA" sz="1600" dirty="0" smtClean="0">
                <a:solidFill>
                  <a:srgbClr val="000000"/>
                </a:solidFill>
              </a:rPr>
              <a:t> </a:t>
            </a:r>
            <a:r>
              <a:rPr lang="ar-SA" sz="1600" b="1" u="sng" dirty="0" smtClean="0">
                <a:solidFill>
                  <a:srgbClr val="000000"/>
                </a:solidFill>
              </a:rPr>
              <a:t>حصاد وقطف</a:t>
            </a:r>
            <a:r>
              <a:rPr lang="ar-SA" sz="1600" dirty="0" smtClean="0">
                <a:solidFill>
                  <a:srgbClr val="000000"/>
                </a:solidFill>
              </a:rPr>
              <a:t>، حيث يكون الهدف في هذه الحالة زيادة جني و تحصيل التدفقات المالية على المدى القصير، كما هو شأن بعض نشاطات البقرات الحلوب التي أخذت تضعف في </a:t>
            </a:r>
            <a:r>
              <a:rPr lang="ar-SA" sz="1600" dirty="0" err="1" smtClean="0">
                <a:solidFill>
                  <a:srgbClr val="000000"/>
                </a:solidFill>
              </a:rPr>
              <a:t>أدائها؛</a:t>
            </a:r>
            <a:r>
              <a:rPr lang="ar-SA" sz="1600" dirty="0" smtClean="0">
                <a:solidFill>
                  <a:srgbClr val="000000"/>
                </a:solidFill>
              </a:rPr>
              <a:t> </a:t>
            </a:r>
            <a:endParaRPr lang="fr-FR" sz="1600" dirty="0" smtClean="0">
              <a:solidFill>
                <a:srgbClr val="000000"/>
              </a:solidFill>
            </a:endParaRPr>
          </a:p>
          <a:p>
            <a:pPr algn="just" rtl="1">
              <a:lnSpc>
                <a:spcPts val="2500"/>
              </a:lnSpc>
              <a:spcAft>
                <a:spcPts val="600"/>
              </a:spcAft>
              <a:buFont typeface="Arial" pitchFamily="34" charset="0"/>
              <a:buChar char="•"/>
            </a:pPr>
            <a:r>
              <a:rPr lang="ar-SA" sz="1600" dirty="0" smtClean="0">
                <a:solidFill>
                  <a:srgbClr val="000000"/>
                </a:solidFill>
              </a:rPr>
              <a:t> </a:t>
            </a:r>
            <a:r>
              <a:rPr lang="ar-SA" sz="1600" b="1" u="sng" dirty="0" smtClean="0">
                <a:solidFill>
                  <a:srgbClr val="000000"/>
                </a:solidFill>
              </a:rPr>
              <a:t>تصفية وتجريد</a:t>
            </a:r>
            <a:r>
              <a:rPr lang="ar-SA" sz="1600" dirty="0" smtClean="0">
                <a:solidFill>
                  <a:srgbClr val="000000"/>
                </a:solidFill>
              </a:rPr>
              <a:t>، ويكون الهدف حينها بيع و تصفية النشاط و ذلك لأن الموارد التي يستنزفها يمكن الاستفادة منها أكثر إذا ما وجّهت إلى مجالات أخرى، وهذا صالح مع نشاطات علامة الاستفهام(المأزق) و النّقاط </a:t>
            </a:r>
            <a:r>
              <a:rPr lang="ar-SA" sz="1600" dirty="0" err="1" smtClean="0">
                <a:solidFill>
                  <a:srgbClr val="000000"/>
                </a:solidFill>
              </a:rPr>
              <a:t>الميّتة </a:t>
            </a:r>
            <a:r>
              <a:rPr lang="ar-SA" sz="1600" dirty="0" smtClean="0">
                <a:solidFill>
                  <a:srgbClr val="000000"/>
                </a:solidFill>
              </a:rPr>
              <a:t>(الوزن العاطل)، التي تعمل على امتصاص موارد المؤسسة دون أن تقدر على التحول إلى نجوم أو بقرات حلوب</a:t>
            </a:r>
            <a:endParaRPr lang="fr-FR" sz="1600" dirty="0" smtClean="0">
              <a:solidFill>
                <a:srgbClr val="0000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4283968" y="1052736"/>
            <a:ext cx="4464496" cy="369332"/>
          </a:xfrm>
          <a:prstGeom prst="rect">
            <a:avLst/>
          </a:prstGeom>
          <a:noFill/>
        </p:spPr>
        <p:txBody>
          <a:bodyPr wrap="square" rtlCol="0">
            <a:spAutoFit/>
          </a:bodyPr>
          <a:lstStyle/>
          <a:p>
            <a:r>
              <a:rPr lang="fr-FR" b="1" dirty="0" smtClean="0">
                <a:solidFill>
                  <a:srgbClr val="000000"/>
                </a:solidFill>
              </a:rPr>
              <a:t> </a:t>
            </a:r>
            <a:r>
              <a:rPr lang="ar-SA" b="1" dirty="0" smtClean="0">
                <a:solidFill>
                  <a:srgbClr val="000000"/>
                </a:solidFill>
              </a:rPr>
              <a:t>ثانيا: التسويق الاستراتيجي على مستوى مجال النشاط:</a:t>
            </a:r>
            <a:endParaRPr lang="fr-FR" dirty="0">
              <a:solidFill>
                <a:srgbClr val="000000"/>
              </a:solidFill>
            </a:endParaRPr>
          </a:p>
        </p:txBody>
      </p:sp>
      <p:sp>
        <p:nvSpPr>
          <p:cNvPr id="5" name="ZoneTexte 4"/>
          <p:cNvSpPr txBox="1"/>
          <p:nvPr/>
        </p:nvSpPr>
        <p:spPr>
          <a:xfrm>
            <a:off x="1043608" y="1484784"/>
            <a:ext cx="7416824" cy="1200329"/>
          </a:xfrm>
          <a:prstGeom prst="rect">
            <a:avLst/>
          </a:prstGeom>
          <a:noFill/>
        </p:spPr>
        <p:txBody>
          <a:bodyPr wrap="square" rtlCol="0">
            <a:spAutoFit/>
          </a:bodyPr>
          <a:lstStyle/>
          <a:p>
            <a:pPr algn="just" rtl="1"/>
            <a:r>
              <a:rPr lang="ar-SA" b="1" dirty="0" smtClean="0">
                <a:solidFill>
                  <a:srgbClr val="000000"/>
                </a:solidFill>
              </a:rPr>
              <a:t>1) تحليل وضعية النشاط: </a:t>
            </a:r>
            <a:r>
              <a:rPr lang="ar-SA" dirty="0" smtClean="0">
                <a:solidFill>
                  <a:srgbClr val="000000"/>
                </a:solidFill>
              </a:rPr>
              <a:t>في هذه المرحلة يقوم رجل التسويق بتحليل البيئة الداخلية والخارجية للمؤسسة، وتدعى هذه المرحلة غالبا بتحليل </a:t>
            </a:r>
            <a:r>
              <a:rPr lang="fr-FR" sz="1600" dirty="0" smtClean="0">
                <a:solidFill>
                  <a:srgbClr val="000000"/>
                </a:solidFill>
                <a:latin typeface="Times New Roman" pitchFamily="18" charset="0"/>
                <a:ea typeface="+mj-ea"/>
                <a:cs typeface="Times New Roman" pitchFamily="18" charset="0"/>
              </a:rPr>
              <a:t>SWOT</a:t>
            </a:r>
            <a:r>
              <a:rPr lang="ar-SA" dirty="0" smtClean="0">
                <a:solidFill>
                  <a:srgbClr val="000000"/>
                </a:solidFill>
              </a:rPr>
              <a:t> وهو اختصار يعبر عن الحروف الأولى لكلمات انجليـزية ترمز إلى جوانب </a:t>
            </a:r>
            <a:r>
              <a:rPr lang="ar-SA" dirty="0" err="1" smtClean="0">
                <a:solidFill>
                  <a:srgbClr val="000000"/>
                </a:solidFill>
              </a:rPr>
              <a:t>القوة </a:t>
            </a:r>
            <a:r>
              <a:rPr lang="ar-SA" i="1" dirty="0" err="1" smtClean="0">
                <a:solidFill>
                  <a:srgbClr val="000000"/>
                </a:solidFill>
              </a:rPr>
              <a:t>(</a:t>
            </a:r>
            <a:r>
              <a:rPr lang="en-US" sz="1600" dirty="0" smtClean="0">
                <a:solidFill>
                  <a:srgbClr val="000000"/>
                </a:solidFill>
                <a:latin typeface="Times New Roman" pitchFamily="18" charset="0"/>
                <a:ea typeface="+mj-ea"/>
                <a:cs typeface="Times New Roman" pitchFamily="18" charset="0"/>
              </a:rPr>
              <a:t>Strengths</a:t>
            </a:r>
            <a:r>
              <a:rPr lang="ar-SA" i="1" dirty="0" smtClean="0">
                <a:solidFill>
                  <a:srgbClr val="000000"/>
                </a:solidFill>
              </a:rPr>
              <a:t>)</a:t>
            </a:r>
            <a:r>
              <a:rPr lang="ar-SA" dirty="0" smtClean="0">
                <a:solidFill>
                  <a:srgbClr val="000000"/>
                </a:solidFill>
              </a:rPr>
              <a:t> </a:t>
            </a:r>
            <a:r>
              <a:rPr lang="ar-SA" dirty="0" err="1" smtClean="0">
                <a:solidFill>
                  <a:srgbClr val="000000"/>
                </a:solidFill>
              </a:rPr>
              <a:t>والضعف </a:t>
            </a:r>
            <a:r>
              <a:rPr lang="ar-SA" i="1" dirty="0" err="1" smtClean="0">
                <a:solidFill>
                  <a:srgbClr val="000000"/>
                </a:solidFill>
              </a:rPr>
              <a:t>(</a:t>
            </a:r>
            <a:r>
              <a:rPr lang="en-US" sz="1600" dirty="0" err="1" smtClean="0">
                <a:solidFill>
                  <a:srgbClr val="000000"/>
                </a:solidFill>
                <a:latin typeface="Times New Roman" pitchFamily="18" charset="0"/>
                <a:ea typeface="+mj-ea"/>
                <a:cs typeface="Times New Roman" pitchFamily="18" charset="0"/>
              </a:rPr>
              <a:t>Weaknesses</a:t>
            </a:r>
            <a:r>
              <a:rPr lang="ar-SA" i="1" dirty="0" smtClean="0">
                <a:solidFill>
                  <a:srgbClr val="000000"/>
                </a:solidFill>
              </a:rPr>
              <a:t>)</a:t>
            </a:r>
            <a:r>
              <a:rPr lang="ar-SA" dirty="0" smtClean="0">
                <a:solidFill>
                  <a:srgbClr val="000000"/>
                </a:solidFill>
              </a:rPr>
              <a:t> من جهـة، وإلى جوانب الفرص</a:t>
            </a:r>
            <a:r>
              <a:rPr lang="ar-SA" i="1" dirty="0" err="1" smtClean="0">
                <a:solidFill>
                  <a:srgbClr val="000000"/>
                </a:solidFill>
              </a:rPr>
              <a:t>(</a:t>
            </a:r>
            <a:r>
              <a:rPr lang="fr-FR" sz="1600" dirty="0" err="1" smtClean="0">
                <a:solidFill>
                  <a:srgbClr val="000000"/>
                </a:solidFill>
                <a:latin typeface="Times New Roman" pitchFamily="18" charset="0"/>
                <a:ea typeface="+mj-ea"/>
                <a:cs typeface="Times New Roman" pitchFamily="18" charset="0"/>
              </a:rPr>
              <a:t>Opportunities</a:t>
            </a:r>
            <a:r>
              <a:rPr lang="ar-SA" i="1" dirty="0" smtClean="0">
                <a:solidFill>
                  <a:srgbClr val="000000"/>
                </a:solidFill>
              </a:rPr>
              <a:t>)</a:t>
            </a:r>
            <a:r>
              <a:rPr lang="ar-SA" dirty="0" smtClean="0">
                <a:solidFill>
                  <a:srgbClr val="000000"/>
                </a:solidFill>
              </a:rPr>
              <a:t> </a:t>
            </a:r>
            <a:r>
              <a:rPr lang="ar-SA" dirty="0" err="1" smtClean="0">
                <a:solidFill>
                  <a:srgbClr val="000000"/>
                </a:solidFill>
              </a:rPr>
              <a:t>والتهديدات </a:t>
            </a:r>
            <a:r>
              <a:rPr lang="ar-SA" i="1" dirty="0" err="1" smtClean="0">
                <a:solidFill>
                  <a:srgbClr val="000000"/>
                </a:solidFill>
              </a:rPr>
              <a:t>(</a:t>
            </a:r>
            <a:r>
              <a:rPr lang="fr-FR" sz="1600" dirty="0" err="1" smtClean="0">
                <a:solidFill>
                  <a:srgbClr val="000000"/>
                </a:solidFill>
                <a:latin typeface="Times New Roman" pitchFamily="18" charset="0"/>
                <a:ea typeface="+mj-ea"/>
                <a:cs typeface="Times New Roman" pitchFamily="18" charset="0"/>
              </a:rPr>
              <a:t>Threats</a:t>
            </a:r>
            <a:r>
              <a:rPr lang="ar-SA" i="1" dirty="0" smtClean="0">
                <a:solidFill>
                  <a:srgbClr val="000000"/>
                </a:solidFill>
              </a:rPr>
              <a:t>)</a:t>
            </a:r>
            <a:r>
              <a:rPr lang="ar-SA" dirty="0" smtClean="0">
                <a:solidFill>
                  <a:srgbClr val="000000"/>
                </a:solidFill>
              </a:rPr>
              <a:t> من جهة أخرى</a:t>
            </a:r>
            <a:endParaRPr lang="fr-FR" dirty="0">
              <a:solidFill>
                <a:srgbClr val="000000"/>
              </a:solidFill>
            </a:endParaRPr>
          </a:p>
        </p:txBody>
      </p:sp>
      <p:sp>
        <p:nvSpPr>
          <p:cNvPr id="6" name="ZoneTexte 5"/>
          <p:cNvSpPr txBox="1"/>
          <p:nvPr/>
        </p:nvSpPr>
        <p:spPr>
          <a:xfrm>
            <a:off x="5508104" y="2942942"/>
            <a:ext cx="2520280" cy="2862322"/>
          </a:xfrm>
          <a:prstGeom prst="rect">
            <a:avLst/>
          </a:prstGeom>
          <a:noFill/>
        </p:spPr>
        <p:txBody>
          <a:bodyPr wrap="square" rtlCol="0">
            <a:spAutoFit/>
          </a:bodyPr>
          <a:lstStyle/>
          <a:p>
            <a:pPr lvl="0" algn="just" rtl="1">
              <a:buFont typeface="Arial" pitchFamily="34" charset="0"/>
              <a:buChar char="•"/>
            </a:pPr>
            <a:r>
              <a:rPr lang="ar-SA" b="1" dirty="0" smtClean="0">
                <a:solidFill>
                  <a:srgbClr val="000000"/>
                </a:solidFill>
              </a:rPr>
              <a:t> </a:t>
            </a:r>
            <a:r>
              <a:rPr lang="ar-SA" u="sng" dirty="0" smtClean="0">
                <a:solidFill>
                  <a:srgbClr val="000000"/>
                </a:solidFill>
              </a:rPr>
              <a:t>التحليل </a:t>
            </a:r>
            <a:r>
              <a:rPr lang="ar-SA" u="sng" dirty="0" err="1" smtClean="0">
                <a:solidFill>
                  <a:srgbClr val="000000"/>
                </a:solidFill>
              </a:rPr>
              <a:t>الخارجي </a:t>
            </a:r>
            <a:r>
              <a:rPr lang="ar-SA" u="sng" dirty="0" smtClean="0">
                <a:solidFill>
                  <a:srgbClr val="000000"/>
                </a:solidFill>
              </a:rPr>
              <a:t>(الفرص والتهديدات): </a:t>
            </a:r>
            <a:r>
              <a:rPr lang="ar-SA" dirty="0" smtClean="0">
                <a:solidFill>
                  <a:srgbClr val="000000"/>
                </a:solidFill>
              </a:rPr>
              <a:t>بصفة عـامة فإن المؤسسة تقوم بتحليل البيئة التسويقية الكلية والجزئية لها من أجل الكشف عن جوانب التهديدات التي تواجهها والفرص التي تلوح في المستقبل فتعمل على اجتناب التهديدات واستغلال الفرص.</a:t>
            </a:r>
            <a:endParaRPr lang="fr-FR" dirty="0" smtClean="0">
              <a:solidFill>
                <a:srgbClr val="000000"/>
              </a:solidFill>
            </a:endParaRPr>
          </a:p>
          <a:p>
            <a:pPr algn="just" rtl="1"/>
            <a:endParaRPr lang="fr-FR" dirty="0">
              <a:solidFill>
                <a:srgbClr val="000000"/>
              </a:solidFill>
            </a:endParaRPr>
          </a:p>
        </p:txBody>
      </p:sp>
      <p:grpSp>
        <p:nvGrpSpPr>
          <p:cNvPr id="7" name="Group 2"/>
          <p:cNvGrpSpPr>
            <a:grpSpLocks/>
          </p:cNvGrpSpPr>
          <p:nvPr/>
        </p:nvGrpSpPr>
        <p:grpSpPr bwMode="auto">
          <a:xfrm>
            <a:off x="804292" y="2727970"/>
            <a:ext cx="3695700" cy="3224213"/>
            <a:chOff x="2600" y="7178"/>
            <a:chExt cx="5820" cy="5076"/>
          </a:xfrm>
        </p:grpSpPr>
        <p:sp>
          <p:nvSpPr>
            <p:cNvPr id="8" name="Text Box 3"/>
            <p:cNvSpPr txBox="1">
              <a:spLocks noChangeArrowheads="1"/>
            </p:cNvSpPr>
            <p:nvPr/>
          </p:nvSpPr>
          <p:spPr bwMode="auto">
            <a:xfrm>
              <a:off x="3014" y="11714"/>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ضعيفة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9" name="Text Box 4"/>
            <p:cNvSpPr txBox="1">
              <a:spLocks noChangeArrowheads="1"/>
            </p:cNvSpPr>
            <p:nvPr/>
          </p:nvSpPr>
          <p:spPr bwMode="auto">
            <a:xfrm>
              <a:off x="3056" y="7808"/>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قوية</a:t>
              </a:r>
              <a:r>
                <a:rPr kumimoji="0" lang="fr-FR" sz="1500" b="1" i="0" u="none" strike="noStrike" cap="none" normalizeH="0" baseline="0" smtClean="0">
                  <a:ln>
                    <a:noFill/>
                  </a:ln>
                  <a:solidFill>
                    <a:srgbClr val="000000"/>
                  </a:solidFill>
                  <a:effectLst/>
                  <a:latin typeface="Arial" pitchFamily="34" charset="0"/>
                  <a:ea typeface="Arial" pitchFamily="34" charset="0"/>
                  <a:cs typeface="Arial" pitchFamily="34" charset="0"/>
                </a:rPr>
                <a:t> </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10" name="Text Box 5"/>
            <p:cNvSpPr txBox="1">
              <a:spLocks noChangeArrowheads="1"/>
            </p:cNvSpPr>
            <p:nvPr/>
          </p:nvSpPr>
          <p:spPr bwMode="auto">
            <a:xfrm>
              <a:off x="3686" y="7358"/>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ضعيفة</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11" name="Text Box 6"/>
            <p:cNvSpPr txBox="1">
              <a:spLocks noChangeArrowheads="1"/>
            </p:cNvSpPr>
            <p:nvPr/>
          </p:nvSpPr>
          <p:spPr bwMode="auto">
            <a:xfrm>
              <a:off x="7340" y="7358"/>
              <a:ext cx="108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   قوية</a:t>
              </a:r>
              <a:r>
                <a:rPr kumimoji="0" lang="fr-FR" sz="1500" b="1" i="0" u="none" strike="noStrike" cap="none" normalizeH="0" baseline="0" dirty="0" smtClean="0">
                  <a:ln>
                    <a:noFill/>
                  </a:ln>
                  <a:solidFill>
                    <a:srgbClr val="000000"/>
                  </a:solidFill>
                  <a:effectLst/>
                  <a:latin typeface="Arial" pitchFamily="34" charset="0"/>
                  <a:ea typeface="Arial" pitchFamily="34" charset="0"/>
                  <a:cs typeface="Arial" pitchFamily="34" charset="0"/>
                </a:rPr>
                <a:t> </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12" name="Text Box 7"/>
            <p:cNvSpPr txBox="1">
              <a:spLocks noChangeArrowheads="1"/>
            </p:cNvSpPr>
            <p:nvPr/>
          </p:nvSpPr>
          <p:spPr bwMode="auto">
            <a:xfrm>
              <a:off x="5378" y="7178"/>
              <a:ext cx="12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dirty="0" smtClean="0">
                  <a:ln>
                    <a:noFill/>
                  </a:ln>
                  <a:solidFill>
                    <a:srgbClr val="000000"/>
                  </a:solidFill>
                  <a:effectLst/>
                  <a:latin typeface="Traditional Arabic" pitchFamily="18" charset="-78"/>
                  <a:ea typeface="Arial" pitchFamily="34" charset="0"/>
                  <a:cs typeface="Traditional Arabic" pitchFamily="18" charset="-78"/>
                </a:rPr>
                <a:t>التهديدات</a:t>
              </a:r>
              <a:endParaRPr kumimoji="0" lang="fr-FR" sz="1800" b="1" i="0" u="none" strike="noStrike" cap="none" normalizeH="0" baseline="0" dirty="0" smtClean="0">
                <a:ln>
                  <a:noFill/>
                </a:ln>
                <a:solidFill>
                  <a:srgbClr val="000000"/>
                </a:solidFill>
                <a:effectLst/>
                <a:latin typeface="Arial" pitchFamily="34" charset="0"/>
                <a:cs typeface="Arial" pitchFamily="34" charset="0"/>
              </a:endParaRPr>
            </a:p>
          </p:txBody>
        </p:sp>
        <p:sp>
          <p:nvSpPr>
            <p:cNvPr id="13" name="Text Box 8"/>
            <p:cNvSpPr txBox="1">
              <a:spLocks noChangeArrowheads="1"/>
            </p:cNvSpPr>
            <p:nvPr/>
          </p:nvSpPr>
          <p:spPr bwMode="auto">
            <a:xfrm>
              <a:off x="2600" y="9734"/>
              <a:ext cx="1200" cy="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ar-SA" sz="1600" b="1" i="0" u="none" strike="noStrike" cap="none" normalizeH="0" baseline="0" smtClean="0">
                  <a:ln>
                    <a:noFill/>
                  </a:ln>
                  <a:solidFill>
                    <a:srgbClr val="000000"/>
                  </a:solidFill>
                  <a:effectLst/>
                  <a:latin typeface="Traditional Arabic" pitchFamily="18" charset="-78"/>
                  <a:ea typeface="Arial" pitchFamily="34" charset="0"/>
                  <a:cs typeface="Traditional Arabic" pitchFamily="18" charset="-78"/>
                </a:rPr>
                <a:t>الفرص</a:t>
              </a:r>
              <a:endParaRPr kumimoji="0" lang="fr-FR" sz="1800" b="1" i="0" u="none" strike="noStrike" cap="none" normalizeH="0" baseline="0" smtClean="0">
                <a:ln>
                  <a:noFill/>
                </a:ln>
                <a:solidFill>
                  <a:srgbClr val="000000"/>
                </a:solidFill>
                <a:effectLst/>
                <a:latin typeface="Arial" pitchFamily="34" charset="0"/>
                <a:cs typeface="Arial" pitchFamily="34" charset="0"/>
              </a:endParaRPr>
            </a:p>
          </p:txBody>
        </p:sp>
        <p:sp>
          <p:nvSpPr>
            <p:cNvPr id="14" name="Line 9"/>
            <p:cNvSpPr>
              <a:spLocks noChangeShapeType="1"/>
            </p:cNvSpPr>
            <p:nvPr/>
          </p:nvSpPr>
          <p:spPr bwMode="auto">
            <a:xfrm>
              <a:off x="4658" y="7628"/>
              <a:ext cx="279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sp>
          <p:nvSpPr>
            <p:cNvPr id="16" name="Line 10"/>
            <p:cNvSpPr>
              <a:spLocks noChangeShapeType="1"/>
            </p:cNvSpPr>
            <p:nvPr/>
          </p:nvSpPr>
          <p:spPr bwMode="auto">
            <a:xfrm flipV="1">
              <a:off x="3530" y="8258"/>
              <a:ext cx="0" cy="34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b="1">
                <a:solidFill>
                  <a:srgbClr val="000000"/>
                </a:solidFill>
              </a:endParaRPr>
            </a:p>
          </p:txBody>
        </p:sp>
      </p:grpSp>
      <p:graphicFrame>
        <p:nvGraphicFramePr>
          <p:cNvPr id="17" name="Tableau 16"/>
          <p:cNvGraphicFramePr>
            <a:graphicFrameLocks noGrp="1"/>
          </p:cNvGraphicFramePr>
          <p:nvPr/>
        </p:nvGraphicFramePr>
        <p:xfrm>
          <a:off x="1671960" y="3284984"/>
          <a:ext cx="2520950" cy="2520950"/>
        </p:xfrm>
        <a:graphic>
          <a:graphicData uri="http://schemas.openxmlformats.org/drawingml/2006/table">
            <a:tbl>
              <a:tblPr rtl="1"/>
              <a:tblGrid>
                <a:gridCol w="1260475"/>
                <a:gridCol w="1260475"/>
              </a:tblGrid>
              <a:tr h="1260475">
                <a:tc>
                  <a:txBody>
                    <a:bodyPr/>
                    <a:lstStyle/>
                    <a:p>
                      <a:pPr algn="ctr" rtl="1">
                        <a:lnSpc>
                          <a:spcPct val="115000"/>
                        </a:lnSpc>
                        <a:spcAft>
                          <a:spcPts val="0"/>
                        </a:spcAft>
                      </a:pPr>
                      <a:r>
                        <a:rPr lang="ar-SA" sz="1600" b="1" dirty="0" smtClean="0">
                          <a:solidFill>
                            <a:srgbClr val="000000"/>
                          </a:solidFill>
                          <a:latin typeface="Times New Roman"/>
                          <a:ea typeface="SimSun"/>
                          <a:cs typeface="Traditional Arabic"/>
                        </a:rPr>
                        <a:t>وضعية </a:t>
                      </a:r>
                      <a:r>
                        <a:rPr lang="ar-SA" sz="1600" b="1" dirty="0">
                          <a:solidFill>
                            <a:srgbClr val="000000"/>
                          </a:solidFill>
                          <a:latin typeface="Times New Roman"/>
                          <a:ea typeface="SimSun"/>
                          <a:cs typeface="Traditional Arabic"/>
                        </a:rPr>
                        <a:t>معقدة</a:t>
                      </a:r>
                      <a:endParaRPr lang="fr-FR" sz="1200" b="1" dirty="0">
                        <a:solidFill>
                          <a:srgbClr val="000000"/>
                        </a:solidFill>
                        <a:latin typeface="Times New Roman"/>
                        <a:ea typeface="SimSun"/>
                        <a:cs typeface="Arial"/>
                      </a:endParaRPr>
                    </a:p>
                    <a:p>
                      <a:pPr algn="ctr" rtl="1">
                        <a:lnSpc>
                          <a:spcPct val="115000"/>
                        </a:lnSpc>
                        <a:spcAft>
                          <a:spcPts val="0"/>
                        </a:spcAft>
                      </a:pPr>
                      <a:r>
                        <a:rPr lang="fr-FR" sz="1300" b="1" i="1" dirty="0">
                          <a:solidFill>
                            <a:srgbClr val="000000"/>
                          </a:solidFill>
                          <a:latin typeface="Times New Roman"/>
                          <a:ea typeface="SimSun"/>
                          <a:cs typeface="Arial"/>
                        </a:rPr>
                        <a:t>(</a:t>
                      </a:r>
                      <a:r>
                        <a:rPr lang="fr-FR" sz="1200" b="1" i="1" dirty="0">
                          <a:solidFill>
                            <a:srgbClr val="000000"/>
                          </a:solidFill>
                          <a:latin typeface="Times New Roman"/>
                          <a:ea typeface="SimSun"/>
                          <a:cs typeface="Traditional Arabic"/>
                        </a:rPr>
                        <a:t>Spéculative</a:t>
                      </a:r>
                      <a:r>
                        <a:rPr lang="fr-FR" sz="1300" b="1" i="1" dirty="0">
                          <a:solidFill>
                            <a:srgbClr val="000000"/>
                          </a:solidFill>
                          <a:latin typeface="Times New Roman"/>
                          <a:ea typeface="SimSun"/>
                          <a:cs typeface="Arial"/>
                        </a:rPr>
                        <a:t>)</a:t>
                      </a:r>
                      <a:endParaRPr lang="fr-FR" sz="1200" b="1"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600" b="1" dirty="0">
                          <a:solidFill>
                            <a:srgbClr val="000000"/>
                          </a:solidFill>
                          <a:latin typeface="Times New Roman"/>
                          <a:ea typeface="SimSun"/>
                          <a:cs typeface="Traditional Arabic"/>
                        </a:rPr>
                        <a:t>وضعية</a:t>
                      </a:r>
                      <a:r>
                        <a:rPr lang="ar-SA" sz="1500" b="1" dirty="0">
                          <a:solidFill>
                            <a:srgbClr val="000000"/>
                          </a:solidFill>
                          <a:latin typeface="Times New Roman"/>
                          <a:ea typeface="SimSun"/>
                          <a:cs typeface="Arial"/>
                        </a:rPr>
                        <a:t> </a:t>
                      </a:r>
                      <a:r>
                        <a:rPr lang="ar-SA" sz="1600" b="1" dirty="0">
                          <a:solidFill>
                            <a:srgbClr val="000000"/>
                          </a:solidFill>
                          <a:latin typeface="Times New Roman"/>
                          <a:ea typeface="SimSun"/>
                          <a:cs typeface="Traditional Arabic"/>
                        </a:rPr>
                        <a:t>مثالية</a:t>
                      </a:r>
                      <a:endParaRPr lang="fr-FR" sz="1200" b="1" dirty="0">
                        <a:solidFill>
                          <a:srgbClr val="000000"/>
                        </a:solidFill>
                        <a:latin typeface="Times New Roman"/>
                        <a:ea typeface="SimSun"/>
                        <a:cs typeface="Arial"/>
                      </a:endParaRPr>
                    </a:p>
                    <a:p>
                      <a:pPr algn="ctr" rtl="1">
                        <a:lnSpc>
                          <a:spcPct val="115000"/>
                        </a:lnSpc>
                        <a:spcAft>
                          <a:spcPts val="0"/>
                        </a:spcAft>
                      </a:pPr>
                      <a:r>
                        <a:rPr lang="en-US" sz="1300" b="1" i="1" dirty="0">
                          <a:solidFill>
                            <a:srgbClr val="000000"/>
                          </a:solidFill>
                          <a:latin typeface="Times New Roman"/>
                          <a:ea typeface="SimSun"/>
                          <a:cs typeface="Arial"/>
                        </a:rPr>
                        <a:t>(</a:t>
                      </a:r>
                      <a:r>
                        <a:rPr lang="fr-FR" sz="1200" b="1" i="1" dirty="0">
                          <a:solidFill>
                            <a:srgbClr val="000000"/>
                          </a:solidFill>
                          <a:latin typeface="Times New Roman"/>
                          <a:ea typeface="SimSun"/>
                          <a:cs typeface="Arial"/>
                        </a:rPr>
                        <a:t>Idéale</a:t>
                      </a:r>
                      <a:r>
                        <a:rPr lang="en-US" sz="1300" b="1" i="1" dirty="0">
                          <a:solidFill>
                            <a:srgbClr val="000000"/>
                          </a:solidFill>
                          <a:latin typeface="Times New Roman"/>
                          <a:ea typeface="SimSun"/>
                          <a:cs typeface="Arial"/>
                        </a:rPr>
                        <a:t>)</a:t>
                      </a:r>
                      <a:endParaRPr lang="fr-FR" sz="1200" b="1"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0475">
                <a:tc>
                  <a:txBody>
                    <a:bodyPr/>
                    <a:lstStyle/>
                    <a:p>
                      <a:pPr algn="ctr" rtl="1">
                        <a:lnSpc>
                          <a:spcPct val="115000"/>
                        </a:lnSpc>
                        <a:spcAft>
                          <a:spcPts val="0"/>
                        </a:spcAft>
                      </a:pPr>
                      <a:r>
                        <a:rPr lang="ar-SA" sz="1600" b="1" dirty="0">
                          <a:solidFill>
                            <a:srgbClr val="000000"/>
                          </a:solidFill>
                          <a:latin typeface="Times New Roman"/>
                          <a:ea typeface="SimSun"/>
                          <a:cs typeface="Traditional Arabic"/>
                        </a:rPr>
                        <a:t>وضعية مقلقة</a:t>
                      </a:r>
                      <a:endParaRPr lang="fr-FR" sz="1200" b="1" dirty="0">
                        <a:solidFill>
                          <a:srgbClr val="000000"/>
                        </a:solidFill>
                        <a:latin typeface="Times New Roman"/>
                        <a:ea typeface="SimSun"/>
                        <a:cs typeface="Arial"/>
                      </a:endParaRPr>
                    </a:p>
                    <a:p>
                      <a:pPr algn="ctr" rtl="1">
                        <a:lnSpc>
                          <a:spcPct val="115000"/>
                        </a:lnSpc>
                        <a:spcAft>
                          <a:spcPts val="0"/>
                        </a:spcAft>
                      </a:pPr>
                      <a:r>
                        <a:rPr lang="en-US" sz="1300" b="1" i="1" dirty="0" smtClean="0">
                          <a:solidFill>
                            <a:srgbClr val="000000"/>
                          </a:solidFill>
                          <a:latin typeface="Times New Roman"/>
                          <a:ea typeface="SimSun"/>
                          <a:cs typeface="Arial"/>
                        </a:rPr>
                        <a:t>(</a:t>
                      </a:r>
                      <a:r>
                        <a:rPr lang="fr-FR" sz="1200" b="1" i="1" noProof="0" dirty="0" smtClean="0">
                          <a:solidFill>
                            <a:srgbClr val="000000"/>
                          </a:solidFill>
                          <a:latin typeface="Times New Roman"/>
                          <a:ea typeface="SimSun"/>
                          <a:cs typeface="Arial"/>
                        </a:rPr>
                        <a:t>Préoccupante</a:t>
                      </a:r>
                      <a:r>
                        <a:rPr lang="en-US" sz="1300" b="1" i="1" dirty="0" smtClean="0">
                          <a:solidFill>
                            <a:srgbClr val="000000"/>
                          </a:solidFill>
                          <a:latin typeface="Times New Roman"/>
                          <a:ea typeface="SimSun"/>
                          <a:cs typeface="Arial"/>
                        </a:rPr>
                        <a:t>)</a:t>
                      </a:r>
                      <a:endParaRPr lang="fr-FR" sz="1200" b="1"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600" b="1" dirty="0">
                          <a:solidFill>
                            <a:srgbClr val="000000"/>
                          </a:solidFill>
                          <a:latin typeface="Times New Roman"/>
                          <a:ea typeface="SimSun"/>
                          <a:cs typeface="Traditional Arabic"/>
                        </a:rPr>
                        <a:t>وضعية الثبات</a:t>
                      </a:r>
                      <a:endParaRPr lang="fr-FR" sz="1200" b="1" dirty="0">
                        <a:solidFill>
                          <a:srgbClr val="000000"/>
                        </a:solidFill>
                        <a:latin typeface="Times New Roman"/>
                        <a:ea typeface="SimSun"/>
                        <a:cs typeface="Arial"/>
                      </a:endParaRPr>
                    </a:p>
                    <a:p>
                      <a:pPr algn="ctr" rtl="1">
                        <a:lnSpc>
                          <a:spcPct val="115000"/>
                        </a:lnSpc>
                        <a:spcAft>
                          <a:spcPts val="0"/>
                        </a:spcAft>
                      </a:pPr>
                      <a:r>
                        <a:rPr lang="en-US" sz="1300" b="1" i="1" dirty="0">
                          <a:solidFill>
                            <a:srgbClr val="000000"/>
                          </a:solidFill>
                          <a:latin typeface="Times New Roman"/>
                          <a:ea typeface="SimSun"/>
                          <a:cs typeface="Arial"/>
                        </a:rPr>
                        <a:t>(</a:t>
                      </a:r>
                      <a:r>
                        <a:rPr lang="en-US" sz="1200" b="1" i="1" dirty="0">
                          <a:solidFill>
                            <a:srgbClr val="000000"/>
                          </a:solidFill>
                          <a:latin typeface="Times New Roman"/>
                          <a:ea typeface="SimSun"/>
                          <a:cs typeface="Arial"/>
                        </a:rPr>
                        <a:t>Stable</a:t>
                      </a:r>
                      <a:r>
                        <a:rPr lang="en-US" sz="1300" b="1" i="1" dirty="0">
                          <a:solidFill>
                            <a:srgbClr val="000000"/>
                          </a:solidFill>
                          <a:latin typeface="Times New Roman"/>
                          <a:ea typeface="SimSun"/>
                          <a:cs typeface="Arial"/>
                        </a:rPr>
                        <a:t>)</a:t>
                      </a:r>
                      <a:endParaRPr lang="fr-FR" sz="1200" b="1" dirty="0">
                        <a:solidFill>
                          <a:srgbClr val="000000"/>
                        </a:solidFill>
                        <a:latin typeface="Times New Roman"/>
                        <a:ea typeface="SimSu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827584" y="5301208"/>
            <a:ext cx="7416824" cy="1107996"/>
          </a:xfrm>
          <a:prstGeom prst="rect">
            <a:avLst/>
          </a:prstGeom>
          <a:noFill/>
        </p:spPr>
        <p:txBody>
          <a:bodyPr wrap="square" rtlCol="0">
            <a:spAutoFit/>
          </a:bodyPr>
          <a:lstStyle/>
          <a:p>
            <a:pPr algn="just" rtl="1"/>
            <a:r>
              <a:rPr lang="ar-SA" dirty="0" smtClean="0"/>
              <a:t> </a:t>
            </a:r>
            <a:r>
              <a:rPr lang="ar-SA" sz="1600" dirty="0" smtClean="0">
                <a:solidFill>
                  <a:srgbClr val="000000"/>
                </a:solidFill>
              </a:rPr>
              <a:t>ومن الواضح أن تحليل وضعية المؤسسة يستلزم وجود جهاز أو نظام دقيق للمعلومات </a:t>
            </a:r>
            <a:r>
              <a:rPr lang="ar-SA" sz="1600" dirty="0" err="1" smtClean="0">
                <a:solidFill>
                  <a:srgbClr val="000000"/>
                </a:solidFill>
              </a:rPr>
              <a:t>التسويقية </a:t>
            </a:r>
            <a:r>
              <a:rPr lang="ar-SA" sz="1500" dirty="0" err="1" smtClean="0">
                <a:solidFill>
                  <a:srgbClr val="000000"/>
                </a:solidFill>
                <a:latin typeface="Times New Roman" pitchFamily="18" charset="0"/>
                <a:ea typeface="+mj-ea"/>
                <a:cs typeface="Times New Roman" pitchFamily="18" charset="0"/>
              </a:rPr>
              <a:t>(</a:t>
            </a:r>
            <a:r>
              <a:rPr lang="en-GB" sz="1500" dirty="0" smtClean="0">
                <a:solidFill>
                  <a:srgbClr val="000000"/>
                </a:solidFill>
                <a:latin typeface="Times New Roman" pitchFamily="18" charset="0"/>
                <a:ea typeface="+mj-ea"/>
                <a:cs typeface="Times New Roman" pitchFamily="18" charset="0"/>
              </a:rPr>
              <a:t>Marketing information system</a:t>
            </a:r>
            <a:r>
              <a:rPr lang="ar-SA" sz="1500" dirty="0" smtClean="0">
                <a:solidFill>
                  <a:srgbClr val="000000"/>
                </a:solidFill>
                <a:latin typeface="Times New Roman" pitchFamily="18" charset="0"/>
                <a:ea typeface="+mj-ea"/>
                <a:cs typeface="Times New Roman" pitchFamily="18" charset="0"/>
              </a:rPr>
              <a:t>) </a:t>
            </a:r>
            <a:r>
              <a:rPr lang="ar-SA" sz="1600" dirty="0" smtClean="0">
                <a:solidFill>
                  <a:srgbClr val="000000"/>
                </a:solidFill>
              </a:rPr>
              <a:t>ويمكن تعريف نظام المعلومات </a:t>
            </a:r>
            <a:r>
              <a:rPr lang="ar-SA" sz="1600" dirty="0" err="1" smtClean="0">
                <a:solidFill>
                  <a:srgbClr val="000000"/>
                </a:solidFill>
              </a:rPr>
              <a:t>التسويقي </a:t>
            </a:r>
            <a:r>
              <a:rPr lang="ar-SA" sz="1600" dirty="0" err="1" smtClean="0">
                <a:solidFill>
                  <a:srgbClr val="000000"/>
                </a:solidFill>
                <a:latin typeface="Times New Roman" pitchFamily="18" charset="0"/>
                <a:ea typeface="+mj-ea"/>
                <a:cs typeface="Times New Roman" pitchFamily="18" charset="0"/>
              </a:rPr>
              <a:t>(</a:t>
            </a:r>
            <a:r>
              <a:rPr lang="fr-FR" sz="1600" dirty="0" smtClean="0">
                <a:solidFill>
                  <a:srgbClr val="000000"/>
                </a:solidFill>
                <a:latin typeface="Times New Roman" pitchFamily="18" charset="0"/>
                <a:ea typeface="+mj-ea"/>
                <a:cs typeface="Times New Roman" pitchFamily="18" charset="0"/>
              </a:rPr>
              <a:t>(</a:t>
            </a:r>
            <a:r>
              <a:rPr lang="fr-FR" sz="1500" dirty="0" smtClean="0">
                <a:solidFill>
                  <a:srgbClr val="000000"/>
                </a:solidFill>
                <a:latin typeface="Times New Roman" pitchFamily="18" charset="0"/>
                <a:ea typeface="+mj-ea"/>
                <a:cs typeface="Times New Roman" pitchFamily="18" charset="0"/>
              </a:rPr>
              <a:t>MIS</a:t>
            </a:r>
            <a:r>
              <a:rPr lang="ar-SA" sz="1600" dirty="0" smtClean="0">
                <a:solidFill>
                  <a:srgbClr val="000000"/>
                </a:solidFill>
                <a:latin typeface="Times New Roman" pitchFamily="18" charset="0"/>
                <a:ea typeface="+mj-ea"/>
                <a:cs typeface="Times New Roman" pitchFamily="18" charset="0"/>
                <a:sym typeface="Symbol"/>
              </a:rPr>
              <a:t> </a:t>
            </a:r>
            <a:r>
              <a:rPr lang="ar-SA" sz="1600" dirty="0" smtClean="0">
                <a:solidFill>
                  <a:srgbClr val="000000"/>
                </a:solidFill>
              </a:rPr>
              <a:t>بأنه”شبكة من العلاقات المهيكلة من الأفراد، التجهيزات والإجراءات المعدة لغرض تأمين تدفق المعلومات المناسبة بعد جمعها من المصادر الداخلية والخارجية للمؤسسة ثم توزيعها على متخذي القرار التسويقي“</a:t>
            </a:r>
            <a:endParaRPr lang="fr-FR" sz="1600" dirty="0" smtClean="0">
              <a:solidFill>
                <a:srgbClr val="000000"/>
              </a:solidFill>
            </a:endParaRPr>
          </a:p>
        </p:txBody>
      </p:sp>
      <p:sp>
        <p:nvSpPr>
          <p:cNvPr id="16" name="Rectangle 15"/>
          <p:cNvSpPr/>
          <p:nvPr/>
        </p:nvSpPr>
        <p:spPr>
          <a:xfrm>
            <a:off x="971600" y="1268760"/>
            <a:ext cx="7269410" cy="892552"/>
          </a:xfrm>
          <a:prstGeom prst="rect">
            <a:avLst/>
          </a:prstGeom>
        </p:spPr>
        <p:txBody>
          <a:bodyPr wrap="square">
            <a:spAutoFit/>
          </a:bodyPr>
          <a:lstStyle/>
          <a:p>
            <a:pPr algn="just" rtl="1">
              <a:buFont typeface="Arial" pitchFamily="34" charset="0"/>
              <a:buChar char="•"/>
            </a:pPr>
            <a:r>
              <a:rPr lang="ar-SA" b="1" dirty="0" smtClean="0">
                <a:solidFill>
                  <a:srgbClr val="000000"/>
                </a:solidFill>
              </a:rPr>
              <a:t>  </a:t>
            </a:r>
            <a:r>
              <a:rPr lang="ar-SA" sz="1700" u="sng" dirty="0" smtClean="0">
                <a:solidFill>
                  <a:srgbClr val="000000"/>
                </a:solidFill>
              </a:rPr>
              <a:t>التحليل الداخلي(نقاط القوة والضعف): </a:t>
            </a:r>
            <a:r>
              <a:rPr lang="ar-SA" sz="1700" dirty="0" smtClean="0">
                <a:solidFill>
                  <a:srgbClr val="000000"/>
                </a:solidFill>
              </a:rPr>
              <a:t>وتعد العوامل الداخلية ذات التأثير الموجب على المؤسسة جوانب للقوة، أما العوامل الداخلية ذات الأثر السلبي على المؤسسة فهي تمثل نقاط ضعف تعاني منها وينبغي على مدير التسويق أن يعمل للتغلب عليها في الخطة التسويقية</a:t>
            </a:r>
            <a:endParaRPr lang="fr-FR" sz="1700" dirty="0">
              <a:solidFill>
                <a:srgbClr val="000000"/>
              </a:solidFill>
            </a:endParaRPr>
          </a:p>
        </p:txBody>
      </p:sp>
      <p:pic>
        <p:nvPicPr>
          <p:cNvPr id="33794" name="Picture 2"/>
          <p:cNvPicPr>
            <a:picLocks noChangeAspect="1" noChangeArrowheads="1"/>
          </p:cNvPicPr>
          <p:nvPr/>
        </p:nvPicPr>
        <p:blipFill>
          <a:blip r:embed="rId2" cstate="print"/>
          <a:srcRect/>
          <a:stretch>
            <a:fillRect/>
          </a:stretch>
        </p:blipFill>
        <p:spPr bwMode="auto">
          <a:xfrm>
            <a:off x="1763688" y="2132856"/>
            <a:ext cx="4824536" cy="316835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ample presentation slides [2]">
  <a:themeElements>
    <a:clrScheme name="Sample presentation slides [2] 3">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fontScheme name="Sample presentation slides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presentation slides [2] 1">
        <a:dk1>
          <a:srgbClr val="1D528D"/>
        </a:dk1>
        <a:lt1>
          <a:srgbClr val="FFFFFF"/>
        </a:lt1>
        <a:dk2>
          <a:srgbClr val="000000"/>
        </a:dk2>
        <a:lt2>
          <a:srgbClr val="CACACA"/>
        </a:lt2>
        <a:accent1>
          <a:srgbClr val="0099CC"/>
        </a:accent1>
        <a:accent2>
          <a:srgbClr val="BFA907"/>
        </a:accent2>
        <a:accent3>
          <a:srgbClr val="FFFFFF"/>
        </a:accent3>
        <a:accent4>
          <a:srgbClr val="174578"/>
        </a:accent4>
        <a:accent5>
          <a:srgbClr val="AACAE2"/>
        </a:accent5>
        <a:accent6>
          <a:srgbClr val="AD9906"/>
        </a:accent6>
        <a:hlink>
          <a:srgbClr val="6E81E0"/>
        </a:hlink>
        <a:folHlink>
          <a:srgbClr val="009999"/>
        </a:folHlink>
      </a:clrScheme>
      <a:clrMap bg1="lt1" tx1="dk1" bg2="lt2" tx2="dk2" accent1="accent1" accent2="accent2" accent3="accent3" accent4="accent4" accent5="accent5" accent6="accent6" hlink="hlink" folHlink="folHlink"/>
    </a:extraClrScheme>
    <a:extraClrScheme>
      <a:clrScheme name="Sample presentation slides [2] 2">
        <a:dk1>
          <a:srgbClr val="4E40A4"/>
        </a:dk1>
        <a:lt1>
          <a:srgbClr val="FFFFFF"/>
        </a:lt1>
        <a:dk2>
          <a:srgbClr val="000000"/>
        </a:dk2>
        <a:lt2>
          <a:srgbClr val="CACACA"/>
        </a:lt2>
        <a:accent1>
          <a:srgbClr val="8B65E9"/>
        </a:accent1>
        <a:accent2>
          <a:srgbClr val="008080"/>
        </a:accent2>
        <a:accent3>
          <a:srgbClr val="FFFFFF"/>
        </a:accent3>
        <a:accent4>
          <a:srgbClr val="41358B"/>
        </a:accent4>
        <a:accent5>
          <a:srgbClr val="C4B8F2"/>
        </a:accent5>
        <a:accent6>
          <a:srgbClr val="007373"/>
        </a:accent6>
        <a:hlink>
          <a:srgbClr val="0066CC"/>
        </a:hlink>
        <a:folHlink>
          <a:srgbClr val="8AB151"/>
        </a:folHlink>
      </a:clrScheme>
      <a:clrMap bg1="lt1" tx1="dk1" bg2="lt2" tx2="dk2" accent1="accent1" accent2="accent2" accent3="accent3" accent4="accent4" accent5="accent5" accent6="accent6" hlink="hlink" folHlink="folHlink"/>
    </a:extraClrScheme>
    <a:extraClrScheme>
      <a:clrScheme name="Sample presentation slides [2] 3">
        <a:dk1>
          <a:srgbClr val="808080"/>
        </a:dk1>
        <a:lt1>
          <a:srgbClr val="FFFFFF"/>
        </a:lt1>
        <a:dk2>
          <a:srgbClr val="FFFFFF"/>
        </a:dk2>
        <a:lt2>
          <a:srgbClr val="B2B2B2"/>
        </a:lt2>
        <a:accent1>
          <a:srgbClr val="058089"/>
        </a:accent1>
        <a:accent2>
          <a:srgbClr val="66BE0E"/>
        </a:accent2>
        <a:accent3>
          <a:srgbClr val="FFFFFF"/>
        </a:accent3>
        <a:accent4>
          <a:srgbClr val="6C6C6C"/>
        </a:accent4>
        <a:accent5>
          <a:srgbClr val="AAC0C4"/>
        </a:accent5>
        <a:accent6>
          <a:srgbClr val="5CAC0C"/>
        </a:accent6>
        <a:hlink>
          <a:srgbClr val="2CA9D0"/>
        </a:hlink>
        <a:folHlink>
          <a:srgbClr val="4841D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4019</TotalTime>
  <Words>1918</Words>
  <Application>Microsoft Office PowerPoint</Application>
  <PresentationFormat>Affichage à l'écran (4:3)</PresentationFormat>
  <Paragraphs>180</Paragraphs>
  <Slides>17</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17</vt:i4>
      </vt:variant>
    </vt:vector>
  </HeadingPairs>
  <TitlesOfParts>
    <vt:vector size="19" baseType="lpstr">
      <vt:lpstr>Sample presentation slides [2]</vt:lpstr>
      <vt:lpstr>Image</vt:lpstr>
      <vt:lpstr>Présentation PowerPoint</vt:lpstr>
      <vt:lpstr>Présentation PowerPoint</vt:lpstr>
      <vt:lpstr>أولا: التسويق الاستراتيجي على المستوى الكلي للمؤسسة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ويمكننا أن نميز بين أربعة أنواع من الرقابة التسويقية</vt:lpstr>
      <vt:lpstr>Présentation PowerPoint</vt:lpstr>
    </vt:vector>
  </TitlesOfParts>
  <Company>HTC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Service Quality</dc:title>
  <dc:creator>Enda Larkin</dc:creator>
  <cp:lastModifiedBy>pc</cp:lastModifiedBy>
  <cp:revision>347</cp:revision>
  <dcterms:created xsi:type="dcterms:W3CDTF">2008-10-01T15:56:26Z</dcterms:created>
  <dcterms:modified xsi:type="dcterms:W3CDTF">2018-02-10T22:42:50Z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TC011812291033</vt:lpwstr>
  </property>
</Properties>
</file>