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CE9C29-5EE5-4B38-B7C2-B43C9980D2AB}"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fr-FR"/>
        </a:p>
      </dgm:t>
    </dgm:pt>
    <dgm:pt modelId="{77F68501-DCCB-4AC1-BB02-E32C125637C1}">
      <dgm:prSet/>
      <dgm:spPr/>
      <dgm:t>
        <a:bodyPr/>
        <a:lstStyle/>
        <a:p>
          <a:pPr rtl="1"/>
          <a:r>
            <a:rPr lang="ar-DZ" dirty="0" smtClean="0"/>
            <a:t>4- دراسة الأداء المؤسسي وتقييمه وأداء العاملين وتحليله</a:t>
          </a:r>
          <a:endParaRPr lang="fr-FR" dirty="0"/>
        </a:p>
      </dgm:t>
    </dgm:pt>
    <dgm:pt modelId="{F8124B54-735C-4BD9-80B2-E46FE42531EA}" type="parTrans" cxnId="{A0074784-4A6B-452D-B9A8-31818D5E43A5}">
      <dgm:prSet/>
      <dgm:spPr/>
      <dgm:t>
        <a:bodyPr/>
        <a:lstStyle/>
        <a:p>
          <a:endParaRPr lang="fr-FR"/>
        </a:p>
      </dgm:t>
    </dgm:pt>
    <dgm:pt modelId="{8CB0899E-AF3B-4A0D-BB0B-7C9395B7985E}" type="sibTrans" cxnId="{A0074784-4A6B-452D-B9A8-31818D5E43A5}">
      <dgm:prSet/>
      <dgm:spPr/>
      <dgm:t>
        <a:bodyPr/>
        <a:lstStyle/>
        <a:p>
          <a:endParaRPr lang="fr-FR"/>
        </a:p>
      </dgm:t>
    </dgm:pt>
    <dgm:pt modelId="{65F1236E-C450-4801-9F41-247AAB8CC043}">
      <dgm:prSet/>
      <dgm:spPr/>
      <dgm:t>
        <a:bodyPr/>
        <a:lstStyle/>
        <a:p>
          <a:pPr rtl="1"/>
          <a:r>
            <a:rPr lang="ar-DZ" dirty="0" smtClean="0"/>
            <a:t>5- تحليل أنماط القيادة في التنظيم</a:t>
          </a:r>
          <a:endParaRPr lang="fr-FR" dirty="0"/>
        </a:p>
      </dgm:t>
    </dgm:pt>
    <dgm:pt modelId="{8C35DECB-6B84-4EDA-9BE9-C4BFF8715FAC}" type="parTrans" cxnId="{7F8A186C-A40E-4B9D-B90F-1C2C58970899}">
      <dgm:prSet/>
      <dgm:spPr/>
      <dgm:t>
        <a:bodyPr/>
        <a:lstStyle/>
        <a:p>
          <a:endParaRPr lang="fr-FR"/>
        </a:p>
      </dgm:t>
    </dgm:pt>
    <dgm:pt modelId="{C382DF68-B77F-4E0D-AA6C-C29734CD3DE0}" type="sibTrans" cxnId="{7F8A186C-A40E-4B9D-B90F-1C2C58970899}">
      <dgm:prSet/>
      <dgm:spPr/>
      <dgm:t>
        <a:bodyPr/>
        <a:lstStyle/>
        <a:p>
          <a:endParaRPr lang="fr-FR"/>
        </a:p>
      </dgm:t>
    </dgm:pt>
    <dgm:pt modelId="{B0242400-A622-4491-AEC3-8821D7306B02}">
      <dgm:prSet/>
      <dgm:spPr/>
      <dgm:t>
        <a:bodyPr/>
        <a:lstStyle/>
        <a:p>
          <a:pPr rtl="1"/>
          <a:r>
            <a:rPr lang="ar-DZ" dirty="0" smtClean="0"/>
            <a:t>6- التحليل </a:t>
          </a:r>
          <a:r>
            <a:rPr lang="ar-DZ" dirty="0" err="1" smtClean="0"/>
            <a:t>الإجتماعي</a:t>
          </a:r>
          <a:r>
            <a:rPr lang="ar-DZ" dirty="0" smtClean="0"/>
            <a:t> لوسائل </a:t>
          </a:r>
          <a:r>
            <a:rPr lang="ar-DZ" dirty="0" err="1" smtClean="0"/>
            <a:t>الإتصال</a:t>
          </a:r>
          <a:r>
            <a:rPr lang="ar-DZ" dirty="0" smtClean="0"/>
            <a:t> وقنواته في التنظيم</a:t>
          </a:r>
          <a:endParaRPr lang="fr-FR" dirty="0"/>
        </a:p>
      </dgm:t>
    </dgm:pt>
    <dgm:pt modelId="{220728A0-8BB3-4C93-BF7C-3F37281D7C05}" type="parTrans" cxnId="{17E17603-8D3E-4AD7-BF8E-22A743B7D6EB}">
      <dgm:prSet/>
      <dgm:spPr/>
      <dgm:t>
        <a:bodyPr/>
        <a:lstStyle/>
        <a:p>
          <a:endParaRPr lang="fr-FR"/>
        </a:p>
      </dgm:t>
    </dgm:pt>
    <dgm:pt modelId="{53C443D3-D51A-45E1-B2DE-063129A3DA56}" type="sibTrans" cxnId="{17E17603-8D3E-4AD7-BF8E-22A743B7D6EB}">
      <dgm:prSet/>
      <dgm:spPr/>
      <dgm:t>
        <a:bodyPr/>
        <a:lstStyle/>
        <a:p>
          <a:endParaRPr lang="fr-FR"/>
        </a:p>
      </dgm:t>
    </dgm:pt>
    <dgm:pt modelId="{AE4FF902-988F-4250-B004-5F3B114A0B96}">
      <dgm:prSet/>
      <dgm:spPr/>
      <dgm:t>
        <a:bodyPr/>
        <a:lstStyle/>
        <a:p>
          <a:pPr rtl="1"/>
          <a:r>
            <a:rPr lang="ar-DZ" dirty="0" smtClean="0"/>
            <a:t>7- دراسة عملية اتخاذ القرارات وتأثيرها على التنظيم</a:t>
          </a:r>
          <a:endParaRPr lang="fr-FR" dirty="0"/>
        </a:p>
      </dgm:t>
    </dgm:pt>
    <dgm:pt modelId="{DAED5F57-8DFC-463D-A2E0-59EAEF672593}" type="parTrans" cxnId="{C20273B3-052D-4088-9655-1222ECE4C9F5}">
      <dgm:prSet/>
      <dgm:spPr/>
      <dgm:t>
        <a:bodyPr/>
        <a:lstStyle/>
        <a:p>
          <a:endParaRPr lang="fr-FR"/>
        </a:p>
      </dgm:t>
    </dgm:pt>
    <dgm:pt modelId="{27B6AEBF-301C-4A89-9ACB-4C45FF4B7F12}" type="sibTrans" cxnId="{C20273B3-052D-4088-9655-1222ECE4C9F5}">
      <dgm:prSet/>
      <dgm:spPr/>
      <dgm:t>
        <a:bodyPr/>
        <a:lstStyle/>
        <a:p>
          <a:endParaRPr lang="fr-FR"/>
        </a:p>
      </dgm:t>
    </dgm:pt>
    <dgm:pt modelId="{BC630B10-2373-464D-9F80-40818409E085}">
      <dgm:prSet/>
      <dgm:spPr/>
      <dgm:t>
        <a:bodyPr/>
        <a:lstStyle/>
        <a:p>
          <a:pPr rtl="1"/>
          <a:r>
            <a:rPr lang="ar-DZ" dirty="0" smtClean="0"/>
            <a:t>8- التعرف على </a:t>
          </a:r>
          <a:r>
            <a:rPr lang="ar-DZ" dirty="0" err="1" smtClean="0"/>
            <a:t>حزافز</a:t>
          </a:r>
          <a:r>
            <a:rPr lang="ar-DZ" dirty="0" smtClean="0"/>
            <a:t> العمل داخل التنظيمات</a:t>
          </a:r>
          <a:endParaRPr lang="fr-FR" dirty="0"/>
        </a:p>
      </dgm:t>
    </dgm:pt>
    <dgm:pt modelId="{1277759A-924B-480B-B1BF-BBF273454BF6}" type="parTrans" cxnId="{8EC8DD3F-936E-4CC3-A779-22D26C5D3E0F}">
      <dgm:prSet/>
      <dgm:spPr/>
      <dgm:t>
        <a:bodyPr/>
        <a:lstStyle/>
        <a:p>
          <a:endParaRPr lang="fr-FR"/>
        </a:p>
      </dgm:t>
    </dgm:pt>
    <dgm:pt modelId="{761EF693-F546-44D4-B55E-450DE31E1D7A}" type="sibTrans" cxnId="{8EC8DD3F-936E-4CC3-A779-22D26C5D3E0F}">
      <dgm:prSet/>
      <dgm:spPr/>
      <dgm:t>
        <a:bodyPr/>
        <a:lstStyle/>
        <a:p>
          <a:endParaRPr lang="fr-FR"/>
        </a:p>
      </dgm:t>
    </dgm:pt>
    <dgm:pt modelId="{A1A5CBF4-032A-4E4A-971E-0D2989BC170B}">
      <dgm:prSet/>
      <dgm:spPr/>
      <dgm:t>
        <a:bodyPr/>
        <a:lstStyle/>
        <a:p>
          <a:pPr rtl="1"/>
          <a:r>
            <a:rPr lang="ar-DZ" dirty="0" smtClean="0"/>
            <a:t>9- السلطة الشرعية داخل التنظيمات </a:t>
          </a:r>
          <a:r>
            <a:rPr lang="ar-DZ" dirty="0" err="1" smtClean="0"/>
            <a:t>و</a:t>
          </a:r>
          <a:r>
            <a:rPr lang="ar-DZ" dirty="0" smtClean="0"/>
            <a:t> تطور علاقاتها</a:t>
          </a:r>
          <a:endParaRPr lang="fr-FR" dirty="0"/>
        </a:p>
      </dgm:t>
    </dgm:pt>
    <dgm:pt modelId="{116A4456-9DDD-45EF-8529-75F83361D1EC}" type="parTrans" cxnId="{9408A33F-4578-4774-981B-800B386A24C3}">
      <dgm:prSet/>
      <dgm:spPr/>
      <dgm:t>
        <a:bodyPr/>
        <a:lstStyle/>
        <a:p>
          <a:endParaRPr lang="fr-FR"/>
        </a:p>
      </dgm:t>
    </dgm:pt>
    <dgm:pt modelId="{18CC947C-B62F-4470-85DA-12842C1588CB}" type="sibTrans" cxnId="{9408A33F-4578-4774-981B-800B386A24C3}">
      <dgm:prSet/>
      <dgm:spPr/>
      <dgm:t>
        <a:bodyPr/>
        <a:lstStyle/>
        <a:p>
          <a:endParaRPr lang="fr-FR"/>
        </a:p>
      </dgm:t>
    </dgm:pt>
    <dgm:pt modelId="{9091C256-558F-4CF6-A1D9-6E2B60CB88FC}" type="pres">
      <dgm:prSet presAssocID="{39CE9C29-5EE5-4B38-B7C2-B43C9980D2AB}" presName="cycle" presStyleCnt="0">
        <dgm:presLayoutVars>
          <dgm:dir/>
          <dgm:resizeHandles val="exact"/>
        </dgm:presLayoutVars>
      </dgm:prSet>
      <dgm:spPr/>
    </dgm:pt>
    <dgm:pt modelId="{9F2DDC6E-3DAD-45ED-8AE8-D9CD41F6FB04}" type="pres">
      <dgm:prSet presAssocID="{77F68501-DCCB-4AC1-BB02-E32C125637C1}" presName="node" presStyleLbl="node1" presStyleIdx="0" presStyleCnt="6">
        <dgm:presLayoutVars>
          <dgm:bulletEnabled val="1"/>
        </dgm:presLayoutVars>
      </dgm:prSet>
      <dgm:spPr/>
    </dgm:pt>
    <dgm:pt modelId="{EB656056-C274-4DA9-95E5-916ABB4720CD}" type="pres">
      <dgm:prSet presAssocID="{8CB0899E-AF3B-4A0D-BB0B-7C9395B7985E}" presName="sibTrans" presStyleLbl="sibTrans2D1" presStyleIdx="0" presStyleCnt="6"/>
      <dgm:spPr/>
    </dgm:pt>
    <dgm:pt modelId="{3381595D-6AA6-4BB2-BF6D-6C1508F0D377}" type="pres">
      <dgm:prSet presAssocID="{8CB0899E-AF3B-4A0D-BB0B-7C9395B7985E}" presName="connectorText" presStyleLbl="sibTrans2D1" presStyleIdx="0" presStyleCnt="6"/>
      <dgm:spPr/>
    </dgm:pt>
    <dgm:pt modelId="{C1EE464A-C9B9-44CE-8DDB-8C8C608E1030}" type="pres">
      <dgm:prSet presAssocID="{65F1236E-C450-4801-9F41-247AAB8CC043}" presName="node" presStyleLbl="node1" presStyleIdx="1" presStyleCnt="6">
        <dgm:presLayoutVars>
          <dgm:bulletEnabled val="1"/>
        </dgm:presLayoutVars>
      </dgm:prSet>
      <dgm:spPr/>
    </dgm:pt>
    <dgm:pt modelId="{8951A48E-0407-4CBE-83BB-4C9EAEDD0B86}" type="pres">
      <dgm:prSet presAssocID="{C382DF68-B77F-4E0D-AA6C-C29734CD3DE0}" presName="sibTrans" presStyleLbl="sibTrans2D1" presStyleIdx="1" presStyleCnt="6"/>
      <dgm:spPr/>
    </dgm:pt>
    <dgm:pt modelId="{E22537CA-ED37-4904-B42D-495E6B2094FC}" type="pres">
      <dgm:prSet presAssocID="{C382DF68-B77F-4E0D-AA6C-C29734CD3DE0}" presName="connectorText" presStyleLbl="sibTrans2D1" presStyleIdx="1" presStyleCnt="6"/>
      <dgm:spPr/>
    </dgm:pt>
    <dgm:pt modelId="{D1944677-8EDA-4E30-8093-6F92E28D943A}" type="pres">
      <dgm:prSet presAssocID="{B0242400-A622-4491-AEC3-8821D7306B02}" presName="node" presStyleLbl="node1" presStyleIdx="2" presStyleCnt="6">
        <dgm:presLayoutVars>
          <dgm:bulletEnabled val="1"/>
        </dgm:presLayoutVars>
      </dgm:prSet>
      <dgm:spPr/>
    </dgm:pt>
    <dgm:pt modelId="{79095C74-18D5-40FE-B9FD-42B1561C4955}" type="pres">
      <dgm:prSet presAssocID="{53C443D3-D51A-45E1-B2DE-063129A3DA56}" presName="sibTrans" presStyleLbl="sibTrans2D1" presStyleIdx="2" presStyleCnt="6"/>
      <dgm:spPr/>
    </dgm:pt>
    <dgm:pt modelId="{866CAE2B-E278-4DFE-BE1F-D7389F23F7F1}" type="pres">
      <dgm:prSet presAssocID="{53C443D3-D51A-45E1-B2DE-063129A3DA56}" presName="connectorText" presStyleLbl="sibTrans2D1" presStyleIdx="2" presStyleCnt="6"/>
      <dgm:spPr/>
    </dgm:pt>
    <dgm:pt modelId="{5C4DEA43-5367-49CE-99C4-69A5314DE132}" type="pres">
      <dgm:prSet presAssocID="{AE4FF902-988F-4250-B004-5F3B114A0B96}" presName="node" presStyleLbl="node1" presStyleIdx="3" presStyleCnt="6">
        <dgm:presLayoutVars>
          <dgm:bulletEnabled val="1"/>
        </dgm:presLayoutVars>
      </dgm:prSet>
      <dgm:spPr/>
    </dgm:pt>
    <dgm:pt modelId="{9D6CA31F-95FA-41E5-9809-BFA233510257}" type="pres">
      <dgm:prSet presAssocID="{27B6AEBF-301C-4A89-9ACB-4C45FF4B7F12}" presName="sibTrans" presStyleLbl="sibTrans2D1" presStyleIdx="3" presStyleCnt="6"/>
      <dgm:spPr/>
    </dgm:pt>
    <dgm:pt modelId="{1EE3D103-9785-42A5-A73C-715334D930BA}" type="pres">
      <dgm:prSet presAssocID="{27B6AEBF-301C-4A89-9ACB-4C45FF4B7F12}" presName="connectorText" presStyleLbl="sibTrans2D1" presStyleIdx="3" presStyleCnt="6"/>
      <dgm:spPr/>
    </dgm:pt>
    <dgm:pt modelId="{4D6EDB70-5E63-4668-873D-5A1A5B4AB01F}" type="pres">
      <dgm:prSet presAssocID="{BC630B10-2373-464D-9F80-40818409E085}" presName="node" presStyleLbl="node1" presStyleIdx="4" presStyleCnt="6">
        <dgm:presLayoutVars>
          <dgm:bulletEnabled val="1"/>
        </dgm:presLayoutVars>
      </dgm:prSet>
      <dgm:spPr/>
    </dgm:pt>
    <dgm:pt modelId="{27E53E26-68F9-4E7B-97E8-7952844429D0}" type="pres">
      <dgm:prSet presAssocID="{761EF693-F546-44D4-B55E-450DE31E1D7A}" presName="sibTrans" presStyleLbl="sibTrans2D1" presStyleIdx="4" presStyleCnt="6"/>
      <dgm:spPr/>
    </dgm:pt>
    <dgm:pt modelId="{3B71CA86-5A8E-4BA1-9FBE-6026C385A7D5}" type="pres">
      <dgm:prSet presAssocID="{761EF693-F546-44D4-B55E-450DE31E1D7A}" presName="connectorText" presStyleLbl="sibTrans2D1" presStyleIdx="4" presStyleCnt="6"/>
      <dgm:spPr/>
    </dgm:pt>
    <dgm:pt modelId="{B54E985F-7E3E-4CBD-B6B2-BC39214FFBE7}" type="pres">
      <dgm:prSet presAssocID="{A1A5CBF4-032A-4E4A-971E-0D2989BC170B}" presName="node" presStyleLbl="node1" presStyleIdx="5" presStyleCnt="6">
        <dgm:presLayoutVars>
          <dgm:bulletEnabled val="1"/>
        </dgm:presLayoutVars>
      </dgm:prSet>
      <dgm:spPr/>
    </dgm:pt>
    <dgm:pt modelId="{5C297438-767B-4EE0-B45A-52BE4FF366E5}" type="pres">
      <dgm:prSet presAssocID="{18CC947C-B62F-4470-85DA-12842C1588CB}" presName="sibTrans" presStyleLbl="sibTrans2D1" presStyleIdx="5" presStyleCnt="6"/>
      <dgm:spPr/>
    </dgm:pt>
    <dgm:pt modelId="{7FDD3FD9-C034-4D03-908C-BEB6678B506D}" type="pres">
      <dgm:prSet presAssocID="{18CC947C-B62F-4470-85DA-12842C1588CB}" presName="connectorText" presStyleLbl="sibTrans2D1" presStyleIdx="5" presStyleCnt="6"/>
      <dgm:spPr/>
    </dgm:pt>
  </dgm:ptLst>
  <dgm:cxnLst>
    <dgm:cxn modelId="{C20273B3-052D-4088-9655-1222ECE4C9F5}" srcId="{39CE9C29-5EE5-4B38-B7C2-B43C9980D2AB}" destId="{AE4FF902-988F-4250-B004-5F3B114A0B96}" srcOrd="3" destOrd="0" parTransId="{DAED5F57-8DFC-463D-A2E0-59EAEF672593}" sibTransId="{27B6AEBF-301C-4A89-9ACB-4C45FF4B7F12}"/>
    <dgm:cxn modelId="{10CF023A-1A97-4637-86D4-7294F083F2FF}" type="presOf" srcId="{C382DF68-B77F-4E0D-AA6C-C29734CD3DE0}" destId="{8951A48E-0407-4CBE-83BB-4C9EAEDD0B86}" srcOrd="0" destOrd="0" presId="urn:microsoft.com/office/officeart/2005/8/layout/cycle2"/>
    <dgm:cxn modelId="{7313CC54-4C43-4BDE-BC3F-5624BCDC014B}" type="presOf" srcId="{53C443D3-D51A-45E1-B2DE-063129A3DA56}" destId="{866CAE2B-E278-4DFE-BE1F-D7389F23F7F1}" srcOrd="1" destOrd="0" presId="urn:microsoft.com/office/officeart/2005/8/layout/cycle2"/>
    <dgm:cxn modelId="{CEF10B2F-91F1-40C3-AB86-500A4F167DE8}" type="presOf" srcId="{53C443D3-D51A-45E1-B2DE-063129A3DA56}" destId="{79095C74-18D5-40FE-B9FD-42B1561C4955}" srcOrd="0" destOrd="0" presId="urn:microsoft.com/office/officeart/2005/8/layout/cycle2"/>
    <dgm:cxn modelId="{A0074784-4A6B-452D-B9A8-31818D5E43A5}" srcId="{39CE9C29-5EE5-4B38-B7C2-B43C9980D2AB}" destId="{77F68501-DCCB-4AC1-BB02-E32C125637C1}" srcOrd="0" destOrd="0" parTransId="{F8124B54-735C-4BD9-80B2-E46FE42531EA}" sibTransId="{8CB0899E-AF3B-4A0D-BB0B-7C9395B7985E}"/>
    <dgm:cxn modelId="{53C303DA-B05A-458D-A716-347D19E111EF}" type="presOf" srcId="{BC630B10-2373-464D-9F80-40818409E085}" destId="{4D6EDB70-5E63-4668-873D-5A1A5B4AB01F}" srcOrd="0" destOrd="0" presId="urn:microsoft.com/office/officeart/2005/8/layout/cycle2"/>
    <dgm:cxn modelId="{2F0C3356-1805-4593-A13F-4231059A50CA}" type="presOf" srcId="{8CB0899E-AF3B-4A0D-BB0B-7C9395B7985E}" destId="{EB656056-C274-4DA9-95E5-916ABB4720CD}" srcOrd="0" destOrd="0" presId="urn:microsoft.com/office/officeart/2005/8/layout/cycle2"/>
    <dgm:cxn modelId="{EF32F22A-92F0-4E9D-A075-BC9E6CB79443}" type="presOf" srcId="{A1A5CBF4-032A-4E4A-971E-0D2989BC170B}" destId="{B54E985F-7E3E-4CBD-B6B2-BC39214FFBE7}" srcOrd="0" destOrd="0" presId="urn:microsoft.com/office/officeart/2005/8/layout/cycle2"/>
    <dgm:cxn modelId="{81E18D21-5313-42FA-80AA-59A7C08C1D12}" type="presOf" srcId="{8CB0899E-AF3B-4A0D-BB0B-7C9395B7985E}" destId="{3381595D-6AA6-4BB2-BF6D-6C1508F0D377}" srcOrd="1" destOrd="0" presId="urn:microsoft.com/office/officeart/2005/8/layout/cycle2"/>
    <dgm:cxn modelId="{4B4C0684-05B9-4BFE-A14C-2C62E6762329}" type="presOf" srcId="{761EF693-F546-44D4-B55E-450DE31E1D7A}" destId="{27E53E26-68F9-4E7B-97E8-7952844429D0}" srcOrd="0" destOrd="0" presId="urn:microsoft.com/office/officeart/2005/8/layout/cycle2"/>
    <dgm:cxn modelId="{EDC400EF-6401-4B7B-9EFD-83C46F5518EE}" type="presOf" srcId="{B0242400-A622-4491-AEC3-8821D7306B02}" destId="{D1944677-8EDA-4E30-8093-6F92E28D943A}" srcOrd="0" destOrd="0" presId="urn:microsoft.com/office/officeart/2005/8/layout/cycle2"/>
    <dgm:cxn modelId="{8BE6DE02-C3D8-4814-9A53-1B36C4C6E89D}" type="presOf" srcId="{C382DF68-B77F-4E0D-AA6C-C29734CD3DE0}" destId="{E22537CA-ED37-4904-B42D-495E6B2094FC}" srcOrd="1" destOrd="0" presId="urn:microsoft.com/office/officeart/2005/8/layout/cycle2"/>
    <dgm:cxn modelId="{12325D20-9D67-469D-87F4-E3A2B6E0DB39}" type="presOf" srcId="{761EF693-F546-44D4-B55E-450DE31E1D7A}" destId="{3B71CA86-5A8E-4BA1-9FBE-6026C385A7D5}" srcOrd="1" destOrd="0" presId="urn:microsoft.com/office/officeart/2005/8/layout/cycle2"/>
    <dgm:cxn modelId="{C2641DF0-1244-43AC-8CE4-5B01D87AB58B}" type="presOf" srcId="{18CC947C-B62F-4470-85DA-12842C1588CB}" destId="{7FDD3FD9-C034-4D03-908C-BEB6678B506D}" srcOrd="1" destOrd="0" presId="urn:microsoft.com/office/officeart/2005/8/layout/cycle2"/>
    <dgm:cxn modelId="{4DB076DF-157F-49FF-B2B9-04F262B2354F}" type="presOf" srcId="{65F1236E-C450-4801-9F41-247AAB8CC043}" destId="{C1EE464A-C9B9-44CE-8DDB-8C8C608E1030}" srcOrd="0" destOrd="0" presId="urn:microsoft.com/office/officeart/2005/8/layout/cycle2"/>
    <dgm:cxn modelId="{27F6F9BD-2541-4273-A1F9-37DCB9D59B27}" type="presOf" srcId="{77F68501-DCCB-4AC1-BB02-E32C125637C1}" destId="{9F2DDC6E-3DAD-45ED-8AE8-D9CD41F6FB04}" srcOrd="0" destOrd="0" presId="urn:microsoft.com/office/officeart/2005/8/layout/cycle2"/>
    <dgm:cxn modelId="{9408A33F-4578-4774-981B-800B386A24C3}" srcId="{39CE9C29-5EE5-4B38-B7C2-B43C9980D2AB}" destId="{A1A5CBF4-032A-4E4A-971E-0D2989BC170B}" srcOrd="5" destOrd="0" parTransId="{116A4456-9DDD-45EF-8529-75F83361D1EC}" sibTransId="{18CC947C-B62F-4470-85DA-12842C1588CB}"/>
    <dgm:cxn modelId="{17E17603-8D3E-4AD7-BF8E-22A743B7D6EB}" srcId="{39CE9C29-5EE5-4B38-B7C2-B43C9980D2AB}" destId="{B0242400-A622-4491-AEC3-8821D7306B02}" srcOrd="2" destOrd="0" parTransId="{220728A0-8BB3-4C93-BF7C-3F37281D7C05}" sibTransId="{53C443D3-D51A-45E1-B2DE-063129A3DA56}"/>
    <dgm:cxn modelId="{7F8A186C-A40E-4B9D-B90F-1C2C58970899}" srcId="{39CE9C29-5EE5-4B38-B7C2-B43C9980D2AB}" destId="{65F1236E-C450-4801-9F41-247AAB8CC043}" srcOrd="1" destOrd="0" parTransId="{8C35DECB-6B84-4EDA-9BE9-C4BFF8715FAC}" sibTransId="{C382DF68-B77F-4E0D-AA6C-C29734CD3DE0}"/>
    <dgm:cxn modelId="{8EC8DD3F-936E-4CC3-A779-22D26C5D3E0F}" srcId="{39CE9C29-5EE5-4B38-B7C2-B43C9980D2AB}" destId="{BC630B10-2373-464D-9F80-40818409E085}" srcOrd="4" destOrd="0" parTransId="{1277759A-924B-480B-B1BF-BBF273454BF6}" sibTransId="{761EF693-F546-44D4-B55E-450DE31E1D7A}"/>
    <dgm:cxn modelId="{DE0A7CDE-0020-4F27-A6F7-CCBA70F4C26D}" type="presOf" srcId="{AE4FF902-988F-4250-B004-5F3B114A0B96}" destId="{5C4DEA43-5367-49CE-99C4-69A5314DE132}" srcOrd="0" destOrd="0" presId="urn:microsoft.com/office/officeart/2005/8/layout/cycle2"/>
    <dgm:cxn modelId="{D3CFF973-2C9B-469B-A233-650310F2AB93}" type="presOf" srcId="{18CC947C-B62F-4470-85DA-12842C1588CB}" destId="{5C297438-767B-4EE0-B45A-52BE4FF366E5}" srcOrd="0" destOrd="0" presId="urn:microsoft.com/office/officeart/2005/8/layout/cycle2"/>
    <dgm:cxn modelId="{40087241-58B4-4581-8583-377743984DE3}" type="presOf" srcId="{27B6AEBF-301C-4A89-9ACB-4C45FF4B7F12}" destId="{1EE3D103-9785-42A5-A73C-715334D930BA}" srcOrd="1" destOrd="0" presId="urn:microsoft.com/office/officeart/2005/8/layout/cycle2"/>
    <dgm:cxn modelId="{13507C82-427D-4C68-9463-A0308BA811E8}" type="presOf" srcId="{39CE9C29-5EE5-4B38-B7C2-B43C9980D2AB}" destId="{9091C256-558F-4CF6-A1D9-6E2B60CB88FC}" srcOrd="0" destOrd="0" presId="urn:microsoft.com/office/officeart/2005/8/layout/cycle2"/>
    <dgm:cxn modelId="{F85AF058-3927-439F-846C-29475FD06ADC}" type="presOf" srcId="{27B6AEBF-301C-4A89-9ACB-4C45FF4B7F12}" destId="{9D6CA31F-95FA-41E5-9809-BFA233510257}" srcOrd="0" destOrd="0" presId="urn:microsoft.com/office/officeart/2005/8/layout/cycle2"/>
    <dgm:cxn modelId="{257FE052-921A-4187-8C49-847D193052B7}" type="presParOf" srcId="{9091C256-558F-4CF6-A1D9-6E2B60CB88FC}" destId="{9F2DDC6E-3DAD-45ED-8AE8-D9CD41F6FB04}" srcOrd="0" destOrd="0" presId="urn:microsoft.com/office/officeart/2005/8/layout/cycle2"/>
    <dgm:cxn modelId="{B2803D3D-F572-4204-8A1F-B9EC4FC9B294}" type="presParOf" srcId="{9091C256-558F-4CF6-A1D9-6E2B60CB88FC}" destId="{EB656056-C274-4DA9-95E5-916ABB4720CD}" srcOrd="1" destOrd="0" presId="urn:microsoft.com/office/officeart/2005/8/layout/cycle2"/>
    <dgm:cxn modelId="{54319133-05DB-4B17-A39E-E1C97346F1CC}" type="presParOf" srcId="{EB656056-C274-4DA9-95E5-916ABB4720CD}" destId="{3381595D-6AA6-4BB2-BF6D-6C1508F0D377}" srcOrd="0" destOrd="0" presId="urn:microsoft.com/office/officeart/2005/8/layout/cycle2"/>
    <dgm:cxn modelId="{09F30438-A0C3-4496-B064-F57954BA814A}" type="presParOf" srcId="{9091C256-558F-4CF6-A1D9-6E2B60CB88FC}" destId="{C1EE464A-C9B9-44CE-8DDB-8C8C608E1030}" srcOrd="2" destOrd="0" presId="urn:microsoft.com/office/officeart/2005/8/layout/cycle2"/>
    <dgm:cxn modelId="{888AED2E-9043-4A3B-A5FE-C69DA0529993}" type="presParOf" srcId="{9091C256-558F-4CF6-A1D9-6E2B60CB88FC}" destId="{8951A48E-0407-4CBE-83BB-4C9EAEDD0B86}" srcOrd="3" destOrd="0" presId="urn:microsoft.com/office/officeart/2005/8/layout/cycle2"/>
    <dgm:cxn modelId="{B17B7F3D-B20B-48F4-95C7-23C629B71776}" type="presParOf" srcId="{8951A48E-0407-4CBE-83BB-4C9EAEDD0B86}" destId="{E22537CA-ED37-4904-B42D-495E6B2094FC}" srcOrd="0" destOrd="0" presId="urn:microsoft.com/office/officeart/2005/8/layout/cycle2"/>
    <dgm:cxn modelId="{3B966E3E-496D-46F1-8F7A-097DF57F5968}" type="presParOf" srcId="{9091C256-558F-4CF6-A1D9-6E2B60CB88FC}" destId="{D1944677-8EDA-4E30-8093-6F92E28D943A}" srcOrd="4" destOrd="0" presId="urn:microsoft.com/office/officeart/2005/8/layout/cycle2"/>
    <dgm:cxn modelId="{F6832BF4-DC89-43B2-8F5F-CB44581379C0}" type="presParOf" srcId="{9091C256-558F-4CF6-A1D9-6E2B60CB88FC}" destId="{79095C74-18D5-40FE-B9FD-42B1561C4955}" srcOrd="5" destOrd="0" presId="urn:microsoft.com/office/officeart/2005/8/layout/cycle2"/>
    <dgm:cxn modelId="{7721F562-CB5B-4668-B9ED-AC585EDF1ACD}" type="presParOf" srcId="{79095C74-18D5-40FE-B9FD-42B1561C4955}" destId="{866CAE2B-E278-4DFE-BE1F-D7389F23F7F1}" srcOrd="0" destOrd="0" presId="urn:microsoft.com/office/officeart/2005/8/layout/cycle2"/>
    <dgm:cxn modelId="{8D317965-DF11-47A3-8C89-EFA6DBEEF791}" type="presParOf" srcId="{9091C256-558F-4CF6-A1D9-6E2B60CB88FC}" destId="{5C4DEA43-5367-49CE-99C4-69A5314DE132}" srcOrd="6" destOrd="0" presId="urn:microsoft.com/office/officeart/2005/8/layout/cycle2"/>
    <dgm:cxn modelId="{5A034758-0228-4B5C-9A20-575E362D0378}" type="presParOf" srcId="{9091C256-558F-4CF6-A1D9-6E2B60CB88FC}" destId="{9D6CA31F-95FA-41E5-9809-BFA233510257}" srcOrd="7" destOrd="0" presId="urn:microsoft.com/office/officeart/2005/8/layout/cycle2"/>
    <dgm:cxn modelId="{88D61855-58B6-45D7-BF8A-1722107FDA6A}" type="presParOf" srcId="{9D6CA31F-95FA-41E5-9809-BFA233510257}" destId="{1EE3D103-9785-42A5-A73C-715334D930BA}" srcOrd="0" destOrd="0" presId="urn:microsoft.com/office/officeart/2005/8/layout/cycle2"/>
    <dgm:cxn modelId="{B4A9970E-9A2A-4A37-870A-6F8272DF2D4A}" type="presParOf" srcId="{9091C256-558F-4CF6-A1D9-6E2B60CB88FC}" destId="{4D6EDB70-5E63-4668-873D-5A1A5B4AB01F}" srcOrd="8" destOrd="0" presId="urn:microsoft.com/office/officeart/2005/8/layout/cycle2"/>
    <dgm:cxn modelId="{867671BF-EE4D-4219-99EA-D49760322311}" type="presParOf" srcId="{9091C256-558F-4CF6-A1D9-6E2B60CB88FC}" destId="{27E53E26-68F9-4E7B-97E8-7952844429D0}" srcOrd="9" destOrd="0" presId="urn:microsoft.com/office/officeart/2005/8/layout/cycle2"/>
    <dgm:cxn modelId="{AC897414-5368-41A1-9301-53DB628E575D}" type="presParOf" srcId="{27E53E26-68F9-4E7B-97E8-7952844429D0}" destId="{3B71CA86-5A8E-4BA1-9FBE-6026C385A7D5}" srcOrd="0" destOrd="0" presId="urn:microsoft.com/office/officeart/2005/8/layout/cycle2"/>
    <dgm:cxn modelId="{5D6C9F11-05FD-47B4-9CDE-A9F27D3A3A75}" type="presParOf" srcId="{9091C256-558F-4CF6-A1D9-6E2B60CB88FC}" destId="{B54E985F-7E3E-4CBD-B6B2-BC39214FFBE7}" srcOrd="10" destOrd="0" presId="urn:microsoft.com/office/officeart/2005/8/layout/cycle2"/>
    <dgm:cxn modelId="{58633527-0B4F-4725-8AC6-76303E0FE124}" type="presParOf" srcId="{9091C256-558F-4CF6-A1D9-6E2B60CB88FC}" destId="{5C297438-767B-4EE0-B45A-52BE4FF366E5}" srcOrd="11" destOrd="0" presId="urn:microsoft.com/office/officeart/2005/8/layout/cycle2"/>
    <dgm:cxn modelId="{395B17B6-820C-4480-AB99-32BCCBEA8567}" type="presParOf" srcId="{5C297438-767B-4EE0-B45A-52BE4FF366E5}" destId="{7FDD3FD9-C034-4D03-908C-BEB6678B506D}" srcOrd="0" destOrd="0" presId="urn:microsoft.com/office/officeart/2005/8/layout/cycle2"/>
  </dgm:cxnLst>
  <dgm:bg/>
  <dgm:whole/>
</dgm:dataModel>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330B32-657E-47F3-B4E7-C616D7A845CE}" type="datetimeFigureOut">
              <a:rPr lang="fr-FR" smtClean="0"/>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330B32-657E-47F3-B4E7-C616D7A845CE}" type="datetimeFigureOut">
              <a:rPr lang="fr-FR" smtClean="0"/>
              <a:t>06/02/2018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3330B32-657E-47F3-B4E7-C616D7A845CE}" type="datetimeFigureOut">
              <a:rPr lang="fr-FR" smtClean="0"/>
              <a:t>06/02/2018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30B32-657E-47F3-B4E7-C616D7A845CE}" type="datetimeFigureOut">
              <a:rPr lang="fr-FR" smtClean="0"/>
              <a:t>06/02/2018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330B32-657E-47F3-B4E7-C616D7A845CE}" type="datetimeFigureOut">
              <a:rPr lang="fr-FR" smtClean="0"/>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330B32-657E-47F3-B4E7-C616D7A845CE}" type="datetimeFigureOut">
              <a:rPr lang="fr-FR" smtClean="0"/>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DD763E-FF99-49C9-84B3-532698E83EE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30B32-657E-47F3-B4E7-C616D7A845CE}" type="datetimeFigureOut">
              <a:rPr lang="fr-FR" smtClean="0"/>
              <a:t>06/02/2018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D763E-FF99-49C9-84B3-532698E83EE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5984" y="785795"/>
            <a:ext cx="4786346" cy="1143007"/>
          </a:xfrm>
          <a:solidFill>
            <a:schemeClr val="accent5">
              <a:lumMod val="75000"/>
            </a:schemeClr>
          </a:solidFill>
          <a:ln>
            <a:solidFill>
              <a:schemeClr val="tx1">
                <a:lumMod val="85000"/>
                <a:lumOff val="15000"/>
              </a:schemeClr>
            </a:solidFill>
          </a:ln>
        </p:spPr>
        <p:txBody>
          <a:bodyPr/>
          <a:lstStyle/>
          <a:p>
            <a:pPr rtl="1"/>
            <a:r>
              <a:rPr lang="ar-DZ" dirty="0" smtClean="0"/>
              <a:t>المحاضرة الثانية</a:t>
            </a:r>
            <a:endParaRPr lang="fr-FR" dirty="0"/>
          </a:p>
        </p:txBody>
      </p:sp>
      <p:sp>
        <p:nvSpPr>
          <p:cNvPr id="3" name="Sous-titre 2"/>
          <p:cNvSpPr>
            <a:spLocks noGrp="1"/>
          </p:cNvSpPr>
          <p:nvPr>
            <p:ph type="subTitle" idx="1"/>
          </p:nvPr>
        </p:nvSpPr>
        <p:spPr>
          <a:xfrm>
            <a:off x="857224" y="2000240"/>
            <a:ext cx="7643866" cy="3638560"/>
          </a:xfrm>
        </p:spPr>
        <p:style>
          <a:lnRef idx="1">
            <a:schemeClr val="accent5"/>
          </a:lnRef>
          <a:fillRef idx="2">
            <a:schemeClr val="accent5"/>
          </a:fillRef>
          <a:effectRef idx="1">
            <a:schemeClr val="accent5"/>
          </a:effectRef>
          <a:fontRef idx="minor">
            <a:schemeClr val="dk1"/>
          </a:fontRef>
        </p:style>
        <p:txBody>
          <a:bodyPr/>
          <a:lstStyle/>
          <a:p>
            <a:pPr algn="r" rtl="1"/>
            <a:r>
              <a:rPr lang="ar-DZ" sz="4400" b="1" dirty="0" smtClean="0"/>
              <a:t>1- موضوع علم </a:t>
            </a:r>
            <a:r>
              <a:rPr lang="ar-DZ" sz="4400" b="1" dirty="0" err="1" smtClean="0"/>
              <a:t>إجتماع</a:t>
            </a:r>
            <a:r>
              <a:rPr lang="ar-DZ" sz="4400" b="1" dirty="0" smtClean="0"/>
              <a:t> المنظمات</a:t>
            </a:r>
          </a:p>
          <a:p>
            <a:pPr algn="r" rtl="1"/>
            <a:r>
              <a:rPr lang="ar-DZ" sz="4400" b="1" dirty="0" smtClean="0"/>
              <a:t>2-مجالات </a:t>
            </a:r>
            <a:r>
              <a:rPr lang="ar-DZ" sz="4400" b="1" dirty="0" err="1" smtClean="0"/>
              <a:t>إهتمام</a:t>
            </a:r>
            <a:r>
              <a:rPr lang="ar-DZ" sz="4400" b="1" dirty="0" smtClean="0"/>
              <a:t> علم </a:t>
            </a:r>
            <a:r>
              <a:rPr lang="ar-DZ" sz="4400" b="1" dirty="0" err="1" smtClean="0"/>
              <a:t>إجتماع</a:t>
            </a:r>
            <a:r>
              <a:rPr lang="ar-DZ" sz="4400" b="1" dirty="0" smtClean="0"/>
              <a:t> المنظمات</a:t>
            </a:r>
          </a:p>
          <a:p>
            <a:pPr algn="r" rtl="1"/>
            <a:r>
              <a:rPr lang="ar-DZ" sz="4400" b="1" dirty="0" smtClean="0"/>
              <a:t>3- بعض المفاهيم المرتبطة </a:t>
            </a:r>
            <a:r>
              <a:rPr lang="ar-DZ" sz="4400" b="1" dirty="0" err="1" smtClean="0"/>
              <a:t>بمصطلخ</a:t>
            </a:r>
            <a:r>
              <a:rPr lang="ar-DZ" sz="4400" b="1" dirty="0" smtClean="0"/>
              <a:t> التنظيم</a:t>
            </a:r>
            <a:endParaRPr lang="fr-FR" sz="4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000108"/>
            <a:ext cx="9144000" cy="4768867"/>
          </a:xfrm>
        </p:spPr>
        <p:txBody>
          <a:bodyPr/>
          <a:lstStyle/>
          <a:p>
            <a:pPr algn="r" rtl="1"/>
            <a:r>
              <a:rPr lang="ar-DZ" dirty="0" smtClean="0"/>
              <a:t>يتمثل </a:t>
            </a:r>
            <a:r>
              <a:rPr lang="ar-DZ" dirty="0" err="1" smtClean="0"/>
              <a:t>مزضزع</a:t>
            </a:r>
            <a:r>
              <a:rPr lang="ar-DZ" dirty="0" smtClean="0"/>
              <a:t> البحث في هذا الميدان من ميادين علم </a:t>
            </a:r>
            <a:r>
              <a:rPr lang="ar-DZ" dirty="0" err="1" smtClean="0"/>
              <a:t>الإجتماع</a:t>
            </a:r>
            <a:r>
              <a:rPr lang="ar-DZ" dirty="0" smtClean="0"/>
              <a:t> في أشكال التنظيم </a:t>
            </a:r>
            <a:r>
              <a:rPr lang="ar-DZ" dirty="0" err="1" smtClean="0"/>
              <a:t>الإجتماعي</a:t>
            </a:r>
            <a:r>
              <a:rPr lang="ar-DZ" dirty="0" smtClean="0"/>
              <a:t> من مؤسسات وتنظيمات </a:t>
            </a:r>
            <a:r>
              <a:rPr lang="ar-DZ" dirty="0" err="1" smtClean="0"/>
              <a:t>زاتحادات</a:t>
            </a:r>
            <a:r>
              <a:rPr lang="ar-DZ" dirty="0" smtClean="0"/>
              <a:t> مختلفة (الرسمية وغير الرسمية)فبات من الواضح أن الفعاليات ذات الطابع الفردي أخذت في </a:t>
            </a:r>
            <a:r>
              <a:rPr lang="ar-DZ" dirty="0" err="1" smtClean="0"/>
              <a:t>بالتناقثص</a:t>
            </a:r>
            <a:r>
              <a:rPr lang="ar-DZ" dirty="0" smtClean="0"/>
              <a:t> </a:t>
            </a:r>
            <a:r>
              <a:rPr lang="ar-DZ" dirty="0" err="1" smtClean="0"/>
              <a:t>التدريجب</a:t>
            </a:r>
            <a:r>
              <a:rPr lang="ar-DZ" dirty="0" smtClean="0"/>
              <a:t> </a:t>
            </a:r>
            <a:r>
              <a:rPr lang="ar-DZ" dirty="0" err="1" smtClean="0"/>
              <a:t>حتئى</a:t>
            </a:r>
            <a:r>
              <a:rPr lang="ar-DZ" dirty="0" smtClean="0"/>
              <a:t> غاب العدد الكبير منها وفي الجدول التالي توضيح لذلك</a:t>
            </a:r>
            <a:br>
              <a:rPr lang="ar-DZ" dirty="0" smtClean="0"/>
            </a:br>
            <a:endParaRPr lang="fr-FR" dirty="0"/>
          </a:p>
        </p:txBody>
      </p:sp>
      <p:sp>
        <p:nvSpPr>
          <p:cNvPr id="3" name="Espace réservé du texte 2"/>
          <p:cNvSpPr>
            <a:spLocks noGrp="1"/>
          </p:cNvSpPr>
          <p:nvPr>
            <p:ph type="body" idx="1"/>
          </p:nvPr>
        </p:nvSpPr>
        <p:spPr>
          <a:xfrm>
            <a:off x="722313" y="428604"/>
            <a:ext cx="7772400" cy="642942"/>
          </a:xfrm>
        </p:spPr>
        <p:txBody>
          <a:bodyPr>
            <a:noAutofit/>
          </a:bodyPr>
          <a:lstStyle/>
          <a:p>
            <a:pPr algn="r" rtl="1"/>
            <a:r>
              <a:rPr lang="ar-DZ" sz="4400" dirty="0" smtClean="0">
                <a:solidFill>
                  <a:schemeClr val="accent5"/>
                </a:solidFill>
              </a:rPr>
              <a:t>1- موضوع علم </a:t>
            </a:r>
            <a:r>
              <a:rPr lang="ar-DZ" sz="4400" dirty="0" err="1" smtClean="0">
                <a:solidFill>
                  <a:schemeClr val="accent5"/>
                </a:solidFill>
              </a:rPr>
              <a:t>إجتماع</a:t>
            </a:r>
            <a:r>
              <a:rPr lang="ar-DZ" sz="4400" dirty="0" smtClean="0">
                <a:solidFill>
                  <a:schemeClr val="accent5"/>
                </a:solidFill>
              </a:rPr>
              <a:t> المنظمات</a:t>
            </a:r>
            <a:endParaRPr lang="fr-FR" sz="4400" dirty="0">
              <a:solidFill>
                <a:schemeClr val="accent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nvGraphicFramePr>
        <p:xfrm>
          <a:off x="214282" y="357165"/>
          <a:ext cx="8572560" cy="5995058"/>
        </p:xfrm>
        <a:graphic>
          <a:graphicData uri="http://schemas.openxmlformats.org/drawingml/2006/table">
            <a:tbl>
              <a:tblPr firstRow="1" bandRow="1">
                <a:tableStyleId>{35758FB7-9AC5-4552-8A53-C91805E547FA}</a:tableStyleId>
              </a:tblPr>
              <a:tblGrid>
                <a:gridCol w="5143536"/>
                <a:gridCol w="3429024"/>
              </a:tblGrid>
              <a:tr h="64294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4400" dirty="0" smtClean="0"/>
                        <a:t>الحاجة للتنظيم (أشكاله)</a:t>
                      </a:r>
                      <a:endParaRPr lang="fr-FR" sz="4400" dirty="0" smtClean="0"/>
                    </a:p>
                    <a:p>
                      <a:pPr algn="ctr"/>
                      <a:endParaRPr lang="fr-FR" sz="4400" dirty="0">
                        <a:latin typeface="Simplified Arabic" pitchFamily="18" charset="-78"/>
                        <a:cs typeface="Simplified Arabic" pitchFamily="18"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4400" dirty="0" smtClean="0"/>
                        <a:t>المجال</a:t>
                      </a:r>
                      <a:endParaRPr lang="fr-FR" sz="4400" dirty="0" smtClean="0"/>
                    </a:p>
                    <a:p>
                      <a:pPr algn="ctr"/>
                      <a:endParaRPr lang="fr-FR" sz="4400" dirty="0">
                        <a:latin typeface="Simplified Arabic" pitchFamily="18" charset="-78"/>
                        <a:cs typeface="Simplified Arabic" pitchFamily="18" charset="-78"/>
                      </a:endParaRPr>
                    </a:p>
                  </a:txBody>
                  <a:tcPr/>
                </a:tc>
              </a:tr>
              <a:tr h="11392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2800" dirty="0" smtClean="0"/>
                        <a:t>انتشرت معايير تنظيمية</a:t>
                      </a:r>
                      <a:r>
                        <a:rPr lang="ar-DZ" sz="2800" baseline="0" dirty="0" smtClean="0"/>
                        <a:t> تمجد العمل الجماعي (كل فاعل سياسي يمكن إزاحته)</a:t>
                      </a:r>
                    </a:p>
                    <a:p>
                      <a:pPr algn="ctr"/>
                      <a:endParaRPr lang="fr-FR" sz="2800" dirty="0">
                        <a:latin typeface="Simplified Arabic" pitchFamily="18" charset="-78"/>
                        <a:cs typeface="Simplified Arabic" pitchFamily="18"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2800" dirty="0" smtClean="0"/>
                        <a:t>المجال السياسي</a:t>
                      </a:r>
                      <a:endParaRPr lang="fr-FR" sz="2800" dirty="0" smtClean="0"/>
                    </a:p>
                    <a:p>
                      <a:pPr algn="ctr"/>
                      <a:endParaRPr lang="fr-FR" sz="2800" dirty="0">
                        <a:latin typeface="Simplified Arabic" pitchFamily="18" charset="-78"/>
                        <a:cs typeface="Simplified Arabic" pitchFamily="18" charset="-78"/>
                      </a:endParaRPr>
                    </a:p>
                  </a:txBody>
                  <a:tcPr/>
                </a:tc>
              </a:tr>
              <a:tr h="1595449">
                <a:tc>
                  <a:txBody>
                    <a:bodyPr/>
                    <a:lstStyle/>
                    <a:p>
                      <a:pPr algn="r"/>
                      <a:r>
                        <a:rPr lang="ar-DZ" sz="2800" dirty="0" smtClean="0"/>
                        <a:t>الأداء المشترك لكافة ـنماط النشاط مع </a:t>
                      </a:r>
                      <a:r>
                        <a:rPr lang="ar-DZ" sz="2800" dirty="0" err="1" smtClean="0"/>
                        <a:t>اضحلال</a:t>
                      </a:r>
                      <a:r>
                        <a:rPr lang="ar-DZ" sz="2800" baseline="0" dirty="0" smtClean="0"/>
                        <a:t> النشاط الحرفي </a:t>
                      </a:r>
                      <a:r>
                        <a:rPr lang="ar-DZ" sz="2800" baseline="0" dirty="0" err="1" smtClean="0"/>
                        <a:t>و</a:t>
                      </a:r>
                      <a:r>
                        <a:rPr lang="ar-DZ" sz="2800" baseline="0" dirty="0" smtClean="0"/>
                        <a:t> ظهور الشركات الكبرى</a:t>
                      </a:r>
                      <a:endParaRPr lang="fr-FR" sz="2800" dirty="0"/>
                    </a:p>
                  </a:txBody>
                  <a:tcPr/>
                </a:tc>
                <a:tc>
                  <a:txBody>
                    <a:bodyPr/>
                    <a:lstStyle/>
                    <a:p>
                      <a:pPr algn="ctr"/>
                      <a:r>
                        <a:rPr lang="ar-DZ" sz="2800" dirty="0" smtClean="0"/>
                        <a:t>المجال</a:t>
                      </a:r>
                      <a:r>
                        <a:rPr lang="ar-DZ" sz="2800" baseline="0" dirty="0" smtClean="0"/>
                        <a:t> </a:t>
                      </a:r>
                      <a:r>
                        <a:rPr lang="ar-DZ" sz="2800" baseline="0" dirty="0" err="1" smtClean="0"/>
                        <a:t>الإقتصادي</a:t>
                      </a:r>
                      <a:endParaRPr lang="fr-FR" sz="2800" b="1" dirty="0"/>
                    </a:p>
                  </a:txBody>
                  <a:tcPr/>
                </a:tc>
              </a:tr>
              <a:tr h="1595449">
                <a:tc>
                  <a:txBody>
                    <a:bodyPr/>
                    <a:lstStyle/>
                    <a:p>
                      <a:pPr algn="r"/>
                      <a:r>
                        <a:rPr lang="ar-DZ" sz="2800" dirty="0" smtClean="0"/>
                        <a:t>تنظيم المارد التي تعتمد على تجميع القدرات والكفاءات</a:t>
                      </a:r>
                      <a:endParaRPr lang="fr-FR" sz="2800" dirty="0"/>
                    </a:p>
                  </a:txBody>
                  <a:tcPr/>
                </a:tc>
                <a:tc>
                  <a:txBody>
                    <a:bodyPr/>
                    <a:lstStyle/>
                    <a:p>
                      <a:pPr algn="ctr"/>
                      <a:r>
                        <a:rPr lang="ar-DZ" sz="2800" dirty="0" smtClean="0"/>
                        <a:t>قطاع الصحة والتعليم</a:t>
                      </a:r>
                      <a:endParaRPr lang="fr-FR" sz="2800" b="1"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85786" y="571480"/>
            <a:ext cx="7643866" cy="577518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r" rtl="1"/>
            <a:r>
              <a:rPr lang="ar-DZ" sz="4000" dirty="0" smtClean="0"/>
              <a:t>ومن هنا يمكن تحديد المواضيع التي يهتم </a:t>
            </a:r>
            <a:r>
              <a:rPr lang="ar-DZ" sz="4000" dirty="0" err="1" smtClean="0"/>
              <a:t>بها</a:t>
            </a:r>
            <a:r>
              <a:rPr lang="ar-DZ" sz="4000" dirty="0" smtClean="0"/>
              <a:t> علم </a:t>
            </a:r>
            <a:r>
              <a:rPr lang="ar-DZ" sz="4000" dirty="0" err="1" smtClean="0"/>
              <a:t>إجتماع</a:t>
            </a:r>
            <a:r>
              <a:rPr lang="ar-DZ" sz="4000" dirty="0" smtClean="0"/>
              <a:t> المنظمات في </a:t>
            </a:r>
          </a:p>
          <a:p>
            <a:pPr algn="r" rtl="1"/>
            <a:r>
              <a:rPr lang="ar-DZ" sz="4000" dirty="0" smtClean="0"/>
              <a:t>1- دراسة مختلف مكونات التنظيم من حيث البناء الرسمي</a:t>
            </a:r>
          </a:p>
          <a:p>
            <a:pPr algn="r" rtl="1"/>
            <a:r>
              <a:rPr lang="ar-DZ" sz="4000" dirty="0" smtClean="0"/>
              <a:t>2-التطرق </a:t>
            </a:r>
            <a:r>
              <a:rPr lang="ar-DZ" sz="4000" dirty="0" err="1" smtClean="0"/>
              <a:t>لمسكلات</a:t>
            </a:r>
            <a:r>
              <a:rPr lang="ar-DZ" sz="4000" dirty="0" smtClean="0"/>
              <a:t> تتصل بالأداء وأنماط </a:t>
            </a:r>
            <a:r>
              <a:rPr lang="ar-DZ" sz="4000" dirty="0" err="1" smtClean="0"/>
              <a:t>الإتصال</a:t>
            </a:r>
            <a:endParaRPr lang="ar-DZ" sz="4000" dirty="0" smtClean="0"/>
          </a:p>
          <a:p>
            <a:pPr algn="r" rtl="1"/>
            <a:r>
              <a:rPr lang="ar-DZ" sz="4000" dirty="0" smtClean="0"/>
              <a:t>3- دراسة أنمط السلوك التنظيمي وعلاقتها بالبيئة </a:t>
            </a:r>
            <a:r>
              <a:rPr lang="ar-DZ" sz="4000" dirty="0" err="1" smtClean="0"/>
              <a:t>الخارجبة</a:t>
            </a:r>
            <a:r>
              <a:rPr lang="ar-DZ" sz="4000" dirty="0" smtClean="0"/>
              <a:t> المحيطة </a:t>
            </a:r>
            <a:r>
              <a:rPr lang="ar-DZ" sz="4000" dirty="0" err="1" smtClean="0"/>
              <a:t>و</a:t>
            </a:r>
            <a:r>
              <a:rPr lang="ar-DZ" sz="4000" dirty="0" smtClean="0"/>
              <a:t> السلوك </a:t>
            </a:r>
            <a:r>
              <a:rPr lang="ar-DZ" sz="4000" dirty="0" err="1" smtClean="0"/>
              <a:t>الإجتماعي</a:t>
            </a:r>
            <a:r>
              <a:rPr lang="ar-DZ" sz="4000" dirty="0" smtClean="0"/>
              <a:t> للتنظيم والعوامل المؤثرة فيه</a:t>
            </a:r>
          </a:p>
        </p:txBody>
      </p:sp>
      <p:sp>
        <p:nvSpPr>
          <p:cNvPr id="2" name="Rectangle 1"/>
          <p:cNvSpPr/>
          <p:nvPr/>
        </p:nvSpPr>
        <p:spPr>
          <a:xfrm>
            <a:off x="285720" y="357166"/>
            <a:ext cx="8643998" cy="62151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428596" y="357166"/>
          <a:ext cx="8215370" cy="6319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smtClean="0"/>
              <a:t>2- مجالات اهتمام علم </a:t>
            </a:r>
            <a:r>
              <a:rPr lang="ar-DZ" dirty="0" err="1" smtClean="0"/>
              <a:t>إجتماع</a:t>
            </a:r>
            <a:r>
              <a:rPr lang="ar-DZ" dirty="0" smtClean="0"/>
              <a:t> التنظيم</a:t>
            </a:r>
            <a:endParaRPr lang="fr-FR" dirty="0"/>
          </a:p>
        </p:txBody>
      </p:sp>
      <p:sp>
        <p:nvSpPr>
          <p:cNvPr id="3" name="ZoneTexte 2"/>
          <p:cNvSpPr txBox="1"/>
          <p:nvPr/>
        </p:nvSpPr>
        <p:spPr>
          <a:xfrm>
            <a:off x="357158" y="1357298"/>
            <a:ext cx="8286808" cy="5262979"/>
          </a:xfrm>
          <a:prstGeom prst="rect">
            <a:avLst/>
          </a:prstGeom>
          <a:noFill/>
        </p:spPr>
        <p:txBody>
          <a:bodyPr wrap="square" rtlCol="0">
            <a:spAutoFit/>
          </a:bodyPr>
          <a:lstStyle/>
          <a:p>
            <a:pPr algn="r" rtl="1"/>
            <a:r>
              <a:rPr lang="ar-DZ" sz="2400" dirty="0" smtClean="0"/>
              <a:t>تنتشر مجالات </a:t>
            </a:r>
            <a:r>
              <a:rPr lang="ar-DZ" sz="2400" dirty="0" err="1" smtClean="0"/>
              <a:t>البخث</a:t>
            </a:r>
            <a:r>
              <a:rPr lang="ar-DZ" sz="2400" dirty="0" smtClean="0"/>
              <a:t> في علم </a:t>
            </a:r>
            <a:r>
              <a:rPr lang="ar-DZ" sz="2400" dirty="0" err="1" smtClean="0"/>
              <a:t>إجتماع</a:t>
            </a:r>
            <a:r>
              <a:rPr lang="ar-DZ" sz="2400" dirty="0" smtClean="0"/>
              <a:t> المنظمات بانتشار مجالات العمل الإنساني  فنجده في:</a:t>
            </a:r>
          </a:p>
          <a:p>
            <a:pPr algn="r" rtl="1">
              <a:buFontTx/>
              <a:buChar char="-"/>
            </a:pPr>
            <a:r>
              <a:rPr lang="ar-DZ" sz="2400" dirty="0" smtClean="0"/>
              <a:t>المؤسسات الإنتاجية وغيرها من التنظيمات التي تهدف إلى تحقيق الأرباح سواء تابعة للدولة  </a:t>
            </a:r>
            <a:r>
              <a:rPr lang="ar-DZ" sz="2400" dirty="0" err="1" smtClean="0"/>
              <a:t>أ</a:t>
            </a:r>
            <a:r>
              <a:rPr lang="ar-DZ" sz="2400" dirty="0" smtClean="0"/>
              <a:t> للقطاع الخاص</a:t>
            </a:r>
          </a:p>
          <a:p>
            <a:pPr algn="r" rtl="1">
              <a:buFontTx/>
              <a:buChar char="-"/>
            </a:pPr>
            <a:r>
              <a:rPr lang="ar-DZ" sz="2400" dirty="0" smtClean="0"/>
              <a:t> المؤسسات المعنية بالخدمات </a:t>
            </a:r>
            <a:r>
              <a:rPr lang="ar-DZ" sz="2400" dirty="0" err="1" smtClean="0"/>
              <a:t>الإجتماعية</a:t>
            </a:r>
            <a:r>
              <a:rPr lang="ar-DZ" sz="2400" dirty="0" smtClean="0"/>
              <a:t>  و المؤسسات المنتجة للثقافة (فنون، </a:t>
            </a:r>
            <a:r>
              <a:rPr lang="ar-DZ" sz="2400" dirty="0" err="1" smtClean="0"/>
              <a:t>أداب</a:t>
            </a:r>
            <a:r>
              <a:rPr lang="ar-DZ" sz="2400" dirty="0" smtClean="0"/>
              <a:t>، سينما)</a:t>
            </a:r>
          </a:p>
          <a:p>
            <a:pPr algn="r" rtl="1">
              <a:buFontTx/>
              <a:buChar char="-"/>
            </a:pPr>
            <a:r>
              <a:rPr lang="ar-DZ" sz="2400" dirty="0" smtClean="0"/>
              <a:t>- المؤسسات السياسية التي تهدف إلى المشاركة في القرار السياسي بشكل مباشر أو غير </a:t>
            </a:r>
            <a:r>
              <a:rPr lang="ar-DZ" sz="2400" dirty="0" err="1" smtClean="0"/>
              <a:t>مباسر</a:t>
            </a:r>
            <a:r>
              <a:rPr lang="ar-DZ" sz="2400" dirty="0" smtClean="0"/>
              <a:t>.</a:t>
            </a:r>
          </a:p>
          <a:p>
            <a:pPr algn="r" rtl="1">
              <a:buFontTx/>
              <a:buChar char="-"/>
            </a:pPr>
            <a:r>
              <a:rPr lang="ar-DZ" sz="2400" dirty="0" smtClean="0"/>
              <a:t>- المؤسسات الأمنية والعسكرية</a:t>
            </a:r>
          </a:p>
          <a:p>
            <a:pPr algn="r" rtl="1">
              <a:buFontTx/>
              <a:buChar char="-"/>
            </a:pPr>
            <a:r>
              <a:rPr lang="ar-DZ" sz="2400" dirty="0" smtClean="0"/>
              <a:t>- التنظيمات </a:t>
            </a:r>
            <a:r>
              <a:rPr lang="ar-DZ" sz="2400" dirty="0" err="1" smtClean="0"/>
              <a:t>الإجتماعية</a:t>
            </a:r>
            <a:r>
              <a:rPr lang="ar-DZ" sz="2400" dirty="0" smtClean="0"/>
              <a:t> </a:t>
            </a:r>
            <a:r>
              <a:rPr lang="ar-DZ" sz="2400" dirty="0" err="1" smtClean="0"/>
              <a:t>ظات</a:t>
            </a:r>
            <a:r>
              <a:rPr lang="ar-DZ" sz="2400" dirty="0" smtClean="0"/>
              <a:t> الأهداف الخاصة</a:t>
            </a:r>
          </a:p>
          <a:p>
            <a:pPr algn="r" rtl="1">
              <a:buFontTx/>
              <a:buChar char="-"/>
            </a:pPr>
            <a:r>
              <a:rPr lang="ar-DZ" sz="2400" dirty="0" smtClean="0"/>
              <a:t>- التنظيمات </a:t>
            </a:r>
            <a:r>
              <a:rPr lang="ar-DZ" sz="2400" dirty="0" err="1" smtClean="0"/>
              <a:t>الإجتماعية</a:t>
            </a:r>
            <a:r>
              <a:rPr lang="ar-DZ" sz="2400" dirty="0" smtClean="0"/>
              <a:t> غير </a:t>
            </a:r>
            <a:r>
              <a:rPr lang="ar-DZ" sz="2400" dirty="0" err="1" smtClean="0"/>
              <a:t>الرسميو</a:t>
            </a:r>
            <a:r>
              <a:rPr lang="ar-DZ" sz="2400" dirty="0" smtClean="0"/>
              <a:t> </a:t>
            </a:r>
            <a:r>
              <a:rPr lang="ar-DZ" sz="2400" dirty="0" err="1" smtClean="0"/>
              <a:t>ظات</a:t>
            </a:r>
            <a:r>
              <a:rPr lang="ar-DZ" sz="2400" dirty="0" smtClean="0"/>
              <a:t> الأهداف الخاصة غير المشروعة وهي تنظيمات هدفها ربحي مادي </a:t>
            </a:r>
          </a:p>
          <a:p>
            <a:pPr algn="r" rtl="1">
              <a:buFontTx/>
              <a:buChar char="-"/>
            </a:pPr>
            <a:r>
              <a:rPr lang="ar-DZ" sz="2400" dirty="0" smtClean="0"/>
              <a:t>وغيرها من التنظيمات التي تؤثر في بنية الإنتاج الفكري </a:t>
            </a:r>
            <a:r>
              <a:rPr lang="ar-DZ" sz="2400" dirty="0" err="1" smtClean="0"/>
              <a:t>و</a:t>
            </a:r>
            <a:r>
              <a:rPr lang="ar-DZ" sz="2400" dirty="0" smtClean="0"/>
              <a:t> </a:t>
            </a:r>
            <a:r>
              <a:rPr lang="ar-DZ" sz="2400" dirty="0" err="1" smtClean="0"/>
              <a:t>الإقتصادي</a:t>
            </a:r>
            <a:r>
              <a:rPr lang="ar-DZ" sz="2400" dirty="0" smtClean="0"/>
              <a:t> والتجاري وغيره</a:t>
            </a:r>
            <a:endParaRPr lang="fr-FR" sz="2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308</Words>
  <Application>Microsoft Office PowerPoint</Application>
  <PresentationFormat>Affichage à l'écran (4:3)</PresentationFormat>
  <Paragraphs>33</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المحاضرة الثانية</vt:lpstr>
      <vt:lpstr>يتمثل مزضزع البحث في هذا الميدان من ميادين علم الإجتماع في أشكال التنظيم الإجتماعي من مؤسسات وتنظيمات زاتحادات مختلفة (الرسمية وغير الرسمية)فبات من الواضح أن الفعاليات ذات الطابع الفردي أخذت في بالتناقثص التدريجب حتئى غاب العدد الكبير منها وفي الجدول التالي توضيح لذلك </vt:lpstr>
      <vt:lpstr>Diapositive 3</vt:lpstr>
      <vt:lpstr>Diapositive 4</vt:lpstr>
      <vt:lpstr>Diapositive 5</vt:lpstr>
      <vt:lpstr>2- مجالات اهتمام علم إجتماع التنظيم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dc:title>
  <dc:creator>madi</dc:creator>
  <cp:lastModifiedBy>madi</cp:lastModifiedBy>
  <cp:revision>7</cp:revision>
  <dcterms:created xsi:type="dcterms:W3CDTF">2018-02-06T11:43:47Z</dcterms:created>
  <dcterms:modified xsi:type="dcterms:W3CDTF">2018-02-06T12:50:18Z</dcterms:modified>
</cp:coreProperties>
</file>