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80"/>
    <p:restoredTop sz="86410" autoAdjust="0"/>
  </p:normalViewPr>
  <p:slideViewPr>
    <p:cSldViewPr>
      <p:cViewPr varScale="1">
        <p:scale>
          <a:sx n="63" d="100"/>
          <a:sy n="63" d="100"/>
        </p:scale>
        <p:origin x="-82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D9DFE2-FBE5-4955-B828-632123209973}" type="datetimeFigureOut">
              <a:rPr lang="fr-FR" smtClean="0"/>
              <a:pPr/>
              <a:t>29/12/2022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8671835-DEF3-458F-8957-BB12456C441A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71835-DEF3-458F-8957-BB12456C441A}" type="slidenum">
              <a:rPr lang="fr-FR" smtClean="0"/>
              <a:pPr/>
              <a:t>3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685800" lvl="1" indent="-228600">
              <a:buAutoNum type="arabicPeriod"/>
            </a:pPr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71835-DEF3-458F-8957-BB12456C441A}" type="slidenum">
              <a:rPr lang="fr-FR" smtClean="0"/>
              <a:pPr/>
              <a:t>4</a:t>
            </a:fld>
            <a:endParaRPr lang="fr-F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71835-DEF3-458F-8957-BB12456C441A}" type="slidenum">
              <a:rPr lang="fr-FR" smtClean="0"/>
              <a:pPr/>
              <a:t>6</a:t>
            </a:fld>
            <a:endParaRPr 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71835-DEF3-458F-8957-BB12456C441A}" type="slidenum">
              <a:rPr lang="fr-FR" smtClean="0"/>
              <a:pPr/>
              <a:t>7</a:t>
            </a:fld>
            <a:endParaRPr lang="fr-F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71835-DEF3-458F-8957-BB12456C441A}" type="slidenum">
              <a:rPr lang="fr-FR" smtClean="0"/>
              <a:pPr/>
              <a:t>8</a:t>
            </a:fld>
            <a:endParaRPr 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71835-DEF3-458F-8957-BB12456C441A}" type="slidenum">
              <a:rPr lang="fr-FR" smtClean="0"/>
              <a:pPr/>
              <a:t>9</a:t>
            </a:fld>
            <a:endParaRPr 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71835-DEF3-458F-8957-BB12456C441A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671835-DEF3-458F-8957-BB12456C441A}" type="slidenum">
              <a:rPr lang="fr-FR" smtClean="0"/>
              <a:pPr/>
              <a:t>11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29/12/2022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29/12/2022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29/12/2022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29/12/2022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29/12/2022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29/12/2022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29/12/2022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29/12/2022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29/12/2022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29/12/2022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29/12/2022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29/12/2022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357167"/>
            <a:ext cx="7772400" cy="4357717"/>
          </a:xfrm>
        </p:spPr>
        <p:txBody>
          <a:bodyPr/>
          <a:lstStyle/>
          <a:p>
            <a:r>
              <a:rPr lang="fr-FR" dirty="0" smtClean="0"/>
              <a:t>Content </a:t>
            </a:r>
            <a:r>
              <a:rPr lang="fr-FR" dirty="0" err="1" smtClean="0"/>
              <a:t>Selection</a:t>
            </a:r>
            <a:r>
              <a:rPr lang="fr-FR" dirty="0" smtClean="0"/>
              <a:t> &amp; Organisation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5000636"/>
            <a:ext cx="6400800" cy="638164"/>
          </a:xfrm>
        </p:spPr>
        <p:txBody>
          <a:bodyPr/>
          <a:lstStyle/>
          <a:p>
            <a:r>
              <a:rPr lang="fr-FR" dirty="0" smtClean="0"/>
              <a:t>Dr. Walid </a:t>
            </a:r>
            <a:r>
              <a:rPr lang="fr-FR" dirty="0" err="1" smtClean="0"/>
              <a:t>Nemouchi</a:t>
            </a:r>
            <a:endParaRPr lang="fr-FR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just"/>
            <a:r>
              <a:rPr lang="fr-FR" dirty="0" smtClean="0"/>
              <a:t>Content Organisation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686319"/>
          </a:xfrm>
        </p:spPr>
        <p:txBody>
          <a:bodyPr>
            <a:normAutofit fontScale="85000" lnSpcReduction="20000"/>
          </a:bodyPr>
          <a:lstStyle/>
          <a:p>
            <a:pPr algn="just">
              <a:buNone/>
            </a:pPr>
            <a:r>
              <a:rPr lang="fr-FR" dirty="0" smtClean="0"/>
              <a:t>Organisation </a:t>
            </a:r>
            <a:r>
              <a:rPr lang="fr-FR" dirty="0" err="1" smtClean="0"/>
              <a:t>implies</a:t>
            </a:r>
            <a:r>
              <a:rPr lang="fr-FR" dirty="0" smtClean="0"/>
              <a:t> </a:t>
            </a:r>
            <a:r>
              <a:rPr lang="fr-FR" dirty="0" err="1" smtClean="0"/>
              <a:t>order</a:t>
            </a:r>
            <a:r>
              <a:rPr lang="fr-FR" dirty="0" smtClean="0"/>
              <a:t> and </a:t>
            </a:r>
            <a:r>
              <a:rPr lang="fr-FR" dirty="0" err="1" smtClean="0"/>
              <a:t>sequence</a:t>
            </a:r>
            <a:r>
              <a:rPr lang="fr-FR" dirty="0" smtClean="0"/>
              <a:t> of a certain </a:t>
            </a:r>
            <a:r>
              <a:rPr lang="fr-FR" dirty="0" err="1" smtClean="0"/>
              <a:t>number</a:t>
            </a:r>
            <a:r>
              <a:rPr lang="fr-FR" dirty="0" smtClean="0"/>
              <a:t> of items and </a:t>
            </a:r>
            <a:r>
              <a:rPr lang="fr-FR" dirty="0" err="1" smtClean="0"/>
              <a:t>their</a:t>
            </a:r>
            <a:r>
              <a:rPr lang="fr-FR" dirty="0" smtClean="0"/>
              <a:t> </a:t>
            </a:r>
            <a:r>
              <a:rPr lang="fr-FR" dirty="0" err="1" smtClean="0"/>
              <a:t>implementation</a:t>
            </a:r>
            <a:r>
              <a:rPr lang="fr-FR" dirty="0" smtClean="0"/>
              <a:t> </a:t>
            </a:r>
            <a:r>
              <a:rPr lang="fr-FR" dirty="0" err="1" smtClean="0"/>
              <a:t>inside</a:t>
            </a:r>
            <a:r>
              <a:rPr lang="fr-FR" dirty="0" smtClean="0"/>
              <a:t> the </a:t>
            </a:r>
            <a:r>
              <a:rPr lang="fr-FR" dirty="0" err="1" smtClean="0"/>
              <a:t>classroom</a:t>
            </a:r>
            <a:r>
              <a:rPr lang="fr-FR" dirty="0" smtClean="0"/>
              <a:t>.</a:t>
            </a:r>
          </a:p>
          <a:p>
            <a:pPr algn="just">
              <a:buNone/>
            </a:pPr>
            <a:r>
              <a:rPr lang="fr-FR" dirty="0" err="1" smtClean="0">
                <a:solidFill>
                  <a:srgbClr val="FF0000"/>
                </a:solidFill>
              </a:rPr>
              <a:t>Order</a:t>
            </a:r>
            <a:r>
              <a:rPr lang="fr-FR" dirty="0" smtClean="0"/>
              <a:t>: the basic </a:t>
            </a:r>
            <a:r>
              <a:rPr lang="fr-FR" dirty="0" err="1" smtClean="0"/>
              <a:t>principle</a:t>
            </a:r>
            <a:r>
              <a:rPr lang="fr-FR" dirty="0" smtClean="0"/>
              <a:t> of </a:t>
            </a:r>
            <a:r>
              <a:rPr lang="fr-FR" dirty="0" err="1" smtClean="0"/>
              <a:t>order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EASE Vs </a:t>
            </a:r>
            <a:r>
              <a:rPr lang="fr-FR" dirty="0" err="1" smtClean="0"/>
              <a:t>Difficulty</a:t>
            </a:r>
            <a:r>
              <a:rPr lang="fr-FR" dirty="0" smtClean="0"/>
              <a:t> </a:t>
            </a:r>
            <a:r>
              <a:rPr lang="fr-FR" dirty="0" err="1" smtClean="0"/>
              <a:t>which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influenced</a:t>
            </a:r>
            <a:r>
              <a:rPr lang="fr-FR" dirty="0" smtClean="0"/>
              <a:t> by </a:t>
            </a:r>
            <a:r>
              <a:rPr lang="fr-FR" dirty="0" err="1" smtClean="0"/>
              <a:t>other</a:t>
            </a:r>
            <a:r>
              <a:rPr lang="fr-FR" dirty="0" smtClean="0"/>
              <a:t>  </a:t>
            </a:r>
            <a:r>
              <a:rPr lang="fr-FR" dirty="0" err="1" smtClean="0"/>
              <a:t>factors</a:t>
            </a:r>
            <a:r>
              <a:rPr lang="fr-FR" dirty="0" smtClean="0"/>
              <a:t> </a:t>
            </a:r>
            <a:r>
              <a:rPr lang="fr-FR" dirty="0" err="1" smtClean="0"/>
              <a:t>such</a:t>
            </a:r>
            <a:r>
              <a:rPr lang="fr-FR" dirty="0" smtClean="0"/>
              <a:t> as </a:t>
            </a:r>
            <a:r>
              <a:rPr lang="fr-FR" dirty="0" err="1" smtClean="0"/>
              <a:t>Known</a:t>
            </a:r>
            <a:r>
              <a:rPr lang="fr-FR" dirty="0" smtClean="0"/>
              <a:t> Vs </a:t>
            </a:r>
            <a:r>
              <a:rPr lang="fr-FR" dirty="0" err="1" smtClean="0"/>
              <a:t>Unknown</a:t>
            </a:r>
            <a:r>
              <a:rPr lang="fr-FR" dirty="0" smtClean="0"/>
              <a:t>, Simple Vs </a:t>
            </a:r>
            <a:r>
              <a:rPr lang="fr-FR" dirty="0" err="1" smtClean="0"/>
              <a:t>Complex</a:t>
            </a:r>
            <a:r>
              <a:rPr lang="fr-FR" dirty="0" smtClean="0"/>
              <a:t>, </a:t>
            </a:r>
            <a:r>
              <a:rPr lang="fr-FR" dirty="0" err="1" smtClean="0"/>
              <a:t>Concrete</a:t>
            </a:r>
            <a:r>
              <a:rPr lang="fr-FR" dirty="0" smtClean="0"/>
              <a:t> Vs Abstract, </a:t>
            </a:r>
            <a:r>
              <a:rPr lang="fr-FR" dirty="0" err="1" smtClean="0"/>
              <a:t>etc</a:t>
            </a:r>
            <a:endParaRPr lang="fr-FR" dirty="0" smtClean="0"/>
          </a:p>
          <a:p>
            <a:pPr algn="just">
              <a:buNone/>
            </a:pPr>
            <a:r>
              <a:rPr lang="fr-FR" dirty="0" err="1" smtClean="0">
                <a:solidFill>
                  <a:srgbClr val="FF0000"/>
                </a:solidFill>
              </a:rPr>
              <a:t>Sequence</a:t>
            </a:r>
            <a:r>
              <a:rPr lang="fr-FR" dirty="0" smtClean="0">
                <a:solidFill>
                  <a:srgbClr val="FF0000"/>
                </a:solidFill>
              </a:rPr>
              <a:t>: </a:t>
            </a:r>
            <a:r>
              <a:rPr lang="fr-FR" dirty="0" err="1" smtClean="0"/>
              <a:t>any</a:t>
            </a:r>
            <a:r>
              <a:rPr lang="fr-FR" dirty="0" smtClean="0"/>
              <a:t> </a:t>
            </a:r>
            <a:r>
              <a:rPr lang="fr-FR" dirty="0" err="1" smtClean="0"/>
              <a:t>process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a </a:t>
            </a:r>
            <a:r>
              <a:rPr lang="fr-FR" dirty="0" err="1" smtClean="0"/>
              <a:t>sequence</a:t>
            </a:r>
            <a:r>
              <a:rPr lang="fr-FR" dirty="0" smtClean="0"/>
              <a:t> of items, </a:t>
            </a:r>
            <a:r>
              <a:rPr lang="fr-FR" dirty="0" err="1" smtClean="0"/>
              <a:t>things</a:t>
            </a:r>
            <a:r>
              <a:rPr lang="fr-FR" dirty="0" smtClean="0"/>
              <a:t>, happening </a:t>
            </a:r>
            <a:r>
              <a:rPr lang="fr-FR" dirty="0" err="1" smtClean="0"/>
              <a:t>together</a:t>
            </a:r>
            <a:r>
              <a:rPr lang="fr-FR" dirty="0" smtClean="0"/>
              <a:t> </a:t>
            </a:r>
            <a:r>
              <a:rPr lang="fr-FR" dirty="0" err="1" smtClean="0"/>
              <a:t>within</a:t>
            </a:r>
            <a:r>
              <a:rPr lang="fr-FR" dirty="0" smtClean="0"/>
              <a:t> a </a:t>
            </a:r>
            <a:r>
              <a:rPr lang="fr-FR" dirty="0" err="1" smtClean="0"/>
              <a:t>given</a:t>
            </a:r>
            <a:r>
              <a:rPr lang="fr-FR" dirty="0" smtClean="0"/>
              <a:t> </a:t>
            </a:r>
            <a:r>
              <a:rPr lang="fr-FR" dirty="0" err="1" smtClean="0"/>
              <a:t>harmony</a:t>
            </a:r>
            <a:r>
              <a:rPr lang="fr-FR" dirty="0" smtClean="0"/>
              <a:t>. </a:t>
            </a:r>
            <a:r>
              <a:rPr lang="en-GB" dirty="0" smtClean="0"/>
              <a:t>This sequence may vary according to the nature of the process itself or according to the principles in which course designers believe as a models of learning processes.</a:t>
            </a:r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err="1" smtClean="0">
                <a:solidFill>
                  <a:schemeClr val="accent3"/>
                </a:solidFill>
              </a:rPr>
              <a:t>Linear</a:t>
            </a:r>
            <a:r>
              <a:rPr lang="fr-FR" dirty="0" smtClean="0">
                <a:solidFill>
                  <a:schemeClr val="accent3"/>
                </a:solidFill>
              </a:rPr>
              <a:t> courses:  </a:t>
            </a:r>
            <a:r>
              <a:rPr lang="fr-FR" dirty="0" smtClean="0"/>
              <a:t>a </a:t>
            </a:r>
            <a:r>
              <a:rPr lang="fr-FR" dirty="0" err="1" smtClean="0"/>
              <a:t>linear</a:t>
            </a:r>
            <a:r>
              <a:rPr lang="fr-FR" dirty="0" smtClean="0"/>
              <a:t> </a:t>
            </a:r>
            <a:r>
              <a:rPr lang="fr-FR" dirty="0" err="1" smtClean="0"/>
              <a:t>sequence</a:t>
            </a:r>
            <a:r>
              <a:rPr lang="fr-FR" dirty="0" smtClean="0"/>
              <a:t> </a:t>
            </a:r>
            <a:r>
              <a:rPr lang="fr-FR" dirty="0" err="1" smtClean="0"/>
              <a:t>presents</a:t>
            </a:r>
            <a:r>
              <a:rPr lang="fr-FR" dirty="0" smtClean="0"/>
              <a:t> </a:t>
            </a:r>
            <a:r>
              <a:rPr lang="fr-FR" dirty="0" err="1" smtClean="0"/>
              <a:t>language</a:t>
            </a:r>
            <a:r>
              <a:rPr lang="fr-FR" dirty="0" smtClean="0"/>
              <a:t> items in a </a:t>
            </a:r>
            <a:r>
              <a:rPr lang="fr-FR" dirty="0" err="1" smtClean="0"/>
              <a:t>linear</a:t>
            </a:r>
            <a:r>
              <a:rPr lang="fr-FR" dirty="0" smtClean="0"/>
              <a:t> </a:t>
            </a:r>
            <a:r>
              <a:rPr lang="fr-FR" dirty="0" err="1" smtClean="0"/>
              <a:t>way</a:t>
            </a:r>
            <a:r>
              <a:rPr lang="fr-FR" dirty="0" smtClean="0"/>
              <a:t>. </a:t>
            </a:r>
          </a:p>
          <a:p>
            <a:r>
              <a:rPr lang="fr-FR" dirty="0" err="1" smtClean="0">
                <a:solidFill>
                  <a:schemeClr val="accent3"/>
                </a:solidFill>
              </a:rPr>
              <a:t>Cyclic</a:t>
            </a:r>
            <a:r>
              <a:rPr lang="fr-FR" dirty="0" smtClean="0">
                <a:solidFill>
                  <a:schemeClr val="accent3"/>
                </a:solidFill>
              </a:rPr>
              <a:t> courses: </a:t>
            </a:r>
            <a:r>
              <a:rPr lang="en-GB" dirty="0" smtClean="0"/>
              <a:t>a cyclic sequence provides an opportunity for learners' repetition and practice in a spiral organisation of language items which are illustrated by situational contexts for the sake of developing social communication.</a:t>
            </a:r>
          </a:p>
          <a:p>
            <a:r>
              <a:rPr lang="en-GB" dirty="0" smtClean="0">
                <a:solidFill>
                  <a:schemeClr val="accent3"/>
                </a:solidFill>
              </a:rPr>
              <a:t>Units: </a:t>
            </a:r>
            <a:r>
              <a:rPr lang="en-GB" dirty="0" smtClean="0"/>
              <a:t>Modern language courses are organised in 'units' of language teaching and learning. A 'unit' is a macrostructure which includes a certain number of microstructures.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fr-FR" dirty="0" smtClean="0"/>
              <a:t> </a:t>
            </a:r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endParaRPr lang="fr-FR" dirty="0" smtClean="0"/>
          </a:p>
          <a:p>
            <a:pPr algn="ctr">
              <a:buNone/>
            </a:pPr>
            <a:r>
              <a:rPr lang="fr-FR" dirty="0" smtClean="0"/>
              <a:t>THANK YOU</a:t>
            </a:r>
            <a:endParaRPr lang="fr-F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Definition</a:t>
            </a:r>
            <a:r>
              <a:rPr lang="fr-FR" dirty="0" smtClean="0"/>
              <a:t> of content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fr-FR" dirty="0" smtClean="0"/>
          </a:p>
          <a:p>
            <a:r>
              <a:rPr lang="fr-FR" dirty="0" smtClean="0"/>
              <a:t>Content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defined</a:t>
            </a:r>
            <a:r>
              <a:rPr lang="fr-FR" dirty="0" smtClean="0"/>
              <a:t> as ‘’Information to </a:t>
            </a:r>
            <a:r>
              <a:rPr lang="fr-FR" dirty="0" err="1" smtClean="0"/>
              <a:t>be</a:t>
            </a:r>
            <a:r>
              <a:rPr lang="fr-FR" dirty="0" smtClean="0"/>
              <a:t> </a:t>
            </a:r>
            <a:r>
              <a:rPr lang="fr-FR" dirty="0" err="1" smtClean="0"/>
              <a:t>learned</a:t>
            </a:r>
            <a:r>
              <a:rPr lang="fr-FR" dirty="0" smtClean="0"/>
              <a:t> in </a:t>
            </a:r>
            <a:r>
              <a:rPr lang="fr-FR" dirty="0" err="1" smtClean="0"/>
              <a:t>school</a:t>
            </a:r>
            <a:r>
              <a:rPr lang="fr-FR" dirty="0" smtClean="0"/>
              <a:t>, </a:t>
            </a:r>
            <a:r>
              <a:rPr lang="fr-FR" dirty="0" err="1" smtClean="0"/>
              <a:t>knowledge</a:t>
            </a:r>
            <a:r>
              <a:rPr lang="fr-FR" dirty="0" smtClean="0"/>
              <a:t>, a collection of </a:t>
            </a:r>
            <a:r>
              <a:rPr lang="fr-FR" dirty="0" err="1" smtClean="0"/>
              <a:t>facts</a:t>
            </a:r>
            <a:r>
              <a:rPr lang="fr-FR" dirty="0" smtClean="0"/>
              <a:t>, concepts, </a:t>
            </a:r>
            <a:r>
              <a:rPr lang="fr-FR" dirty="0" err="1" smtClean="0"/>
              <a:t>generalisation</a:t>
            </a:r>
            <a:r>
              <a:rPr lang="fr-FR" dirty="0" smtClean="0"/>
              <a:t>, </a:t>
            </a:r>
            <a:r>
              <a:rPr lang="fr-FR" dirty="0" err="1" smtClean="0"/>
              <a:t>principles</a:t>
            </a:r>
            <a:r>
              <a:rPr lang="fr-FR" dirty="0" smtClean="0"/>
              <a:t>, </a:t>
            </a:r>
            <a:r>
              <a:rPr lang="fr-FR" dirty="0" err="1" smtClean="0"/>
              <a:t>theories</a:t>
            </a:r>
            <a:r>
              <a:rPr lang="fr-FR" dirty="0" smtClean="0"/>
              <a:t>.</a:t>
            </a:r>
          </a:p>
          <a:p>
            <a:r>
              <a:rPr lang="fr-FR" dirty="0" smtClean="0"/>
              <a:t>Content </a:t>
            </a:r>
            <a:r>
              <a:rPr lang="fr-FR" dirty="0" err="1" smtClean="0"/>
              <a:t>comes</a:t>
            </a:r>
            <a:r>
              <a:rPr lang="fr-FR" dirty="0" smtClean="0"/>
              <a:t> in </a:t>
            </a:r>
            <a:r>
              <a:rPr lang="fr-FR" dirty="0" err="1" smtClean="0"/>
              <a:t>any</a:t>
            </a:r>
            <a:r>
              <a:rPr lang="fr-FR" dirty="0" smtClean="0"/>
              <a:t> </a:t>
            </a:r>
            <a:r>
              <a:rPr lang="fr-FR" dirty="0" err="1" smtClean="0"/>
              <a:t>form</a:t>
            </a:r>
            <a:r>
              <a:rPr lang="fr-FR" dirty="0" smtClean="0"/>
              <a:t> (audio, </a:t>
            </a:r>
            <a:r>
              <a:rPr lang="fr-FR" dirty="0" err="1" smtClean="0"/>
              <a:t>text</a:t>
            </a:r>
            <a:r>
              <a:rPr lang="fr-FR" dirty="0" smtClean="0"/>
              <a:t> and </a:t>
            </a:r>
            <a:r>
              <a:rPr lang="fr-FR" dirty="0" err="1" smtClean="0"/>
              <a:t>video</a:t>
            </a:r>
            <a:r>
              <a:rPr lang="fr-FR" dirty="0" smtClean="0"/>
              <a:t>) and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informs</a:t>
            </a:r>
            <a:r>
              <a:rPr lang="fr-FR" dirty="0" smtClean="0"/>
              <a:t>, </a:t>
            </a:r>
            <a:r>
              <a:rPr lang="fr-FR" dirty="0" err="1" smtClean="0"/>
              <a:t>entertains</a:t>
            </a:r>
            <a:r>
              <a:rPr lang="fr-FR" dirty="0" smtClean="0"/>
              <a:t>, </a:t>
            </a:r>
            <a:r>
              <a:rPr lang="fr-FR" dirty="0" err="1" smtClean="0"/>
              <a:t>enlightens</a:t>
            </a:r>
            <a:r>
              <a:rPr lang="fr-FR" dirty="0" smtClean="0"/>
              <a:t> or </a:t>
            </a:r>
            <a:r>
              <a:rPr lang="fr-FR" dirty="0" err="1" smtClean="0"/>
              <a:t>teaches</a:t>
            </a:r>
            <a:r>
              <a:rPr lang="fr-FR" dirty="0" smtClean="0"/>
              <a:t> people.</a:t>
            </a:r>
            <a:endParaRPr lang="fr-F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	</a:t>
            </a:r>
            <a:r>
              <a:rPr lang="fr-FR" dirty="0" err="1" smtClean="0"/>
              <a:t>Purpose</a:t>
            </a:r>
            <a:r>
              <a:rPr lang="fr-FR" dirty="0" smtClean="0"/>
              <a:t> of Content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to help organise  </a:t>
            </a:r>
            <a:r>
              <a:rPr lang="fr-FR" dirty="0" err="1" smtClean="0"/>
              <a:t>neccessary</a:t>
            </a:r>
            <a:r>
              <a:rPr lang="fr-FR" dirty="0" smtClean="0"/>
              <a:t> </a:t>
            </a:r>
            <a:r>
              <a:rPr lang="fr-FR" dirty="0" err="1" smtClean="0"/>
              <a:t>pedagogical</a:t>
            </a:r>
            <a:r>
              <a:rPr lang="fr-FR" dirty="0" smtClean="0"/>
              <a:t> </a:t>
            </a:r>
            <a:r>
              <a:rPr lang="fr-FR" dirty="0" err="1" smtClean="0"/>
              <a:t>tools</a:t>
            </a:r>
            <a:endParaRPr lang="fr-FR" dirty="0" smtClean="0"/>
          </a:p>
          <a:p>
            <a:r>
              <a:rPr lang="fr-FR" dirty="0" smtClean="0"/>
              <a:t>to </a:t>
            </a:r>
            <a:r>
              <a:rPr lang="fr-FR" dirty="0" err="1" smtClean="0"/>
              <a:t>ensure</a:t>
            </a:r>
            <a:r>
              <a:rPr lang="fr-FR" dirty="0" smtClean="0"/>
              <a:t> </a:t>
            </a:r>
            <a:r>
              <a:rPr lang="fr-FR" dirty="0" err="1" smtClean="0"/>
              <a:t>sequential</a:t>
            </a:r>
            <a:r>
              <a:rPr lang="fr-FR" dirty="0" smtClean="0"/>
              <a:t> </a:t>
            </a:r>
            <a:r>
              <a:rPr lang="fr-FR" dirty="0" err="1" smtClean="0"/>
              <a:t>relationship</a:t>
            </a:r>
            <a:r>
              <a:rPr lang="fr-FR" dirty="0" smtClean="0"/>
              <a:t> </a:t>
            </a:r>
            <a:r>
              <a:rPr lang="fr-FR" dirty="0" err="1" smtClean="0"/>
              <a:t>between</a:t>
            </a:r>
            <a:r>
              <a:rPr lang="fr-FR" dirty="0" smtClean="0"/>
              <a:t> </a:t>
            </a:r>
            <a:r>
              <a:rPr lang="fr-FR" dirty="0" err="1" smtClean="0"/>
              <a:t>material</a:t>
            </a:r>
            <a:endParaRPr lang="fr-FR" dirty="0" smtClean="0"/>
          </a:p>
          <a:p>
            <a:r>
              <a:rPr lang="fr-FR" dirty="0" smtClean="0"/>
              <a:t>to </a:t>
            </a:r>
            <a:r>
              <a:rPr lang="fr-FR" dirty="0" err="1" smtClean="0"/>
              <a:t>present</a:t>
            </a:r>
            <a:r>
              <a:rPr lang="fr-FR" dirty="0" smtClean="0"/>
              <a:t> </a:t>
            </a:r>
            <a:r>
              <a:rPr lang="fr-FR" dirty="0" err="1" smtClean="0"/>
              <a:t>material</a:t>
            </a:r>
            <a:r>
              <a:rPr lang="fr-FR" dirty="0" smtClean="0"/>
              <a:t> basic to a </a:t>
            </a:r>
            <a:r>
              <a:rPr lang="fr-FR" dirty="0" err="1" smtClean="0"/>
              <a:t>general</a:t>
            </a:r>
            <a:r>
              <a:rPr lang="fr-FR" dirty="0" smtClean="0"/>
              <a:t> </a:t>
            </a:r>
            <a:r>
              <a:rPr lang="fr-FR" dirty="0" err="1" smtClean="0"/>
              <a:t>understanding</a:t>
            </a:r>
            <a:r>
              <a:rPr lang="fr-FR" dirty="0" smtClean="0"/>
              <a:t> of a course</a:t>
            </a:r>
          </a:p>
          <a:p>
            <a:r>
              <a:rPr lang="fr-FR" dirty="0" smtClean="0"/>
              <a:t>to </a:t>
            </a:r>
            <a:r>
              <a:rPr lang="fr-FR" dirty="0" err="1" smtClean="0"/>
              <a:t>furnish</a:t>
            </a:r>
            <a:r>
              <a:rPr lang="fr-FR" dirty="0" smtClean="0"/>
              <a:t> a source of </a:t>
            </a:r>
            <a:r>
              <a:rPr lang="fr-FR" dirty="0" err="1" smtClean="0"/>
              <a:t>valuable</a:t>
            </a:r>
            <a:r>
              <a:rPr lang="fr-FR" dirty="0" smtClean="0"/>
              <a:t> information</a:t>
            </a:r>
          </a:p>
          <a:p>
            <a:r>
              <a:rPr lang="fr-FR" dirty="0" smtClean="0"/>
              <a:t>to </a:t>
            </a:r>
            <a:r>
              <a:rPr lang="fr-FR" dirty="0" err="1" smtClean="0"/>
              <a:t>present</a:t>
            </a:r>
            <a:r>
              <a:rPr lang="fr-FR" dirty="0" smtClean="0"/>
              <a:t> information</a:t>
            </a:r>
            <a:endParaRPr lang="fr-F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fr-FR" dirty="0" smtClean="0"/>
              <a:t>The content </a:t>
            </a:r>
            <a:r>
              <a:rPr lang="fr-FR" dirty="0" err="1" smtClean="0"/>
              <a:t>is</a:t>
            </a:r>
            <a:r>
              <a:rPr lang="fr-FR" dirty="0" smtClean="0"/>
              <a:t>:</a:t>
            </a:r>
          </a:p>
          <a:p>
            <a:r>
              <a:rPr lang="fr-FR" dirty="0" err="1" smtClean="0"/>
              <a:t>united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goals and objectives of the basic </a:t>
            </a:r>
            <a:r>
              <a:rPr lang="fr-FR" dirty="0" err="1" smtClean="0"/>
              <a:t>educational</a:t>
            </a:r>
            <a:r>
              <a:rPr lang="fr-FR" dirty="0" smtClean="0"/>
              <a:t> curriculum</a:t>
            </a:r>
          </a:p>
          <a:p>
            <a:r>
              <a:rPr lang="fr-FR" dirty="0" err="1" smtClean="0"/>
              <a:t>responds</a:t>
            </a:r>
            <a:r>
              <a:rPr lang="fr-FR" dirty="0" smtClean="0"/>
              <a:t> to the </a:t>
            </a:r>
            <a:r>
              <a:rPr lang="fr-FR" dirty="0" err="1" smtClean="0"/>
              <a:t>needs</a:t>
            </a:r>
            <a:r>
              <a:rPr lang="fr-FR" dirty="0" smtClean="0"/>
              <a:t> of the </a:t>
            </a:r>
            <a:r>
              <a:rPr lang="fr-FR" dirty="0" err="1" smtClean="0"/>
              <a:t>learner</a:t>
            </a:r>
            <a:endParaRPr lang="fr-FR" dirty="0" smtClean="0"/>
          </a:p>
          <a:p>
            <a:r>
              <a:rPr lang="fr-FR" dirty="0" err="1" smtClean="0"/>
              <a:t>includes</a:t>
            </a:r>
            <a:r>
              <a:rPr lang="fr-FR" dirty="0" smtClean="0"/>
              <a:t> cognitive </a:t>
            </a:r>
            <a:r>
              <a:rPr lang="fr-FR" dirty="0" err="1" smtClean="0"/>
              <a:t>skills</a:t>
            </a:r>
            <a:r>
              <a:rPr lang="fr-FR" dirty="0" smtClean="0"/>
              <a:t> and affective </a:t>
            </a:r>
            <a:r>
              <a:rPr lang="fr-FR" dirty="0" err="1" smtClean="0"/>
              <a:t>elements</a:t>
            </a:r>
            <a:endParaRPr lang="fr-FR" dirty="0" smtClean="0"/>
          </a:p>
          <a:p>
            <a:r>
              <a:rPr lang="fr-FR" dirty="0" err="1" smtClean="0"/>
              <a:t>fully</a:t>
            </a:r>
            <a:r>
              <a:rPr lang="fr-FR" dirty="0" smtClean="0"/>
              <a:t> and </a:t>
            </a:r>
            <a:r>
              <a:rPr lang="fr-FR" dirty="0" err="1" smtClean="0"/>
              <a:t>deeply</a:t>
            </a:r>
            <a:r>
              <a:rPr lang="fr-FR" dirty="0" smtClean="0"/>
              <a:t> </a:t>
            </a:r>
            <a:r>
              <a:rPr lang="fr-FR" dirty="0" err="1" smtClean="0"/>
              <a:t>covers</a:t>
            </a:r>
            <a:r>
              <a:rPr lang="fr-FR" dirty="0" smtClean="0"/>
              <a:t> the essential to </a:t>
            </a:r>
            <a:r>
              <a:rPr lang="fr-FR" dirty="0" err="1" smtClean="0"/>
              <a:t>avoid</a:t>
            </a:r>
            <a:r>
              <a:rPr lang="fr-FR" dirty="0" smtClean="0"/>
              <a:t> the ‘’mile-</a:t>
            </a:r>
            <a:r>
              <a:rPr lang="fr-FR" dirty="0" err="1" smtClean="0"/>
              <a:t>wide</a:t>
            </a:r>
            <a:r>
              <a:rPr lang="fr-FR" dirty="0" smtClean="0"/>
              <a:t> and-</a:t>
            </a:r>
            <a:r>
              <a:rPr lang="fr-FR" dirty="0" err="1" smtClean="0"/>
              <a:t>inch</a:t>
            </a:r>
            <a:r>
              <a:rPr lang="fr-FR" dirty="0" smtClean="0"/>
              <a:t>-</a:t>
            </a:r>
            <a:r>
              <a:rPr lang="fr-FR" dirty="0" err="1" smtClean="0"/>
              <a:t>deep</a:t>
            </a:r>
            <a:r>
              <a:rPr lang="fr-FR" dirty="0" smtClean="0"/>
              <a:t>’’</a:t>
            </a:r>
          </a:p>
          <a:p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of use to the </a:t>
            </a:r>
            <a:r>
              <a:rPr lang="fr-FR" dirty="0" err="1" smtClean="0"/>
              <a:t>learners</a:t>
            </a:r>
            <a:endParaRPr lang="fr-FR" dirty="0" smtClean="0"/>
          </a:p>
          <a:p>
            <a:r>
              <a:rPr lang="fr-FR" dirty="0" err="1" smtClean="0"/>
              <a:t>that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practical</a:t>
            </a:r>
            <a:r>
              <a:rPr lang="fr-FR" dirty="0" smtClean="0"/>
              <a:t> and </a:t>
            </a:r>
            <a:r>
              <a:rPr lang="fr-FR" dirty="0" err="1" smtClean="0"/>
              <a:t>achievable</a:t>
            </a:r>
            <a:endParaRPr lang="fr-F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Criteria</a:t>
            </a:r>
            <a:r>
              <a:rPr lang="fr-FR" dirty="0" smtClean="0"/>
              <a:t> for Content </a:t>
            </a:r>
            <a:r>
              <a:rPr lang="fr-FR" dirty="0" err="1" smtClean="0"/>
              <a:t>Selection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buNone/>
            </a:pPr>
            <a:r>
              <a:rPr lang="fr-FR" dirty="0" smtClean="0"/>
              <a:t>One </a:t>
            </a:r>
            <a:r>
              <a:rPr lang="fr-FR" dirty="0" err="1" smtClean="0"/>
              <a:t>guiding</a:t>
            </a:r>
            <a:r>
              <a:rPr lang="fr-FR" dirty="0" smtClean="0"/>
              <a:t> </a:t>
            </a:r>
            <a:r>
              <a:rPr lang="fr-FR" dirty="0" err="1" smtClean="0"/>
              <a:t>principle</a:t>
            </a:r>
            <a:r>
              <a:rPr lang="fr-FR" dirty="0" smtClean="0"/>
              <a:t> </a:t>
            </a:r>
            <a:r>
              <a:rPr lang="fr-FR" dirty="0" err="1" smtClean="0"/>
              <a:t>related</a:t>
            </a:r>
            <a:r>
              <a:rPr lang="fr-FR" dirty="0" smtClean="0"/>
              <a:t> to </a:t>
            </a:r>
            <a:r>
              <a:rPr lang="fr-FR" dirty="0" err="1" smtClean="0"/>
              <a:t>subject</a:t>
            </a:r>
            <a:r>
              <a:rPr lang="fr-FR" dirty="0" smtClean="0"/>
              <a:t> </a:t>
            </a:r>
            <a:r>
              <a:rPr lang="fr-FR" dirty="0" err="1" smtClean="0"/>
              <a:t>matter</a:t>
            </a:r>
            <a:r>
              <a:rPr lang="fr-FR" dirty="0" smtClean="0"/>
              <a:t> content </a:t>
            </a:r>
            <a:r>
              <a:rPr lang="fr-FR" dirty="0" err="1" smtClean="0"/>
              <a:t>is</a:t>
            </a:r>
            <a:r>
              <a:rPr lang="fr-FR" dirty="0" smtClean="0"/>
              <a:t> to observe the </a:t>
            </a:r>
            <a:r>
              <a:rPr lang="fr-FR" dirty="0" err="1" smtClean="0"/>
              <a:t>following</a:t>
            </a:r>
            <a:r>
              <a:rPr lang="fr-FR" dirty="0" smtClean="0"/>
              <a:t> </a:t>
            </a:r>
            <a:r>
              <a:rPr lang="fr-FR" dirty="0" err="1" smtClean="0"/>
              <a:t>qualities</a:t>
            </a:r>
            <a:r>
              <a:rPr lang="fr-FR" dirty="0" smtClean="0"/>
              <a:t> in the </a:t>
            </a:r>
            <a:r>
              <a:rPr lang="fr-FR" dirty="0" err="1" smtClean="0"/>
              <a:t>selection</a:t>
            </a:r>
            <a:r>
              <a:rPr lang="fr-FR" dirty="0" smtClean="0"/>
              <a:t> and organisation of content:</a:t>
            </a:r>
          </a:p>
          <a:p>
            <a:pPr>
              <a:buNone/>
            </a:pPr>
            <a:r>
              <a:rPr lang="fr-FR" sz="2400" b="1" dirty="0" smtClean="0"/>
              <a:t>1-</a:t>
            </a:r>
            <a:r>
              <a:rPr lang="fr-FR" sz="2400" dirty="0" smtClean="0"/>
              <a:t> </a:t>
            </a:r>
            <a:r>
              <a:rPr lang="fr-FR" sz="2400" b="1" dirty="0" err="1" smtClean="0"/>
              <a:t>Validity</a:t>
            </a:r>
            <a:endParaRPr lang="fr-FR" sz="2400" b="1" dirty="0" smtClean="0"/>
          </a:p>
          <a:p>
            <a:pPr>
              <a:buNone/>
            </a:pPr>
            <a:r>
              <a:rPr lang="fr-FR" sz="2400" b="1" dirty="0" smtClean="0"/>
              <a:t>2- </a:t>
            </a:r>
            <a:r>
              <a:rPr lang="fr-FR" sz="2400" b="1" dirty="0" err="1" smtClean="0"/>
              <a:t>Interest</a:t>
            </a:r>
            <a:endParaRPr lang="fr-FR" sz="2400" b="1" dirty="0" smtClean="0"/>
          </a:p>
          <a:p>
            <a:pPr>
              <a:buNone/>
            </a:pPr>
            <a:r>
              <a:rPr lang="fr-FR" sz="2400" b="1" dirty="0" smtClean="0"/>
              <a:t>3- Utility</a:t>
            </a:r>
          </a:p>
          <a:p>
            <a:pPr>
              <a:buNone/>
            </a:pPr>
            <a:r>
              <a:rPr lang="fr-FR" sz="2400" b="1" dirty="0" smtClean="0"/>
              <a:t>4- </a:t>
            </a:r>
            <a:r>
              <a:rPr lang="fr-FR" sz="2400" b="1" dirty="0" err="1" smtClean="0"/>
              <a:t>Learnability</a:t>
            </a:r>
            <a:endParaRPr lang="fr-FR" sz="2400" b="1" dirty="0" smtClean="0"/>
          </a:p>
          <a:p>
            <a:pPr>
              <a:buNone/>
            </a:pPr>
            <a:r>
              <a:rPr lang="fr-FR" sz="2400" b="1" dirty="0" smtClean="0"/>
              <a:t>5- </a:t>
            </a:r>
            <a:r>
              <a:rPr lang="fr-FR" sz="2400" b="1" dirty="0" err="1" smtClean="0"/>
              <a:t>Feasibility</a:t>
            </a:r>
            <a:endParaRPr lang="fr-FR" sz="2400" b="1" dirty="0" smtClean="0"/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Criteria</a:t>
            </a:r>
            <a:r>
              <a:rPr lang="fr-FR" dirty="0" smtClean="0"/>
              <a:t> for Content </a:t>
            </a:r>
            <a:r>
              <a:rPr lang="fr-FR" dirty="0" err="1" smtClean="0"/>
              <a:t>Selection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 </a:t>
            </a:r>
            <a:r>
              <a:rPr lang="fr-FR" dirty="0" err="1" smtClean="0">
                <a:solidFill>
                  <a:srgbClr val="FF0000"/>
                </a:solidFill>
              </a:rPr>
              <a:t>Validity</a:t>
            </a:r>
            <a:r>
              <a:rPr lang="fr-FR" dirty="0" smtClean="0"/>
              <a:t>- It relates to the </a:t>
            </a:r>
            <a:r>
              <a:rPr lang="fr-FR" dirty="0" err="1" smtClean="0"/>
              <a:t>authenticity</a:t>
            </a:r>
            <a:r>
              <a:rPr lang="fr-FR" dirty="0" smtClean="0"/>
              <a:t> of the content </a:t>
            </a:r>
            <a:r>
              <a:rPr lang="fr-FR" dirty="0" err="1" smtClean="0"/>
              <a:t>selected</a:t>
            </a:r>
            <a:r>
              <a:rPr lang="fr-FR" dirty="0" smtClean="0"/>
              <a:t>.</a:t>
            </a:r>
          </a:p>
          <a:p>
            <a:r>
              <a:rPr lang="fr-FR" dirty="0" smtClean="0"/>
              <a:t> This </a:t>
            </a:r>
            <a:r>
              <a:rPr lang="fr-FR" dirty="0" err="1" smtClean="0"/>
              <a:t>refers</a:t>
            </a:r>
            <a:r>
              <a:rPr lang="fr-FR" dirty="0" smtClean="0"/>
              <a:t> to the relevance of the </a:t>
            </a:r>
            <a:r>
              <a:rPr lang="fr-FR" dirty="0" err="1" smtClean="0"/>
              <a:t>stated</a:t>
            </a:r>
            <a:r>
              <a:rPr lang="fr-FR" dirty="0" smtClean="0"/>
              <a:t> </a:t>
            </a:r>
            <a:r>
              <a:rPr lang="fr-FR" dirty="0" err="1" smtClean="0"/>
              <a:t>learning</a:t>
            </a:r>
            <a:r>
              <a:rPr lang="fr-FR" dirty="0" smtClean="0"/>
              <a:t> </a:t>
            </a:r>
            <a:r>
              <a:rPr lang="fr-FR" dirty="0" err="1" smtClean="0"/>
              <a:t>experience</a:t>
            </a:r>
            <a:r>
              <a:rPr lang="fr-FR" dirty="0" smtClean="0"/>
              <a:t> to the </a:t>
            </a:r>
            <a:r>
              <a:rPr lang="fr-FR" dirty="0" err="1" smtClean="0"/>
              <a:t>stated</a:t>
            </a:r>
            <a:r>
              <a:rPr lang="fr-FR" dirty="0" smtClean="0"/>
              <a:t> goals of the curriculum.</a:t>
            </a:r>
          </a:p>
          <a:p>
            <a:r>
              <a:rPr lang="fr-FR" dirty="0" err="1" smtClean="0"/>
              <a:t>Means</a:t>
            </a:r>
            <a:r>
              <a:rPr lang="fr-FR" dirty="0" smtClean="0"/>
              <a:t> </a:t>
            </a:r>
            <a:r>
              <a:rPr lang="fr-FR" dirty="0" err="1" smtClean="0"/>
              <a:t>two</a:t>
            </a:r>
            <a:r>
              <a:rPr lang="fr-FR" dirty="0" smtClean="0"/>
              <a:t> </a:t>
            </a:r>
            <a:r>
              <a:rPr lang="fr-FR" dirty="0" err="1" smtClean="0"/>
              <a:t>things</a:t>
            </a:r>
            <a:r>
              <a:rPr lang="fr-FR" dirty="0" smtClean="0"/>
              <a:t>, </a:t>
            </a:r>
            <a:r>
              <a:rPr lang="fr-FR" dirty="0" err="1" smtClean="0"/>
              <a:t>is</a:t>
            </a:r>
            <a:r>
              <a:rPr lang="fr-FR" dirty="0" smtClean="0"/>
              <a:t> the content </a:t>
            </a:r>
            <a:r>
              <a:rPr lang="fr-FR" dirty="0" err="1" smtClean="0"/>
              <a:t>related</a:t>
            </a:r>
            <a:r>
              <a:rPr lang="fr-FR" dirty="0" smtClean="0"/>
              <a:t> to the objectives, and </a:t>
            </a:r>
            <a:r>
              <a:rPr lang="fr-FR" dirty="0" err="1" smtClean="0"/>
              <a:t>is</a:t>
            </a:r>
            <a:r>
              <a:rPr lang="fr-FR" dirty="0" smtClean="0"/>
              <a:t> the content </a:t>
            </a:r>
            <a:r>
              <a:rPr lang="fr-FR" dirty="0" err="1" smtClean="0"/>
              <a:t>true</a:t>
            </a:r>
            <a:r>
              <a:rPr lang="fr-FR" dirty="0" smtClean="0"/>
              <a:t> or </a:t>
            </a:r>
            <a:r>
              <a:rPr lang="fr-FR" dirty="0" err="1" smtClean="0"/>
              <a:t>autthentic</a:t>
            </a:r>
            <a:r>
              <a:rPr lang="fr-FR" dirty="0" smtClean="0"/>
              <a:t>.</a:t>
            </a:r>
          </a:p>
          <a:p>
            <a:pPr>
              <a:buNone/>
            </a:pPr>
            <a:endParaRPr lang="fr-F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Criteria</a:t>
            </a:r>
            <a:r>
              <a:rPr lang="fr-FR" dirty="0" smtClean="0"/>
              <a:t> for Content </a:t>
            </a:r>
            <a:r>
              <a:rPr lang="fr-FR" dirty="0" err="1" smtClean="0"/>
              <a:t>Selection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FF0000"/>
                </a:solidFill>
              </a:rPr>
              <a:t>Interest</a:t>
            </a:r>
            <a:r>
              <a:rPr lang="fr-FR" dirty="0" smtClean="0"/>
              <a:t>: the content </a:t>
            </a:r>
            <a:r>
              <a:rPr lang="fr-FR" dirty="0" err="1" smtClean="0"/>
              <a:t>should</a:t>
            </a:r>
            <a:r>
              <a:rPr lang="fr-FR" dirty="0" smtClean="0"/>
              <a:t> suit the </a:t>
            </a:r>
            <a:r>
              <a:rPr lang="fr-FR" dirty="0" err="1" smtClean="0"/>
              <a:t>personality</a:t>
            </a:r>
            <a:r>
              <a:rPr lang="fr-FR" dirty="0" smtClean="0"/>
              <a:t> and </a:t>
            </a:r>
            <a:r>
              <a:rPr lang="fr-FR" dirty="0" err="1" smtClean="0"/>
              <a:t>intellectual</a:t>
            </a:r>
            <a:r>
              <a:rPr lang="fr-FR" dirty="0" smtClean="0"/>
              <a:t> </a:t>
            </a:r>
            <a:r>
              <a:rPr lang="fr-FR" dirty="0" err="1" smtClean="0"/>
              <a:t>capabilities</a:t>
            </a:r>
            <a:r>
              <a:rPr lang="fr-FR" dirty="0" smtClean="0"/>
              <a:t> of the </a:t>
            </a:r>
            <a:r>
              <a:rPr lang="fr-FR" dirty="0" err="1" smtClean="0"/>
              <a:t>students</a:t>
            </a:r>
            <a:r>
              <a:rPr lang="fr-FR" dirty="0" smtClean="0"/>
              <a:t>.</a:t>
            </a:r>
          </a:p>
          <a:p>
            <a:r>
              <a:rPr lang="fr-FR" dirty="0" smtClean="0"/>
              <a:t>Is the content </a:t>
            </a:r>
            <a:r>
              <a:rPr lang="fr-FR" dirty="0" err="1" smtClean="0"/>
              <a:t>interesting</a:t>
            </a:r>
            <a:r>
              <a:rPr lang="fr-FR" dirty="0" smtClean="0"/>
              <a:t> to the </a:t>
            </a:r>
            <a:r>
              <a:rPr lang="fr-FR" dirty="0" err="1" smtClean="0"/>
              <a:t>learner</a:t>
            </a:r>
            <a:r>
              <a:rPr lang="fr-FR" dirty="0" smtClean="0"/>
              <a:t>? Or </a:t>
            </a:r>
            <a:r>
              <a:rPr lang="fr-FR" dirty="0" err="1" smtClean="0"/>
              <a:t>can</a:t>
            </a:r>
            <a:r>
              <a:rPr lang="fr-FR" dirty="0" smtClean="0"/>
              <a:t> the content </a:t>
            </a:r>
            <a:r>
              <a:rPr lang="fr-FR" dirty="0" err="1" smtClean="0"/>
              <a:t>be</a:t>
            </a:r>
            <a:r>
              <a:rPr lang="fr-FR" dirty="0" smtClean="0"/>
              <a:t> made </a:t>
            </a:r>
            <a:r>
              <a:rPr lang="fr-FR" dirty="0" err="1" smtClean="0"/>
              <a:t>interesting</a:t>
            </a:r>
            <a:r>
              <a:rPr lang="fr-FR" dirty="0" smtClean="0"/>
              <a:t> to </a:t>
            </a:r>
            <a:r>
              <a:rPr lang="fr-FR" dirty="0" err="1" smtClean="0"/>
              <a:t>learners</a:t>
            </a:r>
            <a:r>
              <a:rPr lang="fr-FR" dirty="0" smtClean="0"/>
              <a:t>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Criteria</a:t>
            </a:r>
            <a:r>
              <a:rPr lang="fr-FR" dirty="0" smtClean="0"/>
              <a:t> for Content </a:t>
            </a:r>
            <a:r>
              <a:rPr lang="fr-FR" dirty="0" err="1" smtClean="0"/>
              <a:t>Selection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Utility</a:t>
            </a:r>
            <a:r>
              <a:rPr lang="fr-FR" dirty="0" smtClean="0"/>
              <a:t>- It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concerned</a:t>
            </a:r>
            <a:r>
              <a:rPr lang="fr-FR" dirty="0" smtClean="0"/>
              <a:t> </a:t>
            </a:r>
            <a:r>
              <a:rPr lang="fr-FR" dirty="0" err="1" smtClean="0"/>
              <a:t>with</a:t>
            </a:r>
            <a:r>
              <a:rPr lang="fr-FR" dirty="0" smtClean="0"/>
              <a:t> the </a:t>
            </a:r>
            <a:r>
              <a:rPr lang="fr-FR" dirty="0" err="1" smtClean="0"/>
              <a:t>usefulness</a:t>
            </a:r>
            <a:r>
              <a:rPr lang="fr-FR" dirty="0" smtClean="0"/>
              <a:t> of the content.</a:t>
            </a:r>
          </a:p>
          <a:p>
            <a:r>
              <a:rPr lang="fr-FR" dirty="0" err="1" smtClean="0"/>
              <a:t>Here</a:t>
            </a:r>
            <a:r>
              <a:rPr lang="fr-FR" dirty="0" smtClean="0"/>
              <a:t> the question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whether</a:t>
            </a:r>
            <a:r>
              <a:rPr lang="fr-FR" dirty="0" smtClean="0"/>
              <a:t> the content </a:t>
            </a:r>
            <a:r>
              <a:rPr lang="fr-FR" dirty="0" err="1" smtClean="0"/>
              <a:t>selected</a:t>
            </a:r>
            <a:r>
              <a:rPr lang="fr-FR" dirty="0" smtClean="0"/>
              <a:t> </a:t>
            </a:r>
            <a:r>
              <a:rPr lang="fr-FR" dirty="0" err="1" smtClean="0"/>
              <a:t>is</a:t>
            </a:r>
            <a:r>
              <a:rPr lang="fr-FR" dirty="0" smtClean="0"/>
              <a:t> </a:t>
            </a:r>
            <a:r>
              <a:rPr lang="fr-FR" dirty="0" err="1" smtClean="0"/>
              <a:t>useful</a:t>
            </a:r>
            <a:r>
              <a:rPr lang="fr-FR" dirty="0" smtClean="0"/>
              <a:t> </a:t>
            </a:r>
            <a:r>
              <a:rPr lang="fr-FR" dirty="0" err="1" smtClean="0"/>
              <a:t>i.e</a:t>
            </a:r>
            <a:r>
              <a:rPr lang="fr-FR" dirty="0" smtClean="0"/>
              <a:t> </a:t>
            </a:r>
            <a:r>
              <a:rPr lang="fr-FR" dirty="0" err="1" smtClean="0"/>
              <a:t>will</a:t>
            </a:r>
            <a:r>
              <a:rPr lang="fr-FR" dirty="0" smtClean="0"/>
              <a:t> </a:t>
            </a:r>
            <a:r>
              <a:rPr lang="fr-FR" dirty="0" err="1" smtClean="0"/>
              <a:t>lead</a:t>
            </a:r>
            <a:r>
              <a:rPr lang="fr-FR" dirty="0" smtClean="0"/>
              <a:t> to the acquisition of </a:t>
            </a:r>
            <a:r>
              <a:rPr lang="fr-FR" dirty="0" err="1" smtClean="0"/>
              <a:t>skills</a:t>
            </a:r>
            <a:r>
              <a:rPr lang="fr-FR" dirty="0" smtClean="0"/>
              <a:t> and </a:t>
            </a:r>
            <a:r>
              <a:rPr lang="fr-FR" dirty="0" err="1" smtClean="0"/>
              <a:t>knowledge</a:t>
            </a:r>
            <a:r>
              <a:rPr lang="fr-FR" dirty="0" smtClean="0"/>
              <a:t> </a:t>
            </a:r>
            <a:r>
              <a:rPr lang="fr-FR" dirty="0" err="1" smtClean="0"/>
              <a:t>that</a:t>
            </a:r>
            <a:r>
              <a:rPr lang="fr-FR" dirty="0" smtClean="0"/>
              <a:t> are </a:t>
            </a:r>
            <a:r>
              <a:rPr lang="fr-FR" dirty="0" err="1" smtClean="0"/>
              <a:t>considered</a:t>
            </a:r>
            <a:r>
              <a:rPr lang="fr-FR" dirty="0" smtClean="0"/>
              <a:t> </a:t>
            </a:r>
            <a:r>
              <a:rPr lang="fr-FR" dirty="0" err="1" smtClean="0"/>
              <a:t>useful</a:t>
            </a:r>
            <a:r>
              <a:rPr lang="fr-FR" dirty="0" smtClean="0"/>
              <a:t> by society?</a:t>
            </a:r>
          </a:p>
          <a:p>
            <a:r>
              <a:rPr lang="fr-FR" dirty="0" err="1" smtClean="0">
                <a:solidFill>
                  <a:srgbClr val="FF0000"/>
                </a:solidFill>
              </a:rPr>
              <a:t>Learnability</a:t>
            </a:r>
            <a:r>
              <a:rPr lang="fr-FR" dirty="0" smtClean="0"/>
              <a:t>- </a:t>
            </a:r>
            <a:r>
              <a:rPr lang="fr-FR" dirty="0" err="1" smtClean="0"/>
              <a:t>this</a:t>
            </a:r>
            <a:r>
              <a:rPr lang="fr-FR" dirty="0" smtClean="0"/>
              <a:t>  </a:t>
            </a:r>
            <a:r>
              <a:rPr lang="fr-FR" dirty="0" err="1" smtClean="0"/>
              <a:t>criteria</a:t>
            </a:r>
            <a:r>
              <a:rPr lang="fr-FR" dirty="0" smtClean="0"/>
              <a:t> </a:t>
            </a:r>
            <a:r>
              <a:rPr lang="fr-FR" dirty="0" err="1" smtClean="0"/>
              <a:t>emphasises</a:t>
            </a:r>
            <a:r>
              <a:rPr lang="fr-FR" dirty="0" smtClean="0"/>
              <a:t> on the optimal placement and </a:t>
            </a:r>
            <a:r>
              <a:rPr lang="fr-FR" dirty="0" err="1" smtClean="0"/>
              <a:t>appropriate</a:t>
            </a:r>
            <a:r>
              <a:rPr lang="fr-FR" dirty="0" smtClean="0"/>
              <a:t> organisation and </a:t>
            </a:r>
            <a:r>
              <a:rPr lang="fr-FR" dirty="0" err="1" smtClean="0"/>
              <a:t>sequencing</a:t>
            </a:r>
            <a:r>
              <a:rPr lang="fr-FR" dirty="0" smtClean="0"/>
              <a:t> of the content.</a:t>
            </a:r>
            <a:endParaRPr lang="fr-F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Criteria</a:t>
            </a:r>
            <a:r>
              <a:rPr lang="fr-FR" dirty="0" smtClean="0"/>
              <a:t> for Content </a:t>
            </a:r>
            <a:r>
              <a:rPr lang="fr-FR" dirty="0" err="1" smtClean="0"/>
              <a:t>Selection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err="1" smtClean="0">
                <a:solidFill>
                  <a:srgbClr val="FF0000"/>
                </a:solidFill>
              </a:rPr>
              <a:t>Feasibility</a:t>
            </a:r>
            <a:r>
              <a:rPr lang="fr-FR" dirty="0" smtClean="0">
                <a:solidFill>
                  <a:srgbClr val="FF0000"/>
                </a:solidFill>
              </a:rPr>
              <a:t>-</a:t>
            </a:r>
            <a:r>
              <a:rPr lang="fr-FR" dirty="0" smtClean="0"/>
              <a:t> </a:t>
            </a:r>
            <a:r>
              <a:rPr lang="fr-FR" dirty="0" err="1" smtClean="0"/>
              <a:t>it</a:t>
            </a:r>
            <a:r>
              <a:rPr lang="fr-FR" dirty="0" smtClean="0"/>
              <a:t> </a:t>
            </a:r>
            <a:r>
              <a:rPr lang="fr-FR" dirty="0" err="1" smtClean="0"/>
              <a:t>compels</a:t>
            </a:r>
            <a:r>
              <a:rPr lang="fr-FR" dirty="0" smtClean="0"/>
              <a:t> the </a:t>
            </a:r>
            <a:r>
              <a:rPr lang="fr-FR" dirty="0" err="1" smtClean="0"/>
              <a:t>planners</a:t>
            </a:r>
            <a:r>
              <a:rPr lang="fr-FR" dirty="0" smtClean="0"/>
              <a:t> to </a:t>
            </a:r>
            <a:r>
              <a:rPr lang="fr-FR" dirty="0" err="1" smtClean="0"/>
              <a:t>analyze</a:t>
            </a:r>
            <a:r>
              <a:rPr lang="fr-FR" dirty="0" smtClean="0"/>
              <a:t> and examine the content in the light of the time and </a:t>
            </a:r>
            <a:r>
              <a:rPr lang="fr-FR" dirty="0" err="1" smtClean="0"/>
              <a:t>resources</a:t>
            </a:r>
            <a:r>
              <a:rPr lang="fr-FR" dirty="0" smtClean="0"/>
              <a:t> </a:t>
            </a:r>
            <a:r>
              <a:rPr lang="fr-FR" dirty="0" err="1" smtClean="0"/>
              <a:t>available</a:t>
            </a:r>
            <a:r>
              <a:rPr lang="fr-FR" dirty="0" smtClean="0"/>
              <a:t> to the </a:t>
            </a:r>
            <a:r>
              <a:rPr lang="fr-FR" dirty="0" err="1" smtClean="0"/>
              <a:t>students</a:t>
            </a:r>
            <a:r>
              <a:rPr lang="fr-FR" dirty="0" smtClean="0"/>
              <a:t>, </a:t>
            </a:r>
            <a:r>
              <a:rPr lang="fr-FR" dirty="0" err="1" smtClean="0"/>
              <a:t>costs</a:t>
            </a:r>
            <a:r>
              <a:rPr lang="fr-FR" dirty="0" smtClean="0"/>
              <a:t> </a:t>
            </a:r>
            <a:r>
              <a:rPr lang="fr-FR" dirty="0" err="1" smtClean="0"/>
              <a:t>involved</a:t>
            </a:r>
            <a:r>
              <a:rPr lang="fr-FR" dirty="0" smtClean="0"/>
              <a:t>, socio-</a:t>
            </a:r>
            <a:r>
              <a:rPr lang="fr-FR" dirty="0" err="1" smtClean="0"/>
              <a:t>political</a:t>
            </a:r>
            <a:r>
              <a:rPr lang="fr-FR" dirty="0" smtClean="0"/>
              <a:t> </a:t>
            </a:r>
            <a:r>
              <a:rPr lang="fr-FR" dirty="0" err="1" smtClean="0"/>
              <a:t>climate</a:t>
            </a:r>
            <a:r>
              <a:rPr lang="fr-FR" dirty="0" smtClean="0"/>
              <a:t> etc.</a:t>
            </a:r>
            <a:endParaRPr lang="fr-F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1555</TotalTime>
  <Words>560</Words>
  <PresentationFormat>Affichage à l'écran (4:3)</PresentationFormat>
  <Paragraphs>58</Paragraphs>
  <Slides>12</Slides>
  <Notes>8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Thème Office</vt:lpstr>
      <vt:lpstr>Content Selection &amp; Organisation</vt:lpstr>
      <vt:lpstr>Definition of content</vt:lpstr>
      <vt:lpstr> Purpose of Content</vt:lpstr>
      <vt:lpstr>Diapositive 4</vt:lpstr>
      <vt:lpstr>Criteria for Content Selection</vt:lpstr>
      <vt:lpstr>Criteria for Content Selection</vt:lpstr>
      <vt:lpstr>Criteria for Content Selection</vt:lpstr>
      <vt:lpstr>Criteria for Content Selection</vt:lpstr>
      <vt:lpstr>Criteria for Content Selection</vt:lpstr>
      <vt:lpstr>Content Organisation</vt:lpstr>
      <vt:lpstr>Diapositive 11</vt:lpstr>
      <vt:lpstr>Diapositive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Content Selection &amp; Organisation</dc:title>
  <dc:creator>pc</dc:creator>
  <cp:lastModifiedBy>Utilisateur Windows</cp:lastModifiedBy>
  <cp:revision>51</cp:revision>
  <dcterms:created xsi:type="dcterms:W3CDTF">2022-12-06T19:37:46Z</dcterms:created>
  <dcterms:modified xsi:type="dcterms:W3CDTF">2022-12-29T10:41:37Z</dcterms:modified>
</cp:coreProperties>
</file>