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5" r:id="rId4"/>
    <p:sldId id="280" r:id="rId5"/>
    <p:sldId id="294" r:id="rId6"/>
    <p:sldId id="289" r:id="rId7"/>
    <p:sldId id="295" r:id="rId8"/>
    <p:sldId id="296" r:id="rId9"/>
    <p:sldId id="292" r:id="rId10"/>
    <p:sldId id="293" r:id="rId11"/>
    <p:sldId id="305" r:id="rId12"/>
    <p:sldId id="259" r:id="rId13"/>
    <p:sldId id="290" r:id="rId14"/>
    <p:sldId id="281" r:id="rId15"/>
    <p:sldId id="303" r:id="rId16"/>
    <p:sldId id="301" r:id="rId17"/>
    <p:sldId id="304" r:id="rId18"/>
    <p:sldId id="278" r:id="rId19"/>
    <p:sldId id="279" r:id="rId20"/>
    <p:sldId id="291" r:id="rId21"/>
    <p:sldId id="30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0" d="100"/>
          <a:sy n="60" d="100"/>
        </p:scale>
        <p:origin x="-1572" y="-198"/>
      </p:cViewPr>
      <p:guideLst>
        <p:guide orient="horz" pos="2160"/>
        <p:guide pos="2880"/>
      </p:guideLst>
    </p:cSldViewPr>
  </p:slideViewPr>
  <p:outlineViewPr>
    <p:cViewPr>
      <p:scale>
        <a:sx n="33" d="100"/>
        <a:sy n="33" d="100"/>
      </p:scale>
      <p:origin x="48" y="72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112E9-631D-426E-A806-91BA1465ABAA}" type="datetimeFigureOut">
              <a:rPr lang="fr-FR" smtClean="0"/>
              <a:pPr/>
              <a:t>30/03/2020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58C53-162F-499D-A6FC-93DA8BB4135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0F58C53-162F-499D-A6FC-93DA8BB41357}"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D13FE26-65AD-4F2A-9F83-50F4AD01238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9BEDB55-00D3-47DD-A613-1963B3523BF4}" type="datetimeFigureOut">
              <a:rPr lang="fr-FR" smtClean="0"/>
              <a:pPr/>
              <a:t>30/03/2020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D13FE26-65AD-4F2A-9F83-50F4AD012389}"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BEDB55-00D3-47DD-A613-1963B3523BF4}" type="datetimeFigureOut">
              <a:rPr lang="fr-FR" smtClean="0"/>
              <a:pPr/>
              <a:t>30/03/2020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13FE26-65AD-4F2A-9F83-50F4AD012389}"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714356"/>
            <a:ext cx="7772400" cy="1470025"/>
          </a:xfrm>
        </p:spPr>
        <p:txBody>
          <a:bodyPr>
            <a:normAutofit/>
          </a:bodyPr>
          <a:lstStyle/>
          <a:p>
            <a:pPr algn="ctr"/>
            <a:r>
              <a:rPr lang="fr-FR" sz="6600" dirty="0" smtClean="0"/>
              <a:t>Chapitre 1</a:t>
            </a:r>
            <a:endParaRPr lang="fr-FR" sz="6600" dirty="0"/>
          </a:p>
        </p:txBody>
      </p:sp>
      <p:sp>
        <p:nvSpPr>
          <p:cNvPr id="3" name="Sous-titre 2"/>
          <p:cNvSpPr>
            <a:spLocks noGrp="1"/>
          </p:cNvSpPr>
          <p:nvPr>
            <p:ph type="subTitle" idx="1"/>
          </p:nvPr>
        </p:nvSpPr>
        <p:spPr>
          <a:xfrm>
            <a:off x="1357290" y="3000372"/>
            <a:ext cx="6400800" cy="1752600"/>
          </a:xfrm>
        </p:spPr>
        <p:txBody>
          <a:bodyPr>
            <a:normAutofit/>
          </a:bodyPr>
          <a:lstStyle/>
          <a:p>
            <a:pPr lvl="0" algn="ctr"/>
            <a:endParaRPr lang="fr-FR" sz="3200" b="1" dirty="0" smtClean="0">
              <a:solidFill>
                <a:schemeClr val="tx1"/>
              </a:solidFill>
            </a:endParaRPr>
          </a:p>
          <a:p>
            <a:pPr lvl="0" algn="ctr"/>
            <a:r>
              <a:rPr lang="fr-FR" sz="3200" b="1" dirty="0" smtClean="0">
                <a:solidFill>
                  <a:schemeClr val="tx1"/>
                </a:solidFill>
              </a:rPr>
              <a:t>Introduction</a:t>
            </a:r>
            <a:endParaRPr lang="fr-F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lgn="l"/>
            <a:r>
              <a:rPr lang="fr-FR" sz="4400" b="1" dirty="0" smtClean="0"/>
              <a:t> </a:t>
            </a:r>
            <a:endParaRPr lang="fr-FR" sz="4400" b="1" dirty="0"/>
          </a:p>
        </p:txBody>
      </p:sp>
      <p:sp>
        <p:nvSpPr>
          <p:cNvPr id="3" name="Espace réservé du contenu 2"/>
          <p:cNvSpPr>
            <a:spLocks noGrp="1"/>
          </p:cNvSpPr>
          <p:nvPr>
            <p:ph idx="1"/>
          </p:nvPr>
        </p:nvSpPr>
        <p:spPr>
          <a:xfrm>
            <a:off x="500034" y="1357298"/>
            <a:ext cx="8229600" cy="4389120"/>
          </a:xfrm>
        </p:spPr>
        <p:txBody>
          <a:bodyPr>
            <a:normAutofit/>
          </a:bodyPr>
          <a:lstStyle/>
          <a:p>
            <a:pPr marL="442913" indent="-442913">
              <a:lnSpc>
                <a:spcPct val="150000"/>
              </a:lnSpc>
              <a:buNone/>
            </a:pPr>
            <a:endParaRPr lang="fr-FR" sz="2800" b="1" dirty="0" smtClean="0">
              <a:solidFill>
                <a:srgbClr val="002060"/>
              </a:solidFill>
            </a:endParaRPr>
          </a:p>
          <a:p>
            <a:pPr marL="442913" lvl="0" indent="-442913" algn="ctr">
              <a:lnSpc>
                <a:spcPct val="150000"/>
              </a:lnSpc>
              <a:buNone/>
            </a:pPr>
            <a:r>
              <a:rPr lang="fr-FR" sz="4400" b="1" dirty="0" smtClean="0">
                <a:solidFill>
                  <a:srgbClr val="002060"/>
                </a:solidFill>
              </a:rPr>
              <a:t>Exemples de Problèmes d’optimisation</a:t>
            </a:r>
            <a:endParaRPr lang="fr-FR" sz="4800" b="1" dirty="0" smtClean="0">
              <a:solidFill>
                <a:srgbClr val="002060"/>
              </a:solidFill>
            </a:endParaRPr>
          </a:p>
          <a:p>
            <a:pPr marL="442913" indent="-442913" algn="ctr">
              <a:lnSpc>
                <a:spcPct val="150000"/>
              </a:lnSpc>
              <a:buNone/>
            </a:pPr>
            <a:endParaRPr lang="fr-FR" sz="4400" b="1" dirty="0" smtClean="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358246" cy="5357850"/>
          </a:xfrm>
        </p:spPr>
        <p:txBody>
          <a:bodyPr>
            <a:normAutofit/>
          </a:bodyPr>
          <a:lstStyle/>
          <a:p>
            <a:pPr>
              <a:lnSpc>
                <a:spcPct val="120000"/>
              </a:lnSpc>
              <a:spcBef>
                <a:spcPts val="600"/>
              </a:spcBef>
              <a:spcAft>
                <a:spcPts val="600"/>
              </a:spcAft>
            </a:pPr>
            <a:r>
              <a:rPr lang="fr-FR" sz="2000" b="1" dirty="0" smtClean="0">
                <a:solidFill>
                  <a:schemeClr val="accent4">
                    <a:lumMod val="50000"/>
                  </a:schemeClr>
                </a:solidFill>
              </a:rPr>
              <a:t>Problème de voyageur du commerce (TSP) </a:t>
            </a:r>
          </a:p>
          <a:p>
            <a:pPr>
              <a:lnSpc>
                <a:spcPct val="120000"/>
              </a:lnSpc>
              <a:spcBef>
                <a:spcPts val="600"/>
              </a:spcBef>
              <a:spcAft>
                <a:spcPts val="600"/>
              </a:spcAft>
            </a:pPr>
            <a:r>
              <a:rPr lang="fr-FR" sz="2000" b="1" dirty="0" smtClean="0">
                <a:solidFill>
                  <a:schemeClr val="accent4">
                    <a:lumMod val="50000"/>
                  </a:schemeClr>
                </a:solidFill>
              </a:rPr>
              <a:t>Problème de satisfaction (SAT)</a:t>
            </a:r>
          </a:p>
          <a:p>
            <a:pPr>
              <a:lnSpc>
                <a:spcPct val="120000"/>
              </a:lnSpc>
              <a:spcBef>
                <a:spcPts val="600"/>
              </a:spcBef>
              <a:spcAft>
                <a:spcPts val="600"/>
              </a:spcAft>
            </a:pPr>
            <a:r>
              <a:rPr lang="fr-FR" sz="2000" b="1" dirty="0" smtClean="0">
                <a:solidFill>
                  <a:schemeClr val="accent4">
                    <a:lumMod val="50000"/>
                  </a:schemeClr>
                </a:solidFill>
              </a:rPr>
              <a:t>Problème de sac à dos</a:t>
            </a:r>
          </a:p>
          <a:p>
            <a:pPr>
              <a:lnSpc>
                <a:spcPct val="120000"/>
              </a:lnSpc>
              <a:spcBef>
                <a:spcPts val="600"/>
              </a:spcBef>
              <a:spcAft>
                <a:spcPts val="600"/>
              </a:spcAft>
            </a:pPr>
            <a:r>
              <a:rPr lang="fr-FR" sz="2000" b="1" dirty="0" smtClean="0"/>
              <a:t>Problème de coloration de graphes</a:t>
            </a:r>
          </a:p>
          <a:p>
            <a:pPr>
              <a:lnSpc>
                <a:spcPct val="120000"/>
              </a:lnSpc>
              <a:spcBef>
                <a:spcPts val="600"/>
              </a:spcBef>
              <a:spcAft>
                <a:spcPts val="600"/>
              </a:spcAft>
            </a:pPr>
            <a:r>
              <a:rPr lang="fr-FR" sz="2000" b="1" dirty="0" smtClean="0"/>
              <a:t>Problème d’ordonnancement des taches ( </a:t>
            </a:r>
            <a:r>
              <a:rPr lang="fr-FR" sz="2000" b="1" dirty="0" err="1" smtClean="0"/>
              <a:t>Jobshop</a:t>
            </a:r>
            <a:r>
              <a:rPr lang="fr-FR" sz="2000" b="1" dirty="0" smtClean="0"/>
              <a:t> </a:t>
            </a:r>
            <a:r>
              <a:rPr lang="fr-FR" sz="2000" b="1" dirty="0" err="1" smtClean="0"/>
              <a:t>Scheduling</a:t>
            </a:r>
            <a:r>
              <a:rPr lang="fr-FR" sz="2000" b="1" dirty="0" smtClean="0"/>
              <a:t>)</a:t>
            </a:r>
          </a:p>
          <a:p>
            <a:pPr>
              <a:lnSpc>
                <a:spcPct val="120000"/>
              </a:lnSpc>
              <a:spcBef>
                <a:spcPts val="600"/>
              </a:spcBef>
              <a:spcAft>
                <a:spcPts val="600"/>
              </a:spcAft>
            </a:pPr>
            <a:r>
              <a:rPr lang="fr-FR" sz="2000" b="1" dirty="0" smtClean="0"/>
              <a:t>Allocation de fréquences pour les réseaux radio-mobiles</a:t>
            </a:r>
          </a:p>
          <a:p>
            <a:pPr>
              <a:lnSpc>
                <a:spcPct val="120000"/>
              </a:lnSpc>
              <a:spcBef>
                <a:spcPts val="600"/>
              </a:spcBef>
              <a:spcAft>
                <a:spcPts val="600"/>
              </a:spcAft>
            </a:pPr>
            <a:r>
              <a:rPr lang="fr-FR" sz="2000" b="1" dirty="0" smtClean="0"/>
              <a:t>Positionnement d'antennes pour les réseaux radio-mobiles (problème de recouvrement)</a:t>
            </a:r>
          </a:p>
          <a:p>
            <a:pPr>
              <a:lnSpc>
                <a:spcPct val="120000"/>
              </a:lnSpc>
              <a:spcBef>
                <a:spcPts val="600"/>
              </a:spcBef>
              <a:spcAft>
                <a:spcPts val="600"/>
              </a:spcAft>
            </a:pPr>
            <a:r>
              <a:rPr lang="fr-FR" sz="2000" b="1" dirty="0" smtClean="0"/>
              <a:t>Routage dans les réseaux télécom</a:t>
            </a:r>
          </a:p>
          <a:p>
            <a:pPr>
              <a:lnSpc>
                <a:spcPct val="120000"/>
              </a:lnSpc>
              <a:spcBef>
                <a:spcPts val="600"/>
              </a:spcBef>
              <a:spcAft>
                <a:spcPts val="600"/>
              </a:spcAft>
            </a:pPr>
            <a:r>
              <a:rPr lang="fr-FR" sz="2000" b="1" dirty="0" smtClean="0"/>
              <a:t>Résolution de conflits de trafic aérien.</a:t>
            </a:r>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6000760" y="1785926"/>
            <a:ext cx="2714644" cy="2859437"/>
            <a:chOff x="6000760" y="2141199"/>
            <a:chExt cx="2714644" cy="2859437"/>
          </a:xfrm>
        </p:grpSpPr>
        <p:pic>
          <p:nvPicPr>
            <p:cNvPr id="5" name="Picture 2"/>
            <p:cNvPicPr>
              <a:picLocks noChangeAspect="1" noChangeArrowheads="1"/>
            </p:cNvPicPr>
            <p:nvPr/>
          </p:nvPicPr>
          <p:blipFill>
            <a:blip r:embed="rId2"/>
            <a:srcRect l="34041" t="9766" r="24780" b="13086"/>
            <a:stretch>
              <a:fillRect/>
            </a:stretch>
          </p:blipFill>
          <p:spPr bwMode="auto">
            <a:xfrm>
              <a:off x="6000760" y="2141199"/>
              <a:ext cx="2714644" cy="2859437"/>
            </a:xfrm>
            <a:prstGeom prst="rect">
              <a:avLst/>
            </a:prstGeom>
            <a:noFill/>
            <a:ln w="9525">
              <a:noFill/>
              <a:miter lim="800000"/>
              <a:headEnd/>
              <a:tailEnd/>
            </a:ln>
            <a:effectLst/>
          </p:spPr>
        </p:pic>
        <p:sp>
          <p:nvSpPr>
            <p:cNvPr id="8" name="Forme libre 7"/>
            <p:cNvSpPr/>
            <p:nvPr/>
          </p:nvSpPr>
          <p:spPr>
            <a:xfrm>
              <a:off x="6466541" y="2357392"/>
              <a:ext cx="1631576" cy="2286000"/>
            </a:xfrm>
            <a:custGeom>
              <a:avLst/>
              <a:gdLst>
                <a:gd name="connsiteX0" fmla="*/ 14941 w 1631576"/>
                <a:gd name="connsiteY0" fmla="*/ 561788 h 2286000"/>
                <a:gd name="connsiteX1" fmla="*/ 176306 w 1631576"/>
                <a:gd name="connsiteY1" fmla="*/ 230094 h 2286000"/>
                <a:gd name="connsiteX2" fmla="*/ 561788 w 1631576"/>
                <a:gd name="connsiteY2" fmla="*/ 14941 h 2286000"/>
                <a:gd name="connsiteX3" fmla="*/ 1081741 w 1631576"/>
                <a:gd name="connsiteY3" fmla="*/ 319741 h 2286000"/>
                <a:gd name="connsiteX4" fmla="*/ 1529977 w 1631576"/>
                <a:gd name="connsiteY4" fmla="*/ 283882 h 2286000"/>
                <a:gd name="connsiteX5" fmla="*/ 1189318 w 1631576"/>
                <a:gd name="connsiteY5" fmla="*/ 803835 h 2286000"/>
                <a:gd name="connsiteX6" fmla="*/ 1422400 w 1631576"/>
                <a:gd name="connsiteY6" fmla="*/ 1045882 h 2286000"/>
                <a:gd name="connsiteX7" fmla="*/ 1574800 w 1631576"/>
                <a:gd name="connsiteY7" fmla="*/ 1431364 h 2286000"/>
                <a:gd name="connsiteX8" fmla="*/ 1081741 w 1631576"/>
                <a:gd name="connsiteY8" fmla="*/ 1772023 h 2286000"/>
                <a:gd name="connsiteX9" fmla="*/ 561788 w 1631576"/>
                <a:gd name="connsiteY9" fmla="*/ 2274047 h 2286000"/>
                <a:gd name="connsiteX10" fmla="*/ 274918 w 1631576"/>
                <a:gd name="connsiteY10" fmla="*/ 1700306 h 2286000"/>
                <a:gd name="connsiteX11" fmla="*/ 660400 w 1631576"/>
                <a:gd name="connsiteY11" fmla="*/ 1135529 h 2286000"/>
                <a:gd name="connsiteX12" fmla="*/ 265953 w 1631576"/>
                <a:gd name="connsiteY12" fmla="*/ 920376 h 2286000"/>
                <a:gd name="connsiteX13" fmla="*/ 14941 w 1631576"/>
                <a:gd name="connsiteY13" fmla="*/ 56178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1576" h="2286000">
                  <a:moveTo>
                    <a:pt x="14941" y="561788"/>
                  </a:moveTo>
                  <a:cubicBezTo>
                    <a:pt x="0" y="446741"/>
                    <a:pt x="85165" y="321235"/>
                    <a:pt x="176306" y="230094"/>
                  </a:cubicBezTo>
                  <a:cubicBezTo>
                    <a:pt x="267447" y="138953"/>
                    <a:pt x="410882" y="0"/>
                    <a:pt x="561788" y="14941"/>
                  </a:cubicBezTo>
                  <a:cubicBezTo>
                    <a:pt x="712694" y="29882"/>
                    <a:pt x="920376" y="274918"/>
                    <a:pt x="1081741" y="319741"/>
                  </a:cubicBezTo>
                  <a:cubicBezTo>
                    <a:pt x="1243106" y="364564"/>
                    <a:pt x="1512048" y="203200"/>
                    <a:pt x="1529977" y="283882"/>
                  </a:cubicBezTo>
                  <a:cubicBezTo>
                    <a:pt x="1547906" y="364564"/>
                    <a:pt x="1207248" y="676835"/>
                    <a:pt x="1189318" y="803835"/>
                  </a:cubicBezTo>
                  <a:cubicBezTo>
                    <a:pt x="1171388" y="930835"/>
                    <a:pt x="1358153" y="941294"/>
                    <a:pt x="1422400" y="1045882"/>
                  </a:cubicBezTo>
                  <a:cubicBezTo>
                    <a:pt x="1486647" y="1150470"/>
                    <a:pt x="1631576" y="1310341"/>
                    <a:pt x="1574800" y="1431364"/>
                  </a:cubicBezTo>
                  <a:cubicBezTo>
                    <a:pt x="1518024" y="1552387"/>
                    <a:pt x="1250576" y="1631576"/>
                    <a:pt x="1081741" y="1772023"/>
                  </a:cubicBezTo>
                  <a:cubicBezTo>
                    <a:pt x="912906" y="1912470"/>
                    <a:pt x="696259" y="2286000"/>
                    <a:pt x="561788" y="2274047"/>
                  </a:cubicBezTo>
                  <a:cubicBezTo>
                    <a:pt x="427317" y="2262094"/>
                    <a:pt x="258483" y="1890059"/>
                    <a:pt x="274918" y="1700306"/>
                  </a:cubicBezTo>
                  <a:cubicBezTo>
                    <a:pt x="291353" y="1510553"/>
                    <a:pt x="661894" y="1265517"/>
                    <a:pt x="660400" y="1135529"/>
                  </a:cubicBezTo>
                  <a:cubicBezTo>
                    <a:pt x="658906" y="1005541"/>
                    <a:pt x="376518" y="1015999"/>
                    <a:pt x="265953" y="920376"/>
                  </a:cubicBezTo>
                  <a:cubicBezTo>
                    <a:pt x="155388" y="824753"/>
                    <a:pt x="29882" y="676835"/>
                    <a:pt x="14941" y="561788"/>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072330" y="3427084"/>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929454" y="2355514"/>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429388" y="2855580"/>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500958" y="2641266"/>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7786710" y="3284208"/>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8001024" y="3712836"/>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715140" y="4070026"/>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715140" y="3212770"/>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7643834" y="3069894"/>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500958" y="4070026"/>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flipV="1">
              <a:off x="6572264" y="2569828"/>
              <a:ext cx="61914" cy="45719"/>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7000892" y="4570092"/>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929586" y="2569828"/>
              <a:ext cx="72000" cy="720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contenu 2"/>
          <p:cNvSpPr>
            <a:spLocks noGrp="1"/>
          </p:cNvSpPr>
          <p:nvPr>
            <p:ph idx="1"/>
          </p:nvPr>
        </p:nvSpPr>
        <p:spPr>
          <a:xfrm>
            <a:off x="500034" y="1142984"/>
            <a:ext cx="8229600" cy="4929222"/>
          </a:xfrm>
        </p:spPr>
        <p:txBody>
          <a:bodyPr>
            <a:normAutofit fontScale="92500" lnSpcReduction="20000"/>
          </a:bodyPr>
          <a:lstStyle/>
          <a:p>
            <a:pPr>
              <a:lnSpc>
                <a:spcPct val="150000"/>
              </a:lnSpc>
              <a:buNone/>
            </a:pPr>
            <a:r>
              <a:rPr lang="fr-FR" sz="3000" b="1" u="sng" dirty="0" smtClean="0"/>
              <a:t>Problème de voyageur du commerce</a:t>
            </a:r>
            <a:r>
              <a:rPr lang="fr-FR" sz="3000" b="1" dirty="0" smtClean="0"/>
              <a:t> </a:t>
            </a:r>
            <a:endParaRPr lang="fr-FR" sz="3000" dirty="0" smtClean="0"/>
          </a:p>
          <a:p>
            <a:pPr>
              <a:lnSpc>
                <a:spcPct val="150000"/>
              </a:lnSpc>
            </a:pPr>
            <a:r>
              <a:rPr lang="fr-FR" sz="2400" b="1" dirty="0" smtClean="0"/>
              <a:t>Traveling </a:t>
            </a:r>
            <a:r>
              <a:rPr lang="fr-FR" sz="2400" b="1" dirty="0" err="1" smtClean="0"/>
              <a:t>Salesman</a:t>
            </a:r>
            <a:r>
              <a:rPr lang="fr-FR" sz="2400" b="1" dirty="0" smtClean="0"/>
              <a:t> </a:t>
            </a:r>
            <a:r>
              <a:rPr lang="fr-FR" sz="2400" b="1" dirty="0" err="1" smtClean="0"/>
              <a:t>Problem</a:t>
            </a:r>
            <a:r>
              <a:rPr lang="fr-FR" sz="2400" b="1" dirty="0" smtClean="0"/>
              <a:t> (TSP)</a:t>
            </a:r>
          </a:p>
          <a:p>
            <a:pPr>
              <a:lnSpc>
                <a:spcPct val="150000"/>
              </a:lnSpc>
            </a:pPr>
            <a:r>
              <a:rPr lang="fr-FR" sz="2400" b="1" dirty="0" smtClean="0"/>
              <a:t>Données : </a:t>
            </a:r>
          </a:p>
          <a:p>
            <a:pPr marL="541338" indent="-273050">
              <a:buNone/>
            </a:pPr>
            <a:r>
              <a:rPr lang="fr-FR" sz="2400" dirty="0" smtClean="0"/>
              <a:t>	- </a:t>
            </a:r>
            <a:r>
              <a:rPr lang="fr-FR" sz="2400" i="1" dirty="0" smtClean="0"/>
              <a:t>N </a:t>
            </a:r>
            <a:r>
              <a:rPr lang="fr-FR" sz="2400" dirty="0" smtClean="0"/>
              <a:t>villes, </a:t>
            </a:r>
          </a:p>
          <a:p>
            <a:pPr marL="541338" indent="-273050">
              <a:buNone/>
            </a:pPr>
            <a:r>
              <a:rPr lang="fr-FR" sz="2400" dirty="0" smtClean="0"/>
              <a:t>	- Une matrice de distances D = (</a:t>
            </a:r>
            <a:r>
              <a:rPr lang="fr-FR" sz="2400" dirty="0" err="1" smtClean="0"/>
              <a:t>d</a:t>
            </a:r>
            <a:r>
              <a:rPr lang="fr-FR" sz="2400" baseline="-25000" dirty="0" err="1" smtClean="0"/>
              <a:t>ij</a:t>
            </a:r>
            <a:r>
              <a:rPr lang="fr-FR" sz="2400" dirty="0" smtClean="0"/>
              <a:t> )</a:t>
            </a:r>
          </a:p>
          <a:p>
            <a:pPr marL="268288" indent="-268288"/>
            <a:r>
              <a:rPr lang="fr-FR" sz="2400" b="1" dirty="0" smtClean="0"/>
              <a:t>Problème</a:t>
            </a:r>
            <a:r>
              <a:rPr lang="fr-FR" sz="2400" dirty="0" smtClean="0"/>
              <a:t> : trouver un chemin passant </a:t>
            </a:r>
          </a:p>
          <a:p>
            <a:pPr marL="268288" indent="0">
              <a:buNone/>
              <a:tabLst>
                <a:tab pos="95250" algn="l"/>
                <a:tab pos="268288" algn="l"/>
              </a:tabLst>
            </a:pPr>
            <a:r>
              <a:rPr lang="fr-FR" sz="2400" dirty="0" smtClean="0"/>
              <a:t>une fois et une seule par chaque ville et </a:t>
            </a:r>
          </a:p>
          <a:p>
            <a:pPr marL="541338" indent="-273050">
              <a:buNone/>
            </a:pPr>
            <a:r>
              <a:rPr lang="fr-FR" sz="2400" dirty="0" smtClean="0"/>
              <a:t>minimisant la distance totale parcourue</a:t>
            </a:r>
          </a:p>
          <a:p>
            <a:pPr marL="541338" indent="-273050" algn="just">
              <a:spcBef>
                <a:spcPts val="1200"/>
              </a:spcBef>
              <a:buNone/>
            </a:pPr>
            <a:r>
              <a:rPr lang="fr-FR" sz="2400" b="1" i="1" dirty="0" smtClean="0"/>
              <a:t>S </a:t>
            </a:r>
            <a:r>
              <a:rPr lang="fr-FR" sz="2400" b="1" dirty="0" smtClean="0"/>
              <a:t>(</a:t>
            </a:r>
            <a:r>
              <a:rPr lang="ar-SA" sz="2400" dirty="0" smtClean="0"/>
              <a:t>|</a:t>
            </a:r>
            <a:r>
              <a:rPr lang="fr-FR" sz="2400" dirty="0" smtClean="0"/>
              <a:t>S</a:t>
            </a:r>
            <a:r>
              <a:rPr lang="ar-SA" sz="2400" dirty="0" smtClean="0"/>
              <a:t>|</a:t>
            </a:r>
            <a:r>
              <a:rPr lang="fr-FR" sz="2400" dirty="0" smtClean="0"/>
              <a:t> = (n-1)!/2 ): </a:t>
            </a:r>
            <a:r>
              <a:rPr lang="fr-FR" sz="2200" dirty="0" smtClean="0"/>
              <a:t>ensemble des partitions d'un ensemble à n éléments.</a:t>
            </a:r>
            <a:endParaRPr lang="fr-FR" sz="2400" dirty="0" smtClean="0"/>
          </a:p>
          <a:p>
            <a:pPr marL="541338" indent="-273050" algn="just">
              <a:buNone/>
            </a:pPr>
            <a:r>
              <a:rPr lang="fr-FR" sz="2400" b="1" i="1" dirty="0" smtClean="0"/>
              <a:t>s*</a:t>
            </a:r>
            <a:r>
              <a:rPr lang="fr-FR" sz="2400" i="1" dirty="0" smtClean="0"/>
              <a:t> : </a:t>
            </a:r>
            <a:r>
              <a:rPr lang="fr-FR" sz="2200" dirty="0" smtClean="0"/>
              <a:t>le plus court chemin</a:t>
            </a:r>
            <a:endParaRPr lang="fr-FR" sz="2400" dirty="0" smtClean="0"/>
          </a:p>
          <a:p>
            <a:pPr marL="541338" indent="-273050">
              <a:buNone/>
            </a:pPr>
            <a:r>
              <a:rPr lang="fr-FR" sz="2400" b="1" i="1" dirty="0" smtClean="0"/>
              <a:t>f(x):</a:t>
            </a:r>
            <a:r>
              <a:rPr lang="fr-FR" sz="2400" i="1" dirty="0" smtClean="0"/>
              <a:t>   </a:t>
            </a:r>
            <a:r>
              <a:rPr lang="fr-FR" sz="2200" dirty="0" smtClean="0"/>
              <a:t>la longueur (cout) du chemin </a:t>
            </a:r>
            <a:r>
              <a:rPr lang="fr-FR" sz="2200" i="1" dirty="0" smtClean="0"/>
              <a:t>x.</a:t>
            </a:r>
            <a:endParaRPr lang="fr-FR" sz="2400" i="1"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142984"/>
            <a:ext cx="8229600" cy="5143536"/>
          </a:xfrm>
        </p:spPr>
        <p:txBody>
          <a:bodyPr>
            <a:normAutofit/>
          </a:bodyPr>
          <a:lstStyle/>
          <a:p>
            <a:pPr algn="just"/>
            <a:r>
              <a:rPr lang="fr-FR" sz="2400" b="1" dirty="0" smtClean="0"/>
              <a:t>Méthode exhaustive:  </a:t>
            </a:r>
            <a:r>
              <a:rPr lang="fr-FR" sz="2400" dirty="0" smtClean="0"/>
              <a:t>générer tous les trajets possibles, calculer leurs distances,  choisir le trajet ayant la distance minimale.</a:t>
            </a:r>
            <a:endParaRPr lang="fr-FR" sz="2400" b="1" dirty="0" smtClean="0"/>
          </a:p>
          <a:p>
            <a:pPr marL="358775" indent="-358775">
              <a:buNone/>
            </a:pPr>
            <a:r>
              <a:rPr lang="fr-FR" sz="2400" b="1" dirty="0" smtClean="0">
                <a:solidFill>
                  <a:srgbClr val="C00000"/>
                </a:solidFill>
              </a:rPr>
              <a:t>Le temps d’exécution </a:t>
            </a:r>
            <a:r>
              <a:rPr lang="fr-FR" sz="2400" b="1" dirty="0" smtClean="0"/>
              <a:t>(</a:t>
            </a:r>
            <a:r>
              <a:rPr lang="fr-FR" sz="2400" dirty="0" smtClean="0"/>
              <a:t>vitesse=</a:t>
            </a:r>
            <a:r>
              <a:rPr lang="fr-FR" sz="2400" b="1" dirty="0" smtClean="0"/>
              <a:t> </a:t>
            </a:r>
            <a:r>
              <a:rPr lang="fr-FR" sz="2400" dirty="0" smtClean="0"/>
              <a:t>1 million trajet/seconde)</a:t>
            </a:r>
            <a:endParaRPr lang="fr-FR" sz="2400" b="1" dirty="0" smtClean="0"/>
          </a:p>
          <a:p>
            <a:pPr marL="358775" indent="-358775"/>
            <a:endParaRPr lang="fr-FR" sz="2400" b="1" dirty="0" smtClean="0"/>
          </a:p>
          <a:p>
            <a:pPr marL="358775" indent="-358775">
              <a:buNone/>
            </a:pPr>
            <a:r>
              <a:rPr lang="fr-FR" sz="2400" b="1" dirty="0" smtClean="0"/>
              <a:t> </a:t>
            </a:r>
            <a:endParaRPr lang="fr-FR" sz="2400"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3075" name="Picture 3"/>
          <p:cNvPicPr>
            <a:picLocks noChangeAspect="1" noChangeArrowheads="1"/>
          </p:cNvPicPr>
          <p:nvPr/>
        </p:nvPicPr>
        <p:blipFill>
          <a:blip r:embed="rId2"/>
          <a:srcRect l="30234" t="42187" r="26391" b="26562"/>
          <a:stretch>
            <a:fillRect/>
          </a:stretch>
        </p:blipFill>
        <p:spPr bwMode="auto">
          <a:xfrm>
            <a:off x="1428728" y="3071810"/>
            <a:ext cx="6786610" cy="2749006"/>
          </a:xfrm>
          <a:prstGeom prst="rect">
            <a:avLst/>
          </a:prstGeom>
          <a:noFill/>
          <a:ln w="9525">
            <a:noFill/>
            <a:miter lim="800000"/>
            <a:headEnd/>
            <a:tailEnd/>
          </a:ln>
          <a:effectLst/>
        </p:spPr>
      </p:pic>
      <p:sp>
        <p:nvSpPr>
          <p:cNvPr id="28" name="Rectangle 27"/>
          <p:cNvSpPr/>
          <p:nvPr/>
        </p:nvSpPr>
        <p:spPr>
          <a:xfrm>
            <a:off x="2658940" y="3149374"/>
            <a:ext cx="612000" cy="288000"/>
          </a:xfrm>
          <a:prstGeom prst="rect">
            <a:avLst/>
          </a:prstGeom>
          <a:solidFill>
            <a:schemeClr val="bg1"/>
          </a:solidFill>
        </p:spPr>
        <p:txBody>
          <a:bodyPr wrap="none">
            <a:spAutoFit/>
          </a:bodyPr>
          <a:lstStyle/>
          <a:p>
            <a:r>
              <a:rPr lang="ar-SA" sz="2000" dirty="0" smtClean="0"/>
              <a:t>|</a:t>
            </a:r>
            <a:r>
              <a:rPr lang="fr-FR" sz="2000" dirty="0" smtClean="0"/>
              <a:t> S </a:t>
            </a:r>
            <a:r>
              <a:rPr lang="ar-SA" sz="2000" dirty="0" smtClean="0"/>
              <a:t>|</a:t>
            </a:r>
            <a:r>
              <a:rPr lang="fr-FR" sz="2000" dirty="0" smtClean="0"/>
              <a:t> </a:t>
            </a:r>
            <a:endParaRPr lang="fr-F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1071546"/>
            <a:ext cx="8358246" cy="5500726"/>
          </a:xfrm>
        </p:spPr>
        <p:txBody>
          <a:bodyPr>
            <a:normAutofit fontScale="70000" lnSpcReduction="20000"/>
          </a:bodyPr>
          <a:lstStyle/>
          <a:p>
            <a:pPr>
              <a:lnSpc>
                <a:spcPct val="120000"/>
              </a:lnSpc>
              <a:spcBef>
                <a:spcPts val="600"/>
              </a:spcBef>
              <a:spcAft>
                <a:spcPts val="600"/>
              </a:spcAft>
              <a:buNone/>
            </a:pPr>
            <a:r>
              <a:rPr lang="fr-FR" sz="4000" b="1" u="sng" dirty="0" smtClean="0"/>
              <a:t>Problème SAT</a:t>
            </a:r>
          </a:p>
          <a:p>
            <a:pPr>
              <a:lnSpc>
                <a:spcPct val="120000"/>
              </a:lnSpc>
              <a:spcBef>
                <a:spcPts val="600"/>
              </a:spcBef>
              <a:spcAft>
                <a:spcPts val="1200"/>
              </a:spcAft>
            </a:pPr>
            <a:r>
              <a:rPr lang="fr-FR" sz="3200" dirty="0" smtClean="0"/>
              <a:t>Le problème SAT est un problème de logique propositionnelle ou logique des prédicats.</a:t>
            </a:r>
          </a:p>
          <a:p>
            <a:pPr>
              <a:lnSpc>
                <a:spcPct val="120000"/>
              </a:lnSpc>
              <a:spcBef>
                <a:spcPts val="600"/>
              </a:spcBef>
              <a:spcAft>
                <a:spcPts val="1200"/>
              </a:spcAft>
            </a:pPr>
            <a:r>
              <a:rPr lang="fr-FR" sz="3200" dirty="0" smtClean="0"/>
              <a:t>Un prédicat est défini sur un ensemble de variables logiques, à l’aide des 3 opérations élémentaires  (la négation NON (¬x) , la conjonction ET (x∧y) et la disjonction OU (x∨y). </a:t>
            </a:r>
          </a:p>
          <a:p>
            <a:pPr>
              <a:lnSpc>
                <a:spcPct val="120000"/>
              </a:lnSpc>
              <a:spcBef>
                <a:spcPts val="600"/>
              </a:spcBef>
              <a:spcAft>
                <a:spcPts val="1200"/>
              </a:spcAft>
            </a:pPr>
            <a:r>
              <a:rPr lang="fr-FR" sz="3200" dirty="0" smtClean="0"/>
              <a:t>Un littéral est un prédicat formé d’une seule variable (x) ou de sa négation ¬x.</a:t>
            </a:r>
          </a:p>
          <a:p>
            <a:pPr>
              <a:lnSpc>
                <a:spcPct val="120000"/>
              </a:lnSpc>
              <a:spcBef>
                <a:spcPts val="600"/>
              </a:spcBef>
              <a:spcAft>
                <a:spcPts val="1200"/>
              </a:spcAft>
            </a:pPr>
            <a:r>
              <a:rPr lang="fr-FR" sz="3200" dirty="0" smtClean="0"/>
              <a:t>Une clause est un prédicat particulier, formée uniquement de la disjonction de littéraux, par exemple C = x ∨ ¬y ∨ z. </a:t>
            </a:r>
          </a:p>
          <a:p>
            <a:pPr>
              <a:lnSpc>
                <a:spcPct val="120000"/>
              </a:lnSpc>
              <a:spcBef>
                <a:spcPts val="600"/>
              </a:spcBef>
              <a:spcAft>
                <a:spcPts val="600"/>
              </a:spcAft>
              <a:buNone/>
            </a:pPr>
            <a:endParaRPr lang="fr-FR" sz="2800" b="1"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358246" cy="5357850"/>
          </a:xfrm>
        </p:spPr>
        <p:txBody>
          <a:bodyPr>
            <a:normAutofit/>
          </a:bodyPr>
          <a:lstStyle/>
          <a:p>
            <a:pPr>
              <a:lnSpc>
                <a:spcPct val="120000"/>
              </a:lnSpc>
              <a:spcBef>
                <a:spcPts val="600"/>
              </a:spcBef>
              <a:spcAft>
                <a:spcPts val="600"/>
              </a:spcAft>
            </a:pPr>
            <a:r>
              <a:rPr lang="fr-FR" sz="2200" dirty="0" smtClean="0"/>
              <a:t>Une formule est sous forme normale conjonctive si elle s’écrit comme la conjonction de clauses. </a:t>
            </a:r>
          </a:p>
          <a:p>
            <a:pPr>
              <a:lnSpc>
                <a:spcPct val="120000"/>
              </a:lnSpc>
              <a:spcBef>
                <a:spcPts val="600"/>
              </a:spcBef>
              <a:spcAft>
                <a:spcPts val="600"/>
              </a:spcAft>
              <a:buNone/>
            </a:pPr>
            <a:r>
              <a:rPr lang="fr-FR" sz="2200" dirty="0" smtClean="0"/>
              <a:t>	</a:t>
            </a:r>
            <a:r>
              <a:rPr lang="fr-FR" sz="2200" b="1" dirty="0" smtClean="0"/>
              <a:t>Exemple: </a:t>
            </a:r>
            <a:r>
              <a:rPr lang="fr-FR" sz="2400" dirty="0" smtClean="0"/>
              <a:t>(x ∨ ¬ y ∨ z) ∧ (¬ x ∨ ¬ y) ∧ (x ∨ ¬ z) </a:t>
            </a:r>
            <a:endParaRPr lang="fr-FR" sz="2200" dirty="0" smtClean="0"/>
          </a:p>
          <a:p>
            <a:pPr>
              <a:lnSpc>
                <a:spcPct val="120000"/>
              </a:lnSpc>
              <a:spcBef>
                <a:spcPts val="1200"/>
              </a:spcBef>
              <a:spcAft>
                <a:spcPts val="600"/>
              </a:spcAft>
            </a:pPr>
            <a:r>
              <a:rPr lang="fr-FR" sz="2200" dirty="0" smtClean="0"/>
              <a:t>Le problème SAT consiste à décider si une formule en forme normale conjonctive est satisfiable.</a:t>
            </a:r>
          </a:p>
          <a:p>
            <a:pPr>
              <a:lnSpc>
                <a:spcPct val="120000"/>
              </a:lnSpc>
              <a:spcBef>
                <a:spcPts val="600"/>
              </a:spcBef>
              <a:spcAft>
                <a:spcPts val="600"/>
              </a:spcAft>
            </a:pPr>
            <a:r>
              <a:rPr lang="fr-FR" sz="2200" dirty="0" smtClean="0"/>
              <a:t>Vérifier si il existe une assignation τ de valeur de vérité ({</a:t>
            </a:r>
            <a:r>
              <a:rPr lang="fr-FR" sz="2200" dirty="0" err="1" smtClean="0"/>
              <a:t>true</a:t>
            </a:r>
            <a:r>
              <a:rPr lang="fr-FR" sz="2200" dirty="0" smtClean="0"/>
              <a:t>, false}) aux variables telle que toutes les clauses sont </a:t>
            </a:r>
            <a:r>
              <a:rPr lang="fr-FR" sz="2200" i="1" dirty="0" err="1" smtClean="0"/>
              <a:t>true</a:t>
            </a:r>
            <a:r>
              <a:rPr lang="fr-FR" sz="2200" dirty="0" smtClean="0"/>
              <a:t>. </a:t>
            </a:r>
            <a:endParaRPr lang="fr-FR" sz="2200" b="1" dirty="0" smtClean="0"/>
          </a:p>
          <a:p>
            <a:pPr>
              <a:lnSpc>
                <a:spcPct val="120000"/>
              </a:lnSpc>
              <a:spcBef>
                <a:spcPts val="600"/>
              </a:spcBef>
              <a:spcAft>
                <a:spcPts val="600"/>
              </a:spcAft>
            </a:pPr>
            <a:r>
              <a:rPr lang="fr-FR" sz="2200" dirty="0" smtClean="0"/>
              <a:t>Cook a montré en 1971 que ce problème est </a:t>
            </a:r>
            <a:r>
              <a:rPr lang="fr-FR" sz="2200" b="1" i="1" dirty="0" smtClean="0"/>
              <a:t>NP-complet</a:t>
            </a:r>
            <a:r>
              <a:rPr lang="fr-FR" sz="2200" dirty="0" smtClean="0"/>
              <a:t> .</a:t>
            </a:r>
            <a:endParaRPr lang="fr-FR" sz="2200" b="1" dirty="0" smtClean="0"/>
          </a:p>
          <a:p>
            <a:pPr>
              <a:lnSpc>
                <a:spcPct val="120000"/>
              </a:lnSpc>
              <a:spcBef>
                <a:spcPts val="600"/>
              </a:spcBef>
              <a:spcAft>
                <a:spcPts val="600"/>
              </a:spcAft>
              <a:buNone/>
            </a:pPr>
            <a:endParaRPr lang="fr-FR" sz="2800" b="1" dirty="0" smtClean="0"/>
          </a:p>
          <a:p>
            <a:pPr>
              <a:lnSpc>
                <a:spcPct val="120000"/>
              </a:lnSpc>
              <a:spcBef>
                <a:spcPts val="600"/>
              </a:spcBef>
              <a:spcAft>
                <a:spcPts val="600"/>
              </a:spcAft>
              <a:buNone/>
            </a:pPr>
            <a:endParaRPr lang="fr-FR" sz="2800" b="1"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142984"/>
            <a:ext cx="8358246" cy="5357850"/>
          </a:xfrm>
        </p:spPr>
        <p:txBody>
          <a:bodyPr>
            <a:normAutofit/>
          </a:bodyPr>
          <a:lstStyle/>
          <a:p>
            <a:pPr>
              <a:lnSpc>
                <a:spcPct val="120000"/>
              </a:lnSpc>
              <a:spcBef>
                <a:spcPts val="600"/>
              </a:spcBef>
              <a:spcAft>
                <a:spcPts val="600"/>
              </a:spcAft>
              <a:buNone/>
            </a:pPr>
            <a:r>
              <a:rPr lang="fr-FR" sz="2800" b="1" u="sng" dirty="0" smtClean="0"/>
              <a:t>Problème de sac à dos 0-1</a:t>
            </a:r>
          </a:p>
          <a:p>
            <a:pPr>
              <a:spcBef>
                <a:spcPts val="600"/>
              </a:spcBef>
              <a:spcAft>
                <a:spcPts val="1200"/>
              </a:spcAft>
              <a:buNone/>
            </a:pPr>
            <a:endParaRPr lang="fr-FR" sz="2400" dirty="0" smtClean="0"/>
          </a:p>
          <a:p>
            <a:pPr>
              <a:spcBef>
                <a:spcPts val="600"/>
              </a:spcBef>
              <a:spcAft>
                <a:spcPts val="1200"/>
              </a:spcAft>
              <a:buNone/>
            </a:pPr>
            <a:endParaRPr lang="fr-FR" sz="2400" dirty="0" smtClean="0"/>
          </a:p>
          <a:p>
            <a:pPr>
              <a:spcBef>
                <a:spcPts val="600"/>
              </a:spcBef>
              <a:spcAft>
                <a:spcPts val="1200"/>
              </a:spcAft>
              <a:buNone/>
            </a:pPr>
            <a:endParaRPr lang="fr-FR" sz="2400" dirty="0" smtClean="0"/>
          </a:p>
          <a:p>
            <a:pPr>
              <a:spcBef>
                <a:spcPts val="600"/>
              </a:spcBef>
              <a:spcAft>
                <a:spcPts val="1200"/>
              </a:spcAft>
            </a:pPr>
            <a:r>
              <a:rPr lang="fr-FR" sz="2400" dirty="0" smtClean="0"/>
              <a:t>Dans ce problème nous avons. </a:t>
            </a:r>
          </a:p>
          <a:p>
            <a:pPr marL="361950" lvl="1" indent="-188913">
              <a:spcBef>
                <a:spcPts val="600"/>
              </a:spcBef>
              <a:spcAft>
                <a:spcPts val="1200"/>
              </a:spcAft>
            </a:pPr>
            <a:r>
              <a:rPr lang="fr-FR" sz="2200" dirty="0" smtClean="0"/>
              <a:t>Un ensemble de N objets. </a:t>
            </a:r>
          </a:p>
          <a:p>
            <a:pPr marL="361950" lvl="1" indent="-188913">
              <a:spcBef>
                <a:spcPts val="600"/>
              </a:spcBef>
              <a:spcAft>
                <a:spcPts val="1200"/>
              </a:spcAft>
            </a:pPr>
            <a:r>
              <a:rPr lang="fr-FR" sz="2200" dirty="0" smtClean="0"/>
              <a:t>Chaque objet O a un poids et une valeur spécifiés. </a:t>
            </a:r>
          </a:p>
          <a:p>
            <a:pPr marL="361950" lvl="1" indent="-188913">
              <a:spcBef>
                <a:spcPts val="600"/>
              </a:spcBef>
              <a:spcAft>
                <a:spcPts val="1200"/>
              </a:spcAft>
            </a:pPr>
            <a:r>
              <a:rPr lang="fr-FR" sz="2200" dirty="0" smtClean="0"/>
              <a:t>Le sac à dos a une capacité (le poids total maximum)</a:t>
            </a:r>
            <a:r>
              <a:rPr lang="fr-FR" sz="2800" b="1" dirty="0" smtClean="0"/>
              <a:t>.</a:t>
            </a:r>
            <a:endParaRPr lang="fr-FR" sz="2200"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4857752" y="1500174"/>
            <a:ext cx="3143240"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358246" cy="5357850"/>
          </a:xfrm>
        </p:spPr>
        <p:txBody>
          <a:bodyPr>
            <a:normAutofit/>
          </a:bodyPr>
          <a:lstStyle/>
          <a:p>
            <a:pPr algn="just">
              <a:lnSpc>
                <a:spcPct val="120000"/>
              </a:lnSpc>
              <a:spcBef>
                <a:spcPts val="600"/>
              </a:spcBef>
              <a:spcAft>
                <a:spcPts val="1200"/>
              </a:spcAft>
            </a:pPr>
            <a:r>
              <a:rPr lang="fr-FR" sz="2400" dirty="0" smtClean="0"/>
              <a:t>Le problème de décision du sac à dos 0-1 consiste à trouver un sous-ensemble des objets dont le poids total est au plus égal à la capacité et dont la valeur totale est au moins égale au quota spécifié.</a:t>
            </a:r>
          </a:p>
          <a:p>
            <a:pPr algn="just">
              <a:spcBef>
                <a:spcPts val="600"/>
              </a:spcBef>
              <a:spcAft>
                <a:spcPts val="1200"/>
              </a:spcAft>
            </a:pPr>
            <a:r>
              <a:rPr lang="fr-FR" sz="2400" dirty="0" smtClean="0"/>
              <a:t>Le problème d’optimisation pour le problème de sac à dos est de remplir le sac à dos avec comme objectif la maximisation de la bénéfice. </a:t>
            </a:r>
          </a:p>
          <a:p>
            <a:pPr>
              <a:lnSpc>
                <a:spcPct val="120000"/>
              </a:lnSpc>
              <a:spcBef>
                <a:spcPts val="600"/>
              </a:spcBef>
              <a:spcAft>
                <a:spcPts val="600"/>
              </a:spcAft>
              <a:buNone/>
            </a:pPr>
            <a:endParaRPr lang="fr-FR" sz="2800" b="1"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Exemples </a:t>
            </a:r>
            <a:r>
              <a:rPr lang="fr-FR" sz="3600" b="1" dirty="0" smtClean="0"/>
              <a:t>de Problèmes d’optimisation</a:t>
            </a:r>
            <a:endParaRPr kumimoji="0" lang="fr-FR" sz="4000" b="1"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5572132" y="4067047"/>
            <a:ext cx="3214710" cy="2790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lgn="l"/>
            <a:r>
              <a:rPr lang="fr-FR" sz="4400" b="1" dirty="0" smtClean="0"/>
              <a:t> </a:t>
            </a:r>
            <a:endParaRPr lang="fr-FR" sz="4400" b="1" dirty="0"/>
          </a:p>
        </p:txBody>
      </p:sp>
      <p:sp>
        <p:nvSpPr>
          <p:cNvPr id="3" name="Espace réservé du contenu 2"/>
          <p:cNvSpPr>
            <a:spLocks noGrp="1"/>
          </p:cNvSpPr>
          <p:nvPr>
            <p:ph idx="1"/>
          </p:nvPr>
        </p:nvSpPr>
        <p:spPr>
          <a:xfrm>
            <a:off x="500034" y="1357298"/>
            <a:ext cx="8229600" cy="4389120"/>
          </a:xfrm>
        </p:spPr>
        <p:txBody>
          <a:bodyPr>
            <a:normAutofit/>
          </a:bodyPr>
          <a:lstStyle/>
          <a:p>
            <a:pPr marL="442913" indent="-442913">
              <a:lnSpc>
                <a:spcPct val="150000"/>
              </a:lnSpc>
              <a:buNone/>
            </a:pPr>
            <a:endParaRPr lang="fr-FR" sz="4000" b="1" dirty="0" smtClean="0">
              <a:solidFill>
                <a:srgbClr val="002060"/>
              </a:solidFill>
            </a:endParaRPr>
          </a:p>
          <a:p>
            <a:pPr marL="442913" indent="-442913" algn="ctr">
              <a:lnSpc>
                <a:spcPct val="150000"/>
              </a:lnSpc>
              <a:buNone/>
            </a:pPr>
            <a:r>
              <a:rPr lang="fr-FR" sz="4400" b="1" dirty="0" smtClean="0">
                <a:solidFill>
                  <a:srgbClr val="002060"/>
                </a:solidFill>
              </a:rPr>
              <a:t>Classification de méthodes d’optimisation</a:t>
            </a:r>
            <a:endParaRPr lang="fr-FR" sz="44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4786346"/>
          </a:xfrm>
        </p:spPr>
        <p:txBody>
          <a:bodyPr>
            <a:normAutofit/>
          </a:bodyPr>
          <a:lstStyle/>
          <a:p>
            <a:pPr marL="0" indent="0" algn="just">
              <a:spcAft>
                <a:spcPts val="1200"/>
              </a:spcAft>
              <a:buNone/>
            </a:pPr>
            <a:r>
              <a:rPr lang="fr-FR" b="1" u="sng" dirty="0" smtClean="0"/>
              <a:t>Méthodes exactes</a:t>
            </a:r>
          </a:p>
          <a:p>
            <a:pPr marL="361950" indent="361950" algn="just">
              <a:buFont typeface="Wingdings" pitchFamily="2" charset="2"/>
              <a:buChar char="ü"/>
            </a:pPr>
            <a:r>
              <a:rPr lang="fr-FR" sz="2200" dirty="0" smtClean="0"/>
              <a:t>Permettre d’obtenir une solution exacte au problème</a:t>
            </a:r>
          </a:p>
          <a:p>
            <a:pPr marL="712788" indent="-350838" algn="just">
              <a:buFont typeface="Wingdings" pitchFamily="2" charset="2"/>
              <a:buChar char="ü"/>
            </a:pPr>
            <a:r>
              <a:rPr lang="fr-FR" sz="2200" dirty="0" smtClean="0"/>
              <a:t>Utilisées pour aborder des problèmes de petite ou de moyenne taille</a:t>
            </a:r>
          </a:p>
          <a:p>
            <a:pPr marL="712788" indent="-350838" algn="just">
              <a:buFont typeface="Wingdings" pitchFamily="2" charset="2"/>
              <a:buChar char="ü"/>
            </a:pPr>
            <a:r>
              <a:rPr lang="fr-FR" sz="2200" dirty="0" smtClean="0"/>
              <a:t>Problème d’explosion combinatoire </a:t>
            </a:r>
          </a:p>
          <a:p>
            <a:pPr marL="0" indent="0" algn="just">
              <a:spcBef>
                <a:spcPts val="1200"/>
              </a:spcBef>
              <a:buNone/>
            </a:pPr>
            <a:r>
              <a:rPr lang="fr-FR" b="1" u="sng" dirty="0" smtClean="0"/>
              <a:t>Méthodes approchées</a:t>
            </a:r>
          </a:p>
          <a:p>
            <a:pPr marL="361950" indent="361950" algn="just">
              <a:buFont typeface="Wingdings" pitchFamily="2" charset="2"/>
              <a:buChar char="ü"/>
            </a:pPr>
            <a:r>
              <a:rPr lang="fr-FR" sz="2000" dirty="0" smtClean="0"/>
              <a:t>Permettre d’obtenir une solution approché au problème</a:t>
            </a:r>
          </a:p>
          <a:p>
            <a:pPr marL="712788" indent="-350838" algn="just">
              <a:buFont typeface="Wingdings" pitchFamily="2" charset="2"/>
              <a:buChar char="ü"/>
            </a:pPr>
            <a:r>
              <a:rPr lang="fr-FR" sz="2000" dirty="0" smtClean="0"/>
              <a:t>Utilisées pour aborder des problèmes de grande taille</a:t>
            </a:r>
          </a:p>
          <a:p>
            <a:pPr marL="712788" indent="-350838" algn="just">
              <a:buFont typeface="Wingdings" pitchFamily="2" charset="2"/>
              <a:buChar char="ü"/>
            </a:pPr>
            <a:r>
              <a:rPr lang="fr-FR" sz="2000" dirty="0" smtClean="0"/>
              <a:t>La solution optimale n’est pas garantie </a:t>
            </a:r>
            <a:endParaRPr lang="fr-FR" b="1" u="sng" dirty="0" smtClean="0"/>
          </a:p>
          <a:p>
            <a:pPr marL="0" indent="0" algn="just">
              <a:buNone/>
            </a:pPr>
            <a:endParaRPr lang="fr-FR" dirty="0" smtClean="0"/>
          </a:p>
          <a:p>
            <a:pPr marL="0" indent="0" algn="just">
              <a:buNone/>
            </a:pPr>
            <a:endParaRPr lang="fr-FR" dirty="0"/>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indent="530225">
              <a:lnSpc>
                <a:spcPct val="150000"/>
              </a:lnSpc>
              <a:spcBef>
                <a:spcPct val="0"/>
              </a:spcBef>
              <a:defRPr/>
            </a:pPr>
            <a:r>
              <a:rPr lang="fr-FR" sz="3200" b="1" dirty="0" smtClean="0">
                <a:solidFill>
                  <a:srgbClr val="002060"/>
                </a:solidFill>
              </a:rPr>
              <a:t>Classification de méthodes d’optimisation</a:t>
            </a:r>
            <a:endParaRPr kumimoji="0" lang="fr-FR" sz="3200" b="1"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lgn="l"/>
            <a:r>
              <a:rPr lang="fr-FR" sz="4000" b="1" dirty="0" smtClean="0"/>
              <a:t>Plan</a:t>
            </a:r>
            <a:r>
              <a:rPr lang="fr-FR" sz="4400" b="1" dirty="0" smtClean="0"/>
              <a:t> </a:t>
            </a:r>
            <a:endParaRPr lang="fr-FR" sz="4400" b="1" dirty="0"/>
          </a:p>
        </p:txBody>
      </p:sp>
      <p:sp>
        <p:nvSpPr>
          <p:cNvPr id="3" name="Espace réservé du contenu 2"/>
          <p:cNvSpPr>
            <a:spLocks noGrp="1"/>
          </p:cNvSpPr>
          <p:nvPr>
            <p:ph idx="1"/>
          </p:nvPr>
        </p:nvSpPr>
        <p:spPr>
          <a:xfrm>
            <a:off x="500034" y="1357298"/>
            <a:ext cx="8229600" cy="4389120"/>
          </a:xfrm>
        </p:spPr>
        <p:txBody>
          <a:bodyPr>
            <a:normAutofit fontScale="92500"/>
          </a:bodyPr>
          <a:lstStyle/>
          <a:p>
            <a:pPr marL="808673" lvl="1" indent="-442913">
              <a:lnSpc>
                <a:spcPct val="200000"/>
              </a:lnSpc>
            </a:pPr>
            <a:r>
              <a:rPr lang="fr-FR" sz="2800" dirty="0" smtClean="0"/>
              <a:t>Introduction</a:t>
            </a:r>
          </a:p>
          <a:p>
            <a:pPr marL="808673" lvl="1" indent="-442913">
              <a:lnSpc>
                <a:spcPct val="200000"/>
              </a:lnSpc>
            </a:pPr>
            <a:r>
              <a:rPr lang="fr-FR" sz="2800" dirty="0" smtClean="0"/>
              <a:t>Notion d’optimisation combinatoire</a:t>
            </a:r>
          </a:p>
          <a:p>
            <a:pPr marL="808673" lvl="1" indent="-442913">
              <a:lnSpc>
                <a:spcPct val="200000"/>
              </a:lnSpc>
            </a:pPr>
            <a:r>
              <a:rPr lang="fr-FR" sz="2800" dirty="0" smtClean="0"/>
              <a:t>Exemple de problèmes d’optimisation</a:t>
            </a:r>
          </a:p>
          <a:p>
            <a:pPr marL="808673" lvl="1" indent="-442913">
              <a:lnSpc>
                <a:spcPct val="200000"/>
              </a:lnSpc>
            </a:pPr>
            <a:r>
              <a:rPr lang="fr-FR" sz="2800" dirty="0" smtClean="0"/>
              <a:t>Classification de méthodes </a:t>
            </a:r>
            <a:r>
              <a:rPr lang="fr-FR" sz="2800" dirty="0" smtClean="0"/>
              <a:t>d’optimisation</a:t>
            </a:r>
          </a:p>
          <a:p>
            <a:pPr marL="808673" lvl="1" indent="-442913">
              <a:lnSpc>
                <a:spcPct val="200000"/>
              </a:lnSpc>
            </a:pPr>
            <a:r>
              <a:rPr lang="fr-FR" sz="2800" dirty="0" smtClean="0"/>
              <a:t>Métaheuristiques</a:t>
            </a:r>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indent="530225">
              <a:lnSpc>
                <a:spcPct val="150000"/>
              </a:lnSpc>
              <a:spcBef>
                <a:spcPct val="0"/>
              </a:spcBef>
              <a:defRPr/>
            </a:pPr>
            <a:r>
              <a:rPr lang="fr-FR" sz="3200" b="1" dirty="0" smtClean="0">
                <a:solidFill>
                  <a:srgbClr val="002060"/>
                </a:solidFill>
              </a:rPr>
              <a:t>Classification de méthodes d’optimisation</a:t>
            </a:r>
            <a:endParaRPr kumimoji="0" lang="fr-FR" sz="32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4" name="Rectangle 3"/>
          <p:cNvSpPr/>
          <p:nvPr/>
        </p:nvSpPr>
        <p:spPr>
          <a:xfrm>
            <a:off x="3000364" y="1142984"/>
            <a:ext cx="2857520"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Méthodes d’optimisation</a:t>
            </a:r>
            <a:endParaRPr lang="fr-FR" sz="1600" b="1" dirty="0">
              <a:solidFill>
                <a:schemeClr val="tx1"/>
              </a:solidFill>
            </a:endParaRPr>
          </a:p>
        </p:txBody>
      </p:sp>
      <p:sp>
        <p:nvSpPr>
          <p:cNvPr id="6" name="Rectangle 5"/>
          <p:cNvSpPr/>
          <p:nvPr/>
        </p:nvSpPr>
        <p:spPr>
          <a:xfrm>
            <a:off x="1142976" y="2143116"/>
            <a:ext cx="2714644"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Méthodes exactes</a:t>
            </a:r>
            <a:endParaRPr lang="fr-FR" sz="1600" b="1" dirty="0">
              <a:solidFill>
                <a:schemeClr val="tx1"/>
              </a:solidFill>
            </a:endParaRPr>
          </a:p>
        </p:txBody>
      </p:sp>
      <p:sp>
        <p:nvSpPr>
          <p:cNvPr id="7" name="Rectangle 6"/>
          <p:cNvSpPr/>
          <p:nvPr/>
        </p:nvSpPr>
        <p:spPr>
          <a:xfrm>
            <a:off x="5286380" y="2143116"/>
            <a:ext cx="3000396"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Méthodes approchées</a:t>
            </a:r>
            <a:endParaRPr lang="fr-FR" b="1" dirty="0">
              <a:solidFill>
                <a:schemeClr val="tx1"/>
              </a:solidFill>
            </a:endParaRPr>
          </a:p>
        </p:txBody>
      </p:sp>
      <p:sp>
        <p:nvSpPr>
          <p:cNvPr id="9" name="Rectangle 8"/>
          <p:cNvSpPr/>
          <p:nvPr/>
        </p:nvSpPr>
        <p:spPr>
          <a:xfrm>
            <a:off x="5429256" y="4071942"/>
            <a:ext cx="150019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Méthodes  basé solution </a:t>
            </a:r>
            <a:endParaRPr lang="fr-FR" sz="1200" b="1" dirty="0">
              <a:solidFill>
                <a:schemeClr val="tx1"/>
              </a:solidFill>
            </a:endParaRPr>
          </a:p>
        </p:txBody>
      </p:sp>
      <p:sp>
        <p:nvSpPr>
          <p:cNvPr id="10" name="Rectangle 9"/>
          <p:cNvSpPr/>
          <p:nvPr/>
        </p:nvSpPr>
        <p:spPr>
          <a:xfrm>
            <a:off x="7143768" y="4071942"/>
            <a:ext cx="185738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Méthodes basées sur la Population</a:t>
            </a:r>
            <a:endParaRPr lang="fr-FR" sz="1200" b="1" dirty="0">
              <a:solidFill>
                <a:schemeClr val="tx1"/>
              </a:solidFill>
            </a:endParaRPr>
          </a:p>
        </p:txBody>
      </p:sp>
      <p:sp>
        <p:nvSpPr>
          <p:cNvPr id="11" name="Rectangle 10"/>
          <p:cNvSpPr/>
          <p:nvPr/>
        </p:nvSpPr>
        <p:spPr>
          <a:xfrm>
            <a:off x="357158" y="3143248"/>
            <a:ext cx="1071570"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Branche and bond</a:t>
            </a:r>
            <a:endParaRPr lang="fr-FR" sz="1200" b="1" dirty="0">
              <a:solidFill>
                <a:schemeClr val="tx1"/>
              </a:solidFill>
            </a:endParaRPr>
          </a:p>
        </p:txBody>
      </p:sp>
      <p:sp>
        <p:nvSpPr>
          <p:cNvPr id="12" name="Rectangle 11"/>
          <p:cNvSpPr/>
          <p:nvPr/>
        </p:nvSpPr>
        <p:spPr>
          <a:xfrm>
            <a:off x="3143240" y="3143248"/>
            <a:ext cx="1571636"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Programmation dynamique</a:t>
            </a:r>
            <a:endParaRPr lang="fr-FR" sz="1200" b="1" dirty="0">
              <a:solidFill>
                <a:schemeClr val="tx1"/>
              </a:solidFill>
            </a:endParaRPr>
          </a:p>
        </p:txBody>
      </p:sp>
      <p:sp>
        <p:nvSpPr>
          <p:cNvPr id="13" name="Rectangle 12"/>
          <p:cNvSpPr/>
          <p:nvPr/>
        </p:nvSpPr>
        <p:spPr>
          <a:xfrm>
            <a:off x="1643042" y="3143248"/>
            <a:ext cx="1357322"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Programmation linéaire</a:t>
            </a:r>
            <a:endParaRPr lang="fr-FR" sz="1200" b="1" dirty="0">
              <a:solidFill>
                <a:schemeClr val="tx1"/>
              </a:solidFill>
            </a:endParaRPr>
          </a:p>
        </p:txBody>
      </p:sp>
      <p:cxnSp>
        <p:nvCxnSpPr>
          <p:cNvPr id="15" name="Connecteur droit avec flèche 14"/>
          <p:cNvCxnSpPr>
            <a:endCxn id="6" idx="0"/>
          </p:cNvCxnSpPr>
          <p:nvPr/>
        </p:nvCxnSpPr>
        <p:spPr>
          <a:xfrm rot="10800000" flipV="1">
            <a:off x="2500298" y="1714488"/>
            <a:ext cx="164307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7" idx="0"/>
          </p:cNvCxnSpPr>
          <p:nvPr/>
        </p:nvCxnSpPr>
        <p:spPr>
          <a:xfrm>
            <a:off x="4572000" y="1714488"/>
            <a:ext cx="221457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1071538" y="2714620"/>
            <a:ext cx="92869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13" idx="0"/>
          </p:cNvCxnSpPr>
          <p:nvPr/>
        </p:nvCxnSpPr>
        <p:spPr>
          <a:xfrm rot="5400000">
            <a:off x="2125249" y="2911075"/>
            <a:ext cx="428628"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928926" y="2714620"/>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00892" y="3214686"/>
            <a:ext cx="1857388" cy="276999"/>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200" b="1" dirty="0" smtClean="0"/>
              <a:t>Les Métaheuristiques</a:t>
            </a:r>
          </a:p>
        </p:txBody>
      </p:sp>
      <p:sp>
        <p:nvSpPr>
          <p:cNvPr id="25" name="Rectangle 24"/>
          <p:cNvSpPr/>
          <p:nvPr/>
        </p:nvSpPr>
        <p:spPr>
          <a:xfrm>
            <a:off x="5214942" y="3214686"/>
            <a:ext cx="1428760" cy="276999"/>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200" b="1" dirty="0" smtClean="0"/>
              <a:t>Les heuristiques</a:t>
            </a:r>
          </a:p>
        </p:txBody>
      </p:sp>
      <p:sp>
        <p:nvSpPr>
          <p:cNvPr id="29" name="Rectangle 28"/>
          <p:cNvSpPr/>
          <p:nvPr/>
        </p:nvSpPr>
        <p:spPr>
          <a:xfrm>
            <a:off x="7858148" y="4714884"/>
            <a:ext cx="1143007" cy="461665"/>
          </a:xfrm>
          <a:prstGeom prst="rect">
            <a:avLst/>
          </a:prstGeom>
          <a:ln>
            <a:solidFill>
              <a:schemeClr val="tx2"/>
            </a:solidFill>
          </a:ln>
        </p:spPr>
        <p:txBody>
          <a:bodyPr wrap="square">
            <a:spAutoFit/>
          </a:bodyPr>
          <a:lstStyle/>
          <a:p>
            <a:pPr algn="ctr"/>
            <a:r>
              <a:rPr lang="fr-FR" sz="1200" b="1" dirty="0" smtClean="0"/>
              <a:t>Algorithmes Génétiques </a:t>
            </a:r>
            <a:endParaRPr lang="fr-FR" sz="1200" dirty="0"/>
          </a:p>
        </p:txBody>
      </p:sp>
      <p:sp>
        <p:nvSpPr>
          <p:cNvPr id="30" name="Rectangle 29"/>
          <p:cNvSpPr/>
          <p:nvPr/>
        </p:nvSpPr>
        <p:spPr>
          <a:xfrm>
            <a:off x="7858148" y="5357826"/>
            <a:ext cx="1143008" cy="461665"/>
          </a:xfrm>
          <a:prstGeom prst="rect">
            <a:avLst/>
          </a:prstGeom>
          <a:ln>
            <a:solidFill>
              <a:schemeClr val="tx2"/>
            </a:solidFill>
          </a:ln>
        </p:spPr>
        <p:txBody>
          <a:bodyPr wrap="square">
            <a:spAutoFit/>
          </a:bodyPr>
          <a:lstStyle/>
          <a:p>
            <a:pPr algn="ctr"/>
            <a:r>
              <a:rPr lang="fr-FR" sz="1200" b="1" dirty="0" smtClean="0"/>
              <a:t>Colonies de Fourmis </a:t>
            </a:r>
            <a:endParaRPr lang="fr-FR" sz="1200" dirty="0"/>
          </a:p>
        </p:txBody>
      </p:sp>
      <p:sp>
        <p:nvSpPr>
          <p:cNvPr id="31" name="Rectangle 30"/>
          <p:cNvSpPr/>
          <p:nvPr/>
        </p:nvSpPr>
        <p:spPr>
          <a:xfrm>
            <a:off x="5786446" y="6000768"/>
            <a:ext cx="1143008" cy="461665"/>
          </a:xfrm>
          <a:prstGeom prst="rect">
            <a:avLst/>
          </a:prstGeom>
          <a:ln>
            <a:solidFill>
              <a:schemeClr val="tx2"/>
            </a:solidFill>
          </a:ln>
        </p:spPr>
        <p:txBody>
          <a:bodyPr wrap="square">
            <a:spAutoFit/>
          </a:bodyPr>
          <a:lstStyle/>
          <a:p>
            <a:pPr algn="ctr"/>
            <a:r>
              <a:rPr lang="fr-FR" sz="1200" b="1" dirty="0" smtClean="0"/>
              <a:t>Recherche Tabou e</a:t>
            </a:r>
            <a:endParaRPr lang="fr-FR" sz="1200" dirty="0"/>
          </a:p>
        </p:txBody>
      </p:sp>
      <p:sp>
        <p:nvSpPr>
          <p:cNvPr id="32" name="Rectangle 31"/>
          <p:cNvSpPr/>
          <p:nvPr/>
        </p:nvSpPr>
        <p:spPr>
          <a:xfrm>
            <a:off x="5786446" y="5357826"/>
            <a:ext cx="1143008" cy="461665"/>
          </a:xfrm>
          <a:prstGeom prst="rect">
            <a:avLst/>
          </a:prstGeom>
          <a:ln>
            <a:solidFill>
              <a:schemeClr val="tx2"/>
            </a:solidFill>
          </a:ln>
        </p:spPr>
        <p:txBody>
          <a:bodyPr wrap="square">
            <a:spAutoFit/>
          </a:bodyPr>
          <a:lstStyle/>
          <a:p>
            <a:r>
              <a:rPr lang="fr-FR" sz="1200" b="1" dirty="0" smtClean="0"/>
              <a:t>Recuit simule </a:t>
            </a:r>
            <a:endParaRPr lang="fr-FR" sz="1200" dirty="0"/>
          </a:p>
        </p:txBody>
      </p:sp>
      <p:cxnSp>
        <p:nvCxnSpPr>
          <p:cNvPr id="37" name="Connecteur droit avec flèche 36"/>
          <p:cNvCxnSpPr>
            <a:endCxn id="23" idx="0"/>
          </p:cNvCxnSpPr>
          <p:nvPr/>
        </p:nvCxnSpPr>
        <p:spPr>
          <a:xfrm>
            <a:off x="6929454" y="2714620"/>
            <a:ext cx="100013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25" idx="0"/>
          </p:cNvCxnSpPr>
          <p:nvPr/>
        </p:nvCxnSpPr>
        <p:spPr>
          <a:xfrm rot="10800000" flipV="1">
            <a:off x="5929322" y="2714620"/>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7572396" y="378619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rot="10800000" flipV="1">
            <a:off x="6500826" y="3500438"/>
            <a:ext cx="71596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rot="5400000">
            <a:off x="4797967" y="5346967"/>
            <a:ext cx="1692000" cy="79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643570" y="5572140"/>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5643570" y="621508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5400000">
            <a:off x="7176066" y="5039776"/>
            <a:ext cx="1080000"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7716066" y="492840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7716066" y="5571346"/>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86446" y="4714884"/>
            <a:ext cx="1143008" cy="461665"/>
          </a:xfrm>
          <a:prstGeom prst="rect">
            <a:avLst/>
          </a:prstGeom>
          <a:ln>
            <a:solidFill>
              <a:schemeClr val="tx2"/>
            </a:solidFill>
          </a:ln>
        </p:spPr>
        <p:txBody>
          <a:bodyPr wrap="square">
            <a:spAutoFit/>
          </a:bodyPr>
          <a:lstStyle/>
          <a:p>
            <a:pPr algn="ctr"/>
            <a:r>
              <a:rPr lang="fr-FR" sz="1200" b="1" dirty="0" smtClean="0"/>
              <a:t>Recherche locale</a:t>
            </a:r>
            <a:endParaRPr lang="fr-FR" sz="1200" dirty="0"/>
          </a:p>
        </p:txBody>
      </p:sp>
      <p:cxnSp>
        <p:nvCxnSpPr>
          <p:cNvPr id="38" name="Connecteur droit avec flèche 37"/>
          <p:cNvCxnSpPr/>
          <p:nvPr/>
        </p:nvCxnSpPr>
        <p:spPr>
          <a:xfrm>
            <a:off x="5643570" y="4929198"/>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indent="530225">
              <a:lnSpc>
                <a:spcPct val="150000"/>
              </a:lnSpc>
              <a:spcBef>
                <a:spcPct val="0"/>
              </a:spcBef>
              <a:defRPr/>
            </a:pPr>
            <a:r>
              <a:rPr lang="fr-FR" sz="3200" smtClean="0"/>
              <a:t>Métaheuristiques</a:t>
            </a:r>
            <a:endParaRPr kumimoji="0" lang="fr-FR" sz="32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34" name="Espace réservé du contenu 2"/>
          <p:cNvSpPr>
            <a:spLocks noGrp="1"/>
          </p:cNvSpPr>
          <p:nvPr>
            <p:ph idx="1"/>
          </p:nvPr>
        </p:nvSpPr>
        <p:spPr>
          <a:xfrm>
            <a:off x="428596" y="1500174"/>
            <a:ext cx="8229600" cy="5072098"/>
          </a:xfrm>
        </p:spPr>
        <p:txBody>
          <a:bodyPr>
            <a:normAutofit/>
          </a:bodyPr>
          <a:lstStyle/>
          <a:p>
            <a:pPr algn="just">
              <a:spcAft>
                <a:spcPts val="600"/>
              </a:spcAft>
            </a:pPr>
            <a:r>
              <a:rPr lang="fr-FR" sz="2400" dirty="0" smtClean="0"/>
              <a:t>Une Méta-heuristique peut être définie comme une méthode algorithmique capable de guider et d’orienter le processus de recherche dans un espace de solution (souvent très grand) afin de déterminer des solutions (presque) optimales.</a:t>
            </a:r>
          </a:p>
          <a:p>
            <a:pPr algn="just">
              <a:spcBef>
                <a:spcPts val="1800"/>
              </a:spcBef>
              <a:spcAft>
                <a:spcPts val="600"/>
              </a:spcAft>
            </a:pPr>
            <a:r>
              <a:rPr lang="fr-FR" sz="2400" dirty="0" smtClean="0"/>
              <a:t>Les métaheuristiques sont en général non-déterministes et ne donnent aucune garantie d’optimalité mais, en tout cas très proches de l’optimum, en un temps raisonnable.</a:t>
            </a:r>
          </a:p>
          <a:p>
            <a:pPr>
              <a:spcAft>
                <a:spcPts val="600"/>
              </a:spcAft>
            </a:pPr>
            <a:r>
              <a:rPr lang="fr-FR" sz="2400" dirty="0" smtClean="0"/>
              <a:t>On peut classer les métaheuristiques en deux grand classes:</a:t>
            </a:r>
          </a:p>
          <a:p>
            <a:pPr marL="542925" indent="-273050">
              <a:spcAft>
                <a:spcPts val="600"/>
              </a:spcAft>
              <a:buFont typeface="Wingdings" pitchFamily="2" charset="2"/>
              <a:buChar char="Ø"/>
            </a:pPr>
            <a:r>
              <a:rPr lang="fr-FR" sz="2400" dirty="0" smtClean="0"/>
              <a:t> Métaheuristiques basé solution unique </a:t>
            </a:r>
          </a:p>
          <a:p>
            <a:pPr marL="542925" indent="-273050">
              <a:spcAft>
                <a:spcPts val="600"/>
              </a:spcAft>
              <a:buFont typeface="Wingdings" pitchFamily="2" charset="2"/>
              <a:buChar char="Ø"/>
            </a:pPr>
            <a:r>
              <a:rPr lang="fr-FR" sz="2400" dirty="0" smtClean="0"/>
              <a:t> Métaheuristiques basé population</a:t>
            </a:r>
          </a:p>
          <a:p>
            <a:endParaRPr lang="fr-FR" dirty="0" smtClean="0"/>
          </a:p>
          <a:p>
            <a:pPr marL="633413" indent="-273050">
              <a:buFont typeface="Wingdings" pitchFamily="2" charset="2"/>
              <a:buChar char="Ø"/>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heckerboard(across)">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checkerboard(across)">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animEffect transition="in" filter="checkerboard(across)">
                                      <p:cBhvr>
                                        <p:cTn id="17" dur="500"/>
                                        <p:tgtEl>
                                          <p:spTgt spid="34">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4">
                                            <p:txEl>
                                              <p:pRg st="2" end="2"/>
                                            </p:txEl>
                                          </p:spTgt>
                                        </p:tgtEl>
                                        <p:attrNameLst>
                                          <p:attrName>style.visibility</p:attrName>
                                        </p:attrNameLst>
                                      </p:cBhvr>
                                      <p:to>
                                        <p:strVal val="visible"/>
                                      </p:to>
                                    </p:set>
                                    <p:animEffect transition="in" filter="checkerboard(across)">
                                      <p:cBhvr>
                                        <p:cTn id="20" dur="500"/>
                                        <p:tgtEl>
                                          <p:spTgt spid="34">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checkerboard(across)">
                                      <p:cBhvr>
                                        <p:cTn id="23"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Autofit/>
          </a:bodyPr>
          <a:lstStyle/>
          <a:p>
            <a:pPr indent="530225">
              <a:lnSpc>
                <a:spcPct val="150000"/>
              </a:lnSpc>
            </a:pPr>
            <a:r>
              <a:rPr lang="fr-FR" sz="4000" b="1" dirty="0" smtClean="0"/>
              <a:t>Introduction</a:t>
            </a:r>
          </a:p>
        </p:txBody>
      </p:sp>
      <p:sp>
        <p:nvSpPr>
          <p:cNvPr id="3" name="Espace réservé du contenu 2"/>
          <p:cNvSpPr>
            <a:spLocks noGrp="1"/>
          </p:cNvSpPr>
          <p:nvPr>
            <p:ph idx="1"/>
          </p:nvPr>
        </p:nvSpPr>
        <p:spPr>
          <a:xfrm>
            <a:off x="500034" y="1571612"/>
            <a:ext cx="8229600" cy="5072098"/>
          </a:xfrm>
        </p:spPr>
        <p:txBody>
          <a:bodyPr>
            <a:normAutofit fontScale="92500" lnSpcReduction="10000"/>
          </a:bodyPr>
          <a:lstStyle/>
          <a:p>
            <a:pPr algn="just">
              <a:spcAft>
                <a:spcPts val="1200"/>
              </a:spcAft>
            </a:pPr>
            <a:r>
              <a:rPr lang="fr-FR" sz="2400" dirty="0" smtClean="0"/>
              <a:t>L'optimisation combinatoire occupe une place très importante en informatique et en mathématique. </a:t>
            </a:r>
          </a:p>
          <a:p>
            <a:pPr algn="just">
              <a:spcAft>
                <a:spcPts val="1200"/>
              </a:spcAft>
            </a:pPr>
            <a:r>
              <a:rPr lang="fr-FR" sz="2400" dirty="0" smtClean="0"/>
              <a:t>Vise à trouver la meilleure solution, d’un problème donné, parmi un ensemble d’alternatives possibles.  </a:t>
            </a:r>
          </a:p>
          <a:p>
            <a:pPr algn="just">
              <a:spcAft>
                <a:spcPts val="1200"/>
              </a:spcAft>
            </a:pPr>
            <a:r>
              <a:rPr lang="fr-FR" sz="2400" dirty="0" smtClean="0"/>
              <a:t>De nombreuses applications pratiques pouvant être formulées sous la forme d'un problème d'optimisation.</a:t>
            </a:r>
          </a:p>
          <a:p>
            <a:pPr algn="just">
              <a:spcAft>
                <a:spcPts val="1200"/>
              </a:spcAft>
            </a:pPr>
            <a:r>
              <a:rPr lang="fr-FR" sz="2400" dirty="0" smtClean="0"/>
              <a:t>Utilisée dans </a:t>
            </a:r>
            <a:r>
              <a:rPr lang="fr-FR" sz="2400" dirty="0" smtClean="0"/>
              <a:t>différents secteurs industriels:</a:t>
            </a:r>
          </a:p>
          <a:p>
            <a:pPr marL="530225" indent="-265113" algn="just">
              <a:buFontTx/>
              <a:buChar char="-"/>
            </a:pPr>
            <a:r>
              <a:rPr lang="fr-FR" sz="2400" dirty="0" smtClean="0"/>
              <a:t>Télécommunications, Electronique,  Mécanique,  </a:t>
            </a:r>
          </a:p>
          <a:p>
            <a:pPr marL="530225" indent="-265113" algn="just">
              <a:buFontTx/>
              <a:buChar char="-"/>
            </a:pPr>
            <a:r>
              <a:rPr lang="fr-FR" sz="2400" dirty="0" smtClean="0"/>
              <a:t>Chimie, biologie, </a:t>
            </a:r>
          </a:p>
          <a:p>
            <a:pPr marL="536575" indent="-273050" algn="just">
              <a:buFontTx/>
              <a:buChar char="-"/>
            </a:pPr>
            <a:r>
              <a:rPr lang="fr-FR" sz="2400" dirty="0" smtClean="0"/>
              <a:t>Transport, ….</a:t>
            </a:r>
          </a:p>
          <a:p>
            <a:pPr algn="just">
              <a:spcBef>
                <a:spcPts val="1200"/>
              </a:spcBef>
              <a:spcAft>
                <a:spcPts val="1200"/>
              </a:spcAft>
            </a:pPr>
            <a:r>
              <a:rPr lang="fr-FR" sz="2400" dirty="0" smtClean="0"/>
              <a:t>Plusieurs techniques </a:t>
            </a:r>
            <a:r>
              <a:rPr lang="fr-FR" sz="2400" dirty="0" smtClean="0"/>
              <a:t>exactes </a:t>
            </a:r>
            <a:r>
              <a:rPr lang="fr-FR" sz="2400" dirty="0" smtClean="0"/>
              <a:t>et </a:t>
            </a:r>
            <a:r>
              <a:rPr lang="fr-FR" sz="2400" dirty="0" smtClean="0"/>
              <a:t>approchées </a:t>
            </a:r>
            <a:r>
              <a:rPr lang="fr-FR" sz="2400" dirty="0" smtClean="0"/>
              <a:t>proposées pour résoudre les problèmes d’optimisation.</a:t>
            </a:r>
            <a:endParaRPr lang="fr-FR" sz="2200" b="1" i="1" dirty="0" smtClean="0">
              <a:solidFill>
                <a:srgbClr val="002060"/>
              </a:solidFill>
              <a:latin typeface="Perpetua"/>
            </a:endParaRPr>
          </a:p>
          <a:p>
            <a:pPr marL="536575" indent="-273050" algn="just">
              <a:buFontTx/>
              <a:buChar char="-"/>
            </a:pPr>
            <a:endParaRPr lang="fr-FR" sz="2200" b="1" i="1" dirty="0" smtClean="0">
              <a:solidFill>
                <a:srgbClr val="002060"/>
              </a:solidFill>
              <a:latin typeface="Perpetua"/>
            </a:endParaRPr>
          </a:p>
          <a:p>
            <a:pPr>
              <a:lnSpc>
                <a:spcPct val="150000"/>
              </a:lnSpc>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71546"/>
            <a:ext cx="8429684" cy="5429288"/>
          </a:xfrm>
        </p:spPr>
        <p:txBody>
          <a:bodyPr>
            <a:normAutofit lnSpcReduction="10000"/>
          </a:bodyPr>
          <a:lstStyle/>
          <a:p>
            <a:pPr>
              <a:spcAft>
                <a:spcPts val="1200"/>
              </a:spcAft>
              <a:buClr>
                <a:schemeClr val="tx1"/>
              </a:buClr>
              <a:buNone/>
            </a:pPr>
            <a:r>
              <a:rPr lang="fr-FR" sz="2800" b="1" u="sng" dirty="0" smtClean="0"/>
              <a:t>L’optimisation:</a:t>
            </a:r>
          </a:p>
          <a:p>
            <a:pPr marL="361950" indent="-361950" algn="just">
              <a:spcAft>
                <a:spcPts val="1200"/>
              </a:spcAft>
            </a:pPr>
            <a:r>
              <a:rPr lang="fr-FR" sz="2200" dirty="0" smtClean="0"/>
              <a:t>Une branche des mathématiques cherchant à modéliser et à résoudre analytiquement ou numériquement les problèmes de minimisation ou de maximisation d’une fonction sur un ensemble. </a:t>
            </a:r>
          </a:p>
          <a:p>
            <a:pPr marL="361950" indent="-361950">
              <a:spcAft>
                <a:spcPts val="1200"/>
              </a:spcAft>
            </a:pPr>
            <a:r>
              <a:rPr lang="fr-FR" sz="2200" dirty="0" smtClean="0"/>
              <a:t>Plus formellement: </a:t>
            </a:r>
          </a:p>
          <a:p>
            <a:pPr marL="536575" indent="-273050">
              <a:spcAft>
                <a:spcPts val="1200"/>
              </a:spcAft>
              <a:buNone/>
            </a:pPr>
            <a:r>
              <a:rPr lang="fr-FR" sz="2200" dirty="0" smtClean="0"/>
              <a:t>Soit  </a:t>
            </a:r>
            <a:r>
              <a:rPr lang="fr-FR" sz="2200" i="1" dirty="0" smtClean="0"/>
              <a:t>f </a:t>
            </a:r>
            <a:r>
              <a:rPr lang="fr-FR" sz="2200" dirty="0" smtClean="0"/>
              <a:t>:  </a:t>
            </a:r>
            <a:r>
              <a:rPr lang="el-GR" sz="2200" dirty="0" smtClean="0"/>
              <a:t>Ω</a:t>
            </a:r>
            <a:r>
              <a:rPr lang="fr-FR" sz="2200" dirty="0" smtClean="0">
                <a:sym typeface="Wingdings" pitchFamily="2" charset="2"/>
              </a:rPr>
              <a:t></a:t>
            </a:r>
            <a:r>
              <a:rPr lang="fr-FR" sz="2200" dirty="0" smtClean="0"/>
              <a:t> R, </a:t>
            </a:r>
          </a:p>
          <a:p>
            <a:pPr marL="536575" indent="-273050">
              <a:spcAft>
                <a:spcPts val="1200"/>
              </a:spcAft>
              <a:buNone/>
            </a:pPr>
            <a:r>
              <a:rPr lang="fr-FR" sz="2200" dirty="0" smtClean="0"/>
              <a:t>L’optimisation consiste à trouver </a:t>
            </a:r>
            <a:r>
              <a:rPr lang="fr-FR" sz="2200" b="1" i="1" dirty="0" smtClean="0"/>
              <a:t> x* </a:t>
            </a:r>
            <a:r>
              <a:rPr lang="fr-FR" sz="2200" dirty="0" smtClean="0"/>
              <a:t>tel que:</a:t>
            </a:r>
          </a:p>
          <a:p>
            <a:pPr marL="1339850" indent="-273050">
              <a:spcAft>
                <a:spcPts val="600"/>
              </a:spcAft>
              <a:buNone/>
            </a:pPr>
            <a:r>
              <a:rPr lang="fr-FR" sz="2200" dirty="0" smtClean="0"/>
              <a:t> </a:t>
            </a:r>
            <a:r>
              <a:rPr lang="fr-FR" sz="2200" i="1" dirty="0" smtClean="0"/>
              <a:t>f (</a:t>
            </a:r>
            <a:r>
              <a:rPr lang="fr-FR" sz="2200" b="1" i="1" dirty="0" smtClean="0"/>
              <a:t>x*</a:t>
            </a:r>
            <a:r>
              <a:rPr lang="fr-FR" sz="2200" i="1" dirty="0" smtClean="0"/>
              <a:t>) = </a:t>
            </a:r>
            <a:r>
              <a:rPr lang="fr-FR" sz="2200" i="1" dirty="0" err="1" smtClean="0"/>
              <a:t>min</a:t>
            </a:r>
            <a:r>
              <a:rPr lang="fr-FR" sz="2200" i="1" baseline="-25000" dirty="0" err="1" smtClean="0"/>
              <a:t>x</a:t>
            </a:r>
            <a:r>
              <a:rPr lang="ja-JP" altLang="fr-FR" sz="2400" i="1" baseline="-25000" dirty="0" smtClean="0"/>
              <a:t>∈</a:t>
            </a:r>
            <a:r>
              <a:rPr lang="el-GR" sz="2200" i="1" baseline="-25000" dirty="0" smtClean="0"/>
              <a:t>Ω</a:t>
            </a:r>
            <a:r>
              <a:rPr lang="fr-FR" sz="2200" i="1" baseline="-25000" dirty="0" smtClean="0"/>
              <a:t> </a:t>
            </a:r>
            <a:r>
              <a:rPr lang="fr-FR" sz="2200" i="1" dirty="0" smtClean="0"/>
              <a:t>f (x)</a:t>
            </a:r>
          </a:p>
          <a:p>
            <a:pPr marL="1339850" indent="-803275">
              <a:spcAft>
                <a:spcPts val="600"/>
              </a:spcAft>
              <a:buNone/>
            </a:pPr>
            <a:r>
              <a:rPr lang="fr-FR" sz="2200" b="1" i="1" dirty="0" smtClean="0"/>
              <a:t>ou</a:t>
            </a:r>
          </a:p>
          <a:p>
            <a:pPr marL="1339850" indent="-273050">
              <a:spcAft>
                <a:spcPts val="600"/>
              </a:spcAft>
              <a:buNone/>
            </a:pPr>
            <a:r>
              <a:rPr lang="fr-FR" sz="2200" i="1" dirty="0" smtClean="0"/>
              <a:t>g (</a:t>
            </a:r>
            <a:r>
              <a:rPr lang="fr-FR" sz="2200" b="1" i="1" dirty="0" smtClean="0"/>
              <a:t>x*</a:t>
            </a:r>
            <a:r>
              <a:rPr lang="fr-FR" sz="2200" i="1" dirty="0" smtClean="0"/>
              <a:t>) = </a:t>
            </a:r>
            <a:r>
              <a:rPr lang="fr-FR" sz="2200" i="1" dirty="0" err="1" smtClean="0"/>
              <a:t>max</a:t>
            </a:r>
            <a:r>
              <a:rPr lang="fr-FR" sz="2200" i="1" baseline="-25000" dirty="0" err="1" smtClean="0"/>
              <a:t>x</a:t>
            </a:r>
            <a:r>
              <a:rPr lang="ja-JP" altLang="fr-FR" sz="2400" i="1" baseline="-25000" dirty="0" smtClean="0"/>
              <a:t>∈</a:t>
            </a:r>
            <a:r>
              <a:rPr lang="el-GR" sz="2200" i="1" baseline="-25000" dirty="0" smtClean="0"/>
              <a:t>Ω</a:t>
            </a:r>
            <a:r>
              <a:rPr lang="fr-FR" sz="2200" i="1" baseline="-25000" dirty="0" smtClean="0"/>
              <a:t> </a:t>
            </a:r>
            <a:r>
              <a:rPr lang="fr-FR" sz="2200" i="1" dirty="0" smtClean="0"/>
              <a:t>g (x)   </a:t>
            </a:r>
            <a:r>
              <a:rPr lang="fr-FR" sz="3200" i="1" dirty="0" smtClean="0"/>
              <a:t>(</a:t>
            </a:r>
            <a:r>
              <a:rPr lang="fr-FR" sz="2200" i="1" dirty="0" smtClean="0"/>
              <a:t>g(x)=-f(x)</a:t>
            </a:r>
            <a:r>
              <a:rPr lang="fr-FR" sz="2800" i="1" dirty="0" smtClean="0"/>
              <a:t>)</a:t>
            </a:r>
            <a:endParaRPr lang="fr-FR" sz="2200" i="1"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00108"/>
            <a:ext cx="8229600" cy="5143536"/>
          </a:xfrm>
        </p:spPr>
        <p:txBody>
          <a:bodyPr/>
          <a:lstStyle/>
          <a:p>
            <a:pPr marL="536575" indent="-536575">
              <a:lnSpc>
                <a:spcPct val="150000"/>
              </a:lnSpc>
              <a:spcBef>
                <a:spcPts val="0"/>
              </a:spcBef>
              <a:buNone/>
            </a:pPr>
            <a:r>
              <a:rPr lang="fr-FR" sz="2800" b="1" u="sng" dirty="0" smtClean="0"/>
              <a:t>Exemple de problèmes d’optimisation</a:t>
            </a:r>
            <a:endParaRPr lang="fr-FR" sz="2800" b="1" dirty="0" smtClean="0"/>
          </a:p>
          <a:p>
            <a:pPr>
              <a:lnSpc>
                <a:spcPct val="150000"/>
              </a:lnSpc>
            </a:pPr>
            <a:r>
              <a:rPr lang="fr-FR" dirty="0" smtClean="0"/>
              <a:t>Minimum d’une fonction (cas continu)</a:t>
            </a:r>
          </a:p>
          <a:p>
            <a:pPr>
              <a:lnSpc>
                <a:spcPct val="150000"/>
              </a:lnSpc>
            </a:pPr>
            <a:endParaRPr lang="fr-FR" dirty="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pic>
        <p:nvPicPr>
          <p:cNvPr id="1026" name="Picture 2"/>
          <p:cNvPicPr>
            <a:picLocks noChangeAspect="1" noChangeArrowheads="1"/>
          </p:cNvPicPr>
          <p:nvPr/>
        </p:nvPicPr>
        <p:blipFill>
          <a:blip r:embed="rId2"/>
          <a:srcRect l="18667" t="30273" r="13526" b="14062"/>
          <a:stretch>
            <a:fillRect/>
          </a:stretch>
        </p:blipFill>
        <p:spPr bwMode="auto">
          <a:xfrm>
            <a:off x="1714480" y="3000372"/>
            <a:ext cx="6624000" cy="3057275"/>
          </a:xfrm>
          <a:prstGeom prst="rect">
            <a:avLst/>
          </a:prstGeom>
          <a:noFill/>
          <a:ln w="9525">
            <a:noFill/>
            <a:miter lim="800000"/>
            <a:headEnd/>
            <a:tailEnd/>
          </a:ln>
          <a:effectLst/>
        </p:spPr>
      </p:pic>
      <p:cxnSp>
        <p:nvCxnSpPr>
          <p:cNvPr id="11" name="Connecteur droit avec flèche 10"/>
          <p:cNvCxnSpPr/>
          <p:nvPr/>
        </p:nvCxnSpPr>
        <p:spPr>
          <a:xfrm>
            <a:off x="1500166" y="5558869"/>
            <a:ext cx="1098465" cy="10553"/>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472" y="5344555"/>
            <a:ext cx="1079142" cy="338554"/>
          </a:xfrm>
          <a:prstGeom prst="rect">
            <a:avLst/>
          </a:prstGeom>
        </p:spPr>
        <p:txBody>
          <a:bodyPr wrap="none">
            <a:spAutoFit/>
          </a:bodyPr>
          <a:lstStyle/>
          <a:p>
            <a:r>
              <a:rPr lang="fr-FR" sz="1600" dirty="0" smtClean="0"/>
              <a:t>Minimum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072494" cy="5143536"/>
          </a:xfrm>
        </p:spPr>
        <p:txBody>
          <a:bodyPr>
            <a:normAutofit/>
          </a:bodyPr>
          <a:lstStyle/>
          <a:p>
            <a:pPr marL="441325" indent="-441325" algn="just">
              <a:buNone/>
            </a:pPr>
            <a:r>
              <a:rPr lang="fr-FR" sz="2800" b="1" u="sng" dirty="0" smtClean="0"/>
              <a:t>L’optimisation </a:t>
            </a:r>
            <a:r>
              <a:rPr lang="fr-FR" sz="2800" b="1" u="sng" dirty="0" smtClean="0">
                <a:solidFill>
                  <a:srgbClr val="00B050"/>
                </a:solidFill>
              </a:rPr>
              <a:t>combinatoire</a:t>
            </a:r>
            <a:r>
              <a:rPr lang="fr-FR" sz="2400" b="1" u="sng" dirty="0" smtClean="0"/>
              <a:t>:</a:t>
            </a:r>
          </a:p>
          <a:p>
            <a:pPr marL="361950" indent="-361950" algn="just"/>
            <a:r>
              <a:rPr lang="fr-FR" sz="2400" dirty="0" smtClean="0"/>
              <a:t>Spécialisation de l’optimisation (cas particulier) </a:t>
            </a:r>
          </a:p>
          <a:p>
            <a:pPr marL="361950" indent="-361950" algn="just"/>
            <a:r>
              <a:rPr lang="fr-FR" sz="2400" dirty="0" smtClean="0"/>
              <a:t>consiste à: </a:t>
            </a:r>
          </a:p>
          <a:p>
            <a:pPr marL="725488" indent="-363538" algn="just">
              <a:spcBef>
                <a:spcPts val="1200"/>
              </a:spcBef>
              <a:tabLst>
                <a:tab pos="725488" algn="l"/>
              </a:tabLst>
            </a:pPr>
            <a:r>
              <a:rPr lang="fr-FR" sz="2400" dirty="0" smtClean="0"/>
              <a:t>Trouver une solution optimale à partir d’un ensemble </a:t>
            </a:r>
            <a:r>
              <a:rPr lang="fr-FR" sz="2400" b="1" u="sng" dirty="0" smtClean="0">
                <a:solidFill>
                  <a:srgbClr val="FF0000"/>
                </a:solidFill>
              </a:rPr>
              <a:t>fini et discret</a:t>
            </a:r>
            <a:r>
              <a:rPr lang="fr-FR" sz="2400" b="1" dirty="0" smtClean="0">
                <a:solidFill>
                  <a:srgbClr val="FF0000"/>
                </a:solidFill>
              </a:rPr>
              <a:t> </a:t>
            </a:r>
            <a:r>
              <a:rPr lang="fr-FR" sz="2400" dirty="0" smtClean="0"/>
              <a:t>de solutions ( Alternatives, configuration,…)</a:t>
            </a:r>
            <a:r>
              <a:rPr lang="fr-FR" sz="2200" dirty="0" smtClean="0"/>
              <a:t>. </a:t>
            </a:r>
          </a:p>
          <a:p>
            <a:pPr marL="441325" indent="-441325" algn="just">
              <a:spcBef>
                <a:spcPts val="1800"/>
              </a:spcBef>
              <a:spcAft>
                <a:spcPts val="1200"/>
              </a:spcAft>
              <a:buNone/>
              <a:tabLst>
                <a:tab pos="536575" algn="l"/>
              </a:tabLst>
            </a:pPr>
            <a:r>
              <a:rPr lang="fr-FR" sz="2200" dirty="0" smtClean="0"/>
              <a:t>	</a:t>
            </a:r>
            <a:r>
              <a:rPr lang="fr-FR" sz="2200" b="1" dirty="0" smtClean="0"/>
              <a:t>Ou  plus formellement: </a:t>
            </a:r>
          </a:p>
          <a:p>
            <a:pPr marL="725488" indent="-363538" algn="just">
              <a:spcBef>
                <a:spcPts val="1800"/>
              </a:spcBef>
            </a:pPr>
            <a:r>
              <a:rPr lang="fr-FR" sz="2400" dirty="0" smtClean="0"/>
              <a:t>Minimiser</a:t>
            </a:r>
            <a:r>
              <a:rPr lang="fr-FR" sz="2200" dirty="0" smtClean="0"/>
              <a:t> ou maximiser une fonction sur un ensemble </a:t>
            </a:r>
            <a:r>
              <a:rPr lang="fr-FR" sz="2200" b="1" u="sng" dirty="0" smtClean="0">
                <a:solidFill>
                  <a:srgbClr val="FF0000"/>
                </a:solidFill>
              </a:rPr>
              <a:t>fini et discret </a:t>
            </a:r>
            <a:r>
              <a:rPr lang="fr-FR" sz="2200" dirty="0" smtClean="0"/>
              <a:t>(potentiellement très grand)</a:t>
            </a:r>
          </a:p>
          <a:p>
            <a:pPr>
              <a:spcAft>
                <a:spcPts val="600"/>
              </a:spcAft>
              <a:buNone/>
            </a:pPr>
            <a:r>
              <a:rPr lang="fr-FR" sz="2200" dirty="0" smtClean="0"/>
              <a:t>   </a:t>
            </a:r>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072494" cy="5143536"/>
          </a:xfrm>
        </p:spPr>
        <p:txBody>
          <a:bodyPr>
            <a:normAutofit/>
          </a:bodyPr>
          <a:lstStyle/>
          <a:p>
            <a:pPr marL="361950" indent="-361950" algn="just">
              <a:spcBef>
                <a:spcPts val="1200"/>
              </a:spcBef>
            </a:pPr>
            <a:r>
              <a:rPr lang="fr-FR" sz="2400" dirty="0" smtClean="0"/>
              <a:t>Un problème d’optimisation combinatoire peut être défini par un quadruplet (</a:t>
            </a:r>
            <a:r>
              <a:rPr lang="fr-FR" sz="2400" i="1" dirty="0" smtClean="0"/>
              <a:t>S, f, C, s*</a:t>
            </a:r>
            <a:r>
              <a:rPr lang="fr-FR" sz="2400" dirty="0" smtClean="0"/>
              <a:t>) où :</a:t>
            </a:r>
          </a:p>
          <a:p>
            <a:pPr marL="729298" lvl="1" indent="-363538" algn="just">
              <a:spcBef>
                <a:spcPts val="1800"/>
              </a:spcBef>
              <a:tabLst>
                <a:tab pos="361950" algn="l"/>
              </a:tabLst>
            </a:pPr>
            <a:r>
              <a:rPr lang="fr-FR" sz="2200" b="1" i="1" dirty="0" smtClean="0">
                <a:solidFill>
                  <a:srgbClr val="C00000"/>
                </a:solidFill>
              </a:rPr>
              <a:t>S</a:t>
            </a:r>
            <a:r>
              <a:rPr lang="fr-FR" sz="2200" dirty="0" smtClean="0"/>
              <a:t>: représente l’espace de recherche ou l’ensemble de solutions </a:t>
            </a:r>
            <a:r>
              <a:rPr lang="fr-FR" sz="2200" dirty="0" smtClean="0"/>
              <a:t>possibles. </a:t>
            </a:r>
            <a:endParaRPr lang="fr-FR" sz="2200" dirty="0" smtClean="0"/>
          </a:p>
          <a:p>
            <a:pPr marL="729298" lvl="1" indent="-363538" algn="just">
              <a:spcBef>
                <a:spcPts val="1800"/>
              </a:spcBef>
              <a:tabLst>
                <a:tab pos="361950" algn="l"/>
              </a:tabLst>
            </a:pPr>
            <a:r>
              <a:rPr lang="fr-FR" sz="2200" b="1" i="1" dirty="0" smtClean="0">
                <a:solidFill>
                  <a:srgbClr val="C00000"/>
                </a:solidFill>
              </a:rPr>
              <a:t>f </a:t>
            </a:r>
            <a:r>
              <a:rPr lang="fr-FR" sz="2200" dirty="0" smtClean="0"/>
              <a:t>: S→Ɍ est la fonction objective à optimiser. </a:t>
            </a:r>
          </a:p>
          <a:p>
            <a:pPr marL="1172845" lvl="2" indent="-361950" algn="just">
              <a:spcBef>
                <a:spcPts val="1200"/>
              </a:spcBef>
              <a:tabLst>
                <a:tab pos="993775" algn="l"/>
              </a:tabLst>
            </a:pPr>
            <a:r>
              <a:rPr lang="fr-FR" dirty="0" smtClean="0"/>
              <a:t>Permet de définir une relation d’ordre entre chaque pair de solutions.</a:t>
            </a:r>
          </a:p>
          <a:p>
            <a:pPr marL="1172845" lvl="2" indent="-361950" algn="just">
              <a:spcBef>
                <a:spcPts val="1200"/>
              </a:spcBef>
              <a:tabLst>
                <a:tab pos="993775" algn="l"/>
              </a:tabLst>
            </a:pPr>
            <a:r>
              <a:rPr lang="fr-FR" dirty="0" smtClean="0"/>
              <a:t>Une fonction de cout , distance, temps …. </a:t>
            </a:r>
          </a:p>
          <a:p>
            <a:pPr>
              <a:spcAft>
                <a:spcPts val="600"/>
              </a:spcAft>
              <a:buNone/>
            </a:pPr>
            <a:r>
              <a:rPr lang="fr-FR" sz="2200" dirty="0" smtClean="0"/>
              <a:t>   </a:t>
            </a:r>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072494" cy="5143536"/>
          </a:xfrm>
        </p:spPr>
        <p:txBody>
          <a:bodyPr>
            <a:normAutofit lnSpcReduction="10000"/>
          </a:bodyPr>
          <a:lstStyle/>
          <a:p>
            <a:pPr marL="727710" lvl="1" indent="-361950" algn="just">
              <a:spcBef>
                <a:spcPts val="1200"/>
              </a:spcBef>
              <a:tabLst>
                <a:tab pos="268288" algn="l"/>
              </a:tabLst>
            </a:pPr>
            <a:r>
              <a:rPr lang="fr-FR" sz="2200" b="1" i="1" dirty="0" smtClean="0">
                <a:solidFill>
                  <a:srgbClr val="C00000"/>
                </a:solidFill>
              </a:rPr>
              <a:t>C </a:t>
            </a:r>
            <a:r>
              <a:rPr lang="fr-FR" sz="2200" dirty="0" smtClean="0"/>
              <a:t>: L’ensemble de contraintes. </a:t>
            </a:r>
          </a:p>
          <a:p>
            <a:pPr marL="1172845" lvl="2" indent="-268288" algn="just">
              <a:spcBef>
                <a:spcPts val="1200"/>
              </a:spcBef>
              <a:spcAft>
                <a:spcPts val="600"/>
              </a:spcAft>
              <a:tabLst>
                <a:tab pos="725488" algn="l"/>
              </a:tabLst>
            </a:pPr>
            <a:r>
              <a:rPr lang="fr-FR" dirty="0" smtClean="0"/>
              <a:t>Définit des conditions sur l’espace </a:t>
            </a:r>
            <a:r>
              <a:rPr lang="fr-FR" dirty="0" smtClean="0"/>
              <a:t>d’états </a:t>
            </a:r>
            <a:r>
              <a:rPr lang="fr-FR" dirty="0" smtClean="0"/>
              <a:t>que les variables doivent satisfaire. </a:t>
            </a:r>
          </a:p>
          <a:p>
            <a:pPr marL="1172845" lvl="2" indent="-268288" algn="just">
              <a:spcBef>
                <a:spcPts val="1200"/>
              </a:spcBef>
              <a:spcAft>
                <a:spcPts val="600"/>
              </a:spcAft>
              <a:tabLst>
                <a:tab pos="725488" algn="l"/>
              </a:tabLst>
            </a:pPr>
            <a:r>
              <a:rPr lang="fr-FR" dirty="0" smtClean="0"/>
              <a:t>Souvent des contraintes d’inégalité ou d’égalité </a:t>
            </a:r>
            <a:r>
              <a:rPr lang="fr-FR" dirty="0" smtClean="0"/>
              <a:t> </a:t>
            </a:r>
            <a:r>
              <a:rPr lang="fr-FR" dirty="0" smtClean="0"/>
              <a:t>( </a:t>
            </a:r>
            <a:r>
              <a:rPr lang="fr-FR" dirty="0" smtClean="0"/>
              <a:t>x</a:t>
            </a:r>
            <a:r>
              <a:rPr lang="fr-FR" sz="1900" dirty="0" smtClean="0"/>
              <a:t>1</a:t>
            </a:r>
            <a:r>
              <a:rPr lang="fr-FR" dirty="0" smtClean="0"/>
              <a:t>&gt;0).</a:t>
            </a:r>
            <a:endParaRPr lang="fr-FR" dirty="0" smtClean="0"/>
          </a:p>
          <a:p>
            <a:pPr marL="1172845" lvl="2" indent="-268288" algn="just">
              <a:spcBef>
                <a:spcPts val="1200"/>
              </a:spcBef>
              <a:spcAft>
                <a:spcPts val="600"/>
              </a:spcAft>
              <a:tabLst>
                <a:tab pos="725488" algn="l"/>
              </a:tabLst>
            </a:pPr>
            <a:r>
              <a:rPr lang="fr-FR" dirty="0" smtClean="0"/>
              <a:t>Permettent en général de limiter l’espace de recherche (solutions réalisables).</a:t>
            </a:r>
          </a:p>
          <a:p>
            <a:pPr marL="727710" lvl="1" indent="-361950" algn="just">
              <a:spcBef>
                <a:spcPts val="1800"/>
              </a:spcBef>
            </a:pPr>
            <a:r>
              <a:rPr lang="fr-FR" sz="2200" b="1" i="1" dirty="0" smtClean="0">
                <a:solidFill>
                  <a:srgbClr val="C00000"/>
                </a:solidFill>
              </a:rPr>
              <a:t>s*</a:t>
            </a:r>
            <a:r>
              <a:rPr lang="fr-FR" sz="2200" dirty="0" smtClean="0"/>
              <a:t>: l’optimum global </a:t>
            </a:r>
          </a:p>
          <a:p>
            <a:pPr marL="1002030" lvl="2" indent="-361950" algn="just">
              <a:spcBef>
                <a:spcPts val="1800"/>
              </a:spcBef>
            </a:pPr>
            <a:r>
              <a:rPr lang="fr-FR" sz="1900" dirty="0" smtClean="0"/>
              <a:t>Minimum globale ou le maximum globale de la fonction </a:t>
            </a:r>
            <a:r>
              <a:rPr lang="fr-FR" sz="1900" i="1" dirty="0" smtClean="0"/>
              <a:t>f</a:t>
            </a:r>
          </a:p>
          <a:p>
            <a:pPr marL="1002030" lvl="2" indent="-361950" algn="just">
              <a:spcBef>
                <a:spcPts val="1800"/>
              </a:spcBef>
            </a:pPr>
            <a:r>
              <a:rPr lang="fr-FR" sz="1900" dirty="0" smtClean="0"/>
              <a:t>s* vérifie l’inégalité suivante:</a:t>
            </a:r>
          </a:p>
          <a:p>
            <a:pPr marL="1276350" lvl="3" indent="-361950" algn="just">
              <a:spcBef>
                <a:spcPts val="1800"/>
              </a:spcBef>
            </a:pPr>
            <a:r>
              <a:rPr lang="fr-FR" sz="1900" dirty="0" smtClean="0"/>
              <a:t>Dans le cas de minimisation: </a:t>
            </a:r>
          </a:p>
          <a:p>
            <a:pPr marL="1276350" lvl="3" indent="-361950" algn="just">
              <a:spcBef>
                <a:spcPts val="1800"/>
              </a:spcBef>
            </a:pPr>
            <a:r>
              <a:rPr lang="fr-FR" sz="1900" dirty="0" smtClean="0"/>
              <a:t>Dans le cas de maximisation:</a:t>
            </a:r>
            <a:r>
              <a:rPr lang="fr-FR" dirty="0" smtClean="0"/>
              <a:t>   </a:t>
            </a:r>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pic>
        <p:nvPicPr>
          <p:cNvPr id="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57752" y="5214950"/>
            <a:ext cx="2883497" cy="428628"/>
          </a:xfrm>
          <a:prstGeom prst="rect">
            <a:avLst/>
          </a:prstGeom>
          <a:noFill/>
        </p:spPr>
      </p:pic>
      <p:pic>
        <p:nvPicPr>
          <p:cNvPr id="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57752" y="5786454"/>
            <a:ext cx="2916000" cy="3729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501122" cy="5500726"/>
          </a:xfrm>
        </p:spPr>
        <p:txBody>
          <a:bodyPr>
            <a:normAutofit/>
          </a:bodyPr>
          <a:lstStyle/>
          <a:p>
            <a:pPr algn="just">
              <a:spcAft>
                <a:spcPts val="1200"/>
              </a:spcAft>
              <a:buNone/>
            </a:pPr>
            <a:r>
              <a:rPr lang="fr-FR" sz="2400" b="1" u="sng" dirty="0" smtClean="0"/>
              <a:t>Processus d’optimisation</a:t>
            </a:r>
          </a:p>
          <a:p>
            <a:pPr marL="457200" indent="-284163" algn="just">
              <a:lnSpc>
                <a:spcPct val="110000"/>
              </a:lnSpc>
              <a:spcBef>
                <a:spcPts val="0"/>
              </a:spcBef>
              <a:spcAft>
                <a:spcPts val="600"/>
              </a:spcAft>
              <a:buFont typeface="+mj-lt"/>
              <a:buAutoNum type="arabicPeriod"/>
            </a:pPr>
            <a:endParaRPr lang="fr-FR" sz="2200" dirty="0" smtClean="0"/>
          </a:p>
          <a:p>
            <a:pPr marL="457200" indent="-457200" algn="just">
              <a:lnSpc>
                <a:spcPct val="110000"/>
              </a:lnSpc>
              <a:spcBef>
                <a:spcPts val="0"/>
              </a:spcBef>
              <a:spcAft>
                <a:spcPts val="600"/>
              </a:spcAft>
              <a:buNone/>
            </a:pPr>
            <a:r>
              <a:rPr lang="fr-FR" sz="1600" b="1" dirty="0" smtClean="0"/>
              <a:t>Problème		  Modèle    	            Solution</a:t>
            </a:r>
          </a:p>
          <a:p>
            <a:pPr marL="457200" indent="-284163" algn="just">
              <a:lnSpc>
                <a:spcPct val="110000"/>
              </a:lnSpc>
              <a:spcBef>
                <a:spcPts val="0"/>
              </a:spcBef>
              <a:spcAft>
                <a:spcPts val="600"/>
              </a:spcAft>
              <a:buFont typeface="+mj-lt"/>
              <a:buAutoNum type="arabicPeriod"/>
            </a:pPr>
            <a:endParaRPr lang="fr-FR" sz="2200" dirty="0" smtClean="0"/>
          </a:p>
          <a:p>
            <a:pPr marL="457200" indent="-284163" algn="just">
              <a:lnSpc>
                <a:spcPct val="110000"/>
              </a:lnSpc>
              <a:spcBef>
                <a:spcPts val="0"/>
              </a:spcBef>
              <a:spcAft>
                <a:spcPts val="600"/>
              </a:spcAft>
              <a:buFont typeface="+mj-lt"/>
              <a:buAutoNum type="arabicPeriod"/>
            </a:pPr>
            <a:r>
              <a:rPr lang="fr-FR" sz="2200" dirty="0" smtClean="0"/>
              <a:t>Modélisation:  </a:t>
            </a:r>
          </a:p>
          <a:p>
            <a:pPr marL="822960" lvl="1" indent="-284163" algn="just">
              <a:spcBef>
                <a:spcPts val="0"/>
              </a:spcBef>
              <a:spcAft>
                <a:spcPts val="600"/>
              </a:spcAft>
            </a:pPr>
            <a:r>
              <a:rPr lang="fr-FR" sz="2200" dirty="0" smtClean="0"/>
              <a:t>La définition l’espace de recherche ( l’ensemble de solutions possible) </a:t>
            </a:r>
          </a:p>
          <a:p>
            <a:pPr marL="822960" lvl="1" indent="-284163" algn="just">
              <a:spcBef>
                <a:spcPts val="0"/>
              </a:spcBef>
              <a:spcAft>
                <a:spcPts val="600"/>
              </a:spcAft>
            </a:pPr>
            <a:r>
              <a:rPr lang="fr-FR" sz="2200" dirty="0" smtClean="0"/>
              <a:t>La formulation mathématique : variables de décision, fonction objectif, contraintes.</a:t>
            </a:r>
          </a:p>
          <a:p>
            <a:pPr marL="457200" indent="-284163" algn="just">
              <a:spcBef>
                <a:spcPts val="0"/>
              </a:spcBef>
              <a:spcAft>
                <a:spcPts val="600"/>
              </a:spcAft>
              <a:buFont typeface="+mj-lt"/>
              <a:buAutoNum type="arabicPeriod"/>
            </a:pPr>
            <a:r>
              <a:rPr lang="fr-FR" sz="2200" dirty="0" smtClean="0"/>
              <a:t>Résolution: application </a:t>
            </a:r>
            <a:r>
              <a:rPr lang="fr-FR" sz="2200" dirty="0" smtClean="0"/>
              <a:t>d'une méthode d'optimisation</a:t>
            </a:r>
          </a:p>
          <a:p>
            <a:pPr marL="457200" indent="-284163" algn="just">
              <a:spcBef>
                <a:spcPts val="0"/>
              </a:spcBef>
              <a:spcAft>
                <a:spcPts val="600"/>
              </a:spcAft>
              <a:buFont typeface="+mj-lt"/>
              <a:buAutoNum type="arabicPeriod"/>
            </a:pPr>
            <a:r>
              <a:rPr lang="fr-FR" sz="2200" dirty="0" smtClean="0"/>
              <a:t>Implémentation: </a:t>
            </a:r>
            <a:r>
              <a:rPr lang="fr-FR" sz="2200" dirty="0" smtClean="0"/>
              <a:t>la mise en ouvre de la solution</a:t>
            </a:r>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lvl="0" indent="530225">
              <a:lnSpc>
                <a:spcPct val="150000"/>
              </a:lnSpc>
              <a:spcBef>
                <a:spcPct val="0"/>
              </a:spcBef>
              <a:defRPr/>
            </a:pPr>
            <a:r>
              <a:rPr lang="fr-FR" sz="3600" b="1" dirty="0" smtClean="0"/>
              <a:t>Notion d’optimisation combinatoire</a:t>
            </a:r>
          </a:p>
        </p:txBody>
      </p:sp>
      <p:sp>
        <p:nvSpPr>
          <p:cNvPr id="5" name="Rectangle à coins arrondis 4"/>
          <p:cNvSpPr/>
          <p:nvPr/>
        </p:nvSpPr>
        <p:spPr>
          <a:xfrm>
            <a:off x="1643042" y="2214554"/>
            <a:ext cx="1571636"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Modélisation</a:t>
            </a:r>
            <a:endParaRPr lang="fr-FR" sz="1600" b="1" dirty="0">
              <a:solidFill>
                <a:schemeClr val="tx1"/>
              </a:solidFill>
            </a:endParaRPr>
          </a:p>
        </p:txBody>
      </p:sp>
      <p:cxnSp>
        <p:nvCxnSpPr>
          <p:cNvPr id="7" name="Connecteur droit avec flèche 6"/>
          <p:cNvCxnSpPr>
            <a:endCxn id="5" idx="1"/>
          </p:cNvCxnSpPr>
          <p:nvPr/>
        </p:nvCxnSpPr>
        <p:spPr>
          <a:xfrm>
            <a:off x="714348" y="2500306"/>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214678" y="250030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4143372" y="2214554"/>
            <a:ext cx="1428760"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Résolution</a:t>
            </a:r>
            <a:r>
              <a:rPr lang="fr-FR" sz="1600" dirty="0" smtClean="0">
                <a:solidFill>
                  <a:schemeClr val="tx1"/>
                </a:solidFill>
              </a:rPr>
              <a:t> </a:t>
            </a:r>
            <a:endParaRPr lang="fr-FR" sz="1600" dirty="0">
              <a:solidFill>
                <a:schemeClr val="tx1"/>
              </a:solidFill>
            </a:endParaRPr>
          </a:p>
        </p:txBody>
      </p:sp>
      <p:cxnSp>
        <p:nvCxnSpPr>
          <p:cNvPr id="12" name="Connecteur droit avec flèche 11"/>
          <p:cNvCxnSpPr/>
          <p:nvPr/>
        </p:nvCxnSpPr>
        <p:spPr>
          <a:xfrm>
            <a:off x="5572132" y="250030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6572264" y="2214554"/>
            <a:ext cx="1928826"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Implémentation</a:t>
            </a:r>
            <a:endParaRPr lang="fr-FR" sz="1600" b="1" dirty="0">
              <a:solidFill>
                <a:schemeClr val="tx1"/>
              </a:solidFill>
            </a:endParaRPr>
          </a:p>
        </p:txBody>
      </p:sp>
      <p:cxnSp>
        <p:nvCxnSpPr>
          <p:cNvPr id="19" name="Connecteur droit avec flèche 18"/>
          <p:cNvCxnSpPr/>
          <p:nvPr/>
        </p:nvCxnSpPr>
        <p:spPr>
          <a:xfrm>
            <a:off x="8429652" y="250030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8858280" y="2428868"/>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878</TotalTime>
  <Words>811</Words>
  <Application>Microsoft Office PowerPoint</Application>
  <PresentationFormat>Affichage à l'écran (4:3)</PresentationFormat>
  <Paragraphs>159</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Débit</vt:lpstr>
      <vt:lpstr>Chapitre 1</vt:lpstr>
      <vt:lpstr>Plan </vt:lpstr>
      <vt:lpstr>Introduction</vt:lpstr>
      <vt:lpstr>Diapositive 4</vt:lpstr>
      <vt:lpstr>Diapositive 5</vt:lpstr>
      <vt:lpstr>Diapositive 6</vt:lpstr>
      <vt:lpstr>Diapositive 7</vt:lpstr>
      <vt:lpstr>Diapositive 8</vt:lpstr>
      <vt:lpstr>Diapositive 9</vt:lpstr>
      <vt:lpstr> </vt:lpstr>
      <vt:lpstr>Diapositive 11</vt:lpstr>
      <vt:lpstr>Diapositive 12</vt:lpstr>
      <vt:lpstr>Diapositive 13</vt:lpstr>
      <vt:lpstr>Diapositive 14</vt:lpstr>
      <vt:lpstr>Diapositive 15</vt:lpstr>
      <vt:lpstr>Diapositive 16</vt:lpstr>
      <vt:lpstr>Diapositive 17</vt:lpstr>
      <vt:lpstr> </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Salim</dc:creator>
  <cp:lastModifiedBy>Salim</cp:lastModifiedBy>
  <cp:revision>242</cp:revision>
  <dcterms:created xsi:type="dcterms:W3CDTF">2019-01-30T06:52:32Z</dcterms:created>
  <dcterms:modified xsi:type="dcterms:W3CDTF">2020-03-30T15:41:22Z</dcterms:modified>
</cp:coreProperties>
</file>