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76" r:id="rId2"/>
    <p:sldId id="279" r:id="rId3"/>
    <p:sldId id="299" r:id="rId4"/>
    <p:sldId id="300" r:id="rId5"/>
    <p:sldId id="298" r:id="rId6"/>
    <p:sldId id="280" r:id="rId7"/>
    <p:sldId id="281" r:id="rId8"/>
    <p:sldId id="282" r:id="rId9"/>
    <p:sldId id="283" r:id="rId10"/>
    <p:sldId id="284" r:id="rId11"/>
    <p:sldId id="285" r:id="rId12"/>
    <p:sldId id="286" r:id="rId13"/>
    <p:sldId id="287" r:id="rId14"/>
    <p:sldId id="288" r:id="rId15"/>
    <p:sldId id="289" r:id="rId16"/>
    <p:sldId id="301" r:id="rId17"/>
    <p:sldId id="302" r:id="rId18"/>
    <p:sldId id="303" r:id="rId19"/>
    <p:sldId id="304" r:id="rId20"/>
    <p:sldId id="305" r:id="rId21"/>
    <p:sldId id="306" r:id="rId22"/>
    <p:sldId id="307" r:id="rId23"/>
    <p:sldId id="308" r:id="rId24"/>
    <p:sldId id="309" r:id="rId25"/>
    <p:sldId id="310" r:id="rId26"/>
    <p:sldId id="311" r:id="rId27"/>
    <p:sldId id="313" r:id="rId2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88" autoAdjust="0"/>
    <p:restoredTop sz="94624" autoAdjust="0"/>
  </p:normalViewPr>
  <p:slideViewPr>
    <p:cSldViewPr>
      <p:cViewPr varScale="1">
        <p:scale>
          <a:sx n="69" d="100"/>
          <a:sy n="69" d="100"/>
        </p:scale>
        <p:origin x="-54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04/05/2021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04/05/2021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04/05/2021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04/05/2021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04/05/2021</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04/05/2021</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AA309A6D-C09C-4548-B29A-6CF363A7E532}" type="datetimeFigureOut">
              <a:rPr lang="fr-FR" smtClean="0"/>
              <a:pPr/>
              <a:t>04/05/2021</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AA309A6D-C09C-4548-B29A-6CF363A7E532}" type="datetimeFigureOut">
              <a:rPr lang="fr-FR" smtClean="0"/>
              <a:pPr/>
              <a:t>04/05/2021</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04/05/2021</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04/05/2021</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04/05/2021</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3D4A8"/>
            </a:gs>
            <a:gs pos="25000">
              <a:srgbClr val="21D6E0"/>
            </a:gs>
            <a:gs pos="75000">
              <a:srgbClr val="0087E6"/>
            </a:gs>
            <a:gs pos="100000">
              <a:srgbClr val="005CBF"/>
            </a:gs>
          </a:gsLst>
          <a:lin ang="5400000" scaled="0"/>
          <a:tileRect/>
        </a:grad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pPr/>
              <a:t>04/05/2021</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428605"/>
            <a:ext cx="7772400" cy="3171846"/>
          </a:xfrm>
        </p:spPr>
        <p:txBody>
          <a:bodyPr>
            <a:normAutofit/>
          </a:bodyPr>
          <a:lstStyle/>
          <a:p>
            <a:pPr rtl="1"/>
            <a:r>
              <a:rPr lang="ar-DZ" sz="2800" b="1" dirty="0" smtClean="0">
                <a:latin typeface="Sakkal Majalla" pitchFamily="2" charset="-78"/>
                <a:cs typeface="Sakkal Majalla" pitchFamily="2" charset="-78"/>
              </a:rPr>
              <a:t>المركز الجامعي عبد الحفيظ </a:t>
            </a:r>
            <a:r>
              <a:rPr lang="ar-DZ" sz="2800" b="1" dirty="0" err="1" smtClean="0">
                <a:latin typeface="Sakkal Majalla" pitchFamily="2" charset="-78"/>
                <a:cs typeface="Sakkal Majalla" pitchFamily="2" charset="-78"/>
              </a:rPr>
              <a:t>بوالصوف</a:t>
            </a:r>
            <a:r>
              <a:rPr lang="ar-DZ" sz="2800" b="1" dirty="0" smtClean="0">
                <a:latin typeface="Sakkal Majalla" pitchFamily="2" charset="-78"/>
                <a:cs typeface="Sakkal Majalla" pitchFamily="2" charset="-78"/>
              </a:rPr>
              <a:t>- ميلة</a:t>
            </a:r>
            <a:br>
              <a:rPr lang="ar-DZ" sz="2800" b="1" dirty="0" smtClean="0">
                <a:latin typeface="Sakkal Majalla" pitchFamily="2" charset="-78"/>
                <a:cs typeface="Sakkal Majalla" pitchFamily="2" charset="-78"/>
              </a:rPr>
            </a:br>
            <a:r>
              <a:rPr lang="ar-DZ" sz="2800" b="1" dirty="0" smtClean="0">
                <a:latin typeface="Sakkal Majalla" pitchFamily="2" charset="-78"/>
                <a:cs typeface="Sakkal Majalla" pitchFamily="2" charset="-78"/>
              </a:rPr>
              <a:t>معهد العلوم الاقتصادية </a:t>
            </a:r>
            <a:r>
              <a:rPr lang="ar-DZ" sz="2800" b="1" dirty="0" err="1" smtClean="0">
                <a:latin typeface="Sakkal Majalla" pitchFamily="2" charset="-78"/>
                <a:cs typeface="Sakkal Majalla" pitchFamily="2" charset="-78"/>
              </a:rPr>
              <a:t>و</a:t>
            </a:r>
            <a:r>
              <a:rPr lang="ar-DZ" sz="2800" b="1" dirty="0" smtClean="0">
                <a:latin typeface="Sakkal Majalla" pitchFamily="2" charset="-78"/>
                <a:cs typeface="Sakkal Majalla" pitchFamily="2" charset="-78"/>
              </a:rPr>
              <a:t> التجارية </a:t>
            </a:r>
            <a:r>
              <a:rPr lang="ar-DZ" sz="2800" b="1" dirty="0" err="1" smtClean="0">
                <a:latin typeface="Sakkal Majalla" pitchFamily="2" charset="-78"/>
                <a:cs typeface="Sakkal Majalla" pitchFamily="2" charset="-78"/>
              </a:rPr>
              <a:t>و</a:t>
            </a:r>
            <a:r>
              <a:rPr lang="ar-DZ" sz="2800" b="1" dirty="0" smtClean="0">
                <a:latin typeface="Sakkal Majalla" pitchFamily="2" charset="-78"/>
                <a:cs typeface="Sakkal Majalla" pitchFamily="2" charset="-78"/>
              </a:rPr>
              <a:t> علوم التسيير</a:t>
            </a:r>
            <a:br>
              <a:rPr lang="ar-DZ" sz="2800" b="1" dirty="0" smtClean="0">
                <a:latin typeface="Sakkal Majalla" pitchFamily="2" charset="-78"/>
                <a:cs typeface="Sakkal Majalla" pitchFamily="2" charset="-78"/>
              </a:rPr>
            </a:br>
            <a:r>
              <a:rPr lang="ar-DZ" sz="2800" b="1" dirty="0" smtClean="0">
                <a:latin typeface="Sakkal Majalla" pitchFamily="2" charset="-78"/>
                <a:cs typeface="Sakkal Majalla" pitchFamily="2" charset="-78"/>
              </a:rPr>
              <a:t>قسم علوم التسيير</a:t>
            </a:r>
            <a:br>
              <a:rPr lang="ar-DZ" sz="2800" b="1" dirty="0" smtClean="0">
                <a:latin typeface="Sakkal Majalla" pitchFamily="2" charset="-78"/>
                <a:cs typeface="Sakkal Majalla" pitchFamily="2" charset="-78"/>
              </a:rPr>
            </a:br>
            <a:r>
              <a:rPr lang="ar-DZ" sz="2800" b="1" dirty="0" err="1" smtClean="0">
                <a:latin typeface="Sakkal Majalla" pitchFamily="2" charset="-78"/>
                <a:cs typeface="Sakkal Majalla" pitchFamily="2" charset="-78"/>
              </a:rPr>
              <a:t>ماستر</a:t>
            </a:r>
            <a:r>
              <a:rPr lang="ar-DZ" sz="2800" b="1" dirty="0" smtClean="0">
                <a:latin typeface="Sakkal Majalla" pitchFamily="2" charset="-78"/>
                <a:cs typeface="Sakkal Majalla" pitchFamily="2" charset="-78"/>
              </a:rPr>
              <a:t> 1: إدارة مالية</a:t>
            </a:r>
            <a:br>
              <a:rPr lang="ar-DZ" sz="2800" b="1" dirty="0" smtClean="0">
                <a:latin typeface="Sakkal Majalla" pitchFamily="2" charset="-78"/>
                <a:cs typeface="Sakkal Majalla" pitchFamily="2" charset="-78"/>
              </a:rPr>
            </a:br>
            <a:r>
              <a:rPr lang="ar-DZ" sz="2800" b="1" dirty="0" smtClean="0">
                <a:latin typeface="Sakkal Majalla" pitchFamily="2" charset="-78"/>
                <a:cs typeface="Sakkal Majalla" pitchFamily="2" charset="-78"/>
              </a:rPr>
              <a:t>مادة: إدارة التدفقات المالية</a:t>
            </a:r>
            <a:endParaRPr lang="fr-FR" sz="2800" b="1" dirty="0">
              <a:latin typeface="Sakkal Majalla" pitchFamily="2" charset="-78"/>
              <a:cs typeface="Sakkal Majalla" pitchFamily="2" charset="-78"/>
            </a:endParaRPr>
          </a:p>
        </p:txBody>
      </p:sp>
      <p:sp>
        <p:nvSpPr>
          <p:cNvPr id="3" name="Sous-titre 2"/>
          <p:cNvSpPr>
            <a:spLocks noGrp="1"/>
          </p:cNvSpPr>
          <p:nvPr>
            <p:ph type="subTitle" idx="1"/>
          </p:nvPr>
        </p:nvSpPr>
        <p:spPr>
          <a:xfrm>
            <a:off x="1357290" y="3357562"/>
            <a:ext cx="6400800" cy="2857520"/>
          </a:xfrm>
        </p:spPr>
        <p:txBody>
          <a:bodyPr>
            <a:normAutofit lnSpcReduction="10000"/>
          </a:bodyPr>
          <a:lstStyle/>
          <a:p>
            <a:pPr rtl="1"/>
            <a:r>
              <a:rPr lang="ar-DZ" sz="3600" b="1" u="sng" dirty="0" smtClean="0">
                <a:solidFill>
                  <a:schemeClr val="tx1"/>
                </a:solidFill>
                <a:latin typeface="Sakkal Majalla" pitchFamily="2" charset="-78"/>
                <a:ea typeface="+mj-ea"/>
                <a:cs typeface="Sakkal Majalla" pitchFamily="2" charset="-78"/>
              </a:rPr>
              <a:t>محاضرة بعنوان:</a:t>
            </a:r>
            <a:endParaRPr lang="fr-FR" sz="3600" b="1" u="sng" dirty="0" smtClean="0">
              <a:solidFill>
                <a:schemeClr val="tx1"/>
              </a:solidFill>
              <a:latin typeface="Sakkal Majalla" pitchFamily="2" charset="-78"/>
              <a:ea typeface="+mj-ea"/>
              <a:cs typeface="Sakkal Majalla" pitchFamily="2" charset="-78"/>
            </a:endParaRPr>
          </a:p>
          <a:p>
            <a:pPr rtl="1"/>
            <a:r>
              <a:rPr lang="ar-DZ" sz="4800" b="1" dirty="0" smtClean="0">
                <a:solidFill>
                  <a:schemeClr val="tx1"/>
                </a:solidFill>
                <a:latin typeface="Sakkal Majalla" pitchFamily="2" charset="-78"/>
                <a:ea typeface="+mj-ea"/>
                <a:cs typeface="Sakkal Majalla" pitchFamily="2" charset="-78"/>
              </a:rPr>
              <a:t>نظريات </a:t>
            </a:r>
            <a:r>
              <a:rPr lang="ar-DZ" sz="4800" b="1" dirty="0" err="1" smtClean="0">
                <a:solidFill>
                  <a:schemeClr val="tx1"/>
                </a:solidFill>
                <a:latin typeface="Sakkal Majalla" pitchFamily="2" charset="-78"/>
                <a:ea typeface="+mj-ea"/>
                <a:cs typeface="Sakkal Majalla" pitchFamily="2" charset="-78"/>
              </a:rPr>
              <a:t>الإئتمان</a:t>
            </a:r>
            <a:endParaRPr lang="ar-DZ" sz="4800" b="1" dirty="0" smtClean="0">
              <a:solidFill>
                <a:schemeClr val="tx1"/>
              </a:solidFill>
              <a:latin typeface="Sakkal Majalla" pitchFamily="2" charset="-78"/>
              <a:ea typeface="+mj-ea"/>
              <a:cs typeface="Sakkal Majalla" pitchFamily="2" charset="-78"/>
            </a:endParaRPr>
          </a:p>
          <a:p>
            <a:pPr rtl="1"/>
            <a:endParaRPr lang="ar-DZ" sz="2800" b="1" dirty="0" smtClean="0">
              <a:solidFill>
                <a:schemeClr val="tx1"/>
              </a:solidFill>
              <a:latin typeface="Sakkal Majalla" pitchFamily="2" charset="-78"/>
              <a:ea typeface="+mj-ea"/>
              <a:cs typeface="Sakkal Majalla" pitchFamily="2" charset="-78"/>
            </a:endParaRPr>
          </a:p>
          <a:p>
            <a:pPr rtl="1"/>
            <a:endParaRPr lang="ar-DZ" sz="2800" b="1" dirty="0" smtClean="0">
              <a:solidFill>
                <a:schemeClr val="tx1"/>
              </a:solidFill>
              <a:latin typeface="Sakkal Majalla" pitchFamily="2" charset="-78"/>
              <a:ea typeface="+mj-ea"/>
              <a:cs typeface="Sakkal Majalla" pitchFamily="2" charset="-78"/>
            </a:endParaRPr>
          </a:p>
          <a:p>
            <a:pPr rtl="1"/>
            <a:r>
              <a:rPr lang="ar-DZ" sz="2800" b="1" dirty="0" smtClean="0">
                <a:solidFill>
                  <a:schemeClr val="tx1"/>
                </a:solidFill>
                <a:latin typeface="Sakkal Majalla" pitchFamily="2" charset="-78"/>
                <a:ea typeface="+mj-ea"/>
                <a:cs typeface="Sakkal Majalla" pitchFamily="2" charset="-78"/>
              </a:rPr>
              <a:t>السنة الجامعية: 2020 / 2021</a:t>
            </a:r>
          </a:p>
          <a:p>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42910" y="0"/>
            <a:ext cx="7772400" cy="1470025"/>
          </a:xfrm>
        </p:spPr>
        <p:txBody>
          <a:bodyPr>
            <a:normAutofit/>
          </a:bodyPr>
          <a:lstStyle/>
          <a:p>
            <a:pPr rtl="1"/>
            <a:r>
              <a:rPr lang="ar-DZ" sz="3600" b="1" dirty="0" smtClean="0"/>
              <a:t>ثانيا: النظرية الرأسمالية للائتمان</a:t>
            </a:r>
            <a:endParaRPr lang="fr-FR" sz="3600" dirty="0"/>
          </a:p>
        </p:txBody>
      </p:sp>
      <p:sp>
        <p:nvSpPr>
          <p:cNvPr id="3" name="Sous-titre 2"/>
          <p:cNvSpPr>
            <a:spLocks noGrp="1"/>
          </p:cNvSpPr>
          <p:nvPr>
            <p:ph type="subTitle" idx="1"/>
          </p:nvPr>
        </p:nvSpPr>
        <p:spPr>
          <a:xfrm>
            <a:off x="285720" y="1643050"/>
            <a:ext cx="8501122" cy="4786346"/>
          </a:xfrm>
        </p:spPr>
        <p:txBody>
          <a:bodyPr>
            <a:normAutofit/>
          </a:bodyPr>
          <a:lstStyle/>
          <a:p>
            <a:pPr algn="just" rtl="1"/>
            <a:r>
              <a:rPr lang="ar-DZ" dirty="0" smtClean="0">
                <a:solidFill>
                  <a:schemeClr val="tx1"/>
                </a:solidFill>
              </a:rPr>
              <a:t>	إن </a:t>
            </a:r>
            <a:r>
              <a:rPr lang="ar-DZ" dirty="0" smtClean="0">
                <a:solidFill>
                  <a:schemeClr val="tx1"/>
                </a:solidFill>
              </a:rPr>
              <a:t>الأساس الذي انطلقت منه هذه النظرية هو ظهور </a:t>
            </a:r>
            <a:r>
              <a:rPr lang="ar-DZ" dirty="0" err="1" smtClean="0">
                <a:solidFill>
                  <a:schemeClr val="tx1"/>
                </a:solidFill>
              </a:rPr>
              <a:t>و</a:t>
            </a:r>
            <a:r>
              <a:rPr lang="ar-DZ" dirty="0" smtClean="0">
                <a:solidFill>
                  <a:schemeClr val="tx1"/>
                </a:solidFill>
              </a:rPr>
              <a:t> تطور البنوك </a:t>
            </a:r>
            <a:r>
              <a:rPr lang="ar-DZ" dirty="0" err="1" smtClean="0">
                <a:solidFill>
                  <a:schemeClr val="tx1"/>
                </a:solidFill>
              </a:rPr>
              <a:t>و</a:t>
            </a:r>
            <a:r>
              <a:rPr lang="ar-DZ" dirty="0" smtClean="0">
                <a:solidFill>
                  <a:schemeClr val="tx1"/>
                </a:solidFill>
              </a:rPr>
              <a:t> إصدارها للنقود الائتمانية، حيث كان لذلك تأثير كبير على تطور النظام الرأسمالي </a:t>
            </a:r>
            <a:r>
              <a:rPr lang="ar-DZ" dirty="0" err="1" smtClean="0">
                <a:solidFill>
                  <a:schemeClr val="tx1"/>
                </a:solidFill>
              </a:rPr>
              <a:t>و</a:t>
            </a:r>
            <a:r>
              <a:rPr lang="ar-DZ" dirty="0" smtClean="0">
                <a:solidFill>
                  <a:schemeClr val="tx1"/>
                </a:solidFill>
              </a:rPr>
              <a:t> القوى الإنتاجية. و هذا في حد ذاته ما أعطى لأنصار هذه النظرية مجالا واسعا للمغالاة في دور الائتمان في التطور </a:t>
            </a:r>
            <a:r>
              <a:rPr lang="ar-DZ" dirty="0" smtClean="0">
                <a:solidFill>
                  <a:schemeClr val="tx1"/>
                </a:solidFill>
              </a:rPr>
              <a:t>الاقتصادي.</a:t>
            </a:r>
          </a:p>
          <a:p>
            <a:pPr algn="just" rtl="1"/>
            <a:r>
              <a:rPr lang="ar-DZ" dirty="0" smtClean="0">
                <a:solidFill>
                  <a:schemeClr val="tx1"/>
                </a:solidFill>
              </a:rPr>
              <a:t>من أقدم أنصار هذه النظرية " لو " (1671- 1729)، الذي ربط الائتمان بالنقود، </a:t>
            </a:r>
            <a:r>
              <a:rPr lang="ar-DZ" dirty="0" err="1" smtClean="0">
                <a:solidFill>
                  <a:schemeClr val="tx1"/>
                </a:solidFill>
              </a:rPr>
              <a:t>و</a:t>
            </a:r>
            <a:r>
              <a:rPr lang="ar-DZ" dirty="0" smtClean="0">
                <a:solidFill>
                  <a:schemeClr val="tx1"/>
                </a:solidFill>
              </a:rPr>
              <a:t> النقود ربطها برأس المال.</a:t>
            </a:r>
            <a:endParaRPr lang="fr-FR" dirty="0" smtClean="0">
              <a:solidFill>
                <a:schemeClr val="tx1"/>
              </a:solidFill>
            </a:endParaRPr>
          </a:p>
          <a:p>
            <a:pPr algn="just" rtl="1"/>
            <a:endParaRPr lang="fr-FR" dirty="0">
              <a:solidFill>
                <a:schemeClr val="tx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42910" y="0"/>
            <a:ext cx="7772400" cy="1470025"/>
          </a:xfrm>
        </p:spPr>
        <p:txBody>
          <a:bodyPr>
            <a:normAutofit/>
          </a:bodyPr>
          <a:lstStyle/>
          <a:p>
            <a:pPr rtl="1"/>
            <a:r>
              <a:rPr lang="ar-DZ" sz="3600" b="1" dirty="0" smtClean="0"/>
              <a:t>ثانيا: النظرية الرأسمالية للائتمان</a:t>
            </a:r>
            <a:endParaRPr lang="fr-FR" sz="3600" dirty="0"/>
          </a:p>
        </p:txBody>
      </p:sp>
      <p:sp>
        <p:nvSpPr>
          <p:cNvPr id="3" name="Sous-titre 2"/>
          <p:cNvSpPr>
            <a:spLocks noGrp="1"/>
          </p:cNvSpPr>
          <p:nvPr>
            <p:ph type="subTitle" idx="1"/>
          </p:nvPr>
        </p:nvSpPr>
        <p:spPr>
          <a:xfrm>
            <a:off x="285720" y="1643050"/>
            <a:ext cx="8501122" cy="4786346"/>
          </a:xfrm>
        </p:spPr>
        <p:txBody>
          <a:bodyPr>
            <a:normAutofit/>
          </a:bodyPr>
          <a:lstStyle/>
          <a:p>
            <a:pPr algn="just" rtl="1"/>
            <a:r>
              <a:rPr lang="ar-DZ" dirty="0" smtClean="0">
                <a:solidFill>
                  <a:schemeClr val="tx1"/>
                </a:solidFill>
              </a:rPr>
              <a:t>	فقد </a:t>
            </a:r>
            <a:r>
              <a:rPr lang="ar-DZ" dirty="0" smtClean="0">
                <a:solidFill>
                  <a:schemeClr val="tx1"/>
                </a:solidFill>
              </a:rPr>
              <a:t>اعتبر أن الائتمان يلعب الدور الأساسي في زيادة ثروة المجتمع، حيث افترض وجود طاقات معطلة (غير مستغلة) في الاقتصاد على شكل أراضي </a:t>
            </a:r>
            <a:r>
              <a:rPr lang="ar-DZ" dirty="0" err="1" smtClean="0">
                <a:solidFill>
                  <a:schemeClr val="tx1"/>
                </a:solidFill>
              </a:rPr>
              <a:t>و</a:t>
            </a:r>
            <a:r>
              <a:rPr lang="ar-DZ" dirty="0" smtClean="0">
                <a:solidFill>
                  <a:schemeClr val="tx1"/>
                </a:solidFill>
              </a:rPr>
              <a:t> أيدي عاملة، </a:t>
            </a:r>
            <a:r>
              <a:rPr lang="ar-DZ" dirty="0" err="1" smtClean="0">
                <a:solidFill>
                  <a:schemeClr val="tx1"/>
                </a:solidFill>
              </a:rPr>
              <a:t>و</a:t>
            </a:r>
            <a:r>
              <a:rPr lang="ar-DZ" dirty="0" smtClean="0">
                <a:solidFill>
                  <a:schemeClr val="tx1"/>
                </a:solidFill>
              </a:rPr>
              <a:t> سبب ذلك يعود إلى عدم كفاية كمية النقود، لذلك فإن النقود بنظره هي العامل المحرك </a:t>
            </a:r>
            <a:r>
              <a:rPr lang="ar-DZ" dirty="0" err="1" smtClean="0">
                <a:solidFill>
                  <a:schemeClr val="tx1"/>
                </a:solidFill>
              </a:rPr>
              <a:t>و</a:t>
            </a:r>
            <a:r>
              <a:rPr lang="ar-DZ" dirty="0" smtClean="0">
                <a:solidFill>
                  <a:schemeClr val="tx1"/>
                </a:solidFill>
              </a:rPr>
              <a:t> الدافع لاستغلال هذه الطاقات المعطلة ... لأن زيادة كمية النقود تصبح سهلة </a:t>
            </a:r>
            <a:r>
              <a:rPr lang="ar-DZ" dirty="0" err="1" smtClean="0">
                <a:solidFill>
                  <a:schemeClr val="tx1"/>
                </a:solidFill>
              </a:rPr>
              <a:t>و</a:t>
            </a:r>
            <a:r>
              <a:rPr lang="ar-DZ" dirty="0" smtClean="0">
                <a:solidFill>
                  <a:schemeClr val="tx1"/>
                </a:solidFill>
              </a:rPr>
              <a:t> ممكنة فقط عند استعمال النقود الائتمانية </a:t>
            </a:r>
            <a:r>
              <a:rPr lang="ar-DZ" dirty="0" err="1" smtClean="0">
                <a:solidFill>
                  <a:schemeClr val="tx1"/>
                </a:solidFill>
              </a:rPr>
              <a:t>و</a:t>
            </a:r>
            <a:r>
              <a:rPr lang="ar-DZ" dirty="0" smtClean="0">
                <a:solidFill>
                  <a:schemeClr val="tx1"/>
                </a:solidFill>
              </a:rPr>
              <a:t> المرونة الكبيرة في إصدارها. حسب رأيه، فإن تأسيس بنك الإصدار </a:t>
            </a:r>
            <a:r>
              <a:rPr lang="ar-DZ" dirty="0" err="1" smtClean="0">
                <a:solidFill>
                  <a:schemeClr val="tx1"/>
                </a:solidFill>
              </a:rPr>
              <a:t>و</a:t>
            </a:r>
            <a:r>
              <a:rPr lang="ar-DZ" dirty="0" smtClean="0">
                <a:solidFill>
                  <a:schemeClr val="tx1"/>
                </a:solidFill>
              </a:rPr>
              <a:t> قيامه بإصدار النقود الائتمانية يعتبر كافيا لزيادة ثروة المجتمع</a:t>
            </a:r>
            <a:endParaRPr lang="fr-FR" sz="3200" dirty="0">
              <a:solidFill>
                <a:schemeClr val="tx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42910" y="0"/>
            <a:ext cx="7772400" cy="1470025"/>
          </a:xfrm>
        </p:spPr>
        <p:txBody>
          <a:bodyPr>
            <a:normAutofit/>
          </a:bodyPr>
          <a:lstStyle/>
          <a:p>
            <a:pPr rtl="1"/>
            <a:r>
              <a:rPr lang="ar-DZ" sz="3600" b="1" dirty="0" smtClean="0"/>
              <a:t>ثانيا: النظرية الرأسمالية للائتمان</a:t>
            </a:r>
            <a:endParaRPr lang="fr-FR" sz="3600" dirty="0"/>
          </a:p>
        </p:txBody>
      </p:sp>
      <p:sp>
        <p:nvSpPr>
          <p:cNvPr id="3" name="Sous-titre 2"/>
          <p:cNvSpPr>
            <a:spLocks noGrp="1"/>
          </p:cNvSpPr>
          <p:nvPr>
            <p:ph type="subTitle" idx="1"/>
          </p:nvPr>
        </p:nvSpPr>
        <p:spPr>
          <a:xfrm>
            <a:off x="285720" y="1643050"/>
            <a:ext cx="8501122" cy="4786346"/>
          </a:xfrm>
        </p:spPr>
        <p:txBody>
          <a:bodyPr>
            <a:normAutofit/>
          </a:bodyPr>
          <a:lstStyle/>
          <a:p>
            <a:pPr algn="just" rtl="1"/>
            <a:r>
              <a:rPr lang="ar-DZ" dirty="0" smtClean="0">
                <a:solidFill>
                  <a:schemeClr val="tx1"/>
                </a:solidFill>
              </a:rPr>
              <a:t>لقد حاول لو تحقيق نظريته علميا، ففي عام 1716 نجح في الوصول إلى تأسيس بنك إصدار أطلق عليه " جنرال بنك "، ثم " البنك الملكي " بعد ذلك. لقد كان هذا البنك على شكل ملكية خاصة ثم تحول إلى بنك حكومي ملكي بعد ذلك.</a:t>
            </a:r>
            <a:endParaRPr lang="fr-FR" dirty="0" smtClean="0">
              <a:solidFill>
                <a:schemeClr val="tx1"/>
              </a:solidFill>
            </a:endParaRPr>
          </a:p>
          <a:p>
            <a:pPr algn="just" rtl="1"/>
            <a:r>
              <a:rPr lang="ar-DZ" dirty="0" smtClean="0">
                <a:solidFill>
                  <a:schemeClr val="tx1"/>
                </a:solidFill>
              </a:rPr>
              <a:t>لقد بدأ هذا البنك نشاطه بإصدار نقود ورقية قابلة للإبدال بالذهب، </a:t>
            </a:r>
            <a:r>
              <a:rPr lang="ar-DZ" dirty="0" err="1" smtClean="0">
                <a:solidFill>
                  <a:schemeClr val="tx1"/>
                </a:solidFill>
              </a:rPr>
              <a:t>و</a:t>
            </a:r>
            <a:r>
              <a:rPr lang="ar-DZ" dirty="0" smtClean="0">
                <a:solidFill>
                  <a:schemeClr val="tx1"/>
                </a:solidFill>
              </a:rPr>
              <a:t> ذلك من خلال عمليات خصم السندات التجارية. و بعد ذلك شغل لو منصب وزير المالية ليباشر باستخدام النقود الورقية التي يصدرها البنك المذكور لتمويل نشاط الشركة المساهمة التي أسسها باسم شركة الهند</a:t>
            </a:r>
            <a:endParaRPr lang="fr-FR" dirty="0">
              <a:solidFill>
                <a:schemeClr val="tx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42910" y="0"/>
            <a:ext cx="7772400" cy="1470025"/>
          </a:xfrm>
        </p:spPr>
        <p:txBody>
          <a:bodyPr>
            <a:normAutofit/>
          </a:bodyPr>
          <a:lstStyle/>
          <a:p>
            <a:pPr rtl="1"/>
            <a:r>
              <a:rPr lang="ar-DZ" sz="3600" b="1" dirty="0" smtClean="0"/>
              <a:t>ثانيا: النظرية الرأسمالية للائتمان</a:t>
            </a:r>
            <a:endParaRPr lang="fr-FR" sz="3600" dirty="0"/>
          </a:p>
        </p:txBody>
      </p:sp>
      <p:sp>
        <p:nvSpPr>
          <p:cNvPr id="3" name="Sous-titre 2"/>
          <p:cNvSpPr>
            <a:spLocks noGrp="1"/>
          </p:cNvSpPr>
          <p:nvPr>
            <p:ph type="subTitle" idx="1"/>
          </p:nvPr>
        </p:nvSpPr>
        <p:spPr>
          <a:xfrm>
            <a:off x="285720" y="1643050"/>
            <a:ext cx="8501122" cy="4786346"/>
          </a:xfrm>
        </p:spPr>
        <p:txBody>
          <a:bodyPr>
            <a:normAutofit lnSpcReduction="10000"/>
          </a:bodyPr>
          <a:lstStyle/>
          <a:p>
            <a:pPr algn="just" rtl="1"/>
            <a:r>
              <a:rPr lang="ar-DZ" smtClean="0">
                <a:solidFill>
                  <a:schemeClr val="tx1"/>
                </a:solidFill>
              </a:rPr>
              <a:t>	حسب </a:t>
            </a:r>
            <a:r>
              <a:rPr lang="ar-DZ" dirty="0" smtClean="0">
                <a:solidFill>
                  <a:schemeClr val="tx1"/>
                </a:solidFill>
              </a:rPr>
              <a:t>لو فإن البنوك ليست مجرد وسطاء ماليين بل هي صانعة لرأس المال، </a:t>
            </a:r>
            <a:r>
              <a:rPr lang="ar-DZ" dirty="0" err="1" smtClean="0">
                <a:solidFill>
                  <a:schemeClr val="tx1"/>
                </a:solidFill>
              </a:rPr>
              <a:t>و</a:t>
            </a:r>
            <a:r>
              <a:rPr lang="ar-DZ" dirty="0" smtClean="0">
                <a:solidFill>
                  <a:schemeClr val="tx1"/>
                </a:solidFill>
              </a:rPr>
              <a:t> الائتمان هو صانع الثروة في المجتمع.</a:t>
            </a:r>
            <a:endParaRPr lang="fr-FR" dirty="0" smtClean="0">
              <a:solidFill>
                <a:schemeClr val="tx1"/>
              </a:solidFill>
            </a:endParaRPr>
          </a:p>
          <a:p>
            <a:pPr algn="just" rtl="1"/>
            <a:r>
              <a:rPr lang="ar-DZ" dirty="0" smtClean="0">
                <a:solidFill>
                  <a:schemeClr val="tx1"/>
                </a:solidFill>
              </a:rPr>
              <a:t>يكتب لو في هذا الصدد أن استعمال الائتمان يزيد في كمية النقود في الاقتصاد خلال عام أكثر مما يمكن أن تزيده التجارة خلال عشر سنوات، </a:t>
            </a:r>
            <a:r>
              <a:rPr lang="ar-DZ" dirty="0" err="1" smtClean="0">
                <a:solidFill>
                  <a:schemeClr val="tx1"/>
                </a:solidFill>
              </a:rPr>
              <a:t>و</a:t>
            </a:r>
            <a:r>
              <a:rPr lang="ar-DZ" dirty="0" smtClean="0">
                <a:solidFill>
                  <a:schemeClr val="tx1"/>
                </a:solidFill>
              </a:rPr>
              <a:t> بهذه النقود يمكن شراء القوة العاملة التي تزيد في كمية السلع المنتجة في الاقتصاد، </a:t>
            </a:r>
            <a:r>
              <a:rPr lang="ar-DZ" dirty="0" err="1" smtClean="0">
                <a:solidFill>
                  <a:schemeClr val="tx1"/>
                </a:solidFill>
              </a:rPr>
              <a:t>و</a:t>
            </a:r>
            <a:r>
              <a:rPr lang="ar-DZ" dirty="0" smtClean="0">
                <a:solidFill>
                  <a:schemeClr val="tx1"/>
                </a:solidFill>
              </a:rPr>
              <a:t> أن زيادة كمية النقود (بمساعدة الائتمان) ممكنة حتى بدون زيادة كمية المعادن الثمينة (التغطية المعدنية) من خلال إصدار النقود الائتمانية.</a:t>
            </a:r>
            <a:endParaRPr lang="fr-FR" dirty="0" smtClean="0">
              <a:solidFill>
                <a:schemeClr val="tx1"/>
              </a:solidFill>
            </a:endParaRPr>
          </a:p>
          <a:p>
            <a:pPr algn="just" rtl="1"/>
            <a:r>
              <a:rPr lang="ar-DZ" dirty="0" smtClean="0">
                <a:solidFill>
                  <a:schemeClr val="tx1"/>
                </a:solidFill>
              </a:rPr>
              <a:t>لقد اعتبر لو أن القطعة النقدية بالإضافة إلى قيمة المعدن الموجود فيها تحتوي على قيمة إضافية ناتجة عن قيامها بوظيفة النقود</a:t>
            </a:r>
            <a:endParaRPr lang="fr-FR" dirty="0">
              <a:solidFill>
                <a:schemeClr val="tx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42910" y="0"/>
            <a:ext cx="7772400" cy="1470025"/>
          </a:xfrm>
        </p:spPr>
        <p:txBody>
          <a:bodyPr>
            <a:normAutofit/>
          </a:bodyPr>
          <a:lstStyle/>
          <a:p>
            <a:pPr rtl="1"/>
            <a:r>
              <a:rPr lang="ar-DZ" sz="3600" b="1" dirty="0" smtClean="0"/>
              <a:t>ثانيا: النظرية الرأسمالية للائتمان</a:t>
            </a:r>
            <a:endParaRPr lang="fr-FR" sz="3600" dirty="0"/>
          </a:p>
        </p:txBody>
      </p:sp>
      <p:sp>
        <p:nvSpPr>
          <p:cNvPr id="3" name="Sous-titre 2"/>
          <p:cNvSpPr>
            <a:spLocks noGrp="1"/>
          </p:cNvSpPr>
          <p:nvPr>
            <p:ph type="subTitle" idx="1"/>
          </p:nvPr>
        </p:nvSpPr>
        <p:spPr>
          <a:xfrm>
            <a:off x="285720" y="1643050"/>
            <a:ext cx="8501122" cy="4786346"/>
          </a:xfrm>
        </p:spPr>
        <p:txBody>
          <a:bodyPr>
            <a:normAutofit/>
          </a:bodyPr>
          <a:lstStyle/>
          <a:p>
            <a:pPr algn="just" rtl="1"/>
            <a:r>
              <a:rPr lang="ar-DZ" dirty="0" smtClean="0">
                <a:solidFill>
                  <a:schemeClr val="tx1"/>
                </a:solidFill>
              </a:rPr>
              <a:t>	مع </a:t>
            </a:r>
            <a:r>
              <a:rPr lang="ar-DZ" dirty="0" smtClean="0">
                <a:solidFill>
                  <a:schemeClr val="tx1"/>
                </a:solidFill>
              </a:rPr>
              <a:t>تطور النظام الائتماني الرأسمالي </a:t>
            </a:r>
            <a:r>
              <a:rPr lang="ar-DZ" dirty="0" err="1" smtClean="0">
                <a:solidFill>
                  <a:schemeClr val="tx1"/>
                </a:solidFill>
              </a:rPr>
              <a:t>و</a:t>
            </a:r>
            <a:r>
              <a:rPr lang="ar-DZ" dirty="0" smtClean="0">
                <a:solidFill>
                  <a:schemeClr val="tx1"/>
                </a:solidFill>
              </a:rPr>
              <a:t> ظهور البنوك المؤسسة على شكل شركات مساهمة، </a:t>
            </a:r>
            <a:r>
              <a:rPr lang="ar-DZ" dirty="0" err="1" smtClean="0">
                <a:solidFill>
                  <a:schemeClr val="tx1"/>
                </a:solidFill>
              </a:rPr>
              <a:t>و</a:t>
            </a:r>
            <a:r>
              <a:rPr lang="ar-DZ" dirty="0" smtClean="0">
                <a:solidFill>
                  <a:schemeClr val="tx1"/>
                </a:solidFill>
              </a:rPr>
              <a:t> تطور استعمال الشيكات في التداول فإن أفكار لو تم تطويرها من قبل الاقتصادي البريطاني </a:t>
            </a:r>
            <a:r>
              <a:rPr lang="ar-DZ" dirty="0" err="1" smtClean="0">
                <a:solidFill>
                  <a:schemeClr val="tx1"/>
                </a:solidFill>
              </a:rPr>
              <a:t>ماكليود</a:t>
            </a:r>
            <a:r>
              <a:rPr lang="ar-DZ" dirty="0" smtClean="0">
                <a:solidFill>
                  <a:schemeClr val="tx1"/>
                </a:solidFill>
              </a:rPr>
              <a:t> (1821- 1902). و بالمقارنة مع لو فإن </a:t>
            </a:r>
            <a:r>
              <a:rPr lang="ar-DZ" dirty="0" err="1" smtClean="0">
                <a:solidFill>
                  <a:schemeClr val="tx1"/>
                </a:solidFill>
              </a:rPr>
              <a:t>ماكليود</a:t>
            </a:r>
            <a:r>
              <a:rPr lang="ar-DZ" dirty="0" smtClean="0">
                <a:solidFill>
                  <a:schemeClr val="tx1"/>
                </a:solidFill>
              </a:rPr>
              <a:t> انطلق ليس فقط من النقود الورقية، </a:t>
            </a:r>
            <a:r>
              <a:rPr lang="ar-DZ" dirty="0" err="1" smtClean="0">
                <a:solidFill>
                  <a:schemeClr val="tx1"/>
                </a:solidFill>
              </a:rPr>
              <a:t>و</a:t>
            </a:r>
            <a:r>
              <a:rPr lang="ar-DZ" dirty="0" smtClean="0">
                <a:solidFill>
                  <a:schemeClr val="tx1"/>
                </a:solidFill>
              </a:rPr>
              <a:t> لكن أيضا من النقود الائتمانية التي تصدرها البنوك التجارية (نقود الودائع) من خلال نشاطها المتعلق بتلقي الودائع </a:t>
            </a:r>
            <a:r>
              <a:rPr lang="ar-DZ" dirty="0" err="1" smtClean="0">
                <a:solidFill>
                  <a:schemeClr val="tx1"/>
                </a:solidFill>
              </a:rPr>
              <a:t>و</a:t>
            </a:r>
            <a:r>
              <a:rPr lang="ar-DZ" dirty="0" smtClean="0">
                <a:solidFill>
                  <a:schemeClr val="tx1"/>
                </a:solidFill>
              </a:rPr>
              <a:t> تقديم القروض. و بذلك فقد اعتمد على نشاط بنوك الإصدار (التي تصدر النقود الورقية)، </a:t>
            </a:r>
            <a:r>
              <a:rPr lang="ar-DZ" dirty="0" err="1" smtClean="0">
                <a:solidFill>
                  <a:schemeClr val="tx1"/>
                </a:solidFill>
              </a:rPr>
              <a:t>و</a:t>
            </a:r>
            <a:r>
              <a:rPr lang="ar-DZ" dirty="0" smtClean="0">
                <a:solidFill>
                  <a:schemeClr val="tx1"/>
                </a:solidFill>
              </a:rPr>
              <a:t> أيضا البنوك التجارية (التي تصدر نقود الودائع)</a:t>
            </a:r>
            <a:endParaRPr lang="fr-FR" dirty="0">
              <a:solidFill>
                <a:schemeClr val="tx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42910" y="0"/>
            <a:ext cx="7772400" cy="1470025"/>
          </a:xfrm>
        </p:spPr>
        <p:txBody>
          <a:bodyPr>
            <a:normAutofit/>
          </a:bodyPr>
          <a:lstStyle/>
          <a:p>
            <a:pPr rtl="1"/>
            <a:r>
              <a:rPr lang="ar-DZ" sz="3600" b="1" dirty="0" smtClean="0"/>
              <a:t>ثانيا: النظرية الرأسمالية للائتمان</a:t>
            </a:r>
            <a:endParaRPr lang="fr-FR" sz="3600" dirty="0"/>
          </a:p>
        </p:txBody>
      </p:sp>
      <p:sp>
        <p:nvSpPr>
          <p:cNvPr id="3" name="Sous-titre 2"/>
          <p:cNvSpPr>
            <a:spLocks noGrp="1"/>
          </p:cNvSpPr>
          <p:nvPr>
            <p:ph type="subTitle" idx="1"/>
          </p:nvPr>
        </p:nvSpPr>
        <p:spPr>
          <a:xfrm>
            <a:off x="285720" y="1643050"/>
            <a:ext cx="8501122" cy="4786346"/>
          </a:xfrm>
        </p:spPr>
        <p:txBody>
          <a:bodyPr>
            <a:normAutofit/>
          </a:bodyPr>
          <a:lstStyle/>
          <a:p>
            <a:pPr algn="just" rtl="1"/>
            <a:r>
              <a:rPr lang="ar-DZ" dirty="0" smtClean="0">
                <a:solidFill>
                  <a:schemeClr val="tx1"/>
                </a:solidFill>
              </a:rPr>
              <a:t>و في مؤلفاته " أسس الاقتصاد السياسي " </a:t>
            </a:r>
            <a:r>
              <a:rPr lang="ar-DZ" dirty="0" err="1" smtClean="0">
                <a:solidFill>
                  <a:schemeClr val="tx1"/>
                </a:solidFill>
              </a:rPr>
              <a:t>و</a:t>
            </a:r>
            <a:r>
              <a:rPr lang="ar-DZ" dirty="0" smtClean="0">
                <a:solidFill>
                  <a:schemeClr val="tx1"/>
                </a:solidFill>
              </a:rPr>
              <a:t> " نظرية </a:t>
            </a:r>
            <a:r>
              <a:rPr lang="ar-DZ" dirty="0" err="1" smtClean="0">
                <a:solidFill>
                  <a:schemeClr val="tx1"/>
                </a:solidFill>
              </a:rPr>
              <a:t>و</a:t>
            </a:r>
            <a:r>
              <a:rPr lang="ar-DZ" dirty="0" smtClean="0">
                <a:solidFill>
                  <a:schemeClr val="tx1"/>
                </a:solidFill>
              </a:rPr>
              <a:t> واقع العمل المصرفي " ذهب </a:t>
            </a:r>
            <a:r>
              <a:rPr lang="ar-DZ" dirty="0" err="1" smtClean="0">
                <a:solidFill>
                  <a:schemeClr val="tx1"/>
                </a:solidFill>
              </a:rPr>
              <a:t>ميكليود</a:t>
            </a:r>
            <a:r>
              <a:rPr lang="ar-DZ" dirty="0" smtClean="0">
                <a:solidFill>
                  <a:schemeClr val="tx1"/>
                </a:solidFill>
              </a:rPr>
              <a:t> إلى ما يلي:</a:t>
            </a:r>
            <a:endParaRPr lang="fr-FR" dirty="0" smtClean="0">
              <a:solidFill>
                <a:schemeClr val="tx1"/>
              </a:solidFill>
            </a:endParaRPr>
          </a:p>
          <a:p>
            <a:pPr lvl="0" algn="just" rtl="1">
              <a:buFont typeface="Wingdings" pitchFamily="2" charset="2"/>
              <a:buChar char="ü"/>
            </a:pPr>
            <a:r>
              <a:rPr lang="ar-DZ" dirty="0" smtClean="0">
                <a:solidFill>
                  <a:schemeClr val="tx1"/>
                </a:solidFill>
              </a:rPr>
              <a:t> الائتمان </a:t>
            </a:r>
            <a:r>
              <a:rPr lang="ar-DZ" dirty="0" err="1" smtClean="0">
                <a:solidFill>
                  <a:schemeClr val="tx1"/>
                </a:solidFill>
              </a:rPr>
              <a:t>و</a:t>
            </a:r>
            <a:r>
              <a:rPr lang="ar-DZ" dirty="0" smtClean="0">
                <a:solidFill>
                  <a:schemeClr val="tx1"/>
                </a:solidFill>
              </a:rPr>
              <a:t> النقود هي قوة شرائية</a:t>
            </a:r>
            <a:endParaRPr lang="fr-FR" dirty="0" smtClean="0">
              <a:solidFill>
                <a:schemeClr val="tx1"/>
              </a:solidFill>
            </a:endParaRPr>
          </a:p>
          <a:p>
            <a:pPr lvl="0" algn="just" rtl="1">
              <a:buFont typeface="Wingdings" pitchFamily="2" charset="2"/>
              <a:buChar char="ü"/>
            </a:pPr>
            <a:r>
              <a:rPr lang="ar-DZ" dirty="0" smtClean="0">
                <a:solidFill>
                  <a:schemeClr val="tx1"/>
                </a:solidFill>
              </a:rPr>
              <a:t> و </a:t>
            </a:r>
            <a:r>
              <a:rPr lang="ar-DZ" dirty="0" smtClean="0">
                <a:solidFill>
                  <a:schemeClr val="tx1"/>
                </a:solidFill>
              </a:rPr>
              <a:t>كل ما يحمل قوة شرائية يعتبر ثروة</a:t>
            </a:r>
            <a:endParaRPr lang="fr-FR" dirty="0" smtClean="0">
              <a:solidFill>
                <a:schemeClr val="tx1"/>
              </a:solidFill>
            </a:endParaRPr>
          </a:p>
          <a:p>
            <a:pPr lvl="0" algn="just" rtl="1">
              <a:buFont typeface="Wingdings" pitchFamily="2" charset="2"/>
              <a:buChar char="ü"/>
            </a:pPr>
            <a:r>
              <a:rPr lang="ar-DZ" dirty="0" smtClean="0">
                <a:solidFill>
                  <a:schemeClr val="tx1"/>
                </a:solidFill>
              </a:rPr>
              <a:t> لذلك </a:t>
            </a:r>
            <a:r>
              <a:rPr lang="ar-DZ" dirty="0" smtClean="0">
                <a:solidFill>
                  <a:schemeClr val="tx1"/>
                </a:solidFill>
              </a:rPr>
              <a:t>فإن النقود </a:t>
            </a:r>
            <a:r>
              <a:rPr lang="ar-DZ" dirty="0" err="1" smtClean="0">
                <a:solidFill>
                  <a:schemeClr val="tx1"/>
                </a:solidFill>
              </a:rPr>
              <a:t>و</a:t>
            </a:r>
            <a:r>
              <a:rPr lang="ar-DZ" dirty="0" smtClean="0">
                <a:solidFill>
                  <a:schemeClr val="tx1"/>
                </a:solidFill>
              </a:rPr>
              <a:t> الائتمان هي ثروة</a:t>
            </a:r>
            <a:endParaRPr lang="fr-FR" dirty="0" smtClean="0">
              <a:solidFill>
                <a:schemeClr val="tx1"/>
              </a:solidFill>
            </a:endParaRPr>
          </a:p>
          <a:p>
            <a:pPr lvl="0" algn="just" rtl="1">
              <a:buFont typeface="Wingdings" pitchFamily="2" charset="2"/>
              <a:buChar char="ü"/>
            </a:pPr>
            <a:r>
              <a:rPr lang="ar-DZ" dirty="0" smtClean="0">
                <a:solidFill>
                  <a:schemeClr val="tx1"/>
                </a:solidFill>
              </a:rPr>
              <a:t> الائتمان </a:t>
            </a:r>
            <a:r>
              <a:rPr lang="ar-DZ" dirty="0" smtClean="0">
                <a:solidFill>
                  <a:schemeClr val="tx1"/>
                </a:solidFill>
              </a:rPr>
              <a:t>يحقق الربح، إذا فهو يعتبر رأسمالا منتجا</a:t>
            </a:r>
            <a:endParaRPr lang="fr-FR" dirty="0" smtClean="0">
              <a:solidFill>
                <a:schemeClr val="tx1"/>
              </a:solidFill>
            </a:endParaRPr>
          </a:p>
          <a:p>
            <a:pPr algn="just" rtl="1">
              <a:buFont typeface="Wingdings" pitchFamily="2" charset="2"/>
              <a:buChar char="ü"/>
            </a:pPr>
            <a:r>
              <a:rPr lang="ar-DZ" dirty="0" smtClean="0">
                <a:solidFill>
                  <a:schemeClr val="tx1"/>
                </a:solidFill>
              </a:rPr>
              <a:t> البنوك </a:t>
            </a:r>
            <a:r>
              <a:rPr lang="ar-DZ" dirty="0" smtClean="0">
                <a:solidFill>
                  <a:schemeClr val="tx1"/>
                </a:solidFill>
              </a:rPr>
              <a:t>هي صانعة الائتمان </a:t>
            </a:r>
            <a:r>
              <a:rPr lang="ar-DZ" dirty="0" err="1" smtClean="0">
                <a:solidFill>
                  <a:schemeClr val="tx1"/>
                </a:solidFill>
              </a:rPr>
              <a:t>و</a:t>
            </a:r>
            <a:r>
              <a:rPr lang="ar-DZ" dirty="0" smtClean="0">
                <a:solidFill>
                  <a:schemeClr val="tx1"/>
                </a:solidFill>
              </a:rPr>
              <a:t> بالتالي فهي تصنع رأس المال</a:t>
            </a:r>
            <a:endParaRPr lang="fr-FR" dirty="0">
              <a:solidFill>
                <a:schemeClr val="tx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42910" y="0"/>
            <a:ext cx="7772400" cy="1470025"/>
          </a:xfrm>
        </p:spPr>
        <p:txBody>
          <a:bodyPr>
            <a:normAutofit/>
          </a:bodyPr>
          <a:lstStyle/>
          <a:p>
            <a:pPr rtl="1"/>
            <a:r>
              <a:rPr lang="ar-DZ" sz="3600" b="1" dirty="0" smtClean="0"/>
              <a:t>ثانيا: النظرية الرأسمالية للائتمان</a:t>
            </a:r>
            <a:endParaRPr lang="fr-FR" sz="3600" dirty="0"/>
          </a:p>
        </p:txBody>
      </p:sp>
      <p:sp>
        <p:nvSpPr>
          <p:cNvPr id="3" name="Sous-titre 2"/>
          <p:cNvSpPr>
            <a:spLocks noGrp="1"/>
          </p:cNvSpPr>
          <p:nvPr>
            <p:ph type="subTitle" idx="1"/>
          </p:nvPr>
        </p:nvSpPr>
        <p:spPr>
          <a:xfrm>
            <a:off x="285720" y="1643050"/>
            <a:ext cx="8501122" cy="4786346"/>
          </a:xfrm>
        </p:spPr>
        <p:txBody>
          <a:bodyPr>
            <a:normAutofit/>
          </a:bodyPr>
          <a:lstStyle/>
          <a:p>
            <a:pPr algn="just" rtl="1"/>
            <a:r>
              <a:rPr lang="ar-DZ" dirty="0" smtClean="0">
                <a:solidFill>
                  <a:schemeClr val="tx1"/>
                </a:solidFill>
              </a:rPr>
              <a:t>من خلال ما سبق حول تحليل ما </a:t>
            </a:r>
            <a:r>
              <a:rPr lang="ar-DZ" dirty="0" err="1" smtClean="0">
                <a:solidFill>
                  <a:schemeClr val="tx1"/>
                </a:solidFill>
              </a:rPr>
              <a:t>كليود</a:t>
            </a:r>
            <a:r>
              <a:rPr lang="ar-DZ" dirty="0" smtClean="0">
                <a:solidFill>
                  <a:schemeClr val="tx1"/>
                </a:solidFill>
              </a:rPr>
              <a:t> يمكن إيراد الملاحظات التالية:</a:t>
            </a:r>
            <a:endParaRPr lang="fr-FR" dirty="0" smtClean="0">
              <a:solidFill>
                <a:schemeClr val="tx1"/>
              </a:solidFill>
            </a:endParaRPr>
          </a:p>
          <a:p>
            <a:pPr lvl="0" algn="just" rtl="1">
              <a:buFont typeface="Wingdings" pitchFamily="2" charset="2"/>
              <a:buChar char="ü"/>
            </a:pPr>
            <a:r>
              <a:rPr lang="ar-DZ" dirty="0" smtClean="0">
                <a:solidFill>
                  <a:schemeClr val="tx1"/>
                </a:solidFill>
              </a:rPr>
              <a:t> لقد </a:t>
            </a:r>
            <a:r>
              <a:rPr lang="ar-DZ" dirty="0" smtClean="0">
                <a:solidFill>
                  <a:schemeClr val="tx1"/>
                </a:solidFill>
              </a:rPr>
              <a:t>أخطأ في الجمع بين الائتمان </a:t>
            </a:r>
            <a:r>
              <a:rPr lang="ar-DZ" dirty="0" err="1" smtClean="0">
                <a:solidFill>
                  <a:schemeClr val="tx1"/>
                </a:solidFill>
              </a:rPr>
              <a:t>و</a:t>
            </a:r>
            <a:r>
              <a:rPr lang="ar-DZ" dirty="0" smtClean="0">
                <a:solidFill>
                  <a:schemeClr val="tx1"/>
                </a:solidFill>
              </a:rPr>
              <a:t> النقود انطلاقا من وظيفة النقود كوسيلة دفع، لا شك أن للنقود علاقة بالقرض، لكن وجود هذه العلاقة لا يعني بأنهما شيء واحد.</a:t>
            </a:r>
            <a:endParaRPr lang="fr-FR" dirty="0" smtClean="0">
              <a:solidFill>
                <a:schemeClr val="tx1"/>
              </a:solidFill>
            </a:endParaRPr>
          </a:p>
          <a:p>
            <a:pPr lvl="0" algn="just" rtl="1">
              <a:buFont typeface="Wingdings" pitchFamily="2" charset="2"/>
              <a:buChar char="ü"/>
            </a:pPr>
            <a:r>
              <a:rPr lang="ar-DZ" dirty="0" smtClean="0">
                <a:solidFill>
                  <a:schemeClr val="tx1"/>
                </a:solidFill>
              </a:rPr>
              <a:t> ليس </a:t>
            </a:r>
            <a:r>
              <a:rPr lang="ar-DZ" dirty="0" smtClean="0">
                <a:solidFill>
                  <a:schemeClr val="tx1"/>
                </a:solidFill>
              </a:rPr>
              <a:t>صحيحا أن القرض </a:t>
            </a:r>
            <a:r>
              <a:rPr lang="ar-DZ" dirty="0" err="1" smtClean="0">
                <a:solidFill>
                  <a:schemeClr val="tx1"/>
                </a:solidFill>
              </a:rPr>
              <a:t>و</a:t>
            </a:r>
            <a:r>
              <a:rPr lang="ar-DZ" dirty="0" smtClean="0">
                <a:solidFill>
                  <a:schemeClr val="tx1"/>
                </a:solidFill>
              </a:rPr>
              <a:t> النقود </a:t>
            </a:r>
            <a:r>
              <a:rPr lang="ar-DZ" dirty="0" err="1" smtClean="0">
                <a:solidFill>
                  <a:schemeClr val="tx1"/>
                </a:solidFill>
              </a:rPr>
              <a:t>و</a:t>
            </a:r>
            <a:r>
              <a:rPr lang="ar-DZ" dirty="0" smtClean="0">
                <a:solidFill>
                  <a:schemeClr val="tx1"/>
                </a:solidFill>
              </a:rPr>
              <a:t> الثروة شيء واحد، لأنه يعتبر الثروة كل شيء يمكن مبادلته، أي أن السند التجاري </a:t>
            </a:r>
            <a:r>
              <a:rPr lang="ar-DZ" dirty="0" err="1" smtClean="0">
                <a:solidFill>
                  <a:schemeClr val="tx1"/>
                </a:solidFill>
              </a:rPr>
              <a:t>و</a:t>
            </a:r>
            <a:r>
              <a:rPr lang="ar-DZ" dirty="0" smtClean="0">
                <a:solidFill>
                  <a:schemeClr val="tx1"/>
                </a:solidFill>
              </a:rPr>
              <a:t> الشيك </a:t>
            </a:r>
            <a:r>
              <a:rPr lang="ar-DZ" dirty="0" err="1" smtClean="0">
                <a:solidFill>
                  <a:schemeClr val="tx1"/>
                </a:solidFill>
              </a:rPr>
              <a:t>و</a:t>
            </a:r>
            <a:r>
              <a:rPr lang="ar-DZ" dirty="0" smtClean="0">
                <a:solidFill>
                  <a:schemeClr val="tx1"/>
                </a:solidFill>
              </a:rPr>
              <a:t> الأوراق المصرفية </a:t>
            </a:r>
            <a:r>
              <a:rPr lang="ar-DZ" dirty="0" err="1" smtClean="0">
                <a:solidFill>
                  <a:schemeClr val="tx1"/>
                </a:solidFill>
              </a:rPr>
              <a:t>و</a:t>
            </a:r>
            <a:r>
              <a:rPr lang="ar-DZ" dirty="0" smtClean="0">
                <a:solidFill>
                  <a:schemeClr val="tx1"/>
                </a:solidFill>
              </a:rPr>
              <a:t> السندات </a:t>
            </a:r>
            <a:r>
              <a:rPr lang="ar-DZ" dirty="0" err="1" smtClean="0">
                <a:solidFill>
                  <a:schemeClr val="tx1"/>
                </a:solidFill>
              </a:rPr>
              <a:t>و</a:t>
            </a:r>
            <a:r>
              <a:rPr lang="ar-DZ" dirty="0" smtClean="0">
                <a:solidFill>
                  <a:schemeClr val="tx1"/>
                </a:solidFill>
              </a:rPr>
              <a:t> الأسهم كلها ثروة، </a:t>
            </a:r>
            <a:r>
              <a:rPr lang="ar-DZ" dirty="0" err="1" smtClean="0">
                <a:solidFill>
                  <a:schemeClr val="tx1"/>
                </a:solidFill>
              </a:rPr>
              <a:t>و</a:t>
            </a:r>
            <a:r>
              <a:rPr lang="ar-DZ" dirty="0" smtClean="0">
                <a:solidFill>
                  <a:schemeClr val="tx1"/>
                </a:solidFill>
              </a:rPr>
              <a:t> هذا ما يمثل وجهة نظر المصرفي أو المتعامل في البورصة.</a:t>
            </a:r>
            <a:endParaRPr lang="fr-FR" dirty="0">
              <a:solidFill>
                <a:schemeClr val="tx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42910" y="0"/>
            <a:ext cx="7772400" cy="1470025"/>
          </a:xfrm>
        </p:spPr>
        <p:txBody>
          <a:bodyPr>
            <a:normAutofit/>
          </a:bodyPr>
          <a:lstStyle/>
          <a:p>
            <a:pPr rtl="1"/>
            <a:r>
              <a:rPr lang="ar-DZ" sz="3600" b="1" dirty="0" smtClean="0"/>
              <a:t>ثانيا: النظرية الرأسمالية للائتمان</a:t>
            </a:r>
            <a:endParaRPr lang="fr-FR" sz="3600" dirty="0"/>
          </a:p>
        </p:txBody>
      </p:sp>
      <p:sp>
        <p:nvSpPr>
          <p:cNvPr id="3" name="Sous-titre 2"/>
          <p:cNvSpPr>
            <a:spLocks noGrp="1"/>
          </p:cNvSpPr>
          <p:nvPr>
            <p:ph type="subTitle" idx="1"/>
          </p:nvPr>
        </p:nvSpPr>
        <p:spPr>
          <a:xfrm>
            <a:off x="285720" y="1643050"/>
            <a:ext cx="8501122" cy="4786346"/>
          </a:xfrm>
        </p:spPr>
        <p:txBody>
          <a:bodyPr>
            <a:normAutofit/>
          </a:bodyPr>
          <a:lstStyle/>
          <a:p>
            <a:pPr lvl="0" algn="just" rtl="1">
              <a:buFont typeface="Wingdings" pitchFamily="2" charset="2"/>
              <a:buChar char="ü"/>
            </a:pPr>
            <a:r>
              <a:rPr lang="ar-DZ" dirty="0" smtClean="0">
                <a:solidFill>
                  <a:schemeClr val="tx1"/>
                </a:solidFill>
              </a:rPr>
              <a:t> لا </a:t>
            </a:r>
            <a:r>
              <a:rPr lang="ar-DZ" dirty="0" smtClean="0">
                <a:solidFill>
                  <a:schemeClr val="tx1"/>
                </a:solidFill>
              </a:rPr>
              <a:t>يمكن الجمع بين القرض </a:t>
            </a:r>
            <a:r>
              <a:rPr lang="ar-DZ" dirty="0" err="1" smtClean="0">
                <a:solidFill>
                  <a:schemeClr val="tx1"/>
                </a:solidFill>
              </a:rPr>
              <a:t>و</a:t>
            </a:r>
            <a:r>
              <a:rPr lang="ar-DZ" dirty="0" smtClean="0">
                <a:solidFill>
                  <a:schemeClr val="tx1"/>
                </a:solidFill>
              </a:rPr>
              <a:t> رأس المال، لأن القرض يمثل شكل معين لحركة رأس المال المقترض، فالقيمة المقدمة على شكل قرض يمكن أن تتحول إلى رأسمال سواء لدى المقرض أو المقترض، لكن القرض بحد ذاته ليس رأسمالا.</a:t>
            </a:r>
            <a:endParaRPr lang="fr-FR" dirty="0" smtClean="0">
              <a:solidFill>
                <a:schemeClr val="tx1"/>
              </a:solidFill>
            </a:endParaRPr>
          </a:p>
          <a:p>
            <a:pPr algn="just" rtl="1">
              <a:buFont typeface="Wingdings" pitchFamily="2" charset="2"/>
              <a:buChar char="ü"/>
            </a:pPr>
            <a:r>
              <a:rPr lang="ar-DZ" dirty="0" smtClean="0">
                <a:solidFill>
                  <a:schemeClr val="tx1"/>
                </a:solidFill>
              </a:rPr>
              <a:t> إن </a:t>
            </a:r>
            <a:r>
              <a:rPr lang="ar-DZ" dirty="0" smtClean="0">
                <a:solidFill>
                  <a:schemeClr val="tx1"/>
                </a:solidFill>
              </a:rPr>
              <a:t>البنوك لا تصنع رأس المال، </a:t>
            </a:r>
            <a:r>
              <a:rPr lang="ar-DZ" dirty="0" err="1" smtClean="0">
                <a:solidFill>
                  <a:schemeClr val="tx1"/>
                </a:solidFill>
              </a:rPr>
              <a:t>و</a:t>
            </a:r>
            <a:r>
              <a:rPr lang="ar-DZ" dirty="0" smtClean="0">
                <a:solidFill>
                  <a:schemeClr val="tx1"/>
                </a:solidFill>
              </a:rPr>
              <a:t> القرض ليس رأسمالا، فالبنوك عندما تقدم قرضا فإنها لا تصنع رأسمالا فعليا، بالإضافة لذلك فإن </a:t>
            </a:r>
            <a:r>
              <a:rPr lang="ar-DZ" dirty="0" err="1" smtClean="0">
                <a:solidFill>
                  <a:schemeClr val="tx1"/>
                </a:solidFill>
              </a:rPr>
              <a:t>ماكليود</a:t>
            </a:r>
            <a:r>
              <a:rPr lang="ar-DZ" dirty="0" smtClean="0">
                <a:solidFill>
                  <a:schemeClr val="tx1"/>
                </a:solidFill>
              </a:rPr>
              <a:t> تجاهل أن حجم القرض المصرفي إنما يتحدد بالظروف الموضوعية لعملية إعادة الإنتاج </a:t>
            </a:r>
            <a:r>
              <a:rPr lang="ar-DZ" dirty="0" err="1" smtClean="0">
                <a:solidFill>
                  <a:schemeClr val="tx1"/>
                </a:solidFill>
              </a:rPr>
              <a:t>و</a:t>
            </a:r>
            <a:r>
              <a:rPr lang="ar-DZ" dirty="0" smtClean="0">
                <a:solidFill>
                  <a:schemeClr val="tx1"/>
                </a:solidFill>
              </a:rPr>
              <a:t> ليس برغبة البنوك فقط </a:t>
            </a:r>
            <a:endParaRPr lang="fr-FR" dirty="0">
              <a:solidFill>
                <a:schemeClr val="tx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42910" y="0"/>
            <a:ext cx="7772400" cy="1470025"/>
          </a:xfrm>
        </p:spPr>
        <p:txBody>
          <a:bodyPr>
            <a:normAutofit/>
          </a:bodyPr>
          <a:lstStyle/>
          <a:p>
            <a:pPr rtl="1"/>
            <a:r>
              <a:rPr lang="ar-DZ" sz="3600" b="1" dirty="0" smtClean="0"/>
              <a:t>ثانيا: النظرية الرأسمالية للائتمان</a:t>
            </a:r>
            <a:endParaRPr lang="fr-FR" sz="3600" dirty="0"/>
          </a:p>
        </p:txBody>
      </p:sp>
      <p:sp>
        <p:nvSpPr>
          <p:cNvPr id="3" name="Sous-titre 2"/>
          <p:cNvSpPr>
            <a:spLocks noGrp="1"/>
          </p:cNvSpPr>
          <p:nvPr>
            <p:ph type="subTitle" idx="1"/>
          </p:nvPr>
        </p:nvSpPr>
        <p:spPr>
          <a:xfrm>
            <a:off x="285720" y="1643050"/>
            <a:ext cx="8501122" cy="4786346"/>
          </a:xfrm>
        </p:spPr>
        <p:txBody>
          <a:bodyPr>
            <a:normAutofit/>
          </a:bodyPr>
          <a:lstStyle/>
          <a:p>
            <a:pPr algn="just" rtl="1"/>
            <a:r>
              <a:rPr lang="ar-DZ" dirty="0" smtClean="0">
                <a:solidFill>
                  <a:schemeClr val="tx1"/>
                </a:solidFill>
              </a:rPr>
              <a:t>	من </a:t>
            </a:r>
            <a:r>
              <a:rPr lang="ar-DZ" dirty="0" smtClean="0">
                <a:solidFill>
                  <a:schemeClr val="tx1"/>
                </a:solidFill>
              </a:rPr>
              <a:t>أهم أنصار هذه النظرية في القرن العشرين: المصرفي الألماني: هان </a:t>
            </a:r>
            <a:r>
              <a:rPr lang="ar-DZ" dirty="0" err="1" smtClean="0">
                <a:solidFill>
                  <a:schemeClr val="tx1"/>
                </a:solidFill>
              </a:rPr>
              <a:t>و</a:t>
            </a:r>
            <a:r>
              <a:rPr lang="ar-DZ" dirty="0" smtClean="0">
                <a:solidFill>
                  <a:schemeClr val="tx1"/>
                </a:solidFill>
              </a:rPr>
              <a:t> النمساوي </a:t>
            </a:r>
            <a:r>
              <a:rPr lang="ar-DZ" dirty="0" err="1" smtClean="0">
                <a:solidFill>
                  <a:schemeClr val="tx1"/>
                </a:solidFill>
              </a:rPr>
              <a:t>شومبيتر</a:t>
            </a:r>
            <a:r>
              <a:rPr lang="ar-DZ" dirty="0" smtClean="0">
                <a:solidFill>
                  <a:schemeClr val="tx1"/>
                </a:solidFill>
              </a:rPr>
              <a:t> في الفترة (1883- 1950)، ثم الإنجليزي </a:t>
            </a:r>
            <a:r>
              <a:rPr lang="ar-DZ" dirty="0" err="1" smtClean="0">
                <a:solidFill>
                  <a:schemeClr val="tx1"/>
                </a:solidFill>
              </a:rPr>
              <a:t>كينز</a:t>
            </a:r>
            <a:r>
              <a:rPr lang="ar-DZ" dirty="0" smtClean="0">
                <a:solidFill>
                  <a:schemeClr val="tx1"/>
                </a:solidFill>
              </a:rPr>
              <a:t> و الأمريكي </a:t>
            </a:r>
            <a:r>
              <a:rPr lang="ar-DZ" dirty="0" err="1" smtClean="0">
                <a:solidFill>
                  <a:schemeClr val="tx1"/>
                </a:solidFill>
              </a:rPr>
              <a:t>هانسن</a:t>
            </a:r>
            <a:r>
              <a:rPr lang="ar-DZ" dirty="0" smtClean="0">
                <a:solidFill>
                  <a:schemeClr val="tx1"/>
                </a:solidFill>
              </a:rPr>
              <a:t>.</a:t>
            </a:r>
            <a:endParaRPr lang="fr-FR" dirty="0" smtClean="0">
              <a:solidFill>
                <a:schemeClr val="tx1"/>
              </a:solidFill>
            </a:endParaRPr>
          </a:p>
          <a:p>
            <a:pPr algn="just" rtl="1"/>
            <a:r>
              <a:rPr lang="ar-DZ" dirty="0" smtClean="0">
                <a:solidFill>
                  <a:schemeClr val="tx1"/>
                </a:solidFill>
              </a:rPr>
              <a:t>لقد قامت آراء أنصار هذه النظرية </a:t>
            </a:r>
            <a:r>
              <a:rPr lang="ar-DZ" dirty="0" err="1" smtClean="0">
                <a:solidFill>
                  <a:schemeClr val="tx1"/>
                </a:solidFill>
              </a:rPr>
              <a:t>ل</a:t>
            </a:r>
            <a:r>
              <a:rPr lang="ar-DZ" dirty="0" smtClean="0">
                <a:solidFill>
                  <a:schemeClr val="tx1"/>
                </a:solidFill>
              </a:rPr>
              <a:t> هان </a:t>
            </a:r>
            <a:r>
              <a:rPr lang="ar-DZ" dirty="0" err="1" smtClean="0">
                <a:solidFill>
                  <a:schemeClr val="tx1"/>
                </a:solidFill>
              </a:rPr>
              <a:t>و</a:t>
            </a:r>
            <a:r>
              <a:rPr lang="ar-DZ" dirty="0" smtClean="0">
                <a:solidFill>
                  <a:schemeClr val="tx1"/>
                </a:solidFill>
              </a:rPr>
              <a:t> </a:t>
            </a:r>
            <a:r>
              <a:rPr lang="ar-DZ" dirty="0" err="1" smtClean="0">
                <a:solidFill>
                  <a:schemeClr val="tx1"/>
                </a:solidFill>
              </a:rPr>
              <a:t>شومبيتر</a:t>
            </a:r>
            <a:r>
              <a:rPr lang="ar-DZ" dirty="0" smtClean="0">
                <a:solidFill>
                  <a:schemeClr val="tx1"/>
                </a:solidFill>
              </a:rPr>
              <a:t> على الفكرة التالية: أن الأصول لدى البنوك (قروض البنوك) تتكون قبل الخصوم (الودائع لدى البنوك)، </a:t>
            </a:r>
            <a:r>
              <a:rPr lang="ar-DZ" dirty="0" err="1" smtClean="0">
                <a:solidFill>
                  <a:schemeClr val="tx1"/>
                </a:solidFill>
              </a:rPr>
              <a:t>و</a:t>
            </a:r>
            <a:r>
              <a:rPr lang="ar-DZ" dirty="0" smtClean="0">
                <a:solidFill>
                  <a:schemeClr val="tx1"/>
                </a:solidFill>
              </a:rPr>
              <a:t> القروض تخلق الودائع </a:t>
            </a:r>
            <a:r>
              <a:rPr lang="ar-DZ" dirty="0" err="1" smtClean="0">
                <a:solidFill>
                  <a:schemeClr val="tx1"/>
                </a:solidFill>
              </a:rPr>
              <a:t>و</a:t>
            </a:r>
            <a:r>
              <a:rPr lang="ar-DZ" dirty="0" smtClean="0">
                <a:solidFill>
                  <a:schemeClr val="tx1"/>
                </a:solidFill>
              </a:rPr>
              <a:t> بالتالي تخلق رأس المال</a:t>
            </a:r>
            <a:endParaRPr lang="fr-FR" dirty="0">
              <a:solidFill>
                <a:schemeClr val="tx1"/>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42910" y="0"/>
            <a:ext cx="7772400" cy="1470025"/>
          </a:xfrm>
        </p:spPr>
        <p:txBody>
          <a:bodyPr>
            <a:normAutofit/>
          </a:bodyPr>
          <a:lstStyle/>
          <a:p>
            <a:pPr rtl="1"/>
            <a:r>
              <a:rPr lang="ar-DZ" sz="3600" b="1" dirty="0" smtClean="0"/>
              <a:t>ثانيا: النظرية الرأسمالية للائتمان</a:t>
            </a:r>
            <a:endParaRPr lang="fr-FR" sz="3600" dirty="0"/>
          </a:p>
        </p:txBody>
      </p:sp>
      <p:sp>
        <p:nvSpPr>
          <p:cNvPr id="3" name="Sous-titre 2"/>
          <p:cNvSpPr>
            <a:spLocks noGrp="1"/>
          </p:cNvSpPr>
          <p:nvPr>
            <p:ph type="subTitle" idx="1"/>
          </p:nvPr>
        </p:nvSpPr>
        <p:spPr>
          <a:xfrm>
            <a:off x="285720" y="1643050"/>
            <a:ext cx="8501122" cy="4786346"/>
          </a:xfrm>
        </p:spPr>
        <p:txBody>
          <a:bodyPr>
            <a:normAutofit/>
          </a:bodyPr>
          <a:lstStyle/>
          <a:p>
            <a:pPr algn="just" rtl="1"/>
            <a:r>
              <a:rPr lang="ar-DZ" dirty="0" smtClean="0">
                <a:solidFill>
                  <a:schemeClr val="tx1"/>
                </a:solidFill>
              </a:rPr>
              <a:t>	إن </a:t>
            </a:r>
            <a:r>
              <a:rPr lang="ar-DZ" dirty="0" smtClean="0">
                <a:solidFill>
                  <a:schemeClr val="tx1"/>
                </a:solidFill>
              </a:rPr>
              <a:t>الائتمان غير محدود </a:t>
            </a:r>
            <a:r>
              <a:rPr lang="ar-DZ" dirty="0" err="1" smtClean="0">
                <a:solidFill>
                  <a:schemeClr val="tx1"/>
                </a:solidFill>
              </a:rPr>
              <a:t>و</a:t>
            </a:r>
            <a:r>
              <a:rPr lang="ar-DZ" dirty="0" smtClean="0">
                <a:solidFill>
                  <a:schemeClr val="tx1"/>
                </a:solidFill>
              </a:rPr>
              <a:t> بالتالي فإن الودائع </a:t>
            </a:r>
            <a:r>
              <a:rPr lang="ar-DZ" dirty="0" err="1" smtClean="0">
                <a:solidFill>
                  <a:schemeClr val="tx1"/>
                </a:solidFill>
              </a:rPr>
              <a:t>و</a:t>
            </a:r>
            <a:r>
              <a:rPr lang="ar-DZ" dirty="0" smtClean="0">
                <a:solidFill>
                  <a:schemeClr val="tx1"/>
                </a:solidFill>
              </a:rPr>
              <a:t> رأس المال التي يخلقها هذا الائتمان تعتبر غير محدودة أيضا. و بذلك فإن القرض هو العامل الأساسي في عملية إعادة الإنتاج </a:t>
            </a:r>
            <a:r>
              <a:rPr lang="ar-DZ" dirty="0" err="1" smtClean="0">
                <a:solidFill>
                  <a:schemeClr val="tx1"/>
                </a:solidFill>
              </a:rPr>
              <a:t>و</a:t>
            </a:r>
            <a:r>
              <a:rPr lang="ar-DZ" dirty="0" smtClean="0">
                <a:solidFill>
                  <a:schemeClr val="tx1"/>
                </a:solidFill>
              </a:rPr>
              <a:t> تحقيق التقدم الاقتصادي.</a:t>
            </a:r>
            <a:endParaRPr lang="fr-FR" dirty="0" smtClean="0">
              <a:solidFill>
                <a:schemeClr val="tx1"/>
              </a:solidFill>
            </a:endParaRPr>
          </a:p>
          <a:p>
            <a:pPr algn="just" rtl="1"/>
            <a:r>
              <a:rPr lang="ar-DZ" dirty="0" smtClean="0">
                <a:solidFill>
                  <a:schemeClr val="tx1"/>
                </a:solidFill>
              </a:rPr>
              <a:t>إن أهم خصائص النظرية الرأسمالية للائتمان لدى هان </a:t>
            </a:r>
            <a:r>
              <a:rPr lang="ar-DZ" dirty="0" err="1" smtClean="0">
                <a:solidFill>
                  <a:schemeClr val="tx1"/>
                </a:solidFill>
              </a:rPr>
              <a:t>و</a:t>
            </a:r>
            <a:r>
              <a:rPr lang="ar-DZ" dirty="0" smtClean="0">
                <a:solidFill>
                  <a:schemeClr val="tx1"/>
                </a:solidFill>
              </a:rPr>
              <a:t> </a:t>
            </a:r>
            <a:r>
              <a:rPr lang="ar-DZ" dirty="0" err="1" smtClean="0">
                <a:solidFill>
                  <a:schemeClr val="tx1"/>
                </a:solidFill>
              </a:rPr>
              <a:t>شومبيتر</a:t>
            </a:r>
            <a:r>
              <a:rPr lang="ar-DZ" dirty="0" smtClean="0">
                <a:solidFill>
                  <a:schemeClr val="tx1"/>
                </a:solidFill>
              </a:rPr>
              <a:t> تكمن في أنها موجهة لتحقيق النمو الاقتصادي بشكل مستمر، </a:t>
            </a:r>
            <a:r>
              <a:rPr lang="ar-DZ" dirty="0" err="1" smtClean="0">
                <a:solidFill>
                  <a:schemeClr val="tx1"/>
                </a:solidFill>
              </a:rPr>
              <a:t>و</a:t>
            </a:r>
            <a:r>
              <a:rPr lang="ar-DZ" dirty="0" smtClean="0">
                <a:solidFill>
                  <a:schemeClr val="tx1"/>
                </a:solidFill>
              </a:rPr>
              <a:t> من هنا أتت تسميتها (النظرية التوسعية). يكتب هان في هذا الصدد: إن الطلب يعتبر الأول بالعلاقة مع الإنتاج، </a:t>
            </a:r>
            <a:r>
              <a:rPr lang="ar-DZ" dirty="0" err="1" smtClean="0">
                <a:solidFill>
                  <a:schemeClr val="tx1"/>
                </a:solidFill>
              </a:rPr>
              <a:t>و</a:t>
            </a:r>
            <a:r>
              <a:rPr lang="ar-DZ" dirty="0" smtClean="0">
                <a:solidFill>
                  <a:schemeClr val="tx1"/>
                </a:solidFill>
              </a:rPr>
              <a:t> هو ما تقوم البنوك بخلقه (خلق الائتمان)</a:t>
            </a:r>
            <a:r>
              <a:rPr lang="ar-DZ" dirty="0" smtClean="0"/>
              <a:t> </a:t>
            </a:r>
            <a:endParaRPr lang="fr-FR"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14348" y="0"/>
            <a:ext cx="7772400" cy="1470025"/>
          </a:xfrm>
        </p:spPr>
        <p:txBody>
          <a:bodyPr>
            <a:normAutofit/>
          </a:bodyPr>
          <a:lstStyle/>
          <a:p>
            <a:pPr rtl="1"/>
            <a:r>
              <a:rPr lang="ar-DZ" sz="3600" b="1" dirty="0" smtClean="0"/>
              <a:t>أولا: النظرية الطبيعية للائتمان في الفكر الاقتصادي التقليدي</a:t>
            </a:r>
            <a:endParaRPr lang="fr-FR" sz="3600" dirty="0"/>
          </a:p>
        </p:txBody>
      </p:sp>
      <p:sp>
        <p:nvSpPr>
          <p:cNvPr id="3" name="Sous-titre 2"/>
          <p:cNvSpPr>
            <a:spLocks noGrp="1"/>
          </p:cNvSpPr>
          <p:nvPr>
            <p:ph type="subTitle" idx="1"/>
          </p:nvPr>
        </p:nvSpPr>
        <p:spPr>
          <a:xfrm>
            <a:off x="500034" y="1714488"/>
            <a:ext cx="8286808" cy="4786346"/>
          </a:xfrm>
        </p:spPr>
        <p:txBody>
          <a:bodyPr>
            <a:normAutofit lnSpcReduction="10000"/>
          </a:bodyPr>
          <a:lstStyle/>
          <a:p>
            <a:pPr algn="just" rtl="1"/>
            <a:r>
              <a:rPr lang="ar-DZ" dirty="0" smtClean="0">
                <a:solidFill>
                  <a:schemeClr val="tx1"/>
                </a:solidFill>
              </a:rPr>
              <a:t>	</a:t>
            </a:r>
            <a:r>
              <a:rPr lang="ar-DZ" dirty="0" smtClean="0">
                <a:solidFill>
                  <a:schemeClr val="tx1"/>
                </a:solidFill>
              </a:rPr>
              <a:t>" يعتبر آدم سميث أن النقود هي مجرد أداة فنية أو تقنية تساعد على انتقال القيم المادية من طرف لآخر في عمليات التبادل، </a:t>
            </a:r>
            <a:r>
              <a:rPr lang="ar-DZ" dirty="0" err="1" smtClean="0">
                <a:solidFill>
                  <a:schemeClr val="tx1"/>
                </a:solidFill>
              </a:rPr>
              <a:t>و</a:t>
            </a:r>
            <a:r>
              <a:rPr lang="ar-DZ" dirty="0" smtClean="0">
                <a:solidFill>
                  <a:schemeClr val="tx1"/>
                </a:solidFill>
              </a:rPr>
              <a:t> بذلك فإن موضوع الائتمان هو أدوات الإنتاج التي يحصل عليها المقترض بمساعدة الائتمان. و يتوصل آدم سميث إلى استنتاج مفاده التطابق بين حركة رأس المال المقترض </a:t>
            </a:r>
            <a:r>
              <a:rPr lang="ar-DZ" dirty="0" err="1" smtClean="0">
                <a:solidFill>
                  <a:schemeClr val="tx1"/>
                </a:solidFill>
              </a:rPr>
              <a:t>و</a:t>
            </a:r>
            <a:r>
              <a:rPr lang="ar-DZ" dirty="0" smtClean="0">
                <a:solidFill>
                  <a:schemeClr val="tx1"/>
                </a:solidFill>
              </a:rPr>
              <a:t> الفعلي: حيث أن تراكم رأس المال المقترض إنما يعبر عن تراكم رأس المال الفعلي </a:t>
            </a:r>
            <a:r>
              <a:rPr lang="ar-DZ" dirty="0" err="1" smtClean="0">
                <a:solidFill>
                  <a:schemeClr val="tx1"/>
                </a:solidFill>
              </a:rPr>
              <a:t>و</a:t>
            </a:r>
            <a:r>
              <a:rPr lang="ar-DZ" dirty="0" smtClean="0">
                <a:solidFill>
                  <a:schemeClr val="tx1"/>
                </a:solidFill>
              </a:rPr>
              <a:t> الحقيقي " </a:t>
            </a:r>
            <a:endParaRPr lang="ar-DZ" dirty="0" smtClean="0">
              <a:solidFill>
                <a:schemeClr val="tx1"/>
              </a:solidFill>
            </a:endParaRPr>
          </a:p>
          <a:p>
            <a:pPr algn="just" rtl="1"/>
            <a:r>
              <a:rPr lang="ar-DZ" dirty="0" smtClean="0">
                <a:solidFill>
                  <a:schemeClr val="tx1"/>
                </a:solidFill>
              </a:rPr>
              <a:t>" لقد اعتبر آدم سميث أن الفائدة هي جزء من الأرباح يتم الحصول عليها مقابل استعمال الأموال المقترضة </a:t>
            </a:r>
            <a:r>
              <a:rPr lang="ar-DZ" dirty="0" err="1" smtClean="0">
                <a:solidFill>
                  <a:schemeClr val="tx1"/>
                </a:solidFill>
              </a:rPr>
              <a:t>و</a:t>
            </a:r>
            <a:r>
              <a:rPr lang="ar-DZ" dirty="0" smtClean="0">
                <a:solidFill>
                  <a:schemeClr val="tx1"/>
                </a:solidFill>
              </a:rPr>
              <a:t> أن نسبة الفائدة ترتبط بمعدل الأرباح " </a:t>
            </a:r>
            <a:endParaRPr lang="fr-FR" dirty="0">
              <a:solidFill>
                <a:schemeClr val="tx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42910" y="0"/>
            <a:ext cx="7772400" cy="1470025"/>
          </a:xfrm>
        </p:spPr>
        <p:txBody>
          <a:bodyPr>
            <a:normAutofit/>
          </a:bodyPr>
          <a:lstStyle/>
          <a:p>
            <a:pPr rtl="1"/>
            <a:r>
              <a:rPr lang="ar-DZ" sz="3600" b="1" dirty="0" smtClean="0"/>
              <a:t>ثانيا: النظرية الرأسمالية للائتمان</a:t>
            </a:r>
            <a:endParaRPr lang="fr-FR" sz="3600" dirty="0"/>
          </a:p>
        </p:txBody>
      </p:sp>
      <p:sp>
        <p:nvSpPr>
          <p:cNvPr id="3" name="Sous-titre 2"/>
          <p:cNvSpPr>
            <a:spLocks noGrp="1"/>
          </p:cNvSpPr>
          <p:nvPr>
            <p:ph type="subTitle" idx="1"/>
          </p:nvPr>
        </p:nvSpPr>
        <p:spPr>
          <a:xfrm>
            <a:off x="285720" y="1643050"/>
            <a:ext cx="8501122" cy="4786346"/>
          </a:xfrm>
        </p:spPr>
        <p:txBody>
          <a:bodyPr>
            <a:normAutofit fontScale="92500" lnSpcReduction="10000"/>
          </a:bodyPr>
          <a:lstStyle/>
          <a:p>
            <a:pPr algn="just" rtl="1"/>
            <a:r>
              <a:rPr lang="ar-DZ" smtClean="0">
                <a:solidFill>
                  <a:schemeClr val="tx1"/>
                </a:solidFill>
              </a:rPr>
              <a:t>	لكن </a:t>
            </a:r>
            <a:r>
              <a:rPr lang="ar-DZ" dirty="0" smtClean="0">
                <a:solidFill>
                  <a:schemeClr val="tx1"/>
                </a:solidFill>
              </a:rPr>
              <a:t>هان بذلك يتجاهل تماما الدور الحاسم للإنتاج، بالإضافة لما سبق فهو يعتبر أيضا أن العمليات الدائنة التي تمارسها البنوك (تلقي الودائع)، إنما هي ناتجة عن تقديم القروض.</a:t>
            </a:r>
            <a:endParaRPr lang="fr-FR" dirty="0" smtClean="0">
              <a:solidFill>
                <a:schemeClr val="tx1"/>
              </a:solidFill>
            </a:endParaRPr>
          </a:p>
          <a:p>
            <a:pPr algn="just" rtl="1"/>
            <a:r>
              <a:rPr lang="ar-DZ" dirty="0" smtClean="0">
                <a:solidFill>
                  <a:schemeClr val="tx1"/>
                </a:solidFill>
              </a:rPr>
              <a:t>لقد أعلن هان نظريته عام 1920، ثم قام بتطويرها بعد الحرب العالمية الثانية، </a:t>
            </a:r>
            <a:r>
              <a:rPr lang="ar-DZ" dirty="0" err="1" smtClean="0">
                <a:solidFill>
                  <a:schemeClr val="tx1"/>
                </a:solidFill>
              </a:rPr>
              <a:t>و</a:t>
            </a:r>
            <a:r>
              <a:rPr lang="ar-DZ" dirty="0" smtClean="0">
                <a:solidFill>
                  <a:schemeClr val="tx1"/>
                </a:solidFill>
              </a:rPr>
              <a:t> في كتابه (النقود </a:t>
            </a:r>
            <a:r>
              <a:rPr lang="ar-DZ" dirty="0" err="1" smtClean="0">
                <a:solidFill>
                  <a:schemeClr val="tx1"/>
                </a:solidFill>
              </a:rPr>
              <a:t>و</a:t>
            </a:r>
            <a:r>
              <a:rPr lang="ar-DZ" dirty="0" smtClean="0">
                <a:solidFill>
                  <a:schemeClr val="tx1"/>
                </a:solidFill>
              </a:rPr>
              <a:t> الائتمان) الذي صدر عام 1960 يكتب: إن قدرة البنوك على خلق الائتمان غير محدودة، </a:t>
            </a:r>
            <a:r>
              <a:rPr lang="ar-DZ" dirty="0" err="1" smtClean="0">
                <a:solidFill>
                  <a:schemeClr val="tx1"/>
                </a:solidFill>
              </a:rPr>
              <a:t>و</a:t>
            </a:r>
            <a:r>
              <a:rPr lang="ar-DZ" dirty="0" smtClean="0">
                <a:solidFill>
                  <a:schemeClr val="tx1"/>
                </a:solidFill>
              </a:rPr>
              <a:t> القروض التي تستطيع البنوك خلقها بشكل غير محدود (بخلاف القروض التي يمكن للبنوك تقديمها على أساس ما تتلقاه من الأرصدة الخارجية) يسميها القروض التوسعية، لأن قيام البنوك بتقديمها يعني طرح قوة شرائية جديدة في الاقتصاد، </a:t>
            </a:r>
            <a:r>
              <a:rPr lang="ar-DZ" dirty="0" err="1" smtClean="0">
                <a:solidFill>
                  <a:schemeClr val="tx1"/>
                </a:solidFill>
              </a:rPr>
              <a:t>و</a:t>
            </a:r>
            <a:r>
              <a:rPr lang="ar-DZ" dirty="0" smtClean="0">
                <a:solidFill>
                  <a:schemeClr val="tx1"/>
                </a:solidFill>
              </a:rPr>
              <a:t> بالتالي فهي تعتبر عاملا أساسيا في تحقيق الزيادة في الإنتاج</a:t>
            </a:r>
            <a:endParaRPr lang="fr-FR" dirty="0">
              <a:solidFill>
                <a:schemeClr val="tx1"/>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42910" y="0"/>
            <a:ext cx="7772400" cy="1470025"/>
          </a:xfrm>
        </p:spPr>
        <p:txBody>
          <a:bodyPr>
            <a:normAutofit/>
          </a:bodyPr>
          <a:lstStyle/>
          <a:p>
            <a:pPr rtl="1"/>
            <a:r>
              <a:rPr lang="ar-DZ" sz="3600" b="1" dirty="0" smtClean="0"/>
              <a:t>ثانيا: النظرية الرأسمالية للائتمان</a:t>
            </a:r>
            <a:endParaRPr lang="fr-FR" sz="3600" dirty="0"/>
          </a:p>
        </p:txBody>
      </p:sp>
      <p:sp>
        <p:nvSpPr>
          <p:cNvPr id="3" name="Sous-titre 2"/>
          <p:cNvSpPr>
            <a:spLocks noGrp="1"/>
          </p:cNvSpPr>
          <p:nvPr>
            <p:ph type="subTitle" idx="1"/>
          </p:nvPr>
        </p:nvSpPr>
        <p:spPr>
          <a:xfrm>
            <a:off x="285720" y="1643050"/>
            <a:ext cx="8501122" cy="4786346"/>
          </a:xfrm>
        </p:spPr>
        <p:txBody>
          <a:bodyPr>
            <a:normAutofit lnSpcReduction="10000"/>
          </a:bodyPr>
          <a:lstStyle/>
          <a:p>
            <a:pPr algn="just" rtl="1"/>
            <a:r>
              <a:rPr lang="ar-DZ" dirty="0" smtClean="0">
                <a:solidFill>
                  <a:schemeClr val="tx1"/>
                </a:solidFill>
              </a:rPr>
              <a:t>	</a:t>
            </a:r>
            <a:r>
              <a:rPr lang="ar-DZ" dirty="0" smtClean="0">
                <a:solidFill>
                  <a:schemeClr val="tx1"/>
                </a:solidFill>
              </a:rPr>
              <a:t> هكذا يعتبر </a:t>
            </a:r>
            <a:r>
              <a:rPr lang="ar-DZ" dirty="0" err="1" smtClean="0">
                <a:solidFill>
                  <a:schemeClr val="tx1"/>
                </a:solidFill>
              </a:rPr>
              <a:t>شومبيتر</a:t>
            </a:r>
            <a:r>
              <a:rPr lang="ar-DZ" dirty="0" smtClean="0">
                <a:solidFill>
                  <a:schemeClr val="tx1"/>
                </a:solidFill>
              </a:rPr>
              <a:t> أن العامل الأهم في التطور هو الائتمان، كما أنه يحدد رأس المال بوسائل الدفع المستعملة في خلق القيم المادية الجديدة، </a:t>
            </a:r>
            <a:r>
              <a:rPr lang="ar-DZ" dirty="0" err="1" smtClean="0">
                <a:solidFill>
                  <a:schemeClr val="tx1"/>
                </a:solidFill>
              </a:rPr>
              <a:t>و</a:t>
            </a:r>
            <a:r>
              <a:rPr lang="ar-DZ" dirty="0" smtClean="0">
                <a:solidFill>
                  <a:schemeClr val="tx1"/>
                </a:solidFill>
              </a:rPr>
              <a:t> يتوصل إلى استنتاج أن البنوك تصنع القروض </a:t>
            </a:r>
            <a:r>
              <a:rPr lang="ar-DZ" dirty="0" err="1" smtClean="0">
                <a:solidFill>
                  <a:schemeClr val="tx1"/>
                </a:solidFill>
              </a:rPr>
              <a:t>و</a:t>
            </a:r>
            <a:r>
              <a:rPr lang="ar-DZ" dirty="0" smtClean="0">
                <a:solidFill>
                  <a:schemeClr val="tx1"/>
                </a:solidFill>
              </a:rPr>
              <a:t> رأس المال انطلاقا من أنها تصدر وسائل دفع جديدة يحصل عليها أصحاب المشاريع لتوسيع الإنتاج </a:t>
            </a:r>
            <a:endParaRPr lang="ar-DZ" dirty="0" smtClean="0">
              <a:solidFill>
                <a:schemeClr val="tx1"/>
              </a:solidFill>
            </a:endParaRPr>
          </a:p>
          <a:p>
            <a:pPr algn="just" rtl="1"/>
            <a:r>
              <a:rPr lang="ar-DZ" dirty="0" smtClean="0">
                <a:solidFill>
                  <a:schemeClr val="tx1"/>
                </a:solidFill>
              </a:rPr>
              <a:t>و في كتابه نظرية التطور الاقتصادي الذي صدر في عام 1911 يكتب </a:t>
            </a:r>
            <a:r>
              <a:rPr lang="ar-DZ" dirty="0" err="1" smtClean="0">
                <a:solidFill>
                  <a:schemeClr val="tx1"/>
                </a:solidFill>
              </a:rPr>
              <a:t>شومبيتر</a:t>
            </a:r>
            <a:r>
              <a:rPr lang="ar-DZ" dirty="0" smtClean="0">
                <a:solidFill>
                  <a:schemeClr val="tx1"/>
                </a:solidFill>
              </a:rPr>
              <a:t>: القرض في مضمونه هو خلق قوة شرائية بهدف تحويلها إلى المنتجين، </a:t>
            </a:r>
            <a:r>
              <a:rPr lang="ar-DZ" dirty="0" err="1" smtClean="0">
                <a:solidFill>
                  <a:schemeClr val="tx1"/>
                </a:solidFill>
              </a:rPr>
              <a:t>و</a:t>
            </a:r>
            <a:r>
              <a:rPr lang="ar-DZ" dirty="0" smtClean="0">
                <a:solidFill>
                  <a:schemeClr val="tx1"/>
                </a:solidFill>
              </a:rPr>
              <a:t> من خلال الائتمان يتمكن المنتجون من استغلال الطاقات الإنتاجية في الاقتصاد الوطني </a:t>
            </a:r>
            <a:r>
              <a:rPr lang="ar-DZ" dirty="0" err="1" smtClean="0">
                <a:solidFill>
                  <a:schemeClr val="tx1"/>
                </a:solidFill>
              </a:rPr>
              <a:t>و</a:t>
            </a:r>
            <a:r>
              <a:rPr lang="ar-DZ" dirty="0" smtClean="0">
                <a:solidFill>
                  <a:schemeClr val="tx1"/>
                </a:solidFill>
              </a:rPr>
              <a:t> تأمين تسارع معدلات النمو الاقتصادي</a:t>
            </a:r>
            <a:endParaRPr lang="fr-FR" dirty="0">
              <a:solidFill>
                <a:schemeClr val="tx1"/>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42910" y="0"/>
            <a:ext cx="7772400" cy="1470025"/>
          </a:xfrm>
        </p:spPr>
        <p:txBody>
          <a:bodyPr>
            <a:normAutofit/>
          </a:bodyPr>
          <a:lstStyle/>
          <a:p>
            <a:pPr rtl="1"/>
            <a:r>
              <a:rPr lang="ar-DZ" sz="3600" b="1" dirty="0" smtClean="0"/>
              <a:t>ثانيا: النظرية الرأسمالية للائتمان</a:t>
            </a:r>
            <a:endParaRPr lang="fr-FR" sz="3600" dirty="0"/>
          </a:p>
        </p:txBody>
      </p:sp>
      <p:sp>
        <p:nvSpPr>
          <p:cNvPr id="3" name="Sous-titre 2"/>
          <p:cNvSpPr>
            <a:spLocks noGrp="1"/>
          </p:cNvSpPr>
          <p:nvPr>
            <p:ph type="subTitle" idx="1"/>
          </p:nvPr>
        </p:nvSpPr>
        <p:spPr>
          <a:xfrm>
            <a:off x="285720" y="1643050"/>
            <a:ext cx="8501122" cy="4786346"/>
          </a:xfrm>
        </p:spPr>
        <p:txBody>
          <a:bodyPr>
            <a:normAutofit fontScale="92500" lnSpcReduction="10000"/>
          </a:bodyPr>
          <a:lstStyle/>
          <a:p>
            <a:pPr algn="just" rtl="1"/>
            <a:r>
              <a:rPr lang="ar-DZ" smtClean="0">
                <a:solidFill>
                  <a:schemeClr val="tx1"/>
                </a:solidFill>
              </a:rPr>
              <a:t>	لكن </a:t>
            </a:r>
            <a:r>
              <a:rPr lang="ar-DZ" dirty="0" smtClean="0">
                <a:solidFill>
                  <a:schemeClr val="tx1"/>
                </a:solidFill>
              </a:rPr>
              <a:t>هان بذلك يتجاهل تماما الدور الحاسم للإنتاج، بالإضافة لما سبق فهو يعتبر أيضا أن العمليات الدائنة التي تمارسها البنوك (تلقي الودائع)، إنما هي ناتجة عن تقديم القروض.</a:t>
            </a:r>
            <a:endParaRPr lang="fr-FR" dirty="0" smtClean="0">
              <a:solidFill>
                <a:schemeClr val="tx1"/>
              </a:solidFill>
            </a:endParaRPr>
          </a:p>
          <a:p>
            <a:pPr algn="just" rtl="1"/>
            <a:r>
              <a:rPr lang="ar-DZ" dirty="0" smtClean="0">
                <a:solidFill>
                  <a:schemeClr val="tx1"/>
                </a:solidFill>
              </a:rPr>
              <a:t>لقد أعلن هان نظريته عام 1920، ثم قام بتطويرها بعد الحرب العالمية الثانية، </a:t>
            </a:r>
            <a:r>
              <a:rPr lang="ar-DZ" dirty="0" err="1" smtClean="0">
                <a:solidFill>
                  <a:schemeClr val="tx1"/>
                </a:solidFill>
              </a:rPr>
              <a:t>و</a:t>
            </a:r>
            <a:r>
              <a:rPr lang="ar-DZ" dirty="0" smtClean="0">
                <a:solidFill>
                  <a:schemeClr val="tx1"/>
                </a:solidFill>
              </a:rPr>
              <a:t> في كتابه (النقود </a:t>
            </a:r>
            <a:r>
              <a:rPr lang="ar-DZ" dirty="0" err="1" smtClean="0">
                <a:solidFill>
                  <a:schemeClr val="tx1"/>
                </a:solidFill>
              </a:rPr>
              <a:t>و</a:t>
            </a:r>
            <a:r>
              <a:rPr lang="ar-DZ" dirty="0" smtClean="0">
                <a:solidFill>
                  <a:schemeClr val="tx1"/>
                </a:solidFill>
              </a:rPr>
              <a:t> الائتمان) الذي صدر عام 1960 يكتب: إن قدرة البنوك على خلق الائتمان غير محدودة، </a:t>
            </a:r>
            <a:r>
              <a:rPr lang="ar-DZ" dirty="0" err="1" smtClean="0">
                <a:solidFill>
                  <a:schemeClr val="tx1"/>
                </a:solidFill>
              </a:rPr>
              <a:t>و</a:t>
            </a:r>
            <a:r>
              <a:rPr lang="ar-DZ" dirty="0" smtClean="0">
                <a:solidFill>
                  <a:schemeClr val="tx1"/>
                </a:solidFill>
              </a:rPr>
              <a:t> القروض التي تستطيع البنوك خلقها بشكل غير محدود (بخلاف القروض التي يمكن للبنوك تقديمها على أساس ما تتلقاه من الأرصدة الخارجية) يسميها القروض التوسعية، لأن قيام البنوك بتقديمها يعني طرح قوة شرائية جديدة في الاقتصاد، </a:t>
            </a:r>
            <a:r>
              <a:rPr lang="ar-DZ" dirty="0" err="1" smtClean="0">
                <a:solidFill>
                  <a:schemeClr val="tx1"/>
                </a:solidFill>
              </a:rPr>
              <a:t>و</a:t>
            </a:r>
            <a:r>
              <a:rPr lang="ar-DZ" dirty="0" smtClean="0">
                <a:solidFill>
                  <a:schemeClr val="tx1"/>
                </a:solidFill>
              </a:rPr>
              <a:t> بالتالي فهي تعتبر عاملا أساسيا في تحقيق الزيادة في الإنتاج</a:t>
            </a:r>
            <a:endParaRPr lang="fr-FR" dirty="0">
              <a:solidFill>
                <a:schemeClr val="tx1"/>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42910" y="0"/>
            <a:ext cx="7772400" cy="1470025"/>
          </a:xfrm>
        </p:spPr>
        <p:txBody>
          <a:bodyPr>
            <a:normAutofit/>
          </a:bodyPr>
          <a:lstStyle/>
          <a:p>
            <a:pPr rtl="1"/>
            <a:r>
              <a:rPr lang="ar-DZ" sz="3600" b="1" dirty="0" smtClean="0"/>
              <a:t>ثانيا: النظرية الرأسمالية للائتمان</a:t>
            </a:r>
            <a:endParaRPr lang="fr-FR" sz="3600" dirty="0"/>
          </a:p>
        </p:txBody>
      </p:sp>
      <p:sp>
        <p:nvSpPr>
          <p:cNvPr id="3" name="Sous-titre 2"/>
          <p:cNvSpPr>
            <a:spLocks noGrp="1"/>
          </p:cNvSpPr>
          <p:nvPr>
            <p:ph type="subTitle" idx="1"/>
          </p:nvPr>
        </p:nvSpPr>
        <p:spPr>
          <a:xfrm>
            <a:off x="285720" y="1643050"/>
            <a:ext cx="8501122" cy="4786346"/>
          </a:xfrm>
        </p:spPr>
        <p:txBody>
          <a:bodyPr>
            <a:normAutofit/>
          </a:bodyPr>
          <a:lstStyle/>
          <a:p>
            <a:pPr algn="just" rtl="1"/>
            <a:r>
              <a:rPr lang="ar-DZ" dirty="0" smtClean="0">
                <a:solidFill>
                  <a:schemeClr val="tx1"/>
                </a:solidFill>
              </a:rPr>
              <a:t>	</a:t>
            </a:r>
            <a:r>
              <a:rPr lang="ar-DZ" dirty="0" smtClean="0">
                <a:solidFill>
                  <a:schemeClr val="tx1"/>
                </a:solidFill>
              </a:rPr>
              <a:t> ثم في كتابه " الرأسمالية، الاشتراكية </a:t>
            </a:r>
            <a:r>
              <a:rPr lang="ar-DZ" dirty="0" err="1" smtClean="0">
                <a:solidFill>
                  <a:schemeClr val="tx1"/>
                </a:solidFill>
              </a:rPr>
              <a:t>و</a:t>
            </a:r>
            <a:r>
              <a:rPr lang="ar-DZ" dirty="0" smtClean="0">
                <a:solidFill>
                  <a:schemeClr val="tx1"/>
                </a:solidFill>
              </a:rPr>
              <a:t> الديمقراطية " الذي صدر عام 1942 اعتبر </a:t>
            </a:r>
            <a:r>
              <a:rPr lang="ar-DZ" dirty="0" err="1" smtClean="0">
                <a:solidFill>
                  <a:schemeClr val="tx1"/>
                </a:solidFill>
              </a:rPr>
              <a:t>شومبيتر</a:t>
            </a:r>
            <a:r>
              <a:rPr lang="ar-DZ" dirty="0" smtClean="0">
                <a:solidFill>
                  <a:schemeClr val="tx1"/>
                </a:solidFill>
              </a:rPr>
              <a:t> أن خلق الائتمان يعتبر العامل المحدد في الرأسمالية، حيث قام بالتفريق بين كل من المجتمع التجاري </a:t>
            </a:r>
            <a:r>
              <a:rPr lang="ar-DZ" dirty="0" err="1" smtClean="0">
                <a:solidFill>
                  <a:schemeClr val="tx1"/>
                </a:solidFill>
              </a:rPr>
              <a:t>و</a:t>
            </a:r>
            <a:r>
              <a:rPr lang="ar-DZ" dirty="0" smtClean="0">
                <a:solidFill>
                  <a:schemeClr val="tx1"/>
                </a:solidFill>
              </a:rPr>
              <a:t> المجتمع الرأسمالي، </a:t>
            </a:r>
            <a:r>
              <a:rPr lang="ar-DZ" dirty="0" err="1" smtClean="0">
                <a:solidFill>
                  <a:schemeClr val="tx1"/>
                </a:solidFill>
              </a:rPr>
              <a:t>و</a:t>
            </a:r>
            <a:r>
              <a:rPr lang="ar-DZ" dirty="0" smtClean="0">
                <a:solidFill>
                  <a:schemeClr val="tx1"/>
                </a:solidFill>
              </a:rPr>
              <a:t> ذهب إلى أن ما يميز المجتمع الثاني إنما هو ظاهرة خلق </a:t>
            </a:r>
            <a:r>
              <a:rPr lang="ar-DZ" dirty="0" smtClean="0">
                <a:solidFill>
                  <a:schemeClr val="tx1"/>
                </a:solidFill>
              </a:rPr>
              <a:t>الائتمان</a:t>
            </a:r>
          </a:p>
          <a:p>
            <a:pPr algn="just" rtl="1"/>
            <a:endParaRPr lang="fr-FR" dirty="0">
              <a:solidFill>
                <a:schemeClr val="tx1"/>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42910" y="0"/>
            <a:ext cx="7772400" cy="1470025"/>
          </a:xfrm>
        </p:spPr>
        <p:txBody>
          <a:bodyPr>
            <a:normAutofit/>
          </a:bodyPr>
          <a:lstStyle/>
          <a:p>
            <a:pPr rtl="1"/>
            <a:r>
              <a:rPr lang="ar-DZ" sz="3600" b="1" dirty="0" smtClean="0"/>
              <a:t>ثانيا: النظرية الرأسمالية للائتمان</a:t>
            </a:r>
            <a:endParaRPr lang="fr-FR" sz="3600" dirty="0"/>
          </a:p>
        </p:txBody>
      </p:sp>
      <p:sp>
        <p:nvSpPr>
          <p:cNvPr id="3" name="Sous-titre 2"/>
          <p:cNvSpPr>
            <a:spLocks noGrp="1"/>
          </p:cNvSpPr>
          <p:nvPr>
            <p:ph type="subTitle" idx="1"/>
          </p:nvPr>
        </p:nvSpPr>
        <p:spPr>
          <a:xfrm>
            <a:off x="285720" y="1643050"/>
            <a:ext cx="8501122" cy="4786346"/>
          </a:xfrm>
        </p:spPr>
        <p:txBody>
          <a:bodyPr>
            <a:normAutofit fontScale="92500" lnSpcReduction="20000"/>
          </a:bodyPr>
          <a:lstStyle/>
          <a:p>
            <a:pPr algn="just" rtl="1"/>
            <a:r>
              <a:rPr lang="ar-DZ" dirty="0" smtClean="0">
                <a:solidFill>
                  <a:schemeClr val="tx1"/>
                </a:solidFill>
              </a:rPr>
              <a:t>	</a:t>
            </a:r>
            <a:r>
              <a:rPr lang="ar-DZ" dirty="0" smtClean="0">
                <a:solidFill>
                  <a:schemeClr val="tx1"/>
                </a:solidFill>
              </a:rPr>
              <a:t> من أهم الانتقادات التي وجهت إلى النظرية الرأسمالية للائتمان:</a:t>
            </a:r>
            <a:endParaRPr lang="fr-FR" dirty="0" smtClean="0">
              <a:solidFill>
                <a:schemeClr val="tx1"/>
              </a:solidFill>
            </a:endParaRPr>
          </a:p>
          <a:p>
            <a:pPr lvl="0" algn="just" rtl="1">
              <a:buFont typeface="Wingdings" pitchFamily="2" charset="2"/>
              <a:buChar char="ü"/>
            </a:pPr>
            <a:r>
              <a:rPr lang="ar-DZ" dirty="0" smtClean="0">
                <a:solidFill>
                  <a:schemeClr val="tx1"/>
                </a:solidFill>
              </a:rPr>
              <a:t> اعتبرت </a:t>
            </a:r>
            <a:r>
              <a:rPr lang="ar-DZ" dirty="0" smtClean="0">
                <a:solidFill>
                  <a:schemeClr val="tx1"/>
                </a:solidFill>
              </a:rPr>
              <a:t>هذه النظرية أن الإنتاج الموسع (بعكس الإنتاج البسيط) ممكن فقط باستعمال الائتمان ... لكن الحقيقة خلاف ذلك، لأن الإنتاج الموسع يقوم ليس على أساس الائتمان، </a:t>
            </a:r>
            <a:r>
              <a:rPr lang="ar-DZ" dirty="0" err="1" smtClean="0">
                <a:solidFill>
                  <a:schemeClr val="tx1"/>
                </a:solidFill>
              </a:rPr>
              <a:t>و</a:t>
            </a:r>
            <a:r>
              <a:rPr lang="ar-DZ" dirty="0" smtClean="0">
                <a:solidFill>
                  <a:schemeClr val="tx1"/>
                </a:solidFill>
              </a:rPr>
              <a:t> لكن على أساس حصول الرأسماليين على القيمة المضافة نتيجة لاستغلال مختلف الموارد. إن الائتمان قد يحفز زيادة الإنتاج الرأسمالي (لأنه يزيد ليس فقط القيمة المضافة، </a:t>
            </a:r>
            <a:r>
              <a:rPr lang="ar-DZ" dirty="0" err="1" smtClean="0">
                <a:solidFill>
                  <a:schemeClr val="tx1"/>
                </a:solidFill>
              </a:rPr>
              <a:t>و</a:t>
            </a:r>
            <a:r>
              <a:rPr lang="ar-DZ" dirty="0" smtClean="0">
                <a:solidFill>
                  <a:schemeClr val="tx1"/>
                </a:solidFill>
              </a:rPr>
              <a:t> إنما يساعد أيضا على حشد كل الموارد لكل فئات المجتمع </a:t>
            </a:r>
            <a:r>
              <a:rPr lang="ar-DZ" dirty="0" err="1" smtClean="0">
                <a:solidFill>
                  <a:schemeClr val="tx1"/>
                </a:solidFill>
              </a:rPr>
              <a:t>و</a:t>
            </a:r>
            <a:r>
              <a:rPr lang="ar-DZ" dirty="0" smtClean="0">
                <a:solidFill>
                  <a:schemeClr val="tx1"/>
                </a:solidFill>
              </a:rPr>
              <a:t> وضعها في متناول أصحاب الإنتاج)، </a:t>
            </a:r>
            <a:r>
              <a:rPr lang="ar-DZ" dirty="0" err="1" smtClean="0">
                <a:solidFill>
                  <a:schemeClr val="tx1"/>
                </a:solidFill>
              </a:rPr>
              <a:t>و</a:t>
            </a:r>
            <a:r>
              <a:rPr lang="ar-DZ" dirty="0" smtClean="0">
                <a:solidFill>
                  <a:schemeClr val="tx1"/>
                </a:solidFill>
              </a:rPr>
              <a:t> لكنه بالطبع ليس أساس أو مصدر كل الزيادة في الإنتاج.</a:t>
            </a:r>
            <a:endParaRPr lang="fr-FR" dirty="0" smtClean="0">
              <a:solidFill>
                <a:schemeClr val="tx1"/>
              </a:solidFill>
            </a:endParaRPr>
          </a:p>
          <a:p>
            <a:pPr lvl="0" algn="just" rtl="1">
              <a:buFont typeface="Wingdings" pitchFamily="2" charset="2"/>
              <a:buChar char="ü"/>
            </a:pPr>
            <a:r>
              <a:rPr lang="ar-DZ" dirty="0" smtClean="0">
                <a:solidFill>
                  <a:schemeClr val="tx1"/>
                </a:solidFill>
              </a:rPr>
              <a:t> إن </a:t>
            </a:r>
            <a:r>
              <a:rPr lang="ar-DZ" dirty="0" smtClean="0">
                <a:solidFill>
                  <a:schemeClr val="tx1"/>
                </a:solidFill>
              </a:rPr>
              <a:t>هذه النظرية تتجاهل تماما مجال الإنتاج </a:t>
            </a:r>
            <a:r>
              <a:rPr lang="ar-DZ" dirty="0" err="1" smtClean="0">
                <a:solidFill>
                  <a:schemeClr val="tx1"/>
                </a:solidFill>
              </a:rPr>
              <a:t>و</a:t>
            </a:r>
            <a:r>
              <a:rPr lang="ar-DZ" dirty="0" smtClean="0">
                <a:solidFill>
                  <a:schemeClr val="tx1"/>
                </a:solidFill>
              </a:rPr>
              <a:t> تركز اهتمامها على مجال التداول، </a:t>
            </a:r>
            <a:r>
              <a:rPr lang="ar-DZ" dirty="0" err="1" smtClean="0">
                <a:solidFill>
                  <a:schemeClr val="tx1"/>
                </a:solidFill>
              </a:rPr>
              <a:t>و</a:t>
            </a:r>
            <a:r>
              <a:rPr lang="ar-DZ" dirty="0" smtClean="0">
                <a:solidFill>
                  <a:schemeClr val="tx1"/>
                </a:solidFill>
              </a:rPr>
              <a:t> بالذات النشاط المصرفي</a:t>
            </a:r>
            <a:r>
              <a:rPr lang="ar-DZ" dirty="0" smtClean="0"/>
              <a:t>.</a:t>
            </a:r>
            <a:endParaRPr lang="fr-F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42910" y="0"/>
            <a:ext cx="7772400" cy="1470025"/>
          </a:xfrm>
        </p:spPr>
        <p:txBody>
          <a:bodyPr>
            <a:normAutofit/>
          </a:bodyPr>
          <a:lstStyle/>
          <a:p>
            <a:pPr rtl="1"/>
            <a:r>
              <a:rPr lang="ar-DZ" sz="3600" b="1" dirty="0" smtClean="0"/>
              <a:t>ثانيا: النظرية الرأسمالية للائتمان</a:t>
            </a:r>
            <a:endParaRPr lang="fr-FR" sz="3600" dirty="0"/>
          </a:p>
        </p:txBody>
      </p:sp>
      <p:sp>
        <p:nvSpPr>
          <p:cNvPr id="3" name="Sous-titre 2"/>
          <p:cNvSpPr>
            <a:spLocks noGrp="1"/>
          </p:cNvSpPr>
          <p:nvPr>
            <p:ph type="subTitle" idx="1"/>
          </p:nvPr>
        </p:nvSpPr>
        <p:spPr>
          <a:xfrm>
            <a:off x="285720" y="1643050"/>
            <a:ext cx="8501122" cy="4786346"/>
          </a:xfrm>
        </p:spPr>
        <p:txBody>
          <a:bodyPr>
            <a:normAutofit fontScale="92500"/>
          </a:bodyPr>
          <a:lstStyle/>
          <a:p>
            <a:pPr algn="just" rtl="1">
              <a:buFont typeface="Wingdings" pitchFamily="2" charset="2"/>
              <a:buChar char="ü"/>
            </a:pPr>
            <a:r>
              <a:rPr lang="ar-DZ" dirty="0" smtClean="0">
                <a:solidFill>
                  <a:schemeClr val="tx1"/>
                </a:solidFill>
              </a:rPr>
              <a:t>	إن </a:t>
            </a:r>
            <a:r>
              <a:rPr lang="ar-DZ" dirty="0" smtClean="0">
                <a:solidFill>
                  <a:schemeClr val="tx1"/>
                </a:solidFill>
              </a:rPr>
              <a:t>الأساس الذي تقوم عليه عملية تقديم الائتمان هو الموارد النقدية الفائضة بشكل مؤقت في مجال دورة رأس المال الصناعي، </a:t>
            </a:r>
            <a:r>
              <a:rPr lang="ar-DZ" dirty="0" err="1" smtClean="0">
                <a:solidFill>
                  <a:schemeClr val="tx1"/>
                </a:solidFill>
              </a:rPr>
              <a:t>و</a:t>
            </a:r>
            <a:r>
              <a:rPr lang="ar-DZ" dirty="0" smtClean="0">
                <a:solidFill>
                  <a:schemeClr val="tx1"/>
                </a:solidFill>
              </a:rPr>
              <a:t> هذه الموارد المؤقتة تتحول إلى رأسمال مقترض حين تصب في البنوك </a:t>
            </a:r>
            <a:r>
              <a:rPr lang="ar-DZ" dirty="0" err="1" smtClean="0">
                <a:solidFill>
                  <a:schemeClr val="tx1"/>
                </a:solidFill>
              </a:rPr>
              <a:t>و</a:t>
            </a:r>
            <a:r>
              <a:rPr lang="ar-DZ" dirty="0" smtClean="0">
                <a:solidFill>
                  <a:schemeClr val="tx1"/>
                </a:solidFill>
              </a:rPr>
              <a:t> تشكل مصدر القروض التي تقدمها هذه البنوك، </a:t>
            </a:r>
            <a:r>
              <a:rPr lang="ar-DZ" dirty="0" err="1" smtClean="0">
                <a:solidFill>
                  <a:schemeClr val="tx1"/>
                </a:solidFill>
              </a:rPr>
              <a:t>و</a:t>
            </a:r>
            <a:r>
              <a:rPr lang="ar-DZ" dirty="0" smtClean="0">
                <a:solidFill>
                  <a:schemeClr val="tx1"/>
                </a:solidFill>
              </a:rPr>
              <a:t> بذلك فإن العمليات الدائنة للبنوك (تجميع الموارد المتكونة من الودائع) هي التي تسبق العمليات المدينة (تقديم القروض). إن البنوك تستطيع (ضمن حدود معينة ) أن تخلق الائتمان من خلال تسجيل مبالغ القروض لصالح </a:t>
            </a:r>
            <a:r>
              <a:rPr lang="ar-DZ" dirty="0" err="1" smtClean="0">
                <a:solidFill>
                  <a:schemeClr val="tx1"/>
                </a:solidFill>
              </a:rPr>
              <a:t>متعامليها</a:t>
            </a:r>
            <a:r>
              <a:rPr lang="ar-DZ" dirty="0" smtClean="0">
                <a:solidFill>
                  <a:schemeClr val="tx1"/>
                </a:solidFill>
              </a:rPr>
              <a:t> في حساباتهم الجارية، في هذه الحالة فإن العمليات المدينة (القروض) تسبق العمليات الدائنة (إضافة مبالغ القروض إلى الحسابات الجارية لأصحابها </a:t>
            </a:r>
            <a:r>
              <a:rPr lang="ar-DZ" dirty="0" err="1" smtClean="0">
                <a:solidFill>
                  <a:schemeClr val="tx1"/>
                </a:solidFill>
              </a:rPr>
              <a:t>و</a:t>
            </a:r>
            <a:r>
              <a:rPr lang="ar-DZ" dirty="0" smtClean="0">
                <a:solidFill>
                  <a:schemeClr val="tx1"/>
                </a:solidFill>
              </a:rPr>
              <a:t> كأنها ودائع) </a:t>
            </a:r>
            <a:endParaRPr lang="fr-FR" dirty="0">
              <a:solidFill>
                <a:schemeClr val="tx1"/>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42910" y="0"/>
            <a:ext cx="7772400" cy="1470025"/>
          </a:xfrm>
        </p:spPr>
        <p:txBody>
          <a:bodyPr>
            <a:normAutofit/>
          </a:bodyPr>
          <a:lstStyle/>
          <a:p>
            <a:pPr rtl="1"/>
            <a:r>
              <a:rPr lang="ar-DZ" sz="3600" b="1" dirty="0" smtClean="0"/>
              <a:t>ثانيا: النظرية الرأسمالية للائتمان</a:t>
            </a:r>
            <a:endParaRPr lang="fr-FR" sz="3600" dirty="0"/>
          </a:p>
        </p:txBody>
      </p:sp>
      <p:sp>
        <p:nvSpPr>
          <p:cNvPr id="3" name="Sous-titre 2"/>
          <p:cNvSpPr>
            <a:spLocks noGrp="1"/>
          </p:cNvSpPr>
          <p:nvPr>
            <p:ph type="subTitle" idx="1"/>
          </p:nvPr>
        </p:nvSpPr>
        <p:spPr>
          <a:xfrm>
            <a:off x="285720" y="1643050"/>
            <a:ext cx="8501122" cy="4786346"/>
          </a:xfrm>
        </p:spPr>
        <p:txBody>
          <a:bodyPr>
            <a:normAutofit/>
          </a:bodyPr>
          <a:lstStyle/>
          <a:p>
            <a:pPr algn="just" rtl="1"/>
            <a:r>
              <a:rPr lang="ar-DZ" dirty="0" smtClean="0">
                <a:solidFill>
                  <a:schemeClr val="tx1"/>
                </a:solidFill>
              </a:rPr>
              <a:t>لكن </a:t>
            </a:r>
            <a:r>
              <a:rPr lang="ar-DZ" dirty="0" smtClean="0">
                <a:solidFill>
                  <a:schemeClr val="tx1"/>
                </a:solidFill>
              </a:rPr>
              <a:t>خلق الودائع بهذا الشكل ليس بدون حدود، </a:t>
            </a:r>
            <a:r>
              <a:rPr lang="ar-DZ" dirty="0" err="1" smtClean="0">
                <a:solidFill>
                  <a:schemeClr val="tx1"/>
                </a:solidFill>
              </a:rPr>
              <a:t>و</a:t>
            </a:r>
            <a:r>
              <a:rPr lang="ar-DZ" dirty="0" smtClean="0">
                <a:solidFill>
                  <a:schemeClr val="tx1"/>
                </a:solidFill>
              </a:rPr>
              <a:t> إنما هنالك حدود موضوعية، </a:t>
            </a:r>
            <a:r>
              <a:rPr lang="ar-DZ" dirty="0" err="1" smtClean="0">
                <a:solidFill>
                  <a:schemeClr val="tx1"/>
                </a:solidFill>
              </a:rPr>
              <a:t>و</a:t>
            </a:r>
            <a:r>
              <a:rPr lang="ar-DZ" dirty="0" smtClean="0">
                <a:solidFill>
                  <a:schemeClr val="tx1"/>
                </a:solidFill>
              </a:rPr>
              <a:t> البنوك لا يمكنها أن تقدم القروض </a:t>
            </a:r>
            <a:r>
              <a:rPr lang="ar-DZ" dirty="0" err="1" smtClean="0">
                <a:solidFill>
                  <a:schemeClr val="tx1"/>
                </a:solidFill>
              </a:rPr>
              <a:t>و</a:t>
            </a:r>
            <a:r>
              <a:rPr lang="ar-DZ" dirty="0" smtClean="0">
                <a:solidFill>
                  <a:schemeClr val="tx1"/>
                </a:solidFill>
              </a:rPr>
              <a:t> تخلق الائتمان إلا عند توافر طلب على هذه القروض من قبل المتعاملين (و إن كانت البنوك تستطيع التأثير نوعا ما على هذا الطلب بواسطة مجموعة كبيرة من السياسات </a:t>
            </a:r>
            <a:r>
              <a:rPr lang="ar-DZ" dirty="0" err="1" smtClean="0">
                <a:solidFill>
                  <a:schemeClr val="tx1"/>
                </a:solidFill>
              </a:rPr>
              <a:t>و</a:t>
            </a:r>
            <a:r>
              <a:rPr lang="ar-DZ" dirty="0" smtClean="0">
                <a:solidFill>
                  <a:schemeClr val="tx1"/>
                </a:solidFill>
              </a:rPr>
              <a:t> الإجراءات، من أهمها تعديل أسعار الفائدة. كما أن وجود هذا الطلب </a:t>
            </a:r>
            <a:r>
              <a:rPr lang="ar-DZ" dirty="0" err="1" smtClean="0">
                <a:solidFill>
                  <a:schemeClr val="tx1"/>
                </a:solidFill>
              </a:rPr>
              <a:t>و</a:t>
            </a:r>
            <a:r>
              <a:rPr lang="ar-DZ" dirty="0" smtClean="0">
                <a:solidFill>
                  <a:schemeClr val="tx1"/>
                </a:solidFill>
              </a:rPr>
              <a:t> مقداره يتوقف على وضع الإنتاج الموسع </a:t>
            </a:r>
            <a:r>
              <a:rPr lang="ar-DZ" dirty="0" err="1" smtClean="0">
                <a:solidFill>
                  <a:schemeClr val="tx1"/>
                </a:solidFill>
              </a:rPr>
              <a:t>و</a:t>
            </a:r>
            <a:r>
              <a:rPr lang="ar-DZ" dirty="0" smtClean="0">
                <a:solidFill>
                  <a:schemeClr val="tx1"/>
                </a:solidFill>
              </a:rPr>
              <a:t> ظروفه، </a:t>
            </a:r>
            <a:r>
              <a:rPr lang="ar-DZ" dirty="0" err="1" smtClean="0">
                <a:solidFill>
                  <a:schemeClr val="tx1"/>
                </a:solidFill>
              </a:rPr>
              <a:t>و</a:t>
            </a:r>
            <a:r>
              <a:rPr lang="ar-DZ" dirty="0" smtClean="0">
                <a:solidFill>
                  <a:schemeClr val="tx1"/>
                </a:solidFill>
              </a:rPr>
              <a:t> ليس على رغبة البنوك في تقديم القروض فقط</a:t>
            </a:r>
            <a:r>
              <a:rPr lang="ar-DZ" dirty="0" smtClean="0">
                <a:solidFill>
                  <a:schemeClr val="tx1"/>
                </a:solidFill>
              </a:rPr>
              <a:t>.</a:t>
            </a:r>
            <a:endParaRPr lang="fr-FR" dirty="0">
              <a:solidFill>
                <a:schemeClr val="tx1"/>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42910" y="0"/>
            <a:ext cx="7772400" cy="1470025"/>
          </a:xfrm>
        </p:spPr>
        <p:txBody>
          <a:bodyPr>
            <a:normAutofit/>
          </a:bodyPr>
          <a:lstStyle/>
          <a:p>
            <a:pPr rtl="1"/>
            <a:r>
              <a:rPr lang="ar-DZ" sz="3600" b="1" dirty="0" smtClean="0"/>
              <a:t>ثانيا: النظرية الرأسمالية للائتمان</a:t>
            </a:r>
            <a:endParaRPr lang="fr-FR" sz="3600" dirty="0"/>
          </a:p>
        </p:txBody>
      </p:sp>
      <p:sp>
        <p:nvSpPr>
          <p:cNvPr id="3" name="Sous-titre 2"/>
          <p:cNvSpPr>
            <a:spLocks noGrp="1"/>
          </p:cNvSpPr>
          <p:nvPr>
            <p:ph type="subTitle" idx="1"/>
          </p:nvPr>
        </p:nvSpPr>
        <p:spPr>
          <a:xfrm>
            <a:off x="285720" y="1643050"/>
            <a:ext cx="8501122" cy="4786346"/>
          </a:xfrm>
        </p:spPr>
        <p:txBody>
          <a:bodyPr>
            <a:normAutofit/>
          </a:bodyPr>
          <a:lstStyle/>
          <a:p>
            <a:pPr algn="just" rtl="1">
              <a:buFont typeface="Wingdings" pitchFamily="2" charset="2"/>
              <a:buChar char="ü"/>
            </a:pPr>
            <a:r>
              <a:rPr lang="ar-DZ" dirty="0" smtClean="0">
                <a:solidFill>
                  <a:schemeClr val="tx1"/>
                </a:solidFill>
              </a:rPr>
              <a:t> إن </a:t>
            </a:r>
            <a:r>
              <a:rPr lang="ar-DZ" dirty="0" smtClean="0">
                <a:solidFill>
                  <a:schemeClr val="tx1"/>
                </a:solidFill>
              </a:rPr>
              <a:t>هذه النظرية تحاول تبرير سياسة التوسع الائتماني، لكن التطبيق الفعلي لهذه السياسة يمكن أن يؤدي مباشرة إلى التضخم، </a:t>
            </a:r>
            <a:r>
              <a:rPr lang="ar-DZ" dirty="0" err="1" smtClean="0">
                <a:solidFill>
                  <a:schemeClr val="tx1"/>
                </a:solidFill>
              </a:rPr>
              <a:t>و</a:t>
            </a:r>
            <a:r>
              <a:rPr lang="ar-DZ" dirty="0" smtClean="0">
                <a:solidFill>
                  <a:schemeClr val="tx1"/>
                </a:solidFill>
              </a:rPr>
              <a:t> أيضا إلى زيادة حدة الدورات الاقتصادية. في حين أن المطلوب هو </a:t>
            </a:r>
            <a:r>
              <a:rPr lang="ar-DZ" dirty="0" err="1" smtClean="0">
                <a:solidFill>
                  <a:schemeClr val="tx1"/>
                </a:solidFill>
              </a:rPr>
              <a:t>اتباع</a:t>
            </a:r>
            <a:r>
              <a:rPr lang="ar-DZ" dirty="0" smtClean="0">
                <a:solidFill>
                  <a:schemeClr val="tx1"/>
                </a:solidFill>
              </a:rPr>
              <a:t> السياسات المناسبة لإدارة شؤون الاقتصاد </a:t>
            </a:r>
            <a:r>
              <a:rPr lang="ar-DZ" dirty="0" err="1" smtClean="0">
                <a:solidFill>
                  <a:schemeClr val="tx1"/>
                </a:solidFill>
              </a:rPr>
              <a:t>و</a:t>
            </a:r>
            <a:r>
              <a:rPr lang="ar-DZ" dirty="0" smtClean="0">
                <a:solidFill>
                  <a:schemeClr val="tx1"/>
                </a:solidFill>
              </a:rPr>
              <a:t> تجنيبه أخطار هذه الدورات، </a:t>
            </a:r>
            <a:r>
              <a:rPr lang="ar-DZ" dirty="0" err="1" smtClean="0">
                <a:solidFill>
                  <a:schemeClr val="tx1"/>
                </a:solidFill>
              </a:rPr>
              <a:t>و</a:t>
            </a:r>
            <a:r>
              <a:rPr lang="ar-DZ" dirty="0" smtClean="0">
                <a:solidFill>
                  <a:schemeClr val="tx1"/>
                </a:solidFill>
              </a:rPr>
              <a:t> لقد تأكدت ضرورة هذا الاتجاه بعد الأزمة الاقتصادية الكبرى (1929- 1933) </a:t>
            </a:r>
            <a:r>
              <a:rPr lang="ar-DZ" dirty="0" smtClean="0">
                <a:solidFill>
                  <a:schemeClr val="tx1"/>
                </a:solidFill>
              </a:rPr>
              <a:t>.</a:t>
            </a:r>
            <a:endParaRPr lang="fr-FR"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14348" y="0"/>
            <a:ext cx="7772400" cy="1470025"/>
          </a:xfrm>
        </p:spPr>
        <p:txBody>
          <a:bodyPr>
            <a:normAutofit/>
          </a:bodyPr>
          <a:lstStyle/>
          <a:p>
            <a:pPr rtl="1"/>
            <a:r>
              <a:rPr lang="ar-DZ" sz="3600" b="1" dirty="0" smtClean="0"/>
              <a:t>أولا: النظرية الطبيعية للائتمان في الفكر الاقتصادي التقليدي</a:t>
            </a:r>
            <a:endParaRPr lang="fr-FR" sz="3600" dirty="0"/>
          </a:p>
        </p:txBody>
      </p:sp>
      <p:sp>
        <p:nvSpPr>
          <p:cNvPr id="3" name="Sous-titre 2"/>
          <p:cNvSpPr>
            <a:spLocks noGrp="1"/>
          </p:cNvSpPr>
          <p:nvPr>
            <p:ph type="subTitle" idx="1"/>
          </p:nvPr>
        </p:nvSpPr>
        <p:spPr>
          <a:xfrm>
            <a:off x="500034" y="1714488"/>
            <a:ext cx="8286808" cy="4786346"/>
          </a:xfrm>
        </p:spPr>
        <p:txBody>
          <a:bodyPr>
            <a:normAutofit/>
          </a:bodyPr>
          <a:lstStyle/>
          <a:p>
            <a:pPr algn="just" rtl="1"/>
            <a:r>
              <a:rPr lang="ar-DZ" dirty="0" smtClean="0">
                <a:solidFill>
                  <a:schemeClr val="tx1"/>
                </a:solidFill>
              </a:rPr>
              <a:t>" فالقرض إنما هو أداة تساعد على انتقال </a:t>
            </a:r>
            <a:r>
              <a:rPr lang="ar-DZ" dirty="0" err="1" smtClean="0">
                <a:solidFill>
                  <a:schemeClr val="tx1"/>
                </a:solidFill>
              </a:rPr>
              <a:t>و</a:t>
            </a:r>
            <a:r>
              <a:rPr lang="ar-DZ" dirty="0" smtClean="0">
                <a:solidFill>
                  <a:schemeClr val="tx1"/>
                </a:solidFill>
              </a:rPr>
              <a:t> استعمال رأس المال الحقيقي من جهة لأخرى، </a:t>
            </a:r>
            <a:r>
              <a:rPr lang="ar-DZ" dirty="0" err="1" smtClean="0">
                <a:solidFill>
                  <a:schemeClr val="tx1"/>
                </a:solidFill>
              </a:rPr>
              <a:t>و</a:t>
            </a:r>
            <a:r>
              <a:rPr lang="ar-DZ" dirty="0" smtClean="0">
                <a:solidFill>
                  <a:schemeClr val="tx1"/>
                </a:solidFill>
              </a:rPr>
              <a:t> بذلك فإن الائتمان لا يصنع رأس المال </a:t>
            </a:r>
            <a:r>
              <a:rPr lang="ar-DZ" dirty="0" err="1" smtClean="0">
                <a:solidFill>
                  <a:schemeClr val="tx1"/>
                </a:solidFill>
              </a:rPr>
              <a:t>و</a:t>
            </a:r>
            <a:r>
              <a:rPr lang="ar-DZ" dirty="0" smtClean="0">
                <a:solidFill>
                  <a:schemeClr val="tx1"/>
                </a:solidFill>
              </a:rPr>
              <a:t> لكنه يحدد كيفية استعماله، </a:t>
            </a:r>
            <a:r>
              <a:rPr lang="ar-DZ" dirty="0" err="1" smtClean="0">
                <a:solidFill>
                  <a:schemeClr val="tx1"/>
                </a:solidFill>
              </a:rPr>
              <a:t>و</a:t>
            </a:r>
            <a:r>
              <a:rPr lang="ar-DZ" dirty="0" smtClean="0">
                <a:solidFill>
                  <a:schemeClr val="tx1"/>
                </a:solidFill>
              </a:rPr>
              <a:t> أن انتقال رأس المال من جهة لأخرى يمكن أن يحقق أرباحا، كما أنه يمكن أن يحقق خسائر " </a:t>
            </a:r>
            <a:endParaRPr lang="fr-FR" dirty="0" smtClean="0">
              <a:solidFill>
                <a:schemeClr val="tx1"/>
              </a:solidFill>
            </a:endParaRPr>
          </a:p>
          <a:p>
            <a:pPr algn="just" rtl="1"/>
            <a:r>
              <a:rPr lang="ar-DZ" dirty="0" smtClean="0">
                <a:solidFill>
                  <a:schemeClr val="tx1"/>
                </a:solidFill>
              </a:rPr>
              <a:t>" </a:t>
            </a:r>
            <a:r>
              <a:rPr lang="ar-DZ" dirty="0" err="1" smtClean="0">
                <a:solidFill>
                  <a:schemeClr val="tx1"/>
                </a:solidFill>
              </a:rPr>
              <a:t>و</a:t>
            </a:r>
            <a:r>
              <a:rPr lang="ar-DZ" dirty="0" smtClean="0">
                <a:solidFill>
                  <a:schemeClr val="tx1"/>
                </a:solidFill>
              </a:rPr>
              <a:t> هكذا أكد كل من سميث </a:t>
            </a:r>
            <a:r>
              <a:rPr lang="ar-DZ" dirty="0" err="1" smtClean="0">
                <a:solidFill>
                  <a:schemeClr val="tx1"/>
                </a:solidFill>
              </a:rPr>
              <a:t>و</a:t>
            </a:r>
            <a:r>
              <a:rPr lang="ar-DZ" dirty="0" smtClean="0">
                <a:solidFill>
                  <a:schemeClr val="tx1"/>
                </a:solidFill>
              </a:rPr>
              <a:t> ريكاردو على علاقة الائتمان بالإنتاج، </a:t>
            </a:r>
            <a:r>
              <a:rPr lang="ar-DZ" dirty="0" err="1" smtClean="0">
                <a:solidFill>
                  <a:schemeClr val="tx1"/>
                </a:solidFill>
              </a:rPr>
              <a:t>و</a:t>
            </a:r>
            <a:r>
              <a:rPr lang="ar-DZ" dirty="0" smtClean="0">
                <a:solidFill>
                  <a:schemeClr val="tx1"/>
                </a:solidFill>
              </a:rPr>
              <a:t> أيضا الترابط بين رأس المال المقترض </a:t>
            </a:r>
            <a:r>
              <a:rPr lang="ar-DZ" dirty="0" err="1" smtClean="0">
                <a:solidFill>
                  <a:schemeClr val="tx1"/>
                </a:solidFill>
              </a:rPr>
              <a:t>و</a:t>
            </a:r>
            <a:r>
              <a:rPr lang="ar-DZ" dirty="0" smtClean="0">
                <a:solidFill>
                  <a:schemeClr val="tx1"/>
                </a:solidFill>
              </a:rPr>
              <a:t> الفعلي </a:t>
            </a:r>
            <a:r>
              <a:rPr lang="ar-DZ" dirty="0" smtClean="0">
                <a:solidFill>
                  <a:schemeClr val="tx1"/>
                </a:solidFill>
              </a:rPr>
              <a:t>”</a:t>
            </a:r>
            <a:endParaRPr lang="fr-FR" dirty="0">
              <a:solidFill>
                <a:schemeClr val="tx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14348" y="0"/>
            <a:ext cx="7772400" cy="1470025"/>
          </a:xfrm>
        </p:spPr>
        <p:txBody>
          <a:bodyPr>
            <a:normAutofit/>
          </a:bodyPr>
          <a:lstStyle/>
          <a:p>
            <a:pPr rtl="1"/>
            <a:r>
              <a:rPr lang="ar-DZ" sz="3600" b="1" dirty="0" smtClean="0"/>
              <a:t>أولا: النظرية الطبيعية للائتمان في الفكر الاقتصادي التقليدي</a:t>
            </a:r>
            <a:endParaRPr lang="fr-FR" sz="3600" dirty="0"/>
          </a:p>
        </p:txBody>
      </p:sp>
      <p:sp>
        <p:nvSpPr>
          <p:cNvPr id="3" name="Sous-titre 2"/>
          <p:cNvSpPr>
            <a:spLocks noGrp="1"/>
          </p:cNvSpPr>
          <p:nvPr>
            <p:ph type="subTitle" idx="1"/>
          </p:nvPr>
        </p:nvSpPr>
        <p:spPr>
          <a:xfrm>
            <a:off x="500034" y="1714488"/>
            <a:ext cx="8286808" cy="4786346"/>
          </a:xfrm>
        </p:spPr>
        <p:txBody>
          <a:bodyPr>
            <a:normAutofit lnSpcReduction="10000"/>
          </a:bodyPr>
          <a:lstStyle/>
          <a:p>
            <a:pPr algn="just" rtl="1"/>
            <a:r>
              <a:rPr lang="ar-DZ" dirty="0" smtClean="0">
                <a:solidFill>
                  <a:schemeClr val="tx1"/>
                </a:solidFill>
              </a:rPr>
              <a:t>	</a:t>
            </a:r>
            <a:r>
              <a:rPr lang="ar-DZ" dirty="0" smtClean="0">
                <a:solidFill>
                  <a:schemeClr val="tx1"/>
                </a:solidFill>
              </a:rPr>
              <a:t>و لكنهما في سياق تحليلهما لنسبة الفائدة أغفلا النقاط التالية:</a:t>
            </a:r>
            <a:endParaRPr lang="fr-FR" dirty="0" smtClean="0">
              <a:solidFill>
                <a:schemeClr val="tx1"/>
              </a:solidFill>
            </a:endParaRPr>
          </a:p>
          <a:p>
            <a:pPr algn="just" rtl="1">
              <a:buFont typeface="Wingdings" pitchFamily="2" charset="2"/>
              <a:buChar char="ü"/>
            </a:pPr>
            <a:r>
              <a:rPr lang="ar-DZ" dirty="0" smtClean="0">
                <a:solidFill>
                  <a:schemeClr val="tx1"/>
                </a:solidFill>
              </a:rPr>
              <a:t> إن </a:t>
            </a:r>
            <a:r>
              <a:rPr lang="ar-DZ" dirty="0" smtClean="0">
                <a:solidFill>
                  <a:schemeClr val="tx1"/>
                </a:solidFill>
              </a:rPr>
              <a:t>الفائدة </a:t>
            </a:r>
            <a:r>
              <a:rPr lang="ar-DZ" dirty="0" err="1" smtClean="0">
                <a:solidFill>
                  <a:schemeClr val="tx1"/>
                </a:solidFill>
              </a:rPr>
              <a:t>و</a:t>
            </a:r>
            <a:r>
              <a:rPr lang="ar-DZ" dirty="0" smtClean="0">
                <a:solidFill>
                  <a:schemeClr val="tx1"/>
                </a:solidFill>
              </a:rPr>
              <a:t> دخل صاحب العمل اعتبرهما التقليديون أشكالا طبيعية للدخول، </a:t>
            </a:r>
            <a:r>
              <a:rPr lang="ar-DZ" dirty="0" err="1" smtClean="0">
                <a:solidFill>
                  <a:schemeClr val="tx1"/>
                </a:solidFill>
              </a:rPr>
              <a:t>و</a:t>
            </a:r>
            <a:r>
              <a:rPr lang="ar-DZ" dirty="0" smtClean="0">
                <a:solidFill>
                  <a:schemeClr val="tx1"/>
                </a:solidFill>
              </a:rPr>
              <a:t> ليس خاصة من خصائص أسلوب الإنتاج الرأسمالي </a:t>
            </a:r>
            <a:r>
              <a:rPr lang="ar-DZ" dirty="0" err="1" smtClean="0">
                <a:solidFill>
                  <a:schemeClr val="tx1"/>
                </a:solidFill>
              </a:rPr>
              <a:t>و</a:t>
            </a:r>
            <a:r>
              <a:rPr lang="ar-DZ" dirty="0" smtClean="0">
                <a:solidFill>
                  <a:schemeClr val="tx1"/>
                </a:solidFill>
              </a:rPr>
              <a:t> </a:t>
            </a:r>
            <a:r>
              <a:rPr lang="ar-DZ" dirty="0" smtClean="0">
                <a:solidFill>
                  <a:schemeClr val="tx1"/>
                </a:solidFill>
              </a:rPr>
              <a:t>ترتبط </a:t>
            </a:r>
            <a:r>
              <a:rPr lang="ar-DZ" dirty="0" err="1" smtClean="0">
                <a:solidFill>
                  <a:schemeClr val="tx1"/>
                </a:solidFill>
              </a:rPr>
              <a:t>به</a:t>
            </a:r>
            <a:r>
              <a:rPr lang="ar-DZ" dirty="0" smtClean="0">
                <a:solidFill>
                  <a:schemeClr val="tx1"/>
                </a:solidFill>
              </a:rPr>
              <a:t> ارتباطا وثيقا</a:t>
            </a:r>
            <a:r>
              <a:rPr lang="ar-DZ" dirty="0" smtClean="0">
                <a:solidFill>
                  <a:schemeClr val="tx1"/>
                </a:solidFill>
              </a:rPr>
              <a:t>.</a:t>
            </a:r>
          </a:p>
          <a:p>
            <a:pPr algn="just" rtl="1">
              <a:buFont typeface="Wingdings" pitchFamily="2" charset="2"/>
              <a:buChar char="ü"/>
            </a:pPr>
            <a:r>
              <a:rPr lang="ar-DZ" dirty="0" smtClean="0">
                <a:solidFill>
                  <a:schemeClr val="tx1"/>
                </a:solidFill>
              </a:rPr>
              <a:t> فيما </a:t>
            </a:r>
            <a:r>
              <a:rPr lang="ar-DZ" dirty="0" smtClean="0">
                <a:solidFill>
                  <a:schemeClr val="tx1"/>
                </a:solidFill>
              </a:rPr>
              <a:t>يتعلق بالعلاقة بين معدل الفائدة </a:t>
            </a:r>
            <a:r>
              <a:rPr lang="ar-DZ" dirty="0" err="1" smtClean="0">
                <a:solidFill>
                  <a:schemeClr val="tx1"/>
                </a:solidFill>
              </a:rPr>
              <a:t>و</a:t>
            </a:r>
            <a:r>
              <a:rPr lang="ar-DZ" dirty="0" smtClean="0">
                <a:solidFill>
                  <a:schemeClr val="tx1"/>
                </a:solidFill>
              </a:rPr>
              <a:t> الأرباح فإنهما لم يأخذا بعين الاعتبار أن معدل الفائدة يمكن أن يتغير بشكل مستقل </a:t>
            </a:r>
            <a:r>
              <a:rPr lang="ar-DZ" dirty="0" err="1" smtClean="0">
                <a:solidFill>
                  <a:schemeClr val="tx1"/>
                </a:solidFill>
              </a:rPr>
              <a:t>و</a:t>
            </a:r>
            <a:r>
              <a:rPr lang="ar-DZ" dirty="0" smtClean="0">
                <a:solidFill>
                  <a:schemeClr val="tx1"/>
                </a:solidFill>
              </a:rPr>
              <a:t> غير متناسب مع تغيرات معدل الأرباح، </a:t>
            </a:r>
            <a:r>
              <a:rPr lang="ar-DZ" dirty="0" err="1" smtClean="0">
                <a:solidFill>
                  <a:schemeClr val="tx1"/>
                </a:solidFill>
              </a:rPr>
              <a:t>و</a:t>
            </a:r>
            <a:r>
              <a:rPr lang="ar-DZ" dirty="0" smtClean="0">
                <a:solidFill>
                  <a:schemeClr val="tx1"/>
                </a:solidFill>
              </a:rPr>
              <a:t> هذا يحصل بشكل خاص أثناء الدورات الاقتصادية، حيث تصبح العلاقة بينهما عكسية تماما، </a:t>
            </a:r>
            <a:r>
              <a:rPr lang="ar-DZ" dirty="0" err="1" smtClean="0">
                <a:solidFill>
                  <a:schemeClr val="tx1"/>
                </a:solidFill>
              </a:rPr>
              <a:t>و</a:t>
            </a:r>
            <a:r>
              <a:rPr lang="ar-DZ" dirty="0" smtClean="0">
                <a:solidFill>
                  <a:schemeClr val="tx1"/>
                </a:solidFill>
              </a:rPr>
              <a:t> ليست طردية كما ذهبا إليه</a:t>
            </a:r>
            <a:endParaRPr lang="fr-FR" dirty="0">
              <a:solidFill>
                <a:schemeClr val="tx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14348" y="0"/>
            <a:ext cx="7772400" cy="1470025"/>
          </a:xfrm>
        </p:spPr>
        <p:txBody>
          <a:bodyPr>
            <a:normAutofit/>
          </a:bodyPr>
          <a:lstStyle/>
          <a:p>
            <a:pPr rtl="1"/>
            <a:r>
              <a:rPr lang="ar-DZ" sz="3600" b="1" dirty="0" smtClean="0"/>
              <a:t>أولا: النظرية الطبيعية للائتمان في الفكر الاقتصادي التقليدي</a:t>
            </a:r>
            <a:endParaRPr lang="fr-FR" sz="3600" dirty="0"/>
          </a:p>
        </p:txBody>
      </p:sp>
      <p:sp>
        <p:nvSpPr>
          <p:cNvPr id="3" name="Sous-titre 2"/>
          <p:cNvSpPr>
            <a:spLocks noGrp="1"/>
          </p:cNvSpPr>
          <p:nvPr>
            <p:ph type="subTitle" idx="1"/>
          </p:nvPr>
        </p:nvSpPr>
        <p:spPr>
          <a:xfrm>
            <a:off x="500034" y="1714488"/>
            <a:ext cx="8286808" cy="4786346"/>
          </a:xfrm>
        </p:spPr>
        <p:txBody>
          <a:bodyPr/>
          <a:lstStyle/>
          <a:p>
            <a:pPr algn="just" rtl="1"/>
            <a:r>
              <a:rPr lang="ar-DZ" dirty="0" smtClean="0">
                <a:solidFill>
                  <a:schemeClr val="tx1"/>
                </a:solidFill>
              </a:rPr>
              <a:t>	إن </a:t>
            </a:r>
            <a:r>
              <a:rPr lang="ar-DZ" dirty="0" smtClean="0">
                <a:solidFill>
                  <a:schemeClr val="tx1"/>
                </a:solidFill>
              </a:rPr>
              <a:t>رأس المال المقترض يعتبر ظاهرة اقتصادية خاصة، </a:t>
            </a:r>
            <a:r>
              <a:rPr lang="ar-DZ" dirty="0" err="1" smtClean="0">
                <a:solidFill>
                  <a:schemeClr val="tx1"/>
                </a:solidFill>
              </a:rPr>
              <a:t>و</a:t>
            </a:r>
            <a:r>
              <a:rPr lang="ar-DZ" dirty="0" smtClean="0">
                <a:solidFill>
                  <a:schemeClr val="tx1"/>
                </a:solidFill>
              </a:rPr>
              <a:t> كذلك فإن الفائدة تعتبر شكلا من أشكال القيمة المضافة، كما أن هناك علاقة  بين حركة رأس المال المقترض </a:t>
            </a:r>
            <a:r>
              <a:rPr lang="ar-DZ" dirty="0" err="1" smtClean="0">
                <a:solidFill>
                  <a:schemeClr val="tx1"/>
                </a:solidFill>
              </a:rPr>
              <a:t>و</a:t>
            </a:r>
            <a:r>
              <a:rPr lang="ar-DZ" dirty="0" smtClean="0">
                <a:solidFill>
                  <a:schemeClr val="tx1"/>
                </a:solidFill>
              </a:rPr>
              <a:t> الفائدة، </a:t>
            </a:r>
            <a:r>
              <a:rPr lang="ar-DZ" dirty="0" err="1" smtClean="0">
                <a:solidFill>
                  <a:schemeClr val="tx1"/>
                </a:solidFill>
              </a:rPr>
              <a:t>و</a:t>
            </a:r>
            <a:r>
              <a:rPr lang="ar-DZ" dirty="0" smtClean="0">
                <a:solidFill>
                  <a:schemeClr val="tx1"/>
                </a:solidFill>
              </a:rPr>
              <a:t> هذا راجع إلى العلاقة الوثيقة بين الائتمان </a:t>
            </a:r>
            <a:r>
              <a:rPr lang="ar-DZ" dirty="0" err="1" smtClean="0">
                <a:solidFill>
                  <a:schemeClr val="tx1"/>
                </a:solidFill>
              </a:rPr>
              <a:t>و</a:t>
            </a:r>
            <a:r>
              <a:rPr lang="ar-DZ" dirty="0" smtClean="0">
                <a:solidFill>
                  <a:schemeClr val="tx1"/>
                </a:solidFill>
              </a:rPr>
              <a:t> عملية إعادة الإنتاج، </a:t>
            </a:r>
            <a:r>
              <a:rPr lang="ar-DZ" dirty="0" err="1" smtClean="0">
                <a:solidFill>
                  <a:schemeClr val="tx1"/>
                </a:solidFill>
              </a:rPr>
              <a:t>و</a:t>
            </a:r>
            <a:r>
              <a:rPr lang="ar-DZ" dirty="0" smtClean="0">
                <a:solidFill>
                  <a:schemeClr val="tx1"/>
                </a:solidFill>
              </a:rPr>
              <a:t> هذا بالإضافة إلى تأثير الائتمان بشكل كبير على </a:t>
            </a:r>
            <a:r>
              <a:rPr lang="ar-DZ" dirty="0" smtClean="0">
                <a:solidFill>
                  <a:schemeClr val="tx1"/>
                </a:solidFill>
              </a:rPr>
              <a:t>الإنتاج.</a:t>
            </a:r>
            <a:endParaRPr lang="fr-FR" dirty="0">
              <a:solidFill>
                <a:schemeClr val="tx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42910" y="0"/>
            <a:ext cx="7772400" cy="1470025"/>
          </a:xfrm>
        </p:spPr>
        <p:txBody>
          <a:bodyPr>
            <a:normAutofit/>
          </a:bodyPr>
          <a:lstStyle/>
          <a:p>
            <a:pPr rtl="1"/>
            <a:r>
              <a:rPr lang="ar-DZ" sz="3600" b="1" dirty="0" smtClean="0"/>
              <a:t>أولا: النظرية الطبيعية للائتمان في الفكر الاقتصادي التقليدي</a:t>
            </a:r>
            <a:endParaRPr lang="fr-FR" sz="3600" dirty="0"/>
          </a:p>
        </p:txBody>
      </p:sp>
      <p:sp>
        <p:nvSpPr>
          <p:cNvPr id="3" name="Sous-titre 2"/>
          <p:cNvSpPr>
            <a:spLocks noGrp="1"/>
          </p:cNvSpPr>
          <p:nvPr>
            <p:ph type="subTitle" idx="1"/>
          </p:nvPr>
        </p:nvSpPr>
        <p:spPr>
          <a:xfrm>
            <a:off x="285720" y="1643050"/>
            <a:ext cx="8501122" cy="4786346"/>
          </a:xfrm>
        </p:spPr>
        <p:txBody>
          <a:bodyPr>
            <a:normAutofit/>
          </a:bodyPr>
          <a:lstStyle/>
          <a:p>
            <a:pPr algn="just" rtl="1"/>
            <a:r>
              <a:rPr lang="ar-DZ" dirty="0" smtClean="0">
                <a:solidFill>
                  <a:schemeClr val="tx1"/>
                </a:solidFill>
              </a:rPr>
              <a:t>	</a:t>
            </a:r>
            <a:r>
              <a:rPr lang="ar-DZ" dirty="0" smtClean="0">
                <a:solidFill>
                  <a:schemeClr val="tx1"/>
                </a:solidFill>
              </a:rPr>
              <a:t>و هكذا اعتبر أصحاب هذه النظرية أن الائتمان هو شكل من أشكال حركة رأس المال الإنتاجي، </a:t>
            </a:r>
            <a:r>
              <a:rPr lang="ar-DZ" dirty="0" err="1" smtClean="0">
                <a:solidFill>
                  <a:schemeClr val="tx1"/>
                </a:solidFill>
              </a:rPr>
              <a:t>و</a:t>
            </a:r>
            <a:r>
              <a:rPr lang="ar-DZ" dirty="0" smtClean="0">
                <a:solidFill>
                  <a:schemeClr val="tx1"/>
                </a:solidFill>
              </a:rPr>
              <a:t> ليس هناك رأسمال مقترض بشكل مستقل. كما أنهم نظروا إلى القرض كوسيلة لتداول القيم المادية، </a:t>
            </a:r>
            <a:r>
              <a:rPr lang="ar-DZ" dirty="0" err="1" smtClean="0">
                <a:solidFill>
                  <a:schemeClr val="tx1"/>
                </a:solidFill>
              </a:rPr>
              <a:t>و</a:t>
            </a:r>
            <a:r>
              <a:rPr lang="ar-DZ" dirty="0" smtClean="0">
                <a:solidFill>
                  <a:schemeClr val="tx1"/>
                </a:solidFill>
              </a:rPr>
              <a:t> بذلك فإن دور البنوك ينحصر في القيام بدور الوسيط بين من يملك أموالا فائضة، </a:t>
            </a:r>
            <a:r>
              <a:rPr lang="ar-DZ" dirty="0" err="1" smtClean="0">
                <a:solidFill>
                  <a:schemeClr val="tx1"/>
                </a:solidFill>
              </a:rPr>
              <a:t>و</a:t>
            </a:r>
            <a:r>
              <a:rPr lang="ar-DZ" dirty="0" smtClean="0">
                <a:solidFill>
                  <a:schemeClr val="tx1"/>
                </a:solidFill>
              </a:rPr>
              <a:t> بين من هم بحاجة لتلك الأموال " </a:t>
            </a:r>
            <a:endParaRPr lang="fr-FR" dirty="0">
              <a:solidFill>
                <a:schemeClr val="tx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42910" y="0"/>
            <a:ext cx="7772400" cy="1470025"/>
          </a:xfrm>
        </p:spPr>
        <p:txBody>
          <a:bodyPr>
            <a:normAutofit/>
          </a:bodyPr>
          <a:lstStyle/>
          <a:p>
            <a:pPr rtl="1"/>
            <a:r>
              <a:rPr lang="ar-DZ" sz="3600" b="1" dirty="0" smtClean="0"/>
              <a:t>أولا: النظرية الطبيعية للائتمان في الفكر الاقتصادي التقليدي</a:t>
            </a:r>
            <a:endParaRPr lang="fr-FR" sz="3600" dirty="0"/>
          </a:p>
        </p:txBody>
      </p:sp>
      <p:sp>
        <p:nvSpPr>
          <p:cNvPr id="3" name="Sous-titre 2"/>
          <p:cNvSpPr>
            <a:spLocks noGrp="1"/>
          </p:cNvSpPr>
          <p:nvPr>
            <p:ph type="subTitle" idx="1"/>
          </p:nvPr>
        </p:nvSpPr>
        <p:spPr>
          <a:xfrm>
            <a:off x="285720" y="1643050"/>
            <a:ext cx="8501122" cy="4786346"/>
          </a:xfrm>
        </p:spPr>
        <p:txBody>
          <a:bodyPr>
            <a:normAutofit/>
          </a:bodyPr>
          <a:lstStyle/>
          <a:p>
            <a:pPr algn="just" rtl="1"/>
            <a:r>
              <a:rPr lang="ar-DZ" dirty="0" smtClean="0">
                <a:solidFill>
                  <a:schemeClr val="tx1"/>
                </a:solidFill>
              </a:rPr>
              <a:t>	بالإضافة </a:t>
            </a:r>
            <a:r>
              <a:rPr lang="ar-DZ" dirty="0" smtClean="0">
                <a:solidFill>
                  <a:schemeClr val="tx1"/>
                </a:solidFill>
              </a:rPr>
              <a:t>إلى آدم سميث (1723- 1790)، </a:t>
            </a:r>
            <a:r>
              <a:rPr lang="ar-DZ" dirty="0" err="1" smtClean="0">
                <a:solidFill>
                  <a:schemeClr val="tx1"/>
                </a:solidFill>
              </a:rPr>
              <a:t>و</a:t>
            </a:r>
            <a:r>
              <a:rPr lang="ar-DZ" dirty="0" smtClean="0">
                <a:solidFill>
                  <a:schemeClr val="tx1"/>
                </a:solidFill>
              </a:rPr>
              <a:t> ريكاردو (1772- 1823)، فقد قام بتأييد هذه الآراء أنصار المدرسة التاريخية مثل: </a:t>
            </a:r>
            <a:r>
              <a:rPr lang="ar-DZ" dirty="0" err="1" smtClean="0">
                <a:solidFill>
                  <a:schemeClr val="tx1"/>
                </a:solidFill>
              </a:rPr>
              <a:t>شيغل</a:t>
            </a:r>
            <a:r>
              <a:rPr lang="ar-DZ" dirty="0" smtClean="0">
                <a:solidFill>
                  <a:schemeClr val="tx1"/>
                </a:solidFill>
              </a:rPr>
              <a:t>، </a:t>
            </a:r>
            <a:r>
              <a:rPr lang="ar-DZ" dirty="0" err="1" smtClean="0">
                <a:solidFill>
                  <a:schemeClr val="tx1"/>
                </a:solidFill>
              </a:rPr>
              <a:t>بارنر</a:t>
            </a:r>
            <a:r>
              <a:rPr lang="ar-DZ" dirty="0" smtClean="0">
                <a:solidFill>
                  <a:schemeClr val="tx1"/>
                </a:solidFill>
              </a:rPr>
              <a:t>، </a:t>
            </a:r>
            <a:r>
              <a:rPr lang="ar-DZ" dirty="0" err="1" smtClean="0">
                <a:solidFill>
                  <a:schemeClr val="tx1"/>
                </a:solidFill>
              </a:rPr>
              <a:t>ساي</a:t>
            </a:r>
            <a:r>
              <a:rPr lang="ar-DZ" dirty="0" smtClean="0">
                <a:solidFill>
                  <a:schemeClr val="tx1"/>
                </a:solidFill>
              </a:rPr>
              <a:t>.</a:t>
            </a:r>
            <a:endParaRPr lang="fr-FR" dirty="0" smtClean="0">
              <a:solidFill>
                <a:schemeClr val="tx1"/>
              </a:solidFill>
            </a:endParaRPr>
          </a:p>
          <a:p>
            <a:pPr algn="just" rtl="1"/>
            <a:r>
              <a:rPr lang="ar-DZ" dirty="0" smtClean="0">
                <a:solidFill>
                  <a:schemeClr val="tx1"/>
                </a:solidFill>
              </a:rPr>
              <a:t>و حيث أن تراكم رأس المال المقترض يظهر تراكم رأس المال الفعلي، </a:t>
            </a:r>
            <a:r>
              <a:rPr lang="ar-DZ" dirty="0" err="1" smtClean="0">
                <a:solidFill>
                  <a:schemeClr val="tx1"/>
                </a:solidFill>
              </a:rPr>
              <a:t>و</a:t>
            </a:r>
            <a:r>
              <a:rPr lang="ar-DZ" dirty="0" smtClean="0">
                <a:solidFill>
                  <a:schemeClr val="tx1"/>
                </a:solidFill>
              </a:rPr>
              <a:t> حركة رأس المال المقترض تطابق تماما حركة رأس المال الإنتاجي، </a:t>
            </a:r>
            <a:r>
              <a:rPr lang="ar-DZ" dirty="0" err="1" smtClean="0">
                <a:solidFill>
                  <a:schemeClr val="tx1"/>
                </a:solidFill>
              </a:rPr>
              <a:t>و</a:t>
            </a:r>
            <a:r>
              <a:rPr lang="ar-DZ" dirty="0" smtClean="0">
                <a:solidFill>
                  <a:schemeClr val="tx1"/>
                </a:solidFill>
              </a:rPr>
              <a:t> بما أن للائتمان دور سلبي في ذلك، فإن نشاط البنوك يقتصر على دور الوسيط فقط. و من جملة نقائص هذا الاتجاه في التحليل:</a:t>
            </a:r>
            <a:endParaRPr lang="fr-FR" dirty="0" smtClean="0">
              <a:solidFill>
                <a:schemeClr val="tx1"/>
              </a:solidFill>
            </a:endParaRPr>
          </a:p>
          <a:p>
            <a:pPr lvl="0" algn="just" rtl="1"/>
            <a:endParaRPr lang="fr-FR" dirty="0">
              <a:solidFill>
                <a:schemeClr val="tx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42910" y="0"/>
            <a:ext cx="7772400" cy="1470025"/>
          </a:xfrm>
        </p:spPr>
        <p:txBody>
          <a:bodyPr>
            <a:normAutofit/>
          </a:bodyPr>
          <a:lstStyle/>
          <a:p>
            <a:pPr rtl="1"/>
            <a:r>
              <a:rPr lang="ar-DZ" sz="3600" b="1" dirty="0" smtClean="0"/>
              <a:t>أولا: النظرية الطبيعية للائتمان في الفكر الاقتصادي التقليدي</a:t>
            </a:r>
            <a:endParaRPr lang="fr-FR" sz="3600" dirty="0"/>
          </a:p>
        </p:txBody>
      </p:sp>
      <p:sp>
        <p:nvSpPr>
          <p:cNvPr id="3" name="Sous-titre 2"/>
          <p:cNvSpPr>
            <a:spLocks noGrp="1"/>
          </p:cNvSpPr>
          <p:nvPr>
            <p:ph type="subTitle" idx="1"/>
          </p:nvPr>
        </p:nvSpPr>
        <p:spPr>
          <a:xfrm>
            <a:off x="285720" y="1571612"/>
            <a:ext cx="8501122" cy="4786346"/>
          </a:xfrm>
        </p:spPr>
        <p:txBody>
          <a:bodyPr>
            <a:normAutofit fontScale="92500" lnSpcReduction="20000"/>
          </a:bodyPr>
          <a:lstStyle/>
          <a:p>
            <a:pPr lvl="0" algn="just" rtl="1">
              <a:buFont typeface="Wingdings" pitchFamily="2" charset="2"/>
              <a:buChar char="ü"/>
            </a:pPr>
            <a:r>
              <a:rPr lang="ar-DZ" dirty="0" smtClean="0">
                <a:solidFill>
                  <a:schemeClr val="tx1"/>
                </a:solidFill>
              </a:rPr>
              <a:t>عدم التركيز على دورة رأس المال الصناعي في أشكاله الثلاثة الطبيعية، </a:t>
            </a:r>
            <a:r>
              <a:rPr lang="ar-DZ" dirty="0" err="1" smtClean="0">
                <a:solidFill>
                  <a:schemeClr val="tx1"/>
                </a:solidFill>
              </a:rPr>
              <a:t>و</a:t>
            </a:r>
            <a:r>
              <a:rPr lang="ar-DZ" dirty="0" smtClean="0">
                <a:solidFill>
                  <a:schemeClr val="tx1"/>
                </a:solidFill>
              </a:rPr>
              <a:t> جوهر رأس المال المقترض الذي يمثل جزء فقط من رأس المال الصناعي بشكله النقدي. لذلك لم يتمكن سميث </a:t>
            </a:r>
            <a:r>
              <a:rPr lang="ar-DZ" dirty="0" err="1" smtClean="0">
                <a:solidFill>
                  <a:schemeClr val="tx1"/>
                </a:solidFill>
              </a:rPr>
              <a:t>و</a:t>
            </a:r>
            <a:r>
              <a:rPr lang="ar-DZ" dirty="0" smtClean="0">
                <a:solidFill>
                  <a:schemeClr val="tx1"/>
                </a:solidFill>
              </a:rPr>
              <a:t> ريكاردو من الإلمام باستقلالية رأس المال المقترض </a:t>
            </a:r>
            <a:r>
              <a:rPr lang="ar-DZ" dirty="0" err="1" smtClean="0">
                <a:solidFill>
                  <a:schemeClr val="tx1"/>
                </a:solidFill>
              </a:rPr>
              <a:t>و</a:t>
            </a:r>
            <a:r>
              <a:rPr lang="ar-DZ" dirty="0" smtClean="0">
                <a:solidFill>
                  <a:schemeClr val="tx1"/>
                </a:solidFill>
              </a:rPr>
              <a:t> خصائصه.</a:t>
            </a:r>
            <a:endParaRPr lang="fr-FR" dirty="0" smtClean="0">
              <a:solidFill>
                <a:schemeClr val="tx1"/>
              </a:solidFill>
            </a:endParaRPr>
          </a:p>
          <a:p>
            <a:pPr lvl="0" algn="just" rtl="1">
              <a:buFont typeface="Wingdings" pitchFamily="2" charset="2"/>
              <a:buChar char="ü"/>
            </a:pPr>
            <a:r>
              <a:rPr lang="ar-DZ" dirty="0" smtClean="0">
                <a:solidFill>
                  <a:schemeClr val="tx1"/>
                </a:solidFill>
              </a:rPr>
              <a:t>لقد اعتبرا الائتمان كأداة لإعادة توزيع القيم المادية في شكلها الطبيعي، </a:t>
            </a:r>
            <a:r>
              <a:rPr lang="ar-DZ" dirty="0" err="1" smtClean="0">
                <a:solidFill>
                  <a:schemeClr val="tx1"/>
                </a:solidFill>
              </a:rPr>
              <a:t>و</a:t>
            </a:r>
            <a:r>
              <a:rPr lang="ar-DZ" dirty="0" smtClean="0">
                <a:solidFill>
                  <a:schemeClr val="tx1"/>
                </a:solidFill>
              </a:rPr>
              <a:t> لم يهتما بالنظر إلى القرض كوسيلة لحركة رأس المال المقترض.</a:t>
            </a:r>
            <a:endParaRPr lang="fr-FR" dirty="0" smtClean="0">
              <a:solidFill>
                <a:schemeClr val="tx1"/>
              </a:solidFill>
            </a:endParaRPr>
          </a:p>
          <a:p>
            <a:pPr algn="just" rtl="1">
              <a:buFont typeface="Wingdings" pitchFamily="2" charset="2"/>
              <a:buChar char="ü"/>
            </a:pPr>
            <a:r>
              <a:rPr lang="ar-DZ" dirty="0" smtClean="0">
                <a:solidFill>
                  <a:schemeClr val="tx1"/>
                </a:solidFill>
              </a:rPr>
              <a:t>لم يراعيا طبيعة الفروق بين تراكم رأس المال الفعلي، </a:t>
            </a:r>
            <a:r>
              <a:rPr lang="ar-DZ" dirty="0" err="1" smtClean="0">
                <a:solidFill>
                  <a:schemeClr val="tx1"/>
                </a:solidFill>
              </a:rPr>
              <a:t>و</a:t>
            </a:r>
            <a:r>
              <a:rPr lang="ar-DZ" dirty="0" smtClean="0">
                <a:solidFill>
                  <a:schemeClr val="tx1"/>
                </a:solidFill>
              </a:rPr>
              <a:t> رأس المال المقترض، لذلك لم يتمكنا من التوصل لحقيقة خصائص حركة رأس المال المقترض، بالرغم من أنهما استطاعا بشكل صحيح </a:t>
            </a:r>
            <a:r>
              <a:rPr lang="ar-DZ" dirty="0" err="1" smtClean="0">
                <a:solidFill>
                  <a:schemeClr val="tx1"/>
                </a:solidFill>
              </a:rPr>
              <a:t>و</a:t>
            </a:r>
            <a:r>
              <a:rPr lang="ar-DZ" dirty="0" smtClean="0">
                <a:solidFill>
                  <a:schemeClr val="tx1"/>
                </a:solidFill>
              </a:rPr>
              <a:t> موفق تحديد العلاقة بين رأس المال المقترض </a:t>
            </a:r>
            <a:r>
              <a:rPr lang="ar-DZ" dirty="0" err="1" smtClean="0">
                <a:solidFill>
                  <a:schemeClr val="tx1"/>
                </a:solidFill>
              </a:rPr>
              <a:t>و</a:t>
            </a:r>
            <a:r>
              <a:rPr lang="ar-DZ" dirty="0" smtClean="0">
                <a:solidFill>
                  <a:schemeClr val="tx1"/>
                </a:solidFill>
              </a:rPr>
              <a:t> الربح </a:t>
            </a:r>
            <a:r>
              <a:rPr lang="ar-DZ" dirty="0" err="1" smtClean="0">
                <a:solidFill>
                  <a:schemeClr val="tx1"/>
                </a:solidFill>
              </a:rPr>
              <a:t>و</a:t>
            </a:r>
            <a:r>
              <a:rPr lang="ar-DZ" dirty="0" smtClean="0">
                <a:solidFill>
                  <a:schemeClr val="tx1"/>
                </a:solidFill>
              </a:rPr>
              <a:t> معدله </a:t>
            </a:r>
            <a:endParaRPr lang="fr-FR" dirty="0">
              <a:solidFill>
                <a:schemeClr val="tx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42910" y="0"/>
            <a:ext cx="7772400" cy="1470025"/>
          </a:xfrm>
        </p:spPr>
        <p:txBody>
          <a:bodyPr>
            <a:normAutofit/>
          </a:bodyPr>
          <a:lstStyle/>
          <a:p>
            <a:pPr rtl="1"/>
            <a:r>
              <a:rPr lang="ar-DZ" sz="3600" b="1" dirty="0" smtClean="0"/>
              <a:t>أولا: النظرية الطبيعية للائتمان في الفكر الاقتصادي التقليدي</a:t>
            </a:r>
            <a:endParaRPr lang="fr-FR" sz="3600" dirty="0"/>
          </a:p>
        </p:txBody>
      </p:sp>
      <p:sp>
        <p:nvSpPr>
          <p:cNvPr id="3" name="Sous-titre 2"/>
          <p:cNvSpPr>
            <a:spLocks noGrp="1"/>
          </p:cNvSpPr>
          <p:nvPr>
            <p:ph type="subTitle" idx="1"/>
          </p:nvPr>
        </p:nvSpPr>
        <p:spPr>
          <a:xfrm>
            <a:off x="285720" y="1643050"/>
            <a:ext cx="8501122" cy="4786346"/>
          </a:xfrm>
        </p:spPr>
        <p:txBody>
          <a:bodyPr>
            <a:normAutofit fontScale="85000" lnSpcReduction="10000"/>
          </a:bodyPr>
          <a:lstStyle/>
          <a:p>
            <a:pPr algn="just" rtl="1"/>
            <a:r>
              <a:rPr lang="ar-DZ" dirty="0" smtClean="0">
                <a:solidFill>
                  <a:schemeClr val="tx1"/>
                </a:solidFill>
              </a:rPr>
              <a:t>بالرغم من نقائص النظرية الطبيعية للائتمان، فإنه لا يجوز إغفال أو تجاهل النواحي الإيجابية في التحليل التقليدي للائتمان </a:t>
            </a:r>
            <a:r>
              <a:rPr lang="ar-DZ" dirty="0" err="1" smtClean="0">
                <a:solidFill>
                  <a:schemeClr val="tx1"/>
                </a:solidFill>
              </a:rPr>
              <a:t>و</a:t>
            </a:r>
            <a:r>
              <a:rPr lang="ar-DZ" dirty="0" smtClean="0">
                <a:solidFill>
                  <a:schemeClr val="tx1"/>
                </a:solidFill>
              </a:rPr>
              <a:t> التي من أهمها:</a:t>
            </a:r>
            <a:endParaRPr lang="fr-FR" dirty="0" smtClean="0">
              <a:solidFill>
                <a:schemeClr val="tx1"/>
              </a:solidFill>
            </a:endParaRPr>
          </a:p>
          <a:p>
            <a:pPr lvl="0" algn="just" rtl="1">
              <a:buFont typeface="Wingdings" pitchFamily="2" charset="2"/>
              <a:buChar char="ü"/>
            </a:pPr>
            <a:r>
              <a:rPr lang="ar-DZ" dirty="0" smtClean="0">
                <a:solidFill>
                  <a:schemeClr val="tx1"/>
                </a:solidFill>
              </a:rPr>
              <a:t> لقد </a:t>
            </a:r>
            <a:r>
              <a:rPr lang="ar-DZ" dirty="0" smtClean="0">
                <a:solidFill>
                  <a:schemeClr val="tx1"/>
                </a:solidFill>
              </a:rPr>
              <a:t>اعتبر أنصار التحليل التقليدي أن القرض بحد ذاته لا يصنع رأس المال الحقيقي، لأن هذا الأخير يتكون فقط خلال عملية الإنتاج.</a:t>
            </a:r>
            <a:endParaRPr lang="fr-FR" dirty="0" smtClean="0">
              <a:solidFill>
                <a:schemeClr val="tx1"/>
              </a:solidFill>
            </a:endParaRPr>
          </a:p>
          <a:p>
            <a:pPr lvl="0" algn="just" rtl="1">
              <a:buFont typeface="Wingdings" pitchFamily="2" charset="2"/>
              <a:buChar char="ü"/>
            </a:pPr>
            <a:r>
              <a:rPr lang="ar-DZ" dirty="0" smtClean="0">
                <a:solidFill>
                  <a:schemeClr val="tx1"/>
                </a:solidFill>
              </a:rPr>
              <a:t> لم </a:t>
            </a:r>
            <a:r>
              <a:rPr lang="ar-DZ" dirty="0" err="1" smtClean="0">
                <a:solidFill>
                  <a:schemeClr val="tx1"/>
                </a:solidFill>
              </a:rPr>
              <a:t>يعترف</a:t>
            </a:r>
            <a:r>
              <a:rPr lang="ar-DZ" dirty="0" smtClean="0">
                <a:solidFill>
                  <a:schemeClr val="tx1"/>
                </a:solidFill>
              </a:rPr>
              <a:t> أنصار هذا التحليل برأي النظرية </a:t>
            </a:r>
            <a:r>
              <a:rPr lang="ar-DZ" dirty="0" err="1" smtClean="0">
                <a:solidFill>
                  <a:schemeClr val="tx1"/>
                </a:solidFill>
              </a:rPr>
              <a:t>الراسمألية</a:t>
            </a:r>
            <a:r>
              <a:rPr lang="ar-DZ" dirty="0" smtClean="0">
                <a:solidFill>
                  <a:schemeClr val="tx1"/>
                </a:solidFill>
              </a:rPr>
              <a:t> </a:t>
            </a:r>
            <a:r>
              <a:rPr lang="ar-DZ" dirty="0" err="1" smtClean="0">
                <a:solidFill>
                  <a:schemeClr val="tx1"/>
                </a:solidFill>
              </a:rPr>
              <a:t>للإئتمان</a:t>
            </a:r>
            <a:r>
              <a:rPr lang="ar-DZ" dirty="0" smtClean="0">
                <a:solidFill>
                  <a:schemeClr val="tx1"/>
                </a:solidFill>
              </a:rPr>
              <a:t> التي تغالي كثيرا في إظهار دور الائتمان، كما أنهم أكدوا على علاقة القرض </a:t>
            </a:r>
            <a:r>
              <a:rPr lang="ar-DZ" dirty="0" err="1" smtClean="0">
                <a:solidFill>
                  <a:schemeClr val="tx1"/>
                </a:solidFill>
              </a:rPr>
              <a:t>بالانتاج</a:t>
            </a:r>
            <a:r>
              <a:rPr lang="ar-DZ" dirty="0" smtClean="0">
                <a:solidFill>
                  <a:schemeClr val="tx1"/>
                </a:solidFill>
              </a:rPr>
              <a:t>.</a:t>
            </a:r>
            <a:endParaRPr lang="fr-FR" dirty="0" smtClean="0">
              <a:solidFill>
                <a:schemeClr val="tx1"/>
              </a:solidFill>
            </a:endParaRPr>
          </a:p>
          <a:p>
            <a:pPr algn="just" rtl="1">
              <a:buFont typeface="Wingdings" pitchFamily="2" charset="2"/>
              <a:buChar char="ü"/>
            </a:pPr>
            <a:r>
              <a:rPr lang="ar-DZ" dirty="0" smtClean="0">
                <a:solidFill>
                  <a:schemeClr val="tx1"/>
                </a:solidFill>
              </a:rPr>
              <a:t> إن </a:t>
            </a:r>
            <a:r>
              <a:rPr lang="ar-DZ" dirty="0" smtClean="0">
                <a:solidFill>
                  <a:schemeClr val="tx1"/>
                </a:solidFill>
              </a:rPr>
              <a:t>سميث </a:t>
            </a:r>
            <a:r>
              <a:rPr lang="ar-DZ" dirty="0" err="1" smtClean="0">
                <a:solidFill>
                  <a:schemeClr val="tx1"/>
                </a:solidFill>
              </a:rPr>
              <a:t>و</a:t>
            </a:r>
            <a:r>
              <a:rPr lang="ar-DZ" dirty="0" smtClean="0">
                <a:solidFill>
                  <a:schemeClr val="tx1"/>
                </a:solidFill>
              </a:rPr>
              <a:t> ريكاردو أظهرا بشكل صحيح علاقة معدل الفائدة بمعدل الأرباح، بالرغم من أنهما لم يتوصلا بشكل صحيح إلى إظهار العلاقة المتبادلة بينهما حتى النهاية في القرن التاسع عشر تفوقت النظرية الطبيعية للائتمان على النظرية الرأسمالية، </a:t>
            </a:r>
            <a:r>
              <a:rPr lang="ar-DZ" dirty="0" err="1" smtClean="0">
                <a:solidFill>
                  <a:schemeClr val="tx1"/>
                </a:solidFill>
              </a:rPr>
              <a:t>و</a:t>
            </a:r>
            <a:r>
              <a:rPr lang="ar-DZ" dirty="0" smtClean="0">
                <a:solidFill>
                  <a:schemeClr val="tx1"/>
                </a:solidFill>
              </a:rPr>
              <a:t> لكن انقلب الوضع في القرن العشرين</a:t>
            </a:r>
            <a:endParaRPr lang="fr-FR" dirty="0">
              <a:solidFill>
                <a:schemeClr val="tx1"/>
              </a:solidFill>
            </a:endParaRPr>
          </a:p>
        </p:txBody>
      </p:sp>
    </p:spTree>
  </p:cSld>
  <p:clrMapOvr>
    <a:masterClrMapping/>
  </p:clrMapOvr>
</p:sld>
</file>

<file path=ppt/theme/theme1.xml><?xml version="1.0" encoding="utf-8"?>
<a:theme xmlns:a="http://schemas.openxmlformats.org/drawingml/2006/main" name="Thème Office">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244</TotalTime>
  <Words>978</Words>
  <PresentationFormat>Affichage à l'écran (4:3)</PresentationFormat>
  <Paragraphs>87</Paragraphs>
  <Slides>27</Slides>
  <Notes>0</Notes>
  <HiddenSlides>0</HiddenSlides>
  <MMClips>0</MMClips>
  <ScaleCrop>false</ScaleCrop>
  <HeadingPairs>
    <vt:vector size="4" baseType="variant">
      <vt:variant>
        <vt:lpstr>Thème</vt:lpstr>
      </vt:variant>
      <vt:variant>
        <vt:i4>1</vt:i4>
      </vt:variant>
      <vt:variant>
        <vt:lpstr>Titres des diapositives</vt:lpstr>
      </vt:variant>
      <vt:variant>
        <vt:i4>27</vt:i4>
      </vt:variant>
    </vt:vector>
  </HeadingPairs>
  <TitlesOfParts>
    <vt:vector size="28" baseType="lpstr">
      <vt:lpstr>Thème Office</vt:lpstr>
      <vt:lpstr>المركز الجامعي عبد الحفيظ بوالصوف- ميلة معهد العلوم الاقتصادية و التجارية و علوم التسيير قسم علوم التسيير ماستر 1: إدارة مالية مادة: إدارة التدفقات المالية</vt:lpstr>
      <vt:lpstr>أولا: النظرية الطبيعية للائتمان في الفكر الاقتصادي التقليدي</vt:lpstr>
      <vt:lpstr>أولا: النظرية الطبيعية للائتمان في الفكر الاقتصادي التقليدي</vt:lpstr>
      <vt:lpstr>أولا: النظرية الطبيعية للائتمان في الفكر الاقتصادي التقليدي</vt:lpstr>
      <vt:lpstr>أولا: النظرية الطبيعية للائتمان في الفكر الاقتصادي التقليدي</vt:lpstr>
      <vt:lpstr>أولا: النظرية الطبيعية للائتمان في الفكر الاقتصادي التقليدي</vt:lpstr>
      <vt:lpstr>أولا: النظرية الطبيعية للائتمان في الفكر الاقتصادي التقليدي</vt:lpstr>
      <vt:lpstr>أولا: النظرية الطبيعية للائتمان في الفكر الاقتصادي التقليدي</vt:lpstr>
      <vt:lpstr>أولا: النظرية الطبيعية للائتمان في الفكر الاقتصادي التقليدي</vt:lpstr>
      <vt:lpstr>ثانيا: النظرية الرأسمالية للائتمان</vt:lpstr>
      <vt:lpstr>ثانيا: النظرية الرأسمالية للائتمان</vt:lpstr>
      <vt:lpstr>ثانيا: النظرية الرأسمالية للائتمان</vt:lpstr>
      <vt:lpstr>ثانيا: النظرية الرأسمالية للائتمان</vt:lpstr>
      <vt:lpstr>ثانيا: النظرية الرأسمالية للائتمان</vt:lpstr>
      <vt:lpstr>ثانيا: النظرية الرأسمالية للائتمان</vt:lpstr>
      <vt:lpstr>ثانيا: النظرية الرأسمالية للائتمان</vt:lpstr>
      <vt:lpstr>ثانيا: النظرية الرأسمالية للائتمان</vt:lpstr>
      <vt:lpstr>ثانيا: النظرية الرأسمالية للائتمان</vt:lpstr>
      <vt:lpstr>ثانيا: النظرية الرأسمالية للائتمان</vt:lpstr>
      <vt:lpstr>ثانيا: النظرية الرأسمالية للائتمان</vt:lpstr>
      <vt:lpstr>ثانيا: النظرية الرأسمالية للائتمان</vt:lpstr>
      <vt:lpstr>ثانيا: النظرية الرأسمالية للائتمان</vt:lpstr>
      <vt:lpstr>ثانيا: النظرية الرأسمالية للائتمان</vt:lpstr>
      <vt:lpstr>ثانيا: النظرية الرأسمالية للائتمان</vt:lpstr>
      <vt:lpstr>ثانيا: النظرية الرأسمالية للائتمان</vt:lpstr>
      <vt:lpstr>ثانيا: النظرية الرأسمالية للائتمان</vt:lpstr>
      <vt:lpstr>ثانيا: النظرية الرأسمالية للائتمان</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عناصر النظام المالي الدولي :</dc:title>
  <dc:creator>PC_Dz</dc:creator>
  <cp:lastModifiedBy>Pc_Dz</cp:lastModifiedBy>
  <cp:revision>71</cp:revision>
  <dcterms:created xsi:type="dcterms:W3CDTF">2017-04-08T16:18:47Z</dcterms:created>
  <dcterms:modified xsi:type="dcterms:W3CDTF">2021-05-04T05:39:12Z</dcterms:modified>
</cp:coreProperties>
</file>