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ink/ink8.xml" ContentType="application/inkml+xml"/>
  <Override PartName="/ppt/ink/ink9.xml" ContentType="application/inkml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ink/ink6.xml" ContentType="application/inkml+xml"/>
  <Override PartName="/ppt/ink/ink7.xml" ContentType="application/inkml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462" units="cm"/>
          <inkml:channel name="Y" type="integer" max="1956" units="cm"/>
        </inkml:traceFormat>
        <inkml:channelProperties>
          <inkml:channelProperty channel="X" name="resolution" value="99.99999" units="1/cm"/>
          <inkml:channelProperty channel="Y" name="resolution" value="99.99999" units="1/cm"/>
        </inkml:channelProperties>
      </inkml:inkSource>
      <inkml:timestamp xml:id="ts0" timeString="2016-03-06T19:13:26.442"/>
    </inkml:context>
    <inkml:brush xml:id="br0">
      <inkml:brushProperty name="width" value="0.06667" units="cm"/>
      <inkml:brushProperty name="height" value="0.06667" units="cm"/>
      <inkml:brushProperty name="color" value="#FF0000"/>
      <inkml:brushProperty name="fitToCurve" value="1"/>
    </inkml:brush>
  </inkml:definitions>
  <inkml:trace contextRef="#ctx0" brushRef="#br0">0 0,'0'0,"0"0,0 0,0 0,0 0,0 0,0 0,0 0,0 0,0 0,0 0,0 0,0 0,0 0,0 0,0 0,0 0,0 0,0 0,0 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462" units="cm"/>
          <inkml:channel name="Y" type="integer" max="1956" units="cm"/>
        </inkml:traceFormat>
        <inkml:channelProperties>
          <inkml:channelProperty channel="X" name="resolution" value="99.99999" units="1/cm"/>
          <inkml:channelProperty channel="Y" name="resolution" value="99.99999" units="1/cm"/>
        </inkml:channelProperties>
      </inkml:inkSource>
      <inkml:timestamp xml:id="ts0" timeString="2016-03-06T19:13:26.442"/>
    </inkml:context>
    <inkml:brush xml:id="br0">
      <inkml:brushProperty name="width" value="0.06667" units="cm"/>
      <inkml:brushProperty name="height" value="0.06667" units="cm"/>
      <inkml:brushProperty name="color" value="#FF0000"/>
      <inkml:brushProperty name="fitToCurve" value="1"/>
    </inkml:brush>
  </inkml:definitions>
  <inkml:trace contextRef="#ctx0" brushRef="#br0">0 0,'0'0,"0"0,0 0,0 0,0 0,0 0,0 0,0 0,0 0,0 0,0 0,0 0,0 0,0 0,0 0,0 0,0 0,0 0,0 0,0 0,0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462" units="cm"/>
          <inkml:channel name="Y" type="integer" max="1956" units="cm"/>
        </inkml:traceFormat>
        <inkml:channelProperties>
          <inkml:channelProperty channel="X" name="resolution" value="99.99999" units="1/cm"/>
          <inkml:channelProperty channel="Y" name="resolution" value="99.99999" units="1/cm"/>
        </inkml:channelProperties>
      </inkml:inkSource>
      <inkml:timestamp xml:id="ts0" timeString="2016-03-06T19:13:26.442"/>
    </inkml:context>
    <inkml:brush xml:id="br0">
      <inkml:brushProperty name="width" value="0.06667" units="cm"/>
      <inkml:brushProperty name="height" value="0.06667" units="cm"/>
      <inkml:brushProperty name="color" value="#FF0000"/>
      <inkml:brushProperty name="fitToCurve" value="1"/>
    </inkml:brush>
  </inkml:definitions>
  <inkml:trace contextRef="#ctx0" brushRef="#br0">0 0,'0'0,"0"0,0 0,0 0,0 0,0 0,0 0,0 0,0 0,0 0,0 0,0 0,0 0,0 0,0 0,0 0,0 0,0 0,0 0,0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462" units="cm"/>
          <inkml:channel name="Y" type="integer" max="1956" units="cm"/>
        </inkml:traceFormat>
        <inkml:channelProperties>
          <inkml:channelProperty channel="X" name="resolution" value="99.99999" units="1/cm"/>
          <inkml:channelProperty channel="Y" name="resolution" value="99.99999" units="1/cm"/>
        </inkml:channelProperties>
      </inkml:inkSource>
      <inkml:timestamp xml:id="ts0" timeString="2016-03-06T19:13:26.442"/>
    </inkml:context>
    <inkml:brush xml:id="br0">
      <inkml:brushProperty name="width" value="0.06667" units="cm"/>
      <inkml:brushProperty name="height" value="0.06667" units="cm"/>
      <inkml:brushProperty name="color" value="#FF0000"/>
      <inkml:brushProperty name="fitToCurve" value="1"/>
    </inkml:brush>
  </inkml:definitions>
  <inkml:trace contextRef="#ctx0" brushRef="#br0">0 0,'0'0,"0"0,0 0,0 0,0 0,0 0,0 0,0 0,0 0,0 0,0 0,0 0,0 0,0 0,0 0,0 0,0 0,0 0,0 0,0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rondir un rectangle avec un coin diagonal 16"/>
          <p:cNvSpPr/>
          <p:nvPr/>
        </p:nvSpPr>
        <p:spPr>
          <a:xfrm>
            <a:off x="2023472" y="497058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قروض التجارة الخارجية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9" name="Ink 18"/>
              <p14:cNvContentPartPr/>
              <p14:nvPr/>
            </p14:nvContentPartPr>
            <p14:xfrm>
              <a:off x="1226880" y="4419977"/>
              <a:ext cx="360" cy="360"/>
            </p14:xfrm>
          </p:contentPart>
        </mc:Choice>
        <mc:Fallback>
          <p:pic>
            <p:nvPicPr>
              <p:cNvPr id="19" name="Ink 1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5000" y="4408097"/>
                <a:ext cx="2412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Rectangle à coins arrondis 14"/>
          <p:cNvSpPr>
            <a:spLocks noChangeArrowheads="1"/>
          </p:cNvSpPr>
          <p:nvPr/>
        </p:nvSpPr>
        <p:spPr bwMode="auto">
          <a:xfrm>
            <a:off x="2482129" y="1513115"/>
            <a:ext cx="4147271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التمويل قصيرر الأجل للتجارة الخارجية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4" name="Picture 33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2288726" y="2192602"/>
            <a:ext cx="988556" cy="501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996963" flipH="1" flipV="1">
            <a:off x="5941431" y="2200368"/>
            <a:ext cx="988556" cy="48597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Rectangle à coins arrondis 14"/>
          <p:cNvSpPr>
            <a:spLocks noChangeArrowheads="1"/>
          </p:cNvSpPr>
          <p:nvPr/>
        </p:nvSpPr>
        <p:spPr bwMode="auto">
          <a:xfrm>
            <a:off x="1447800" y="2951116"/>
            <a:ext cx="2362199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اجراءات القرض والدّفع 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5448300" y="2937635"/>
            <a:ext cx="2362199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اجراءات التمويل البحت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174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4" grpId="0" animBg="1"/>
      <p:bldP spid="38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rondir un rectangle avec un coin diagonal 16"/>
          <p:cNvSpPr/>
          <p:nvPr/>
        </p:nvSpPr>
        <p:spPr>
          <a:xfrm>
            <a:off x="2023472" y="497058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قروض التجارة الخارجية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9" name="Ink 18"/>
              <p14:cNvContentPartPr/>
              <p14:nvPr/>
            </p14:nvContentPartPr>
            <p14:xfrm>
              <a:off x="1226880" y="4419977"/>
              <a:ext cx="360" cy="360"/>
            </p14:xfrm>
          </p:contentPart>
        </mc:Choice>
        <mc:Fallback>
          <p:pic>
            <p:nvPicPr>
              <p:cNvPr id="19" name="Ink 1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5000" y="4408097"/>
                <a:ext cx="24120" cy="24120"/>
              </a:xfrm>
              <a:prstGeom prst="rect">
                <a:avLst/>
              </a:prstGeom>
            </p:spPr>
          </p:pic>
        </mc:Fallback>
      </mc:AlternateContent>
      <p:pic>
        <p:nvPicPr>
          <p:cNvPr id="36" name="Picture 35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181600" y="1647400"/>
            <a:ext cx="988556" cy="48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6764384" y="2787650"/>
            <a:ext cx="2362199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اجراءات التمويل البحت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228600" y="1691156"/>
            <a:ext cx="4953001" cy="1280644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r" rtl="1"/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تقترن بالخروج الفعلي للبضاعة من المكان الجمركي للبلد المصدّر، سميت بهذا الاسم</a:t>
            </a:r>
          </a:p>
          <a:p>
            <a:pPr lvl="0" algn="r" rtl="1"/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 لكونها قايلة للخصم لدى البنك، يُمنح فيها أجلا للتسديد لا يزيد عن </a:t>
            </a:r>
            <a:r>
              <a:rPr lang="fr-FR" sz="1600" dirty="0" smtClean="0">
                <a:latin typeface="Sakkal Majalla" pitchFamily="2" charset="-78"/>
                <a:cs typeface="Sakkal Majalla" pitchFamily="2" charset="-78"/>
              </a:rPr>
              <a:t>18</a:t>
            </a:r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 شهر ا. </a:t>
            </a:r>
          </a:p>
          <a:p>
            <a:pPr lvl="0" algn="r" rtl="1"/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المعلومات الواجب تقديمها عند إبرام أ</a:t>
            </a:r>
            <a:r>
              <a:rPr lang="ar-DZ" sz="1600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ي عقد خاص بهذا التمويل هي (مبلغ الدين،</a:t>
            </a:r>
          </a:p>
          <a:p>
            <a:pPr lvl="0" algn="r" rtl="1"/>
            <a:r>
              <a:rPr lang="ar-DZ" sz="1600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طبيعة ونوع البضاعة المصدّرة، اسم المشتري الأجنبي وبلده، تاريخ –التسليم، المرور </a:t>
            </a:r>
          </a:p>
          <a:p>
            <a:pPr lvl="0" algn="r" rtl="1"/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بالجمارك والتسوية المالية-)</a:t>
            </a:r>
            <a:endParaRPr lang="ar-DZ" sz="1600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448327" y="1266400"/>
            <a:ext cx="4147271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القروض الخاصة بتعبئة الديون االناشئة عن التصدير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6" name="Picture 15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0" y="3315607"/>
            <a:ext cx="988556" cy="48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à coins arrondis 14"/>
          <p:cNvSpPr>
            <a:spLocks noChangeArrowheads="1"/>
          </p:cNvSpPr>
          <p:nvPr/>
        </p:nvSpPr>
        <p:spPr bwMode="auto">
          <a:xfrm>
            <a:off x="533400" y="3177390"/>
            <a:ext cx="4147271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التسبيقات بالعملة الصعبة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à coins arrondis 14"/>
          <p:cNvSpPr>
            <a:spLocks noChangeArrowheads="1"/>
          </p:cNvSpPr>
          <p:nvPr/>
        </p:nvSpPr>
        <p:spPr bwMode="auto">
          <a:xfrm>
            <a:off x="228600" y="3580584"/>
            <a:ext cx="5138057" cy="1280644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عجز في الخزينة للمصدّر   -</a:t>
            </a:r>
            <a:r>
              <a:rPr lang="ar-DZ" sz="20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تكون بالعملة الصّعبة  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- تسترجع بعد تسديد المستورد</a:t>
            </a:r>
          </a:p>
          <a:p>
            <a:pPr lvl="0" algn="r" rtl="1"/>
            <a:endParaRPr lang="ar-DZ" sz="1600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" name="Picture 19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366657" y="4931320"/>
            <a:ext cx="988556" cy="48556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à coins arrondis 14"/>
          <p:cNvSpPr>
            <a:spLocks noChangeArrowheads="1"/>
          </p:cNvSpPr>
          <p:nvPr/>
        </p:nvSpPr>
        <p:spPr bwMode="auto">
          <a:xfrm>
            <a:off x="568234" y="4983603"/>
            <a:ext cx="4147271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عقد تحويل الفاتورة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2" name="Rectangle à coins arrondis 14"/>
          <p:cNvSpPr>
            <a:spLocks noChangeArrowheads="1"/>
          </p:cNvSpPr>
          <p:nvPr/>
        </p:nvSpPr>
        <p:spPr bwMode="auto">
          <a:xfrm>
            <a:off x="348342" y="5416887"/>
            <a:ext cx="5138057" cy="1280644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عملية شراء الدّيون .... (التوريق).....(الإخراج)</a:t>
            </a:r>
            <a:endParaRPr lang="ar-DZ" sz="24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28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rondir un rectangle avec un coin diagonal 16"/>
          <p:cNvSpPr/>
          <p:nvPr/>
        </p:nvSpPr>
        <p:spPr>
          <a:xfrm>
            <a:off x="2023472" y="497058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قروض التجارة الخارجية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9" name="Ink 18"/>
              <p14:cNvContentPartPr/>
              <p14:nvPr/>
            </p14:nvContentPartPr>
            <p14:xfrm>
              <a:off x="1226880" y="4419977"/>
              <a:ext cx="360" cy="360"/>
            </p14:xfrm>
          </p:contentPart>
        </mc:Choice>
        <mc:Fallback>
          <p:pic>
            <p:nvPicPr>
              <p:cNvPr id="19" name="Ink 1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5000" y="4408097"/>
                <a:ext cx="24120" cy="24120"/>
              </a:xfrm>
              <a:prstGeom prst="rect">
                <a:avLst/>
              </a:prstGeom>
            </p:spPr>
          </p:pic>
        </mc:Fallback>
      </mc:AlternateContent>
      <p:pic>
        <p:nvPicPr>
          <p:cNvPr id="36" name="Picture 35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181600" y="1647400"/>
            <a:ext cx="988556" cy="48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6644639" y="3367890"/>
            <a:ext cx="2362199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اجراءات الدفع والقرض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0" y="1691156"/>
            <a:ext cx="5181601" cy="1204444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r" rtl="1"/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من أشهر الوسائل المستعمة في تمويل الواردات، وهو </a:t>
            </a:r>
          </a:p>
          <a:p>
            <a:pPr lvl="0" algn="r" rtl="1"/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العملية التي يقبل بموجبها بنك المستوردأن يحل محلّ</a:t>
            </a:r>
          </a:p>
          <a:p>
            <a:pPr lvl="0" algn="r" rtl="1"/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المستورد في الالتزام بتسديد وارداته لصالح المصدّر .</a:t>
            </a:r>
            <a:endParaRPr lang="ar-DZ" sz="24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448327" y="1266400"/>
            <a:ext cx="4147271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الاعتماد ( القرض) المستندي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6" name="Picture 15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0" y="3315607"/>
            <a:ext cx="988556" cy="48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à coins arrondis 14"/>
          <p:cNvSpPr>
            <a:spLocks noChangeArrowheads="1"/>
          </p:cNvSpPr>
          <p:nvPr/>
        </p:nvSpPr>
        <p:spPr bwMode="auto">
          <a:xfrm>
            <a:off x="533400" y="3177390"/>
            <a:ext cx="4147271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التحصيل المستندي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à coins arrondis 14"/>
          <p:cNvSpPr>
            <a:spLocks noChangeArrowheads="1"/>
          </p:cNvSpPr>
          <p:nvPr/>
        </p:nvSpPr>
        <p:spPr bwMode="auto">
          <a:xfrm>
            <a:off x="228600" y="3580584"/>
            <a:ext cx="5257799" cy="1280644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آ</a:t>
            </a:r>
            <a:r>
              <a:rPr lang="ar-D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لية يقوم بموجبها المصدّر بإصدار كمبيالة وإعطاء كل المستندات إلى البنك الذي يمثله، </a:t>
            </a:r>
          </a:p>
          <a:p>
            <a:pPr lvl="0" algn="ctr" rtl="1"/>
            <a:r>
              <a:rPr lang="ar-DZ" sz="16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والذي يقوم بدوره بإجراءات تسليم المستندات إلى المستورد أو إلى البنك الذي يمثله </a:t>
            </a:r>
          </a:p>
          <a:p>
            <a:pPr lvl="0" algn="ctr" rtl="1"/>
            <a:r>
              <a:rPr lang="ar-DZ" sz="16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مقابل تسليم الصفقة أو قبول الكمبيالة . التنفيذ النهائي للعملية المالية يتم وفق صيغتين</a:t>
            </a:r>
          </a:p>
          <a:p>
            <a:pPr lvl="0" algn="ctr" rtl="1"/>
            <a:r>
              <a:rPr lang="ar-D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أ- المستندات مقابل التسديد ب – المستندات مقابل القبول</a:t>
            </a:r>
            <a:endParaRPr lang="ar-DZ" sz="16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" name="Picture 19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366657" y="4931320"/>
            <a:ext cx="988556" cy="48556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à coins arrondis 14"/>
          <p:cNvSpPr>
            <a:spLocks noChangeArrowheads="1"/>
          </p:cNvSpPr>
          <p:nvPr/>
        </p:nvSpPr>
        <p:spPr bwMode="auto">
          <a:xfrm>
            <a:off x="568234" y="4983603"/>
            <a:ext cx="4147271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خصم الكمبيالات المستندية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2" name="Rectangle à coins arrondis 14"/>
          <p:cNvSpPr>
            <a:spLocks noChangeArrowheads="1"/>
          </p:cNvSpPr>
          <p:nvPr/>
        </p:nvSpPr>
        <p:spPr bwMode="auto">
          <a:xfrm>
            <a:off x="348342" y="5416887"/>
            <a:ext cx="5327536" cy="1280644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16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هي إمكانية متاحة للمصدر  كي يقوم بتعبئة الكمبيالة التي تم سحبها على المستورد، وإذا </a:t>
            </a:r>
          </a:p>
          <a:p>
            <a:pPr lvl="0" algn="ctr" rtl="1"/>
            <a:r>
              <a:rPr lang="ar-D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كان الأمر في التحصيل المستندي يتمثل في التكليف الذي يحصل عليه بنك المصدر  في</a:t>
            </a:r>
          </a:p>
          <a:p>
            <a:pPr lvl="0" algn="ctr" rtl="1"/>
            <a:r>
              <a:rPr lang="ar-D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تحصيل دين المصدر على المستورد، فإنه في حالة خصم الكمبيالات المستندية يطلب </a:t>
            </a:r>
          </a:p>
          <a:p>
            <a:pPr lvl="0" algn="ctr" rtl="1"/>
            <a:r>
              <a:rPr lang="ar-DZ" sz="16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المصدر من بنكه أن يخصم له هذه الورقة </a:t>
            </a:r>
            <a:r>
              <a:rPr lang="ar-DZ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( يدفع له قيمتها ويحل محله في الدائنية).</a:t>
            </a:r>
            <a:endParaRPr lang="ar-DZ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561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rondir un rectangle avec un coin diagonal 16"/>
          <p:cNvSpPr/>
          <p:nvPr/>
        </p:nvSpPr>
        <p:spPr>
          <a:xfrm>
            <a:off x="2023472" y="497058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قروض التجارة الخارجية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9" name="Ink 18"/>
              <p14:cNvContentPartPr/>
              <p14:nvPr/>
            </p14:nvContentPartPr>
            <p14:xfrm>
              <a:off x="1226880" y="4419977"/>
              <a:ext cx="360" cy="360"/>
            </p14:xfrm>
          </p:contentPart>
        </mc:Choice>
        <mc:Fallback>
          <p:pic>
            <p:nvPicPr>
              <p:cNvPr id="19" name="Ink 1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5000" y="4408097"/>
                <a:ext cx="2412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Rectangle à coins arrondis 14"/>
          <p:cNvSpPr>
            <a:spLocks noChangeArrowheads="1"/>
          </p:cNvSpPr>
          <p:nvPr/>
        </p:nvSpPr>
        <p:spPr bwMode="auto">
          <a:xfrm>
            <a:off x="2208340" y="1513115"/>
            <a:ext cx="4605928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التمويل متوسط وطويل الأجل للتجارة الخارجية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4" name="Picture 33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128077" y="2912568"/>
            <a:ext cx="988556" cy="501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996963" flipH="1" flipV="1">
            <a:off x="4953954" y="2890706"/>
            <a:ext cx="988556" cy="48597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Rectangle à coins arrondis 14"/>
          <p:cNvSpPr>
            <a:spLocks noChangeArrowheads="1"/>
          </p:cNvSpPr>
          <p:nvPr/>
        </p:nvSpPr>
        <p:spPr bwMode="auto">
          <a:xfrm>
            <a:off x="685800" y="3657600"/>
            <a:ext cx="1522540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قرض المورد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4831748" y="3657600"/>
            <a:ext cx="1579018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قرض المشتري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9" name="Picture 8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6852775" y="2897332"/>
            <a:ext cx="988556" cy="485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à coins arrondis 14"/>
          <p:cNvSpPr>
            <a:spLocks noChangeArrowheads="1"/>
          </p:cNvSpPr>
          <p:nvPr/>
        </p:nvSpPr>
        <p:spPr bwMode="auto">
          <a:xfrm>
            <a:off x="6817489" y="3657600"/>
            <a:ext cx="1676917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التمويل الجزافي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2614079" y="3657600"/>
            <a:ext cx="1911440" cy="527957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75000"/>
              </a:schemeClr>
            </a:solidFill>
            <a:prstDash val="lgDashDotDot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قرض الايجار الدّولي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4" name="Picture 13" descr="C:\Users\HAMZA\Pictures\prezi\clipart-pointing-hand-512x512-24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075521" y="2876502"/>
            <a:ext cx="988556" cy="5015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76455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4" grpId="0" animBg="1"/>
      <p:bldP spid="38" grpId="0" animBg="1"/>
      <p:bldP spid="11" grpId="0" animBg="1"/>
      <p:bldP spid="10" grpId="0" animBg="1"/>
      <p:bldP spid="12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PresentationFormat>Affichage à l'écran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NewsPrint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1</cp:revision>
  <dcterms:created xsi:type="dcterms:W3CDTF">2018-02-12T09:56:22Z</dcterms:created>
  <dcterms:modified xsi:type="dcterms:W3CDTF">2018-02-12T09:56:45Z</dcterms:modified>
</cp:coreProperties>
</file>