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2" r:id="rId2"/>
    <p:sldId id="288" r:id="rId3"/>
    <p:sldId id="257" r:id="rId4"/>
    <p:sldId id="281" r:id="rId5"/>
    <p:sldId id="287" r:id="rId6"/>
    <p:sldId id="280" r:id="rId7"/>
    <p:sldId id="273" r:id="rId8"/>
    <p:sldId id="297" r:id="rId9"/>
    <p:sldId id="274" r:id="rId10"/>
    <p:sldId id="291" r:id="rId11"/>
    <p:sldId id="292" r:id="rId12"/>
    <p:sldId id="293" r:id="rId13"/>
    <p:sldId id="294" r:id="rId14"/>
    <p:sldId id="295" r:id="rId15"/>
    <p:sldId id="296" r:id="rId16"/>
    <p:sldId id="284" r:id="rId17"/>
    <p:sldId id="285" r:id="rId18"/>
    <p:sldId id="283" r:id="rId19"/>
    <p:sldId id="286"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2473" autoAdjust="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25EA8-0D1F-4CBE-9D5D-F1FF7AFB911E}" type="datetimeFigureOut">
              <a:rPr lang="fr-FR" smtClean="0"/>
              <a:pPr/>
              <a:t>17/05/2021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2D96A-70C0-43E9-806D-E19416A9561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732D96A-70C0-43E9-806D-E19416A95618}"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301625" y="228600"/>
            <a:ext cx="8540750" cy="5870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154"/>
          <p:cNvSpPr>
            <a:spLocks noGrp="1" noChangeArrowheads="1"/>
          </p:cNvSpPr>
          <p:nvPr>
            <p:ph type="dt" sz="half" idx="10"/>
          </p:nvPr>
        </p:nvSpPr>
        <p:spPr>
          <a:ln/>
        </p:spPr>
        <p:txBody>
          <a:bodyPr/>
          <a:lstStyle>
            <a:lvl1pPr>
              <a:defRPr/>
            </a:lvl1pPr>
          </a:lstStyle>
          <a:p>
            <a:pPr>
              <a:defRPr/>
            </a:pPr>
            <a:endParaRPr lang="en-US"/>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p>
        </p:txBody>
      </p:sp>
      <p:sp>
        <p:nvSpPr>
          <p:cNvPr id="5" name="Rectangle 156"/>
          <p:cNvSpPr>
            <a:spLocks noGrp="1" noChangeArrowheads="1"/>
          </p:cNvSpPr>
          <p:nvPr>
            <p:ph type="sldNum" sz="quarter" idx="12"/>
          </p:nvPr>
        </p:nvSpPr>
        <p:spPr>
          <a:ln/>
        </p:spPr>
        <p:txBody>
          <a:bodyPr/>
          <a:lstStyle>
            <a:lvl1pPr>
              <a:defRPr/>
            </a:lvl1pPr>
          </a:lstStyle>
          <a:p>
            <a:pPr>
              <a:defRPr/>
            </a:pPr>
            <a:fld id="{C91FD165-5DFB-439F-B247-EDF1BAF40BE0}"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17/05/2021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E8E2F-BBC1-4703-B0AB-526CECE71A0A}" type="datetimeFigureOut">
              <a:rPr lang="fr-FR" smtClean="0"/>
              <a:pPr/>
              <a:t>17/05/2021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670-2229-470F-A8EB-EDB44F1AD8F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www.techno-science.net/illustration/Definition/220px/World-ocean-map-fr.gif"/>
          <p:cNvPicPr>
            <a:picLocks noChangeAspect="1" noChangeArrowheads="1" noCrop="1"/>
          </p:cNvPicPr>
          <p:nvPr/>
        </p:nvPicPr>
        <p:blipFill>
          <a:blip r:embed="rId3" cstate="print"/>
          <a:srcRect/>
          <a:stretch>
            <a:fillRect/>
          </a:stretch>
        </p:blipFill>
        <p:spPr bwMode="auto">
          <a:xfrm>
            <a:off x="1404288" y="549319"/>
            <a:ext cx="5760000" cy="5760001"/>
          </a:xfrm>
          <a:prstGeom prst="rect">
            <a:avLst/>
          </a:prstGeom>
          <a:noFill/>
        </p:spPr>
      </p:pic>
      <p:sp>
        <p:nvSpPr>
          <p:cNvPr id="4" name="Rectangle 1"/>
          <p:cNvSpPr>
            <a:spLocks noChangeArrowheads="1"/>
          </p:cNvSpPr>
          <p:nvPr/>
        </p:nvSpPr>
        <p:spPr bwMode="auto">
          <a:xfrm>
            <a:off x="395536" y="190381"/>
            <a:ext cx="770485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fontAlgn="base">
              <a:spcBef>
                <a:spcPct val="0"/>
              </a:spcBef>
              <a:spcAft>
                <a:spcPct val="0"/>
              </a:spcAft>
            </a:pPr>
            <a:r>
              <a:rPr lang="fr-FR" sz="3600" b="1" dirty="0" smtClean="0">
                <a:solidFill>
                  <a:srgbClr val="00B050"/>
                </a:solidFill>
              </a:rPr>
              <a:t>La pollution des mers et des océans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rme libre 20"/>
          <p:cNvSpPr>
            <a:spLocks/>
          </p:cNvSpPr>
          <p:nvPr/>
        </p:nvSpPr>
        <p:spPr bwMode="auto">
          <a:xfrm>
            <a:off x="-14288" y="566738"/>
            <a:ext cx="5800726" cy="2136775"/>
          </a:xfrm>
          <a:custGeom>
            <a:avLst/>
            <a:gdLst>
              <a:gd name="T0" fmla="*/ 2147483647 w 3662149"/>
              <a:gd name="T1" fmla="*/ 1 h 3502926"/>
              <a:gd name="T2" fmla="*/ 2147483647 w 3662149"/>
              <a:gd name="T3" fmla="*/ 1 h 3502926"/>
              <a:gd name="T4" fmla="*/ 2147483647 w 3662149"/>
              <a:gd name="T5" fmla="*/ 1 h 3502926"/>
              <a:gd name="T6" fmla="*/ 2147483647 w 3662149"/>
              <a:gd name="T7" fmla="*/ 1 h 3502926"/>
              <a:gd name="T8" fmla="*/ 2147483647 w 3662149"/>
              <a:gd name="T9" fmla="*/ 1 h 3502926"/>
              <a:gd name="T10" fmla="*/ 2147483647 w 3662149"/>
              <a:gd name="T11" fmla="*/ 1 h 3502926"/>
              <a:gd name="T12" fmla="*/ 2147483647 w 3662149"/>
              <a:gd name="T13" fmla="*/ 1 h 3502926"/>
              <a:gd name="T14" fmla="*/ 2147483647 w 3662149"/>
              <a:gd name="T15" fmla="*/ 1 h 3502926"/>
              <a:gd name="T16" fmla="*/ 2147483647 w 3662149"/>
              <a:gd name="T17" fmla="*/ 1 h 3502926"/>
              <a:gd name="T18" fmla="*/ 2147483647 w 3662149"/>
              <a:gd name="T19" fmla="*/ 1 h 3502926"/>
              <a:gd name="T20" fmla="*/ 2147483647 w 3662149"/>
              <a:gd name="T21" fmla="*/ 1 h 3502926"/>
              <a:gd name="T22" fmla="*/ 2147483647 w 3662149"/>
              <a:gd name="T23" fmla="*/ 1 h 3502926"/>
              <a:gd name="T24" fmla="*/ 2147483647 w 3662149"/>
              <a:gd name="T25" fmla="*/ 1 h 3502926"/>
              <a:gd name="T26" fmla="*/ 2147483647 w 3662149"/>
              <a:gd name="T27" fmla="*/ 1 h 3502926"/>
              <a:gd name="T28" fmla="*/ 2147483647 w 3662149"/>
              <a:gd name="T29" fmla="*/ 1 h 3502926"/>
              <a:gd name="T30" fmla="*/ 2147483647 w 3662149"/>
              <a:gd name="T31" fmla="*/ 1 h 3502926"/>
              <a:gd name="T32" fmla="*/ 2147483647 w 3662149"/>
              <a:gd name="T33" fmla="*/ 1 h 3502926"/>
              <a:gd name="T34" fmla="*/ 2147483647 w 3662149"/>
              <a:gd name="T35" fmla="*/ 1 h 3502926"/>
              <a:gd name="T36" fmla="*/ 2147483647 w 3662149"/>
              <a:gd name="T37" fmla="*/ 1 h 3502926"/>
              <a:gd name="T38" fmla="*/ 2147483647 w 3662149"/>
              <a:gd name="T39" fmla="*/ 1 h 3502926"/>
              <a:gd name="T40" fmla="*/ 2147483647 w 3662149"/>
              <a:gd name="T41" fmla="*/ 1 h 3502926"/>
              <a:gd name="T42" fmla="*/ 2147483647 w 3662149"/>
              <a:gd name="T43" fmla="*/ 0 h 3502926"/>
              <a:gd name="T44" fmla="*/ 2147483647 w 3662149"/>
              <a:gd name="T45" fmla="*/ 1 h 35029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62149"/>
              <a:gd name="T70" fmla="*/ 0 h 3502926"/>
              <a:gd name="T71" fmla="*/ 3662149 w 3662149"/>
              <a:gd name="T72" fmla="*/ 3502926 h 35029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62149" h="3502926">
                <a:moveTo>
                  <a:pt x="18197" y="40944"/>
                </a:moveTo>
                <a:cubicBezTo>
                  <a:pt x="9098" y="1216926"/>
                  <a:pt x="0" y="2392908"/>
                  <a:pt x="4549" y="2947917"/>
                </a:cubicBezTo>
                <a:cubicBezTo>
                  <a:pt x="9098" y="3502926"/>
                  <a:pt x="11373" y="3361899"/>
                  <a:pt x="45492" y="3370997"/>
                </a:cubicBezTo>
                <a:cubicBezTo>
                  <a:pt x="79611" y="3380095"/>
                  <a:pt x="131928" y="3091218"/>
                  <a:pt x="209265" y="3002508"/>
                </a:cubicBezTo>
                <a:cubicBezTo>
                  <a:pt x="286602" y="2913798"/>
                  <a:pt x="404883" y="2972938"/>
                  <a:pt x="509516" y="2838735"/>
                </a:cubicBezTo>
                <a:cubicBezTo>
                  <a:pt x="614149" y="2704532"/>
                  <a:pt x="739253" y="2345141"/>
                  <a:pt x="837062" y="2197290"/>
                </a:cubicBezTo>
                <a:cubicBezTo>
                  <a:pt x="934871" y="2049439"/>
                  <a:pt x="1000836" y="2022143"/>
                  <a:pt x="1096370" y="1951630"/>
                </a:cubicBezTo>
                <a:cubicBezTo>
                  <a:pt x="1191904" y="1881117"/>
                  <a:pt x="1339755" y="1787857"/>
                  <a:pt x="1410268" y="1774209"/>
                </a:cubicBezTo>
                <a:cubicBezTo>
                  <a:pt x="1480781" y="1760561"/>
                  <a:pt x="1473957" y="1835625"/>
                  <a:pt x="1519450" y="1869744"/>
                </a:cubicBezTo>
                <a:cubicBezTo>
                  <a:pt x="1564943" y="1903863"/>
                  <a:pt x="1633182" y="1951631"/>
                  <a:pt x="1683224" y="1978926"/>
                </a:cubicBezTo>
                <a:cubicBezTo>
                  <a:pt x="1733266" y="2006221"/>
                  <a:pt x="1749188" y="2053989"/>
                  <a:pt x="1819701" y="2033517"/>
                </a:cubicBezTo>
                <a:cubicBezTo>
                  <a:pt x="1890214" y="2013045"/>
                  <a:pt x="2108579" y="1919785"/>
                  <a:pt x="2106304" y="1856096"/>
                </a:cubicBezTo>
                <a:cubicBezTo>
                  <a:pt x="2104029" y="1792407"/>
                  <a:pt x="1865193" y="1724168"/>
                  <a:pt x="1806053" y="1651380"/>
                </a:cubicBezTo>
                <a:cubicBezTo>
                  <a:pt x="1746913" y="1578592"/>
                  <a:pt x="1717343" y="1492156"/>
                  <a:pt x="1751462" y="1419368"/>
                </a:cubicBezTo>
                <a:cubicBezTo>
                  <a:pt x="1785581" y="1346580"/>
                  <a:pt x="2010770" y="1214651"/>
                  <a:pt x="2010770" y="1214651"/>
                </a:cubicBezTo>
                <a:cubicBezTo>
                  <a:pt x="2088107" y="1153236"/>
                  <a:pt x="2149522" y="1137314"/>
                  <a:pt x="2215486" y="1050878"/>
                </a:cubicBezTo>
                <a:cubicBezTo>
                  <a:pt x="2281450" y="964442"/>
                  <a:pt x="2329218" y="752902"/>
                  <a:pt x="2406555" y="696036"/>
                </a:cubicBezTo>
                <a:cubicBezTo>
                  <a:pt x="2483892" y="639170"/>
                  <a:pt x="2611271" y="739254"/>
                  <a:pt x="2679510" y="709684"/>
                </a:cubicBezTo>
                <a:cubicBezTo>
                  <a:pt x="2747749" y="680114"/>
                  <a:pt x="2718179" y="568657"/>
                  <a:pt x="2815988" y="518615"/>
                </a:cubicBezTo>
                <a:cubicBezTo>
                  <a:pt x="2913797" y="468573"/>
                  <a:pt x="3157182" y="484496"/>
                  <a:pt x="3266364" y="409433"/>
                </a:cubicBezTo>
                <a:cubicBezTo>
                  <a:pt x="3375546" y="334370"/>
                  <a:pt x="3405116" y="136478"/>
                  <a:pt x="3471080" y="68239"/>
                </a:cubicBezTo>
                <a:cubicBezTo>
                  <a:pt x="3537044" y="0"/>
                  <a:pt x="3662149" y="0"/>
                  <a:pt x="3662149" y="0"/>
                </a:cubicBezTo>
                <a:lnTo>
                  <a:pt x="18197" y="40944"/>
                </a:lnTo>
                <a:close/>
              </a:path>
            </a:pathLst>
          </a:custGeom>
          <a:noFill/>
          <a:ln w="9525" algn="ctr">
            <a:noFill/>
            <a:round/>
            <a:headEnd/>
            <a:tailEnd/>
          </a:ln>
        </p:spPr>
        <p:txBody>
          <a:bodyPr/>
          <a:lstStyle/>
          <a:p>
            <a:endParaRPr lang="fr-FR"/>
          </a:p>
        </p:txBody>
      </p:sp>
      <p:sp>
        <p:nvSpPr>
          <p:cNvPr id="11267" name="Rectangle 10"/>
          <p:cNvSpPr>
            <a:spLocks noChangeArrowheads="1"/>
          </p:cNvSpPr>
          <p:nvPr/>
        </p:nvSpPr>
        <p:spPr bwMode="auto">
          <a:xfrm>
            <a:off x="323528" y="260648"/>
            <a:ext cx="8280920" cy="461665"/>
          </a:xfrm>
          <a:prstGeom prst="rect">
            <a:avLst/>
          </a:prstGeom>
          <a:solidFill>
            <a:srgbClr val="FFC000"/>
          </a:solidFill>
          <a:ln w="9525">
            <a:noFill/>
            <a:miter lim="800000"/>
            <a:headEnd/>
            <a:tailEnd/>
          </a:ln>
        </p:spPr>
        <p:txBody>
          <a:bodyPr wrap="square">
            <a:spAutoFit/>
          </a:bodyPr>
          <a:lstStyle/>
          <a:p>
            <a:r>
              <a:rPr lang="fr-FR" sz="2400" b="1" dirty="0" smtClean="0">
                <a:latin typeface="Cambria Math" pitchFamily="18" charset="0"/>
              </a:rPr>
              <a:t>5</a:t>
            </a:r>
            <a:r>
              <a:rPr lang="fr-FR" sz="2400" b="1" dirty="0" smtClean="0">
                <a:latin typeface="Cambria Math" pitchFamily="18" charset="0"/>
              </a:rPr>
              <a:t>. </a:t>
            </a:r>
            <a:r>
              <a:rPr lang="fr-FR" sz="2400" b="1" dirty="0" smtClean="0">
                <a:latin typeface="Cambria Math" pitchFamily="18" charset="0"/>
              </a:rPr>
              <a:t>Importance </a:t>
            </a:r>
            <a:r>
              <a:rPr lang="fr-FR" sz="2400" b="1" dirty="0">
                <a:latin typeface="Cambria Math" pitchFamily="18" charset="0"/>
              </a:rPr>
              <a:t>des sels nutritifs (Azote, phosphore et Silicium)</a:t>
            </a:r>
            <a:endParaRPr lang="en-US" sz="2400" b="1" dirty="0">
              <a:latin typeface="Cambria Math" pitchFamily="18" charset="0"/>
            </a:endParaRPr>
          </a:p>
        </p:txBody>
      </p:sp>
      <p:sp>
        <p:nvSpPr>
          <p:cNvPr id="11269" name="Rectangle 14"/>
          <p:cNvSpPr>
            <a:spLocks noChangeArrowheads="1"/>
          </p:cNvSpPr>
          <p:nvPr/>
        </p:nvSpPr>
        <p:spPr bwMode="auto">
          <a:xfrm>
            <a:off x="395536" y="1196752"/>
            <a:ext cx="8483600" cy="4154984"/>
          </a:xfrm>
          <a:prstGeom prst="rect">
            <a:avLst/>
          </a:prstGeom>
          <a:noFill/>
          <a:ln w="9525">
            <a:noFill/>
            <a:miter lim="800000"/>
            <a:headEnd/>
            <a:tailEnd/>
          </a:ln>
        </p:spPr>
        <p:txBody>
          <a:bodyPr>
            <a:spAutoFit/>
          </a:bodyPr>
          <a:lstStyle/>
          <a:p>
            <a:pPr algn="ctr"/>
            <a:r>
              <a:rPr lang="fr-FR" sz="2400" b="1" dirty="0">
                <a:solidFill>
                  <a:srgbClr val="00B050"/>
                </a:solidFill>
                <a:latin typeface="Calibri" pitchFamily="34" charset="0"/>
              </a:rPr>
              <a:t>Azote (N)</a:t>
            </a:r>
          </a:p>
          <a:p>
            <a:pPr algn="ctr"/>
            <a:endParaRPr lang="fr-FR" sz="2400" dirty="0">
              <a:latin typeface="Calibri" pitchFamily="34" charset="0"/>
            </a:endParaRPr>
          </a:p>
          <a:p>
            <a:pPr algn="just"/>
            <a:r>
              <a:rPr lang="fr-FR" sz="2400" dirty="0">
                <a:latin typeface="Calibri" pitchFamily="34" charset="0"/>
              </a:rPr>
              <a:t>Les formes assimilables pour les producteurs primaires comme le phytoplancton et les organismes photosynthétiques en général sont :</a:t>
            </a:r>
          </a:p>
          <a:p>
            <a:pPr algn="just"/>
            <a:r>
              <a:rPr lang="fr-FR" sz="2400" dirty="0">
                <a:latin typeface="Calibri" pitchFamily="34" charset="0"/>
              </a:rPr>
              <a:t>   </a:t>
            </a:r>
          </a:p>
          <a:p>
            <a:pPr algn="just"/>
            <a:r>
              <a:rPr lang="fr-FR" sz="2400" dirty="0">
                <a:solidFill>
                  <a:srgbClr val="FFC000"/>
                </a:solidFill>
                <a:latin typeface="Calibri" pitchFamily="34" charset="0"/>
                <a:sym typeface="Wingdings 2" pitchFamily="18" charset="2"/>
              </a:rPr>
              <a:t></a:t>
            </a:r>
            <a:r>
              <a:rPr lang="fr-FR" sz="2400" dirty="0">
                <a:latin typeface="Calibri" pitchFamily="34" charset="0"/>
                <a:sym typeface="Wingdings 2" pitchFamily="18" charset="2"/>
              </a:rPr>
              <a:t> </a:t>
            </a:r>
            <a:r>
              <a:rPr lang="fr-FR" sz="2400" dirty="0">
                <a:latin typeface="Calibri" pitchFamily="34" charset="0"/>
              </a:rPr>
              <a:t>Les ions d’ammonium (NH</a:t>
            </a:r>
            <a:r>
              <a:rPr lang="fr-FR" sz="2400" baseline="-25000" dirty="0">
                <a:latin typeface="Calibri" pitchFamily="34" charset="0"/>
              </a:rPr>
              <a:t>4</a:t>
            </a:r>
            <a:r>
              <a:rPr lang="fr-FR" sz="2400" baseline="30000" dirty="0">
                <a:latin typeface="Calibri" pitchFamily="34" charset="0"/>
              </a:rPr>
              <a:t>+</a:t>
            </a:r>
            <a:r>
              <a:rPr lang="fr-FR" sz="2400" dirty="0">
                <a:latin typeface="Calibri" pitchFamily="34" charset="0"/>
              </a:rPr>
              <a:t>). </a:t>
            </a:r>
          </a:p>
          <a:p>
            <a:pPr algn="just"/>
            <a:endParaRPr lang="fr-FR" sz="2400" dirty="0">
              <a:solidFill>
                <a:srgbClr val="FFC000"/>
              </a:solidFill>
              <a:latin typeface="Calibri" pitchFamily="34" charset="0"/>
              <a:sym typeface="Wingdings 2" pitchFamily="18" charset="2"/>
            </a:endParaRPr>
          </a:p>
          <a:p>
            <a:pPr algn="just"/>
            <a:r>
              <a:rPr lang="fr-FR" sz="2400" dirty="0">
                <a:solidFill>
                  <a:srgbClr val="FFC000"/>
                </a:solidFill>
                <a:latin typeface="Calibri" pitchFamily="34" charset="0"/>
                <a:sym typeface="Wingdings 2" pitchFamily="18" charset="2"/>
              </a:rPr>
              <a:t></a:t>
            </a:r>
            <a:r>
              <a:rPr lang="fr-FR" sz="2400" dirty="0">
                <a:latin typeface="Calibri" pitchFamily="34" charset="0"/>
                <a:sym typeface="Wingdings 2" pitchFamily="18" charset="2"/>
              </a:rPr>
              <a:t> </a:t>
            </a:r>
            <a:r>
              <a:rPr lang="fr-FR" sz="2400" dirty="0">
                <a:latin typeface="Calibri" pitchFamily="34" charset="0"/>
              </a:rPr>
              <a:t>Les nitrates (NO</a:t>
            </a:r>
            <a:r>
              <a:rPr lang="fr-FR" sz="2400" baseline="-25000" dirty="0">
                <a:latin typeface="Calibri" pitchFamily="34" charset="0"/>
              </a:rPr>
              <a:t>3</a:t>
            </a:r>
            <a:r>
              <a:rPr lang="fr-FR" sz="2400" baseline="30000" dirty="0">
                <a:latin typeface="Calibri" pitchFamily="34" charset="0"/>
              </a:rPr>
              <a:t>-</a:t>
            </a:r>
            <a:r>
              <a:rPr lang="fr-FR" sz="2400" dirty="0">
                <a:latin typeface="Calibri" pitchFamily="34" charset="0"/>
              </a:rPr>
              <a:t>). </a:t>
            </a:r>
          </a:p>
          <a:p>
            <a:pPr algn="just"/>
            <a:endParaRPr lang="fr-FR" sz="2400" dirty="0">
              <a:solidFill>
                <a:srgbClr val="FFC000"/>
              </a:solidFill>
              <a:latin typeface="Calibri" pitchFamily="34" charset="0"/>
              <a:sym typeface="Wingdings 2" pitchFamily="18" charset="2"/>
            </a:endParaRPr>
          </a:p>
          <a:p>
            <a:pPr algn="just"/>
            <a:r>
              <a:rPr lang="fr-FR" sz="2400" dirty="0">
                <a:solidFill>
                  <a:srgbClr val="FFC000"/>
                </a:solidFill>
                <a:latin typeface="Calibri" pitchFamily="34" charset="0"/>
                <a:sym typeface="Wingdings 2" pitchFamily="18" charset="2"/>
              </a:rPr>
              <a:t></a:t>
            </a:r>
            <a:r>
              <a:rPr lang="fr-FR" sz="2400" dirty="0">
                <a:latin typeface="Calibri" pitchFamily="34" charset="0"/>
                <a:sym typeface="Wingdings 2" pitchFamily="18" charset="2"/>
              </a:rPr>
              <a:t> L</a:t>
            </a:r>
            <a:r>
              <a:rPr lang="fr-FR" sz="2400" dirty="0">
                <a:latin typeface="Calibri" pitchFamily="34" charset="0"/>
              </a:rPr>
              <a:t>’azote organique dissous (NOD).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llipse 32"/>
          <p:cNvSpPr>
            <a:spLocks noChangeArrowheads="1"/>
          </p:cNvSpPr>
          <p:nvPr/>
        </p:nvSpPr>
        <p:spPr bwMode="auto">
          <a:xfrm>
            <a:off x="5129213" y="4549775"/>
            <a:ext cx="522287" cy="647700"/>
          </a:xfrm>
          <a:prstGeom prst="ellipse">
            <a:avLst/>
          </a:prstGeom>
          <a:solidFill>
            <a:srgbClr val="0070C0"/>
          </a:solidFill>
          <a:ln w="9525" algn="ctr">
            <a:solidFill>
              <a:schemeClr val="tx1"/>
            </a:solidFill>
            <a:round/>
            <a:headEnd/>
            <a:tailEnd/>
          </a:ln>
        </p:spPr>
        <p:txBody>
          <a:bodyPr/>
          <a:lstStyle/>
          <a:p>
            <a:pPr algn="r" rtl="1"/>
            <a:endParaRPr lang="fr-FR"/>
          </a:p>
        </p:txBody>
      </p:sp>
      <p:sp>
        <p:nvSpPr>
          <p:cNvPr id="12291" name="Forme libre 20"/>
          <p:cNvSpPr>
            <a:spLocks/>
          </p:cNvSpPr>
          <p:nvPr/>
        </p:nvSpPr>
        <p:spPr bwMode="auto">
          <a:xfrm>
            <a:off x="-14288" y="566738"/>
            <a:ext cx="5800726" cy="2136775"/>
          </a:xfrm>
          <a:custGeom>
            <a:avLst/>
            <a:gdLst>
              <a:gd name="T0" fmla="*/ 2147483647 w 3662149"/>
              <a:gd name="T1" fmla="*/ 1 h 3502926"/>
              <a:gd name="T2" fmla="*/ 2147483647 w 3662149"/>
              <a:gd name="T3" fmla="*/ 1 h 3502926"/>
              <a:gd name="T4" fmla="*/ 2147483647 w 3662149"/>
              <a:gd name="T5" fmla="*/ 1 h 3502926"/>
              <a:gd name="T6" fmla="*/ 2147483647 w 3662149"/>
              <a:gd name="T7" fmla="*/ 1 h 3502926"/>
              <a:gd name="T8" fmla="*/ 2147483647 w 3662149"/>
              <a:gd name="T9" fmla="*/ 1 h 3502926"/>
              <a:gd name="T10" fmla="*/ 2147483647 w 3662149"/>
              <a:gd name="T11" fmla="*/ 1 h 3502926"/>
              <a:gd name="T12" fmla="*/ 2147483647 w 3662149"/>
              <a:gd name="T13" fmla="*/ 1 h 3502926"/>
              <a:gd name="T14" fmla="*/ 2147483647 w 3662149"/>
              <a:gd name="T15" fmla="*/ 1 h 3502926"/>
              <a:gd name="T16" fmla="*/ 2147483647 w 3662149"/>
              <a:gd name="T17" fmla="*/ 1 h 3502926"/>
              <a:gd name="T18" fmla="*/ 2147483647 w 3662149"/>
              <a:gd name="T19" fmla="*/ 1 h 3502926"/>
              <a:gd name="T20" fmla="*/ 2147483647 w 3662149"/>
              <a:gd name="T21" fmla="*/ 1 h 3502926"/>
              <a:gd name="T22" fmla="*/ 2147483647 w 3662149"/>
              <a:gd name="T23" fmla="*/ 1 h 3502926"/>
              <a:gd name="T24" fmla="*/ 2147483647 w 3662149"/>
              <a:gd name="T25" fmla="*/ 1 h 3502926"/>
              <a:gd name="T26" fmla="*/ 2147483647 w 3662149"/>
              <a:gd name="T27" fmla="*/ 1 h 3502926"/>
              <a:gd name="T28" fmla="*/ 2147483647 w 3662149"/>
              <a:gd name="T29" fmla="*/ 1 h 3502926"/>
              <a:gd name="T30" fmla="*/ 2147483647 w 3662149"/>
              <a:gd name="T31" fmla="*/ 1 h 3502926"/>
              <a:gd name="T32" fmla="*/ 2147483647 w 3662149"/>
              <a:gd name="T33" fmla="*/ 1 h 3502926"/>
              <a:gd name="T34" fmla="*/ 2147483647 w 3662149"/>
              <a:gd name="T35" fmla="*/ 1 h 3502926"/>
              <a:gd name="T36" fmla="*/ 2147483647 w 3662149"/>
              <a:gd name="T37" fmla="*/ 1 h 3502926"/>
              <a:gd name="T38" fmla="*/ 2147483647 w 3662149"/>
              <a:gd name="T39" fmla="*/ 1 h 3502926"/>
              <a:gd name="T40" fmla="*/ 2147483647 w 3662149"/>
              <a:gd name="T41" fmla="*/ 1 h 3502926"/>
              <a:gd name="T42" fmla="*/ 2147483647 w 3662149"/>
              <a:gd name="T43" fmla="*/ 0 h 3502926"/>
              <a:gd name="T44" fmla="*/ 2147483647 w 3662149"/>
              <a:gd name="T45" fmla="*/ 1 h 35029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62149"/>
              <a:gd name="T70" fmla="*/ 0 h 3502926"/>
              <a:gd name="T71" fmla="*/ 3662149 w 3662149"/>
              <a:gd name="T72" fmla="*/ 3502926 h 35029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62149" h="3502926">
                <a:moveTo>
                  <a:pt x="18197" y="40944"/>
                </a:moveTo>
                <a:cubicBezTo>
                  <a:pt x="9098" y="1216926"/>
                  <a:pt x="0" y="2392908"/>
                  <a:pt x="4549" y="2947917"/>
                </a:cubicBezTo>
                <a:cubicBezTo>
                  <a:pt x="9098" y="3502926"/>
                  <a:pt x="11373" y="3361899"/>
                  <a:pt x="45492" y="3370997"/>
                </a:cubicBezTo>
                <a:cubicBezTo>
                  <a:pt x="79611" y="3380095"/>
                  <a:pt x="131928" y="3091218"/>
                  <a:pt x="209265" y="3002508"/>
                </a:cubicBezTo>
                <a:cubicBezTo>
                  <a:pt x="286602" y="2913798"/>
                  <a:pt x="404883" y="2972938"/>
                  <a:pt x="509516" y="2838735"/>
                </a:cubicBezTo>
                <a:cubicBezTo>
                  <a:pt x="614149" y="2704532"/>
                  <a:pt x="739253" y="2345141"/>
                  <a:pt x="837062" y="2197290"/>
                </a:cubicBezTo>
                <a:cubicBezTo>
                  <a:pt x="934871" y="2049439"/>
                  <a:pt x="1000836" y="2022143"/>
                  <a:pt x="1096370" y="1951630"/>
                </a:cubicBezTo>
                <a:cubicBezTo>
                  <a:pt x="1191904" y="1881117"/>
                  <a:pt x="1339755" y="1787857"/>
                  <a:pt x="1410268" y="1774209"/>
                </a:cubicBezTo>
                <a:cubicBezTo>
                  <a:pt x="1480781" y="1760561"/>
                  <a:pt x="1473957" y="1835625"/>
                  <a:pt x="1519450" y="1869744"/>
                </a:cubicBezTo>
                <a:cubicBezTo>
                  <a:pt x="1564943" y="1903863"/>
                  <a:pt x="1633182" y="1951631"/>
                  <a:pt x="1683224" y="1978926"/>
                </a:cubicBezTo>
                <a:cubicBezTo>
                  <a:pt x="1733266" y="2006221"/>
                  <a:pt x="1749188" y="2053989"/>
                  <a:pt x="1819701" y="2033517"/>
                </a:cubicBezTo>
                <a:cubicBezTo>
                  <a:pt x="1890214" y="2013045"/>
                  <a:pt x="2108579" y="1919785"/>
                  <a:pt x="2106304" y="1856096"/>
                </a:cubicBezTo>
                <a:cubicBezTo>
                  <a:pt x="2104029" y="1792407"/>
                  <a:pt x="1865193" y="1724168"/>
                  <a:pt x="1806053" y="1651380"/>
                </a:cubicBezTo>
                <a:cubicBezTo>
                  <a:pt x="1746913" y="1578592"/>
                  <a:pt x="1717343" y="1492156"/>
                  <a:pt x="1751462" y="1419368"/>
                </a:cubicBezTo>
                <a:cubicBezTo>
                  <a:pt x="1785581" y="1346580"/>
                  <a:pt x="2010770" y="1214651"/>
                  <a:pt x="2010770" y="1214651"/>
                </a:cubicBezTo>
                <a:cubicBezTo>
                  <a:pt x="2088107" y="1153236"/>
                  <a:pt x="2149522" y="1137314"/>
                  <a:pt x="2215486" y="1050878"/>
                </a:cubicBezTo>
                <a:cubicBezTo>
                  <a:pt x="2281450" y="964442"/>
                  <a:pt x="2329218" y="752902"/>
                  <a:pt x="2406555" y="696036"/>
                </a:cubicBezTo>
                <a:cubicBezTo>
                  <a:pt x="2483892" y="639170"/>
                  <a:pt x="2611271" y="739254"/>
                  <a:pt x="2679510" y="709684"/>
                </a:cubicBezTo>
                <a:cubicBezTo>
                  <a:pt x="2747749" y="680114"/>
                  <a:pt x="2718179" y="568657"/>
                  <a:pt x="2815988" y="518615"/>
                </a:cubicBezTo>
                <a:cubicBezTo>
                  <a:pt x="2913797" y="468573"/>
                  <a:pt x="3157182" y="484496"/>
                  <a:pt x="3266364" y="409433"/>
                </a:cubicBezTo>
                <a:cubicBezTo>
                  <a:pt x="3375546" y="334370"/>
                  <a:pt x="3405116" y="136478"/>
                  <a:pt x="3471080" y="68239"/>
                </a:cubicBezTo>
                <a:cubicBezTo>
                  <a:pt x="3537044" y="0"/>
                  <a:pt x="3662149" y="0"/>
                  <a:pt x="3662149" y="0"/>
                </a:cubicBezTo>
                <a:lnTo>
                  <a:pt x="18197" y="40944"/>
                </a:lnTo>
                <a:close/>
              </a:path>
            </a:pathLst>
          </a:custGeom>
          <a:noFill/>
          <a:ln w="9525" algn="ctr">
            <a:noFill/>
            <a:round/>
            <a:headEnd/>
            <a:tailEnd/>
          </a:ln>
        </p:spPr>
        <p:txBody>
          <a:bodyPr/>
          <a:lstStyle/>
          <a:p>
            <a:endParaRPr lang="fr-FR"/>
          </a:p>
        </p:txBody>
      </p:sp>
      <p:grpSp>
        <p:nvGrpSpPr>
          <p:cNvPr id="3" name="Groupe 41"/>
          <p:cNvGrpSpPr>
            <a:grpSpLocks/>
          </p:cNvGrpSpPr>
          <p:nvPr/>
        </p:nvGrpSpPr>
        <p:grpSpPr bwMode="auto">
          <a:xfrm>
            <a:off x="107950" y="3213100"/>
            <a:ext cx="8509000" cy="1854200"/>
            <a:chOff x="323528" y="2325130"/>
            <a:chExt cx="8509515" cy="1854685"/>
          </a:xfrm>
        </p:grpSpPr>
        <p:sp>
          <p:nvSpPr>
            <p:cNvPr id="12296" name="Forme libre 13"/>
            <p:cNvSpPr>
              <a:spLocks/>
            </p:cNvSpPr>
            <p:nvPr/>
          </p:nvSpPr>
          <p:spPr bwMode="auto">
            <a:xfrm>
              <a:off x="1413164" y="3038104"/>
              <a:ext cx="5462649" cy="148442"/>
            </a:xfrm>
            <a:custGeom>
              <a:avLst/>
              <a:gdLst>
                <a:gd name="T0" fmla="*/ 0 w 5462649"/>
                <a:gd name="T1" fmla="*/ 144483 h 148442"/>
                <a:gd name="T2" fmla="*/ 213755 w 5462649"/>
                <a:gd name="T3" fmla="*/ 85106 h 148442"/>
                <a:gd name="T4" fmla="*/ 332509 w 5462649"/>
                <a:gd name="T5" fmla="*/ 120732 h 148442"/>
                <a:gd name="T6" fmla="*/ 451262 w 5462649"/>
                <a:gd name="T7" fmla="*/ 132608 h 148442"/>
                <a:gd name="T8" fmla="*/ 534389 w 5462649"/>
                <a:gd name="T9" fmla="*/ 73231 h 148442"/>
                <a:gd name="T10" fmla="*/ 653142 w 5462649"/>
                <a:gd name="T11" fmla="*/ 73231 h 148442"/>
                <a:gd name="T12" fmla="*/ 783771 w 5462649"/>
                <a:gd name="T13" fmla="*/ 144483 h 148442"/>
                <a:gd name="T14" fmla="*/ 961901 w 5462649"/>
                <a:gd name="T15" fmla="*/ 96982 h 148442"/>
                <a:gd name="T16" fmla="*/ 1068779 w 5462649"/>
                <a:gd name="T17" fmla="*/ 49480 h 148442"/>
                <a:gd name="T18" fmla="*/ 1318161 w 5462649"/>
                <a:gd name="T19" fmla="*/ 108857 h 148442"/>
                <a:gd name="T20" fmla="*/ 1472540 w 5462649"/>
                <a:gd name="T21" fmla="*/ 73231 h 148442"/>
                <a:gd name="T22" fmla="*/ 1579418 w 5462649"/>
                <a:gd name="T23" fmla="*/ 49480 h 148442"/>
                <a:gd name="T24" fmla="*/ 1698171 w 5462649"/>
                <a:gd name="T25" fmla="*/ 120732 h 148442"/>
                <a:gd name="T26" fmla="*/ 1876301 w 5462649"/>
                <a:gd name="T27" fmla="*/ 85106 h 148442"/>
                <a:gd name="T28" fmla="*/ 1983179 w 5462649"/>
                <a:gd name="T29" fmla="*/ 61356 h 148442"/>
                <a:gd name="T30" fmla="*/ 2125683 w 5462649"/>
                <a:gd name="T31" fmla="*/ 96982 h 148442"/>
                <a:gd name="T32" fmla="*/ 2339439 w 5462649"/>
                <a:gd name="T33" fmla="*/ 73231 h 148442"/>
                <a:gd name="T34" fmla="*/ 2576945 w 5462649"/>
                <a:gd name="T35" fmla="*/ 96982 h 148442"/>
                <a:gd name="T36" fmla="*/ 2790700 w 5462649"/>
                <a:gd name="T37" fmla="*/ 49480 h 148442"/>
                <a:gd name="T38" fmla="*/ 2968830 w 5462649"/>
                <a:gd name="T39" fmla="*/ 37605 h 148442"/>
                <a:gd name="T40" fmla="*/ 3182586 w 5462649"/>
                <a:gd name="T41" fmla="*/ 108857 h 148442"/>
                <a:gd name="T42" fmla="*/ 3372592 w 5462649"/>
                <a:gd name="T43" fmla="*/ 61356 h 148442"/>
                <a:gd name="T44" fmla="*/ 3491344 w 5462649"/>
                <a:gd name="T45" fmla="*/ 25730 h 148442"/>
                <a:gd name="T46" fmla="*/ 3621974 w 5462649"/>
                <a:gd name="T47" fmla="*/ 96982 h 148442"/>
                <a:gd name="T48" fmla="*/ 3788228 w 5462649"/>
                <a:gd name="T49" fmla="*/ 49480 h 148442"/>
                <a:gd name="T50" fmla="*/ 3918856 w 5462649"/>
                <a:gd name="T51" fmla="*/ 96982 h 148442"/>
                <a:gd name="T52" fmla="*/ 4132612 w 5462649"/>
                <a:gd name="T53" fmla="*/ 49480 h 148442"/>
                <a:gd name="T54" fmla="*/ 4263241 w 5462649"/>
                <a:gd name="T55" fmla="*/ 37605 h 148442"/>
                <a:gd name="T56" fmla="*/ 4453245 w 5462649"/>
                <a:gd name="T57" fmla="*/ 96982 h 148442"/>
                <a:gd name="T58" fmla="*/ 4631377 w 5462649"/>
                <a:gd name="T59" fmla="*/ 37605 h 148442"/>
                <a:gd name="T60" fmla="*/ 4809505 w 5462649"/>
                <a:gd name="T61" fmla="*/ 73231 h 148442"/>
                <a:gd name="T62" fmla="*/ 5070761 w 5462649"/>
                <a:gd name="T63" fmla="*/ 85106 h 148442"/>
                <a:gd name="T64" fmla="*/ 5213265 w 5462649"/>
                <a:gd name="T65" fmla="*/ 1979 h 148442"/>
                <a:gd name="T66" fmla="*/ 5462649 w 5462649"/>
                <a:gd name="T67" fmla="*/ 73231 h 148442"/>
                <a:gd name="T68" fmla="*/ 5462649 w 5462649"/>
                <a:gd name="T69" fmla="*/ 73231 h 14844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462649"/>
                <a:gd name="T106" fmla="*/ 0 h 148442"/>
                <a:gd name="T107" fmla="*/ 5462649 w 5462649"/>
                <a:gd name="T108" fmla="*/ 148442 h 14844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462649" h="148442">
                  <a:moveTo>
                    <a:pt x="0" y="144483"/>
                  </a:moveTo>
                  <a:cubicBezTo>
                    <a:pt x="79168" y="116774"/>
                    <a:pt x="158337" y="89065"/>
                    <a:pt x="213755" y="85106"/>
                  </a:cubicBezTo>
                  <a:cubicBezTo>
                    <a:pt x="269173" y="81148"/>
                    <a:pt x="292925" y="112815"/>
                    <a:pt x="332509" y="120732"/>
                  </a:cubicBezTo>
                  <a:cubicBezTo>
                    <a:pt x="372093" y="128649"/>
                    <a:pt x="417615" y="140525"/>
                    <a:pt x="451262" y="132608"/>
                  </a:cubicBezTo>
                  <a:cubicBezTo>
                    <a:pt x="484909" y="124691"/>
                    <a:pt x="500742" y="83127"/>
                    <a:pt x="534389" y="73231"/>
                  </a:cubicBezTo>
                  <a:cubicBezTo>
                    <a:pt x="568036" y="63335"/>
                    <a:pt x="611578" y="61356"/>
                    <a:pt x="653142" y="73231"/>
                  </a:cubicBezTo>
                  <a:cubicBezTo>
                    <a:pt x="694706" y="85106"/>
                    <a:pt x="732311" y="140524"/>
                    <a:pt x="783771" y="144483"/>
                  </a:cubicBezTo>
                  <a:cubicBezTo>
                    <a:pt x="835231" y="148442"/>
                    <a:pt x="914400" y="112816"/>
                    <a:pt x="961901" y="96982"/>
                  </a:cubicBezTo>
                  <a:cubicBezTo>
                    <a:pt x="1009402" y="81148"/>
                    <a:pt x="1009402" y="47501"/>
                    <a:pt x="1068779" y="49480"/>
                  </a:cubicBezTo>
                  <a:cubicBezTo>
                    <a:pt x="1128156" y="51459"/>
                    <a:pt x="1250868" y="104899"/>
                    <a:pt x="1318161" y="108857"/>
                  </a:cubicBezTo>
                  <a:cubicBezTo>
                    <a:pt x="1385455" y="112816"/>
                    <a:pt x="1472540" y="73231"/>
                    <a:pt x="1472540" y="73231"/>
                  </a:cubicBezTo>
                  <a:cubicBezTo>
                    <a:pt x="1516083" y="63335"/>
                    <a:pt x="1541813" y="41563"/>
                    <a:pt x="1579418" y="49480"/>
                  </a:cubicBezTo>
                  <a:cubicBezTo>
                    <a:pt x="1617023" y="57397"/>
                    <a:pt x="1648691" y="114794"/>
                    <a:pt x="1698171" y="120732"/>
                  </a:cubicBezTo>
                  <a:cubicBezTo>
                    <a:pt x="1747651" y="126670"/>
                    <a:pt x="1828800" y="95002"/>
                    <a:pt x="1876301" y="85106"/>
                  </a:cubicBezTo>
                  <a:cubicBezTo>
                    <a:pt x="1923802" y="75210"/>
                    <a:pt x="1941616" y="59377"/>
                    <a:pt x="1983179" y="61356"/>
                  </a:cubicBezTo>
                  <a:cubicBezTo>
                    <a:pt x="2024742" y="63335"/>
                    <a:pt x="2066306" y="95003"/>
                    <a:pt x="2125683" y="96982"/>
                  </a:cubicBezTo>
                  <a:cubicBezTo>
                    <a:pt x="2185060" y="98961"/>
                    <a:pt x="2264229" y="73231"/>
                    <a:pt x="2339439" y="73231"/>
                  </a:cubicBezTo>
                  <a:cubicBezTo>
                    <a:pt x="2414649" y="73231"/>
                    <a:pt x="2501735" y="100940"/>
                    <a:pt x="2576945" y="96982"/>
                  </a:cubicBezTo>
                  <a:cubicBezTo>
                    <a:pt x="2652155" y="93024"/>
                    <a:pt x="2725387" y="59376"/>
                    <a:pt x="2790701" y="49480"/>
                  </a:cubicBezTo>
                  <a:cubicBezTo>
                    <a:pt x="2856015" y="39584"/>
                    <a:pt x="2903517" y="27709"/>
                    <a:pt x="2968831" y="37605"/>
                  </a:cubicBezTo>
                  <a:cubicBezTo>
                    <a:pt x="3034145" y="47501"/>
                    <a:pt x="3115294" y="104899"/>
                    <a:pt x="3182587" y="108857"/>
                  </a:cubicBezTo>
                  <a:cubicBezTo>
                    <a:pt x="3249881" y="112816"/>
                    <a:pt x="3321132" y="75211"/>
                    <a:pt x="3372592" y="61356"/>
                  </a:cubicBezTo>
                  <a:cubicBezTo>
                    <a:pt x="3424052" y="47502"/>
                    <a:pt x="3449781" y="19792"/>
                    <a:pt x="3491345" y="25730"/>
                  </a:cubicBezTo>
                  <a:cubicBezTo>
                    <a:pt x="3532909" y="31668"/>
                    <a:pt x="3572494" y="93024"/>
                    <a:pt x="3621974" y="96982"/>
                  </a:cubicBezTo>
                  <a:cubicBezTo>
                    <a:pt x="3671454" y="100940"/>
                    <a:pt x="3738748" y="49480"/>
                    <a:pt x="3788228" y="49480"/>
                  </a:cubicBezTo>
                  <a:cubicBezTo>
                    <a:pt x="3837708" y="49480"/>
                    <a:pt x="3861460" y="96982"/>
                    <a:pt x="3918857" y="96982"/>
                  </a:cubicBezTo>
                  <a:cubicBezTo>
                    <a:pt x="3976254" y="96982"/>
                    <a:pt x="4075216" y="59376"/>
                    <a:pt x="4132613" y="49480"/>
                  </a:cubicBezTo>
                  <a:cubicBezTo>
                    <a:pt x="4190010" y="39584"/>
                    <a:pt x="4209802" y="29688"/>
                    <a:pt x="4263241" y="37605"/>
                  </a:cubicBezTo>
                  <a:cubicBezTo>
                    <a:pt x="4316680" y="45522"/>
                    <a:pt x="4391890" y="96982"/>
                    <a:pt x="4453246" y="96982"/>
                  </a:cubicBezTo>
                  <a:cubicBezTo>
                    <a:pt x="4514602" y="96982"/>
                    <a:pt x="4571999" y="41563"/>
                    <a:pt x="4631376" y="37605"/>
                  </a:cubicBezTo>
                  <a:cubicBezTo>
                    <a:pt x="4690753" y="33647"/>
                    <a:pt x="4736275" y="65314"/>
                    <a:pt x="4809506" y="73231"/>
                  </a:cubicBezTo>
                  <a:cubicBezTo>
                    <a:pt x="4882737" y="81148"/>
                    <a:pt x="5003470" y="96981"/>
                    <a:pt x="5070763" y="85106"/>
                  </a:cubicBezTo>
                  <a:cubicBezTo>
                    <a:pt x="5138056" y="73231"/>
                    <a:pt x="5147953" y="3958"/>
                    <a:pt x="5213267" y="1979"/>
                  </a:cubicBezTo>
                  <a:cubicBezTo>
                    <a:pt x="5278581" y="0"/>
                    <a:pt x="5462649" y="73231"/>
                    <a:pt x="5462649" y="73231"/>
                  </a:cubicBezTo>
                </a:path>
              </a:pathLst>
            </a:custGeom>
            <a:solidFill>
              <a:srgbClr val="0070C0"/>
            </a:solidFill>
            <a:ln w="9525" cap="flat" cmpd="sng" algn="ctr">
              <a:solidFill>
                <a:schemeClr val="tx1"/>
              </a:solidFill>
              <a:prstDash val="solid"/>
              <a:round/>
              <a:headEnd type="none" w="med" len="med"/>
              <a:tailEnd type="none" w="med" len="med"/>
            </a:ln>
          </p:spPr>
          <p:txBody>
            <a:bodyPr/>
            <a:lstStyle/>
            <a:p>
              <a:endParaRPr lang="fr-FR"/>
            </a:p>
          </p:txBody>
        </p:sp>
        <p:cxnSp>
          <p:nvCxnSpPr>
            <p:cNvPr id="12297" name="Connecteur droit avec flèche 15"/>
            <p:cNvCxnSpPr>
              <a:cxnSpLocks noChangeShapeType="1"/>
            </p:cNvCxnSpPr>
            <p:nvPr/>
          </p:nvCxnSpPr>
          <p:spPr bwMode="auto">
            <a:xfrm>
              <a:off x="2003462" y="2768383"/>
              <a:ext cx="0" cy="1044000"/>
            </a:xfrm>
            <a:prstGeom prst="straightConnector1">
              <a:avLst/>
            </a:prstGeom>
            <a:noFill/>
            <a:ln w="28575" algn="ctr">
              <a:solidFill>
                <a:schemeClr val="tx1"/>
              </a:solidFill>
              <a:prstDash val="sysDot"/>
              <a:round/>
              <a:headEnd/>
              <a:tailEnd type="arrow" w="med" len="med"/>
            </a:ln>
          </p:spPr>
        </p:cxnSp>
        <p:sp>
          <p:nvSpPr>
            <p:cNvPr id="12298" name="Rectangle 16"/>
            <p:cNvSpPr>
              <a:spLocks noChangeArrowheads="1"/>
            </p:cNvSpPr>
            <p:nvPr/>
          </p:nvSpPr>
          <p:spPr bwMode="auto">
            <a:xfrm>
              <a:off x="1738422" y="2325130"/>
              <a:ext cx="569387" cy="369332"/>
            </a:xfrm>
            <a:prstGeom prst="rect">
              <a:avLst/>
            </a:prstGeom>
            <a:noFill/>
            <a:ln w="9525">
              <a:noFill/>
              <a:miter lim="800000"/>
              <a:headEnd/>
              <a:tailEnd/>
            </a:ln>
          </p:spPr>
          <p:txBody>
            <a:bodyPr wrap="none">
              <a:spAutoFit/>
            </a:bodyPr>
            <a:lstStyle/>
            <a:p>
              <a:r>
                <a:rPr lang="fr-FR" b="1">
                  <a:latin typeface="Cambria Math" pitchFamily="18" charset="0"/>
                </a:rPr>
                <a:t>NO</a:t>
              </a:r>
              <a:r>
                <a:rPr lang="fr-FR" b="1" baseline="-25000">
                  <a:latin typeface="Cambria Math" pitchFamily="18" charset="0"/>
                </a:rPr>
                <a:t>3</a:t>
              </a:r>
              <a:endParaRPr lang="fr-FR" baseline="-25000"/>
            </a:p>
          </p:txBody>
        </p:sp>
        <p:sp>
          <p:nvSpPr>
            <p:cNvPr id="12299" name="Rectangle 17"/>
            <p:cNvSpPr>
              <a:spLocks noChangeArrowheads="1"/>
            </p:cNvSpPr>
            <p:nvPr/>
          </p:nvSpPr>
          <p:spPr bwMode="auto">
            <a:xfrm>
              <a:off x="1728821" y="3803498"/>
              <a:ext cx="569387" cy="369332"/>
            </a:xfrm>
            <a:prstGeom prst="rect">
              <a:avLst/>
            </a:prstGeom>
            <a:noFill/>
            <a:ln w="9525">
              <a:noFill/>
              <a:miter lim="800000"/>
              <a:headEnd/>
              <a:tailEnd/>
            </a:ln>
          </p:spPr>
          <p:txBody>
            <a:bodyPr wrap="none">
              <a:spAutoFit/>
            </a:bodyPr>
            <a:lstStyle/>
            <a:p>
              <a:r>
                <a:rPr lang="fr-FR" b="1">
                  <a:latin typeface="Cambria Math" pitchFamily="18" charset="0"/>
                </a:rPr>
                <a:t>NO</a:t>
              </a:r>
              <a:r>
                <a:rPr lang="fr-FR" b="1" baseline="-25000">
                  <a:latin typeface="Cambria Math" pitchFamily="18" charset="0"/>
                </a:rPr>
                <a:t>3</a:t>
              </a:r>
              <a:endParaRPr lang="fr-FR" baseline="-25000"/>
            </a:p>
          </p:txBody>
        </p:sp>
        <p:sp>
          <p:nvSpPr>
            <p:cNvPr id="12300" name="Rectangle 18"/>
            <p:cNvSpPr>
              <a:spLocks noChangeArrowheads="1"/>
            </p:cNvSpPr>
            <p:nvPr/>
          </p:nvSpPr>
          <p:spPr bwMode="auto">
            <a:xfrm>
              <a:off x="4427786" y="2397033"/>
              <a:ext cx="639919" cy="430887"/>
            </a:xfrm>
            <a:prstGeom prst="rect">
              <a:avLst/>
            </a:prstGeom>
            <a:noFill/>
            <a:ln w="9525">
              <a:noFill/>
              <a:miter lim="800000"/>
              <a:headEnd/>
              <a:tailEnd/>
            </a:ln>
          </p:spPr>
          <p:txBody>
            <a:bodyPr wrap="none">
              <a:spAutoFit/>
            </a:bodyPr>
            <a:lstStyle/>
            <a:p>
              <a:r>
                <a:rPr lang="fr-FR" sz="2200">
                  <a:solidFill>
                    <a:srgbClr val="00B0F0"/>
                  </a:solidFill>
                  <a:latin typeface="Cambria Math" pitchFamily="18" charset="0"/>
                </a:rPr>
                <a:t>Eau</a:t>
              </a:r>
              <a:endParaRPr lang="fr-FR" sz="2200" baseline="-25000">
                <a:solidFill>
                  <a:srgbClr val="00B0F0"/>
                </a:solidFill>
              </a:endParaRPr>
            </a:p>
          </p:txBody>
        </p:sp>
        <p:cxnSp>
          <p:nvCxnSpPr>
            <p:cNvPr id="12301" name="Connecteur droit avec flèche 20"/>
            <p:cNvCxnSpPr>
              <a:cxnSpLocks noChangeShapeType="1"/>
            </p:cNvCxnSpPr>
            <p:nvPr/>
          </p:nvCxnSpPr>
          <p:spPr bwMode="auto">
            <a:xfrm>
              <a:off x="1415204" y="2804375"/>
              <a:ext cx="540000" cy="684000"/>
            </a:xfrm>
            <a:prstGeom prst="straightConnector1">
              <a:avLst/>
            </a:prstGeom>
            <a:noFill/>
            <a:ln w="9525" algn="ctr">
              <a:solidFill>
                <a:schemeClr val="tx1"/>
              </a:solidFill>
              <a:round/>
              <a:headEnd/>
              <a:tailEnd type="arrow" w="med" len="med"/>
            </a:ln>
          </p:spPr>
        </p:cxnSp>
        <p:sp>
          <p:nvSpPr>
            <p:cNvPr id="12302" name="Rectangle 21"/>
            <p:cNvSpPr>
              <a:spLocks noChangeArrowheads="1"/>
            </p:cNvSpPr>
            <p:nvPr/>
          </p:nvSpPr>
          <p:spPr bwMode="auto">
            <a:xfrm>
              <a:off x="323528" y="2541154"/>
              <a:ext cx="1148584" cy="369332"/>
            </a:xfrm>
            <a:prstGeom prst="rect">
              <a:avLst/>
            </a:prstGeom>
            <a:noFill/>
            <a:ln w="9525">
              <a:noFill/>
              <a:miter lim="800000"/>
              <a:headEnd/>
              <a:tailEnd/>
            </a:ln>
          </p:spPr>
          <p:txBody>
            <a:bodyPr wrap="none">
              <a:spAutoFit/>
            </a:bodyPr>
            <a:lstStyle/>
            <a:p>
              <a:r>
                <a:rPr lang="fr-FR" dirty="0">
                  <a:solidFill>
                    <a:srgbClr val="00B050"/>
                  </a:solidFill>
                  <a:latin typeface="Cambria Math" pitchFamily="18" charset="0"/>
                </a:rPr>
                <a:t>Perméase</a:t>
              </a:r>
              <a:endParaRPr lang="fr-FR" baseline="-25000" dirty="0">
                <a:solidFill>
                  <a:srgbClr val="00B050"/>
                </a:solidFill>
              </a:endParaRPr>
            </a:p>
          </p:txBody>
        </p:sp>
        <p:cxnSp>
          <p:nvCxnSpPr>
            <p:cNvPr id="12303" name="Connecteur droit avec flèche 23"/>
            <p:cNvCxnSpPr>
              <a:cxnSpLocks noChangeShapeType="1"/>
            </p:cNvCxnSpPr>
            <p:nvPr/>
          </p:nvCxnSpPr>
          <p:spPr bwMode="auto">
            <a:xfrm>
              <a:off x="2304127" y="4005064"/>
              <a:ext cx="1224136" cy="0"/>
            </a:xfrm>
            <a:prstGeom prst="straightConnector1">
              <a:avLst/>
            </a:prstGeom>
            <a:noFill/>
            <a:ln w="28575" algn="ctr">
              <a:solidFill>
                <a:schemeClr val="tx1"/>
              </a:solidFill>
              <a:prstDash val="dash"/>
              <a:round/>
              <a:headEnd/>
              <a:tailEnd type="arrow" w="med" len="med"/>
            </a:ln>
          </p:spPr>
        </p:cxnSp>
        <p:sp>
          <p:nvSpPr>
            <p:cNvPr id="12304" name="Rectangle 24"/>
            <p:cNvSpPr>
              <a:spLocks noChangeArrowheads="1"/>
            </p:cNvSpPr>
            <p:nvPr/>
          </p:nvSpPr>
          <p:spPr bwMode="auto">
            <a:xfrm>
              <a:off x="3510432" y="3801673"/>
              <a:ext cx="569387" cy="369332"/>
            </a:xfrm>
            <a:prstGeom prst="rect">
              <a:avLst/>
            </a:prstGeom>
            <a:noFill/>
            <a:ln w="9525">
              <a:noFill/>
              <a:miter lim="800000"/>
              <a:headEnd/>
              <a:tailEnd/>
            </a:ln>
          </p:spPr>
          <p:txBody>
            <a:bodyPr wrap="none">
              <a:spAutoFit/>
            </a:bodyPr>
            <a:lstStyle/>
            <a:p>
              <a:r>
                <a:rPr lang="fr-FR" b="1">
                  <a:latin typeface="Cambria Math" pitchFamily="18" charset="0"/>
                </a:rPr>
                <a:t>NO</a:t>
              </a:r>
              <a:r>
                <a:rPr lang="fr-FR" b="1" baseline="-25000">
                  <a:latin typeface="Cambria Math" pitchFamily="18" charset="0"/>
                </a:rPr>
                <a:t>2</a:t>
              </a:r>
              <a:endParaRPr lang="fr-FR" baseline="-25000"/>
            </a:p>
          </p:txBody>
        </p:sp>
        <p:cxnSp>
          <p:nvCxnSpPr>
            <p:cNvPr id="12305" name="Connecteur droit avec flèche 25"/>
            <p:cNvCxnSpPr>
              <a:cxnSpLocks noChangeShapeType="1"/>
            </p:cNvCxnSpPr>
            <p:nvPr/>
          </p:nvCxnSpPr>
          <p:spPr bwMode="auto">
            <a:xfrm>
              <a:off x="4091694" y="3993189"/>
              <a:ext cx="1224136" cy="0"/>
            </a:xfrm>
            <a:prstGeom prst="straightConnector1">
              <a:avLst/>
            </a:prstGeom>
            <a:noFill/>
            <a:ln w="28575" algn="ctr">
              <a:solidFill>
                <a:schemeClr val="tx1"/>
              </a:solidFill>
              <a:prstDash val="dash"/>
              <a:round/>
              <a:headEnd/>
              <a:tailEnd type="arrow" w="med" len="med"/>
            </a:ln>
          </p:spPr>
        </p:cxnSp>
        <p:cxnSp>
          <p:nvCxnSpPr>
            <p:cNvPr id="12306" name="Connecteur droit 27"/>
            <p:cNvCxnSpPr>
              <a:cxnSpLocks noChangeShapeType="1"/>
            </p:cNvCxnSpPr>
            <p:nvPr/>
          </p:nvCxnSpPr>
          <p:spPr bwMode="auto">
            <a:xfrm flipH="1" flipV="1">
              <a:off x="1301607" y="3174943"/>
              <a:ext cx="153532" cy="0"/>
            </a:xfrm>
            <a:prstGeom prst="line">
              <a:avLst/>
            </a:prstGeom>
            <a:noFill/>
            <a:ln w="28575" algn="ctr">
              <a:solidFill>
                <a:srgbClr val="0070C0"/>
              </a:solidFill>
              <a:round/>
              <a:headEnd/>
              <a:tailEnd/>
            </a:ln>
          </p:spPr>
        </p:cxnSp>
        <p:cxnSp>
          <p:nvCxnSpPr>
            <p:cNvPr id="12307" name="Connecteur droit 28"/>
            <p:cNvCxnSpPr>
              <a:cxnSpLocks noChangeShapeType="1"/>
            </p:cNvCxnSpPr>
            <p:nvPr/>
          </p:nvCxnSpPr>
          <p:spPr bwMode="auto">
            <a:xfrm flipH="1">
              <a:off x="6825863" y="3107976"/>
              <a:ext cx="180000" cy="0"/>
            </a:xfrm>
            <a:prstGeom prst="line">
              <a:avLst/>
            </a:prstGeom>
            <a:noFill/>
            <a:ln w="28575" algn="ctr">
              <a:solidFill>
                <a:srgbClr val="0070C0"/>
              </a:solidFill>
              <a:round/>
              <a:headEnd/>
              <a:tailEnd/>
            </a:ln>
          </p:spPr>
        </p:cxnSp>
        <p:sp>
          <p:nvSpPr>
            <p:cNvPr id="12308" name="Rectangle 30"/>
            <p:cNvSpPr>
              <a:spLocks noChangeArrowheads="1"/>
            </p:cNvSpPr>
            <p:nvPr/>
          </p:nvSpPr>
          <p:spPr bwMode="auto">
            <a:xfrm>
              <a:off x="5309391" y="3765290"/>
              <a:ext cx="577402" cy="369332"/>
            </a:xfrm>
            <a:prstGeom prst="rect">
              <a:avLst/>
            </a:prstGeom>
            <a:noFill/>
            <a:ln w="9525">
              <a:noFill/>
              <a:miter lim="800000"/>
              <a:headEnd/>
              <a:tailEnd/>
            </a:ln>
          </p:spPr>
          <p:txBody>
            <a:bodyPr wrap="none">
              <a:spAutoFit/>
            </a:bodyPr>
            <a:lstStyle/>
            <a:p>
              <a:r>
                <a:rPr lang="fr-FR" b="1">
                  <a:solidFill>
                    <a:srgbClr val="00FF00"/>
                  </a:solidFill>
                  <a:latin typeface="Cambria Math" pitchFamily="18" charset="0"/>
                </a:rPr>
                <a:t>NH</a:t>
              </a:r>
              <a:r>
                <a:rPr lang="fr-FR" b="1" baseline="-25000">
                  <a:solidFill>
                    <a:srgbClr val="00FF00"/>
                  </a:solidFill>
                  <a:latin typeface="Cambria Math" pitchFamily="18" charset="0"/>
                </a:rPr>
                <a:t>4</a:t>
              </a:r>
              <a:endParaRPr lang="fr-FR" baseline="-25000">
                <a:solidFill>
                  <a:srgbClr val="00FF00"/>
                </a:solidFill>
              </a:endParaRPr>
            </a:p>
          </p:txBody>
        </p:sp>
        <p:cxnSp>
          <p:nvCxnSpPr>
            <p:cNvPr id="12309" name="Connecteur droit avec flèche 31"/>
            <p:cNvCxnSpPr>
              <a:cxnSpLocks noChangeShapeType="1"/>
            </p:cNvCxnSpPr>
            <p:nvPr/>
          </p:nvCxnSpPr>
          <p:spPr bwMode="auto">
            <a:xfrm>
              <a:off x="5940152" y="3993947"/>
              <a:ext cx="720000" cy="0"/>
            </a:xfrm>
            <a:prstGeom prst="straightConnector1">
              <a:avLst/>
            </a:prstGeom>
            <a:noFill/>
            <a:ln w="28575" algn="ctr">
              <a:solidFill>
                <a:srgbClr val="FF9933"/>
              </a:solidFill>
              <a:prstDash val="dash"/>
              <a:round/>
              <a:headEnd/>
              <a:tailEnd type="arrow" w="med" len="med"/>
            </a:ln>
          </p:spPr>
        </p:cxnSp>
        <p:sp>
          <p:nvSpPr>
            <p:cNvPr id="12310" name="Rectangle 32"/>
            <p:cNvSpPr>
              <a:spLocks noChangeArrowheads="1"/>
            </p:cNvSpPr>
            <p:nvPr/>
          </p:nvSpPr>
          <p:spPr bwMode="auto">
            <a:xfrm>
              <a:off x="6786264" y="3748928"/>
              <a:ext cx="2046779" cy="430887"/>
            </a:xfrm>
            <a:prstGeom prst="rect">
              <a:avLst/>
            </a:prstGeom>
            <a:noFill/>
            <a:ln w="9525">
              <a:noFill/>
              <a:miter lim="800000"/>
              <a:headEnd/>
              <a:tailEnd/>
            </a:ln>
          </p:spPr>
          <p:txBody>
            <a:bodyPr wrap="none">
              <a:spAutoFit/>
            </a:bodyPr>
            <a:lstStyle/>
            <a:p>
              <a:r>
                <a:rPr lang="fr-FR" sz="2200">
                  <a:latin typeface="Cambria Math" pitchFamily="18" charset="0"/>
                </a:rPr>
                <a:t>Acides aminées</a:t>
              </a:r>
              <a:endParaRPr lang="fr-FR" sz="2200" baseline="-25000"/>
            </a:p>
          </p:txBody>
        </p:sp>
        <p:cxnSp>
          <p:nvCxnSpPr>
            <p:cNvPr id="12311" name="Connecteur droit avec flèche 33"/>
            <p:cNvCxnSpPr>
              <a:cxnSpLocks noChangeShapeType="1"/>
            </p:cNvCxnSpPr>
            <p:nvPr/>
          </p:nvCxnSpPr>
          <p:spPr bwMode="auto">
            <a:xfrm flipH="1">
              <a:off x="2660676" y="3621274"/>
              <a:ext cx="111124" cy="288032"/>
            </a:xfrm>
            <a:prstGeom prst="straightConnector1">
              <a:avLst/>
            </a:prstGeom>
            <a:noFill/>
            <a:ln w="9525" algn="ctr">
              <a:solidFill>
                <a:schemeClr val="tx1"/>
              </a:solidFill>
              <a:round/>
              <a:headEnd/>
              <a:tailEnd type="arrow" w="med" len="med"/>
            </a:ln>
          </p:spPr>
        </p:cxnSp>
        <p:cxnSp>
          <p:nvCxnSpPr>
            <p:cNvPr id="12312" name="Connecteur droit avec flèche 36"/>
            <p:cNvCxnSpPr>
              <a:cxnSpLocks noChangeShapeType="1"/>
            </p:cNvCxnSpPr>
            <p:nvPr/>
          </p:nvCxnSpPr>
          <p:spPr bwMode="auto">
            <a:xfrm flipH="1">
              <a:off x="4748908" y="3620516"/>
              <a:ext cx="111124" cy="288032"/>
            </a:xfrm>
            <a:prstGeom prst="straightConnector1">
              <a:avLst/>
            </a:prstGeom>
            <a:noFill/>
            <a:ln w="9525" algn="ctr">
              <a:solidFill>
                <a:schemeClr val="tx1"/>
              </a:solidFill>
              <a:round/>
              <a:headEnd/>
              <a:tailEnd type="arrow" w="med" len="med"/>
            </a:ln>
          </p:spPr>
        </p:cxnSp>
        <p:sp>
          <p:nvSpPr>
            <p:cNvPr id="12313" name="Rectangle 37"/>
            <p:cNvSpPr>
              <a:spLocks noChangeArrowheads="1"/>
            </p:cNvSpPr>
            <p:nvPr/>
          </p:nvSpPr>
          <p:spPr bwMode="auto">
            <a:xfrm>
              <a:off x="2172744" y="3212976"/>
              <a:ext cx="1944956" cy="369332"/>
            </a:xfrm>
            <a:prstGeom prst="rect">
              <a:avLst/>
            </a:prstGeom>
            <a:noFill/>
            <a:ln w="9525">
              <a:noFill/>
              <a:miter lim="800000"/>
              <a:headEnd/>
              <a:tailEnd/>
            </a:ln>
          </p:spPr>
          <p:txBody>
            <a:bodyPr wrap="none">
              <a:spAutoFit/>
            </a:bodyPr>
            <a:lstStyle/>
            <a:p>
              <a:r>
                <a:rPr lang="fr-FR" dirty="0">
                  <a:solidFill>
                    <a:srgbClr val="00B050"/>
                  </a:solidFill>
                  <a:latin typeface="Cambria Math" pitchFamily="18" charset="0"/>
                </a:rPr>
                <a:t>Nitrate réductase </a:t>
              </a:r>
              <a:endParaRPr lang="fr-FR" baseline="-25000" dirty="0">
                <a:solidFill>
                  <a:srgbClr val="00B050"/>
                </a:solidFill>
              </a:endParaRPr>
            </a:p>
          </p:txBody>
        </p:sp>
        <p:sp>
          <p:nvSpPr>
            <p:cNvPr id="12314" name="Rectangle 38"/>
            <p:cNvSpPr>
              <a:spLocks noChangeArrowheads="1"/>
            </p:cNvSpPr>
            <p:nvPr/>
          </p:nvSpPr>
          <p:spPr bwMode="auto">
            <a:xfrm>
              <a:off x="4102829" y="3250117"/>
              <a:ext cx="1900841" cy="369332"/>
            </a:xfrm>
            <a:prstGeom prst="rect">
              <a:avLst/>
            </a:prstGeom>
            <a:noFill/>
            <a:ln w="9525">
              <a:noFill/>
              <a:miter lim="800000"/>
              <a:headEnd/>
              <a:tailEnd/>
            </a:ln>
          </p:spPr>
          <p:txBody>
            <a:bodyPr wrap="none">
              <a:spAutoFit/>
            </a:bodyPr>
            <a:lstStyle/>
            <a:p>
              <a:r>
                <a:rPr lang="fr-FR">
                  <a:solidFill>
                    <a:srgbClr val="00B050"/>
                  </a:solidFill>
                  <a:latin typeface="Cambria Math" pitchFamily="18" charset="0"/>
                </a:rPr>
                <a:t>Nitrite réductase </a:t>
              </a:r>
              <a:endParaRPr lang="fr-FR" baseline="-25000">
                <a:solidFill>
                  <a:srgbClr val="00B050"/>
                </a:solidFill>
              </a:endParaRPr>
            </a:p>
          </p:txBody>
        </p:sp>
        <p:cxnSp>
          <p:nvCxnSpPr>
            <p:cNvPr id="12315" name="Connecteur droit avec flèche 39"/>
            <p:cNvCxnSpPr>
              <a:cxnSpLocks noChangeShapeType="1"/>
            </p:cNvCxnSpPr>
            <p:nvPr/>
          </p:nvCxnSpPr>
          <p:spPr bwMode="auto">
            <a:xfrm flipH="1">
              <a:off x="6261076" y="3609399"/>
              <a:ext cx="111124" cy="288032"/>
            </a:xfrm>
            <a:prstGeom prst="straightConnector1">
              <a:avLst/>
            </a:prstGeom>
            <a:noFill/>
            <a:ln w="9525" algn="ctr">
              <a:solidFill>
                <a:schemeClr val="tx1"/>
              </a:solidFill>
              <a:round/>
              <a:headEnd/>
              <a:tailEnd type="arrow" w="med" len="med"/>
            </a:ln>
          </p:spPr>
        </p:cxnSp>
        <p:sp>
          <p:nvSpPr>
            <p:cNvPr id="12316" name="Rectangle 40"/>
            <p:cNvSpPr>
              <a:spLocks noChangeArrowheads="1"/>
            </p:cNvSpPr>
            <p:nvPr/>
          </p:nvSpPr>
          <p:spPr bwMode="auto">
            <a:xfrm>
              <a:off x="5924910" y="3296859"/>
              <a:ext cx="2847254" cy="369332"/>
            </a:xfrm>
            <a:prstGeom prst="rect">
              <a:avLst/>
            </a:prstGeom>
            <a:noFill/>
            <a:ln w="9525">
              <a:noFill/>
              <a:miter lim="800000"/>
              <a:headEnd/>
              <a:tailEnd/>
            </a:ln>
          </p:spPr>
          <p:txBody>
            <a:bodyPr wrap="none">
              <a:spAutoFit/>
            </a:bodyPr>
            <a:lstStyle/>
            <a:p>
              <a:r>
                <a:rPr lang="fr-FR" dirty="0">
                  <a:solidFill>
                    <a:srgbClr val="00B050"/>
                  </a:solidFill>
                  <a:latin typeface="Cambria Math" pitchFamily="18" charset="0"/>
                </a:rPr>
                <a:t>Glutamate déshydrogénase</a:t>
              </a:r>
              <a:endParaRPr lang="fr-FR" baseline="-25000" dirty="0">
                <a:solidFill>
                  <a:srgbClr val="00B050"/>
                </a:solidFill>
              </a:endParaRPr>
            </a:p>
          </p:txBody>
        </p:sp>
      </p:grpSp>
      <p:sp>
        <p:nvSpPr>
          <p:cNvPr id="12294" name="Rectangle 42"/>
          <p:cNvSpPr>
            <a:spLocks noChangeArrowheads="1"/>
          </p:cNvSpPr>
          <p:nvPr/>
        </p:nvSpPr>
        <p:spPr bwMode="auto">
          <a:xfrm>
            <a:off x="250825" y="1096963"/>
            <a:ext cx="8569325" cy="1569660"/>
          </a:xfrm>
          <a:prstGeom prst="rect">
            <a:avLst/>
          </a:prstGeom>
          <a:noFill/>
          <a:ln w="9525">
            <a:noFill/>
            <a:miter lim="800000"/>
            <a:headEnd/>
            <a:tailEnd/>
          </a:ln>
        </p:spPr>
        <p:txBody>
          <a:bodyPr>
            <a:spAutoFit/>
          </a:bodyPr>
          <a:lstStyle/>
          <a:p>
            <a:pPr algn="just"/>
            <a:r>
              <a:rPr lang="fr-FR" sz="2400" dirty="0">
                <a:latin typeface="Calibri" pitchFamily="34" charset="0"/>
              </a:rPr>
              <a:t>L’ammonium est la forme préférentielle pour le phytoplancton car énergétiquement moins coûteux et directement convertit en acides aminés à l’aide de l’enzyme glutamate déshydrogénase (</a:t>
            </a:r>
            <a:r>
              <a:rPr lang="fr-FR" sz="2400" dirty="0">
                <a:solidFill>
                  <a:srgbClr val="00FF00"/>
                </a:solidFill>
                <a:latin typeface="Calibri" pitchFamily="34" charset="0"/>
              </a:rPr>
              <a:t>Bougis, 1974</a:t>
            </a:r>
            <a:r>
              <a:rPr lang="fr-FR" sz="2400" dirty="0">
                <a:latin typeface="Calibri" pitchFamily="34" charset="0"/>
              </a:rPr>
              <a:t>)</a:t>
            </a:r>
          </a:p>
        </p:txBody>
      </p:sp>
      <p:sp>
        <p:nvSpPr>
          <p:cNvPr id="12295" name="Ellipse 33"/>
          <p:cNvSpPr>
            <a:spLocks noChangeArrowheads="1"/>
          </p:cNvSpPr>
          <p:nvPr/>
        </p:nvSpPr>
        <p:spPr bwMode="auto">
          <a:xfrm>
            <a:off x="6516688" y="4559300"/>
            <a:ext cx="2159000" cy="649288"/>
          </a:xfrm>
          <a:prstGeom prst="ellipse">
            <a:avLst/>
          </a:prstGeom>
          <a:noFill/>
          <a:ln w="9525" algn="ctr">
            <a:solidFill>
              <a:srgbClr val="FF9933"/>
            </a:solidFill>
            <a:prstDash val="lgDash"/>
            <a:round/>
            <a:headEnd/>
            <a:tailEnd/>
          </a:ln>
        </p:spPr>
        <p:txBody>
          <a:bodyPr/>
          <a:lstStyle/>
          <a:p>
            <a:pPr algn="r" rtl="1"/>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rme libre 20"/>
          <p:cNvSpPr>
            <a:spLocks/>
          </p:cNvSpPr>
          <p:nvPr/>
        </p:nvSpPr>
        <p:spPr bwMode="auto">
          <a:xfrm>
            <a:off x="0" y="549275"/>
            <a:ext cx="5800725" cy="2136775"/>
          </a:xfrm>
          <a:custGeom>
            <a:avLst/>
            <a:gdLst>
              <a:gd name="T0" fmla="*/ 2147483647 w 3662149"/>
              <a:gd name="T1" fmla="*/ 1 h 3502926"/>
              <a:gd name="T2" fmla="*/ 2147483647 w 3662149"/>
              <a:gd name="T3" fmla="*/ 1 h 3502926"/>
              <a:gd name="T4" fmla="*/ 2147483647 w 3662149"/>
              <a:gd name="T5" fmla="*/ 1 h 3502926"/>
              <a:gd name="T6" fmla="*/ 2147483647 w 3662149"/>
              <a:gd name="T7" fmla="*/ 1 h 3502926"/>
              <a:gd name="T8" fmla="*/ 2147483647 w 3662149"/>
              <a:gd name="T9" fmla="*/ 1 h 3502926"/>
              <a:gd name="T10" fmla="*/ 2147483647 w 3662149"/>
              <a:gd name="T11" fmla="*/ 1 h 3502926"/>
              <a:gd name="T12" fmla="*/ 2147483647 w 3662149"/>
              <a:gd name="T13" fmla="*/ 1 h 3502926"/>
              <a:gd name="T14" fmla="*/ 2147483647 w 3662149"/>
              <a:gd name="T15" fmla="*/ 1 h 3502926"/>
              <a:gd name="T16" fmla="*/ 2147483647 w 3662149"/>
              <a:gd name="T17" fmla="*/ 1 h 3502926"/>
              <a:gd name="T18" fmla="*/ 2147483647 w 3662149"/>
              <a:gd name="T19" fmla="*/ 1 h 3502926"/>
              <a:gd name="T20" fmla="*/ 2147483647 w 3662149"/>
              <a:gd name="T21" fmla="*/ 1 h 3502926"/>
              <a:gd name="T22" fmla="*/ 2147483647 w 3662149"/>
              <a:gd name="T23" fmla="*/ 1 h 3502926"/>
              <a:gd name="T24" fmla="*/ 2147483647 w 3662149"/>
              <a:gd name="T25" fmla="*/ 1 h 3502926"/>
              <a:gd name="T26" fmla="*/ 2147483647 w 3662149"/>
              <a:gd name="T27" fmla="*/ 1 h 3502926"/>
              <a:gd name="T28" fmla="*/ 2147483647 w 3662149"/>
              <a:gd name="T29" fmla="*/ 1 h 3502926"/>
              <a:gd name="T30" fmla="*/ 2147483647 w 3662149"/>
              <a:gd name="T31" fmla="*/ 1 h 3502926"/>
              <a:gd name="T32" fmla="*/ 2147483647 w 3662149"/>
              <a:gd name="T33" fmla="*/ 1 h 3502926"/>
              <a:gd name="T34" fmla="*/ 2147483647 w 3662149"/>
              <a:gd name="T35" fmla="*/ 1 h 3502926"/>
              <a:gd name="T36" fmla="*/ 2147483647 w 3662149"/>
              <a:gd name="T37" fmla="*/ 1 h 3502926"/>
              <a:gd name="T38" fmla="*/ 2147483647 w 3662149"/>
              <a:gd name="T39" fmla="*/ 1 h 3502926"/>
              <a:gd name="T40" fmla="*/ 2147483647 w 3662149"/>
              <a:gd name="T41" fmla="*/ 1 h 3502926"/>
              <a:gd name="T42" fmla="*/ 2147483647 w 3662149"/>
              <a:gd name="T43" fmla="*/ 0 h 3502926"/>
              <a:gd name="T44" fmla="*/ 2147483647 w 3662149"/>
              <a:gd name="T45" fmla="*/ 1 h 35029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62149"/>
              <a:gd name="T70" fmla="*/ 0 h 3502926"/>
              <a:gd name="T71" fmla="*/ 3662149 w 3662149"/>
              <a:gd name="T72" fmla="*/ 3502926 h 35029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62149" h="3502926">
                <a:moveTo>
                  <a:pt x="18197" y="40944"/>
                </a:moveTo>
                <a:cubicBezTo>
                  <a:pt x="9098" y="1216926"/>
                  <a:pt x="0" y="2392908"/>
                  <a:pt x="4549" y="2947917"/>
                </a:cubicBezTo>
                <a:cubicBezTo>
                  <a:pt x="9098" y="3502926"/>
                  <a:pt x="11373" y="3361899"/>
                  <a:pt x="45492" y="3370997"/>
                </a:cubicBezTo>
                <a:cubicBezTo>
                  <a:pt x="79611" y="3380095"/>
                  <a:pt x="131928" y="3091218"/>
                  <a:pt x="209265" y="3002508"/>
                </a:cubicBezTo>
                <a:cubicBezTo>
                  <a:pt x="286602" y="2913798"/>
                  <a:pt x="404883" y="2972938"/>
                  <a:pt x="509516" y="2838735"/>
                </a:cubicBezTo>
                <a:cubicBezTo>
                  <a:pt x="614149" y="2704532"/>
                  <a:pt x="739253" y="2345141"/>
                  <a:pt x="837062" y="2197290"/>
                </a:cubicBezTo>
                <a:cubicBezTo>
                  <a:pt x="934871" y="2049439"/>
                  <a:pt x="1000836" y="2022143"/>
                  <a:pt x="1096370" y="1951630"/>
                </a:cubicBezTo>
                <a:cubicBezTo>
                  <a:pt x="1191904" y="1881117"/>
                  <a:pt x="1339755" y="1787857"/>
                  <a:pt x="1410268" y="1774209"/>
                </a:cubicBezTo>
                <a:cubicBezTo>
                  <a:pt x="1480781" y="1760561"/>
                  <a:pt x="1473957" y="1835625"/>
                  <a:pt x="1519450" y="1869744"/>
                </a:cubicBezTo>
                <a:cubicBezTo>
                  <a:pt x="1564943" y="1903863"/>
                  <a:pt x="1633182" y="1951631"/>
                  <a:pt x="1683224" y="1978926"/>
                </a:cubicBezTo>
                <a:cubicBezTo>
                  <a:pt x="1733266" y="2006221"/>
                  <a:pt x="1749188" y="2053989"/>
                  <a:pt x="1819701" y="2033517"/>
                </a:cubicBezTo>
                <a:cubicBezTo>
                  <a:pt x="1890214" y="2013045"/>
                  <a:pt x="2108579" y="1919785"/>
                  <a:pt x="2106304" y="1856096"/>
                </a:cubicBezTo>
                <a:cubicBezTo>
                  <a:pt x="2104029" y="1792407"/>
                  <a:pt x="1865193" y="1724168"/>
                  <a:pt x="1806053" y="1651380"/>
                </a:cubicBezTo>
                <a:cubicBezTo>
                  <a:pt x="1746913" y="1578592"/>
                  <a:pt x="1717343" y="1492156"/>
                  <a:pt x="1751462" y="1419368"/>
                </a:cubicBezTo>
                <a:cubicBezTo>
                  <a:pt x="1785581" y="1346580"/>
                  <a:pt x="2010770" y="1214651"/>
                  <a:pt x="2010770" y="1214651"/>
                </a:cubicBezTo>
                <a:cubicBezTo>
                  <a:pt x="2088107" y="1153236"/>
                  <a:pt x="2149522" y="1137314"/>
                  <a:pt x="2215486" y="1050878"/>
                </a:cubicBezTo>
                <a:cubicBezTo>
                  <a:pt x="2281450" y="964442"/>
                  <a:pt x="2329218" y="752902"/>
                  <a:pt x="2406555" y="696036"/>
                </a:cubicBezTo>
                <a:cubicBezTo>
                  <a:pt x="2483892" y="639170"/>
                  <a:pt x="2611271" y="739254"/>
                  <a:pt x="2679510" y="709684"/>
                </a:cubicBezTo>
                <a:cubicBezTo>
                  <a:pt x="2747749" y="680114"/>
                  <a:pt x="2718179" y="568657"/>
                  <a:pt x="2815988" y="518615"/>
                </a:cubicBezTo>
                <a:cubicBezTo>
                  <a:pt x="2913797" y="468573"/>
                  <a:pt x="3157182" y="484496"/>
                  <a:pt x="3266364" y="409433"/>
                </a:cubicBezTo>
                <a:cubicBezTo>
                  <a:pt x="3375546" y="334370"/>
                  <a:pt x="3405116" y="136478"/>
                  <a:pt x="3471080" y="68239"/>
                </a:cubicBezTo>
                <a:cubicBezTo>
                  <a:pt x="3537044" y="0"/>
                  <a:pt x="3662149" y="0"/>
                  <a:pt x="3662149" y="0"/>
                </a:cubicBezTo>
                <a:lnTo>
                  <a:pt x="18197" y="40944"/>
                </a:lnTo>
                <a:close/>
              </a:path>
            </a:pathLst>
          </a:custGeom>
          <a:noFill/>
          <a:ln w="9525" algn="ctr">
            <a:noFill/>
            <a:round/>
            <a:headEnd/>
            <a:tailEnd/>
          </a:ln>
        </p:spPr>
        <p:txBody>
          <a:bodyPr/>
          <a:lstStyle/>
          <a:p>
            <a:endParaRPr lang="fr-FR"/>
          </a:p>
        </p:txBody>
      </p:sp>
      <p:grpSp>
        <p:nvGrpSpPr>
          <p:cNvPr id="3" name="Groupe 42"/>
          <p:cNvGrpSpPr>
            <a:grpSpLocks/>
          </p:cNvGrpSpPr>
          <p:nvPr/>
        </p:nvGrpSpPr>
        <p:grpSpPr bwMode="auto">
          <a:xfrm>
            <a:off x="684213" y="1300163"/>
            <a:ext cx="7602537" cy="2057400"/>
            <a:chOff x="684112" y="1084409"/>
            <a:chExt cx="7603651" cy="2056467"/>
          </a:xfrm>
        </p:grpSpPr>
        <p:sp>
          <p:nvSpPr>
            <p:cNvPr id="11" name="Rectangle 10"/>
            <p:cNvSpPr/>
            <p:nvPr/>
          </p:nvSpPr>
          <p:spPr bwMode="auto">
            <a:xfrm>
              <a:off x="3899270" y="1976179"/>
              <a:ext cx="900245" cy="683902"/>
            </a:xfrm>
            <a:prstGeom prst="rect">
              <a:avLst/>
            </a:prstGeom>
            <a:solidFill>
              <a:schemeClr val="bg2">
                <a:lumMod val="50000"/>
              </a:schemeClr>
            </a:solidFill>
            <a:ln w="28575" cap="flat" cmpd="sng" algn="ctr">
              <a:solidFill>
                <a:srgbClr val="00FF00"/>
              </a:solidFill>
              <a:prstDash val="solid"/>
              <a:round/>
              <a:headEnd type="none" w="med" len="med"/>
              <a:tailEnd type="none" w="med" len="med"/>
            </a:ln>
            <a:effectLst/>
          </p:spPr>
          <p:txBody>
            <a:bodyPr/>
            <a:lstStyle/>
            <a:p>
              <a:pPr algn="r" rtl="1">
                <a:defRPr/>
              </a:pPr>
              <a:endParaRPr lang="fr-FR"/>
            </a:p>
          </p:txBody>
        </p:sp>
        <p:sp>
          <p:nvSpPr>
            <p:cNvPr id="13338" name="Rectangle 11"/>
            <p:cNvSpPr>
              <a:spLocks noChangeArrowheads="1"/>
            </p:cNvSpPr>
            <p:nvPr/>
          </p:nvSpPr>
          <p:spPr bwMode="auto">
            <a:xfrm>
              <a:off x="4008569" y="2120981"/>
              <a:ext cx="636713" cy="369332"/>
            </a:xfrm>
            <a:prstGeom prst="rect">
              <a:avLst/>
            </a:prstGeom>
            <a:noFill/>
            <a:ln w="9525">
              <a:noFill/>
              <a:miter lim="800000"/>
              <a:headEnd/>
              <a:tailEnd/>
            </a:ln>
          </p:spPr>
          <p:txBody>
            <a:bodyPr wrap="none">
              <a:spAutoFit/>
            </a:bodyPr>
            <a:lstStyle/>
            <a:p>
              <a:r>
                <a:rPr lang="fr-FR" b="1">
                  <a:latin typeface="Cambria Math" pitchFamily="18" charset="0"/>
                </a:rPr>
                <a:t>NOD</a:t>
              </a:r>
              <a:endParaRPr lang="fr-FR"/>
            </a:p>
          </p:txBody>
        </p:sp>
        <p:cxnSp>
          <p:nvCxnSpPr>
            <p:cNvPr id="13339" name="Connecteur droit avec flèche 13"/>
            <p:cNvCxnSpPr>
              <a:cxnSpLocks noChangeShapeType="1"/>
            </p:cNvCxnSpPr>
            <p:nvPr/>
          </p:nvCxnSpPr>
          <p:spPr bwMode="auto">
            <a:xfrm flipH="1" flipV="1">
              <a:off x="3611806" y="1604809"/>
              <a:ext cx="312540" cy="383818"/>
            </a:xfrm>
            <a:prstGeom prst="straightConnector1">
              <a:avLst/>
            </a:prstGeom>
            <a:noFill/>
            <a:ln w="19050" algn="ctr">
              <a:solidFill>
                <a:srgbClr val="FF9933"/>
              </a:solidFill>
              <a:round/>
              <a:headEnd/>
              <a:tailEnd type="arrow" w="med" len="med"/>
            </a:ln>
          </p:spPr>
        </p:cxnSp>
        <p:cxnSp>
          <p:nvCxnSpPr>
            <p:cNvPr id="13340" name="Connecteur droit avec flèche 14"/>
            <p:cNvCxnSpPr>
              <a:cxnSpLocks noChangeShapeType="1"/>
            </p:cNvCxnSpPr>
            <p:nvPr/>
          </p:nvCxnSpPr>
          <p:spPr bwMode="auto">
            <a:xfrm flipH="1" flipV="1">
              <a:off x="3276299" y="2347717"/>
              <a:ext cx="612000" cy="0"/>
            </a:xfrm>
            <a:prstGeom prst="straightConnector1">
              <a:avLst/>
            </a:prstGeom>
            <a:noFill/>
            <a:ln w="19050" algn="ctr">
              <a:solidFill>
                <a:srgbClr val="FF9933"/>
              </a:solidFill>
              <a:round/>
              <a:headEnd/>
              <a:tailEnd type="arrow" w="med" len="med"/>
            </a:ln>
          </p:spPr>
        </p:cxnSp>
        <p:cxnSp>
          <p:nvCxnSpPr>
            <p:cNvPr id="13341" name="Connecteur droit avec flèche 17"/>
            <p:cNvCxnSpPr>
              <a:cxnSpLocks noChangeShapeType="1"/>
            </p:cNvCxnSpPr>
            <p:nvPr/>
          </p:nvCxnSpPr>
          <p:spPr bwMode="auto">
            <a:xfrm flipV="1">
              <a:off x="4800660" y="1655167"/>
              <a:ext cx="419780" cy="333461"/>
            </a:xfrm>
            <a:prstGeom prst="straightConnector1">
              <a:avLst/>
            </a:prstGeom>
            <a:noFill/>
            <a:ln w="19050" algn="ctr">
              <a:solidFill>
                <a:srgbClr val="FF9933"/>
              </a:solidFill>
              <a:round/>
              <a:headEnd/>
              <a:tailEnd type="arrow" w="med" len="med"/>
            </a:ln>
          </p:spPr>
        </p:cxnSp>
        <p:cxnSp>
          <p:nvCxnSpPr>
            <p:cNvPr id="13342" name="Connecteur droit avec flèche 21"/>
            <p:cNvCxnSpPr>
              <a:cxnSpLocks noChangeShapeType="1"/>
            </p:cNvCxnSpPr>
            <p:nvPr/>
          </p:nvCxnSpPr>
          <p:spPr bwMode="auto">
            <a:xfrm>
              <a:off x="4820307" y="2312092"/>
              <a:ext cx="648047" cy="36612"/>
            </a:xfrm>
            <a:prstGeom prst="straightConnector1">
              <a:avLst/>
            </a:prstGeom>
            <a:noFill/>
            <a:ln w="19050" algn="ctr">
              <a:solidFill>
                <a:srgbClr val="FF9933"/>
              </a:solidFill>
              <a:round/>
              <a:headEnd/>
              <a:tailEnd type="arrow" w="med" len="med"/>
            </a:ln>
          </p:spPr>
        </p:cxnSp>
        <p:cxnSp>
          <p:nvCxnSpPr>
            <p:cNvPr id="13343" name="Connecteur droit avec flèche 24"/>
            <p:cNvCxnSpPr>
              <a:cxnSpLocks noChangeShapeType="1"/>
            </p:cNvCxnSpPr>
            <p:nvPr/>
          </p:nvCxnSpPr>
          <p:spPr bwMode="auto">
            <a:xfrm flipH="1" flipV="1">
              <a:off x="4283967" y="1520627"/>
              <a:ext cx="0" cy="468000"/>
            </a:xfrm>
            <a:prstGeom prst="straightConnector1">
              <a:avLst/>
            </a:prstGeom>
            <a:noFill/>
            <a:ln w="19050" algn="ctr">
              <a:solidFill>
                <a:srgbClr val="FF9933"/>
              </a:solidFill>
              <a:round/>
              <a:headEnd/>
              <a:tailEnd type="arrow" w="med" len="med"/>
            </a:ln>
          </p:spPr>
        </p:cxnSp>
        <p:sp>
          <p:nvSpPr>
            <p:cNvPr id="13344" name="Rectangle 26"/>
            <p:cNvSpPr>
              <a:spLocks noChangeArrowheads="1"/>
            </p:cNvSpPr>
            <p:nvPr/>
          </p:nvSpPr>
          <p:spPr bwMode="auto">
            <a:xfrm>
              <a:off x="3923170" y="1084409"/>
              <a:ext cx="703462" cy="400110"/>
            </a:xfrm>
            <a:prstGeom prst="rect">
              <a:avLst/>
            </a:prstGeom>
            <a:noFill/>
            <a:ln w="9525">
              <a:noFill/>
              <a:miter lim="800000"/>
              <a:headEnd/>
              <a:tailEnd/>
            </a:ln>
          </p:spPr>
          <p:txBody>
            <a:bodyPr wrap="none">
              <a:spAutoFit/>
            </a:bodyPr>
            <a:lstStyle/>
            <a:p>
              <a:r>
                <a:rPr lang="fr-FR" sz="2000">
                  <a:latin typeface="Cambria Math" pitchFamily="18" charset="0"/>
                </a:rPr>
                <a:t>Urée</a:t>
              </a:r>
              <a:endParaRPr lang="fr-FR" sz="2000"/>
            </a:p>
          </p:txBody>
        </p:sp>
        <p:sp>
          <p:nvSpPr>
            <p:cNvPr id="13345" name="Rectangle 29"/>
            <p:cNvSpPr>
              <a:spLocks noChangeArrowheads="1"/>
            </p:cNvSpPr>
            <p:nvPr/>
          </p:nvSpPr>
          <p:spPr bwMode="auto">
            <a:xfrm>
              <a:off x="1157218" y="1372429"/>
              <a:ext cx="2479108" cy="400152"/>
            </a:xfrm>
            <a:prstGeom prst="rect">
              <a:avLst/>
            </a:prstGeom>
            <a:noFill/>
            <a:ln w="9525">
              <a:noFill/>
              <a:miter lim="800000"/>
              <a:headEnd/>
              <a:tailEnd/>
            </a:ln>
          </p:spPr>
          <p:txBody>
            <a:bodyPr wrap="none">
              <a:spAutoFit/>
            </a:bodyPr>
            <a:lstStyle/>
            <a:p>
              <a:r>
                <a:rPr lang="fr-FR" sz="2000">
                  <a:latin typeface="Cambria Math" pitchFamily="18" charset="0"/>
                </a:rPr>
                <a:t>Acides aminés libres</a:t>
              </a:r>
              <a:endParaRPr lang="fr-FR" sz="2000"/>
            </a:p>
          </p:txBody>
        </p:sp>
        <p:sp>
          <p:nvSpPr>
            <p:cNvPr id="13346" name="Rectangle 30"/>
            <p:cNvSpPr>
              <a:spLocks noChangeArrowheads="1"/>
            </p:cNvSpPr>
            <p:nvPr/>
          </p:nvSpPr>
          <p:spPr bwMode="auto">
            <a:xfrm>
              <a:off x="5220440" y="1300413"/>
              <a:ext cx="3067323" cy="400152"/>
            </a:xfrm>
            <a:prstGeom prst="rect">
              <a:avLst/>
            </a:prstGeom>
            <a:noFill/>
            <a:ln w="9525">
              <a:noFill/>
              <a:miter lim="800000"/>
              <a:headEnd/>
              <a:tailEnd/>
            </a:ln>
          </p:spPr>
          <p:txBody>
            <a:bodyPr wrap="none">
              <a:spAutoFit/>
            </a:bodyPr>
            <a:lstStyle/>
            <a:p>
              <a:pPr algn="just"/>
              <a:r>
                <a:rPr lang="fr-FR" sz="2000">
                  <a:latin typeface="Cambria Math" pitchFamily="18" charset="0"/>
                </a:rPr>
                <a:t>Acides aminés complexes </a:t>
              </a:r>
            </a:p>
          </p:txBody>
        </p:sp>
        <p:sp>
          <p:nvSpPr>
            <p:cNvPr id="13347" name="Rectangle 31"/>
            <p:cNvSpPr>
              <a:spLocks noChangeArrowheads="1"/>
            </p:cNvSpPr>
            <p:nvPr/>
          </p:nvSpPr>
          <p:spPr bwMode="auto">
            <a:xfrm>
              <a:off x="5508461" y="2132738"/>
              <a:ext cx="1227003" cy="400110"/>
            </a:xfrm>
            <a:prstGeom prst="rect">
              <a:avLst/>
            </a:prstGeom>
            <a:noFill/>
            <a:ln w="9525">
              <a:noFill/>
              <a:miter lim="800000"/>
              <a:headEnd/>
              <a:tailEnd/>
            </a:ln>
          </p:spPr>
          <p:txBody>
            <a:bodyPr wrap="none">
              <a:spAutoFit/>
            </a:bodyPr>
            <a:lstStyle/>
            <a:p>
              <a:r>
                <a:rPr lang="fr-FR" sz="2000">
                  <a:latin typeface="Cambria Math" pitchFamily="18" charset="0"/>
                </a:rPr>
                <a:t>Protéines</a:t>
              </a:r>
              <a:endParaRPr lang="fr-FR" sz="2000"/>
            </a:p>
          </p:txBody>
        </p:sp>
        <p:sp>
          <p:nvSpPr>
            <p:cNvPr id="13348" name="Rectangle 32"/>
            <p:cNvSpPr>
              <a:spLocks noChangeArrowheads="1"/>
            </p:cNvSpPr>
            <p:nvPr/>
          </p:nvSpPr>
          <p:spPr bwMode="auto">
            <a:xfrm>
              <a:off x="684112" y="2092584"/>
              <a:ext cx="2467759" cy="400152"/>
            </a:xfrm>
            <a:prstGeom prst="rect">
              <a:avLst/>
            </a:prstGeom>
            <a:noFill/>
            <a:ln w="9525">
              <a:noFill/>
              <a:miter lim="800000"/>
              <a:headEnd/>
              <a:tailEnd/>
            </a:ln>
          </p:spPr>
          <p:txBody>
            <a:bodyPr wrap="none">
              <a:spAutoFit/>
            </a:bodyPr>
            <a:lstStyle/>
            <a:p>
              <a:r>
                <a:rPr lang="fr-FR" sz="2000">
                  <a:latin typeface="Cambria Math" pitchFamily="18" charset="0"/>
                </a:rPr>
                <a:t>ADN,  ARN et dérivés</a:t>
              </a:r>
              <a:endParaRPr lang="fr-FR" sz="2000"/>
            </a:p>
          </p:txBody>
        </p:sp>
        <p:cxnSp>
          <p:nvCxnSpPr>
            <p:cNvPr id="13349" name="Connecteur droit avec flèche 33"/>
            <p:cNvCxnSpPr>
              <a:cxnSpLocks noChangeShapeType="1"/>
            </p:cNvCxnSpPr>
            <p:nvPr/>
          </p:nvCxnSpPr>
          <p:spPr bwMode="auto">
            <a:xfrm flipH="1">
              <a:off x="3420293" y="2658034"/>
              <a:ext cx="432048" cy="295191"/>
            </a:xfrm>
            <a:prstGeom prst="straightConnector1">
              <a:avLst/>
            </a:prstGeom>
            <a:noFill/>
            <a:ln w="19050" algn="ctr">
              <a:solidFill>
                <a:srgbClr val="FF9933"/>
              </a:solidFill>
              <a:round/>
              <a:headEnd/>
              <a:tailEnd type="arrow" w="med" len="med"/>
            </a:ln>
          </p:spPr>
        </p:cxnSp>
        <p:sp>
          <p:nvSpPr>
            <p:cNvPr id="13350" name="Rectangle 35"/>
            <p:cNvSpPr>
              <a:spLocks noChangeArrowheads="1"/>
            </p:cNvSpPr>
            <p:nvPr/>
          </p:nvSpPr>
          <p:spPr bwMode="auto">
            <a:xfrm>
              <a:off x="1318836" y="2740766"/>
              <a:ext cx="2101473" cy="400110"/>
            </a:xfrm>
            <a:prstGeom prst="rect">
              <a:avLst/>
            </a:prstGeom>
            <a:noFill/>
            <a:ln w="9525">
              <a:noFill/>
              <a:miter lim="800000"/>
              <a:headEnd/>
              <a:tailEnd/>
            </a:ln>
          </p:spPr>
          <p:txBody>
            <a:bodyPr wrap="none">
              <a:spAutoFit/>
            </a:bodyPr>
            <a:lstStyle/>
            <a:p>
              <a:r>
                <a:rPr lang="fr-FR" sz="2000">
                  <a:latin typeface="Cambria Math" pitchFamily="18" charset="0"/>
                </a:rPr>
                <a:t>Acides humiques </a:t>
              </a:r>
              <a:endParaRPr lang="fr-FR" sz="2000"/>
            </a:p>
          </p:txBody>
        </p:sp>
        <p:cxnSp>
          <p:nvCxnSpPr>
            <p:cNvPr id="13351" name="Connecteur droit avec flèche 37"/>
            <p:cNvCxnSpPr>
              <a:cxnSpLocks noChangeShapeType="1"/>
            </p:cNvCxnSpPr>
            <p:nvPr/>
          </p:nvCxnSpPr>
          <p:spPr bwMode="auto">
            <a:xfrm>
              <a:off x="4866233" y="2663912"/>
              <a:ext cx="517049" cy="239660"/>
            </a:xfrm>
            <a:prstGeom prst="straightConnector1">
              <a:avLst/>
            </a:prstGeom>
            <a:noFill/>
            <a:ln w="19050" algn="ctr">
              <a:solidFill>
                <a:srgbClr val="FF9933"/>
              </a:solidFill>
              <a:round/>
              <a:headEnd/>
              <a:tailEnd type="arrow" w="med" len="med"/>
            </a:ln>
          </p:spPr>
        </p:cxnSp>
        <p:sp>
          <p:nvSpPr>
            <p:cNvPr id="13352" name="Rectangle 41"/>
            <p:cNvSpPr>
              <a:spLocks noChangeArrowheads="1"/>
            </p:cNvSpPr>
            <p:nvPr/>
          </p:nvSpPr>
          <p:spPr bwMode="auto">
            <a:xfrm>
              <a:off x="5332769" y="2708783"/>
              <a:ext cx="1170514" cy="400110"/>
            </a:xfrm>
            <a:prstGeom prst="rect">
              <a:avLst/>
            </a:prstGeom>
            <a:noFill/>
            <a:ln w="9525">
              <a:noFill/>
              <a:miter lim="800000"/>
              <a:headEnd/>
              <a:tailEnd/>
            </a:ln>
          </p:spPr>
          <p:txBody>
            <a:bodyPr wrap="none">
              <a:spAutoFit/>
            </a:bodyPr>
            <a:lstStyle/>
            <a:p>
              <a:r>
                <a:rPr lang="fr-FR" sz="2000">
                  <a:latin typeface="Cambria Math" pitchFamily="18" charset="0"/>
                </a:rPr>
                <a:t>Enzymes</a:t>
              </a:r>
              <a:endParaRPr lang="fr-FR" sz="2000"/>
            </a:p>
          </p:txBody>
        </p:sp>
      </p:grpSp>
      <p:sp>
        <p:nvSpPr>
          <p:cNvPr id="13317" name="Rectangle 43"/>
          <p:cNvSpPr>
            <a:spLocks noChangeArrowheads="1"/>
          </p:cNvSpPr>
          <p:nvPr/>
        </p:nvSpPr>
        <p:spPr bwMode="auto">
          <a:xfrm>
            <a:off x="179388" y="765175"/>
            <a:ext cx="8640762" cy="431800"/>
          </a:xfrm>
          <a:prstGeom prst="rect">
            <a:avLst/>
          </a:prstGeom>
          <a:noFill/>
          <a:ln w="9525">
            <a:noFill/>
            <a:miter lim="800000"/>
            <a:headEnd/>
            <a:tailEnd/>
          </a:ln>
        </p:spPr>
        <p:txBody>
          <a:bodyPr>
            <a:spAutoFit/>
          </a:bodyPr>
          <a:lstStyle/>
          <a:p>
            <a:r>
              <a:rPr lang="fr-FR" sz="2200" b="1" dirty="0">
                <a:solidFill>
                  <a:srgbClr val="00B050"/>
                </a:solidFill>
                <a:latin typeface="Cambria Math" pitchFamily="18" charset="0"/>
              </a:rPr>
              <a:t>Composition de l’azote organique dissous (</a:t>
            </a:r>
            <a:r>
              <a:rPr lang="fr-FR" sz="2200" b="1" dirty="0" err="1">
                <a:solidFill>
                  <a:srgbClr val="00B050"/>
                </a:solidFill>
                <a:latin typeface="Cambria Math" pitchFamily="18" charset="0"/>
              </a:rPr>
              <a:t>Hansell</a:t>
            </a:r>
            <a:r>
              <a:rPr lang="fr-FR" sz="2200" b="1" dirty="0">
                <a:solidFill>
                  <a:srgbClr val="00B050"/>
                </a:solidFill>
                <a:latin typeface="Cambria Math" pitchFamily="18" charset="0"/>
              </a:rPr>
              <a:t> and Carlson, 2002)</a:t>
            </a:r>
            <a:endParaRPr lang="fr-FR" sz="2200" b="1" dirty="0">
              <a:solidFill>
                <a:srgbClr val="00B050"/>
              </a:solidFill>
            </a:endParaRPr>
          </a:p>
        </p:txBody>
      </p:sp>
      <p:sp>
        <p:nvSpPr>
          <p:cNvPr id="13318" name="Rectangle 44"/>
          <p:cNvSpPr>
            <a:spLocks noChangeArrowheads="1"/>
          </p:cNvSpPr>
          <p:nvPr/>
        </p:nvSpPr>
        <p:spPr bwMode="auto">
          <a:xfrm>
            <a:off x="755650" y="4244975"/>
            <a:ext cx="7993063" cy="431800"/>
          </a:xfrm>
          <a:prstGeom prst="rect">
            <a:avLst/>
          </a:prstGeom>
          <a:noFill/>
          <a:ln w="9525">
            <a:noFill/>
            <a:miter lim="800000"/>
            <a:headEnd/>
            <a:tailEnd/>
          </a:ln>
        </p:spPr>
        <p:txBody>
          <a:bodyPr>
            <a:spAutoFit/>
          </a:bodyPr>
          <a:lstStyle/>
          <a:p>
            <a:r>
              <a:rPr lang="fr-FR" sz="2200" b="1" dirty="0">
                <a:solidFill>
                  <a:srgbClr val="00B050"/>
                </a:solidFill>
                <a:latin typeface="Cambria Math" pitchFamily="18" charset="0"/>
              </a:rPr>
              <a:t>Source de l’azore organique dissous (</a:t>
            </a:r>
            <a:r>
              <a:rPr lang="fr-FR" sz="2200" b="1" dirty="0" err="1">
                <a:solidFill>
                  <a:srgbClr val="00B050"/>
                </a:solidFill>
                <a:latin typeface="Cambria Math" pitchFamily="18" charset="0"/>
              </a:rPr>
              <a:t>Hansell</a:t>
            </a:r>
            <a:r>
              <a:rPr lang="fr-FR" sz="2200" b="1" dirty="0">
                <a:solidFill>
                  <a:srgbClr val="00B050"/>
                </a:solidFill>
                <a:latin typeface="Cambria Math" pitchFamily="18" charset="0"/>
              </a:rPr>
              <a:t> and Carlson, 2002) </a:t>
            </a:r>
            <a:endParaRPr lang="fr-FR" sz="2200" b="1" dirty="0">
              <a:solidFill>
                <a:srgbClr val="00B050"/>
              </a:solidFill>
            </a:endParaRPr>
          </a:p>
        </p:txBody>
      </p:sp>
      <p:grpSp>
        <p:nvGrpSpPr>
          <p:cNvPr id="4" name="Groupe 65"/>
          <p:cNvGrpSpPr>
            <a:grpSpLocks/>
          </p:cNvGrpSpPr>
          <p:nvPr/>
        </p:nvGrpSpPr>
        <p:grpSpPr bwMode="auto">
          <a:xfrm>
            <a:off x="153988" y="4768850"/>
            <a:ext cx="8486775" cy="1536700"/>
            <a:chOff x="153524" y="4485370"/>
            <a:chExt cx="8487603" cy="1536256"/>
          </a:xfrm>
        </p:grpSpPr>
        <p:sp>
          <p:nvSpPr>
            <p:cNvPr id="46" name="Rectangle 45"/>
            <p:cNvSpPr/>
            <p:nvPr/>
          </p:nvSpPr>
          <p:spPr bwMode="auto">
            <a:xfrm>
              <a:off x="3909915" y="5337612"/>
              <a:ext cx="900200" cy="684014"/>
            </a:xfrm>
            <a:prstGeom prst="rect">
              <a:avLst/>
            </a:prstGeom>
            <a:solidFill>
              <a:schemeClr val="bg2">
                <a:lumMod val="50000"/>
              </a:schemeClr>
            </a:solidFill>
            <a:ln w="28575" cap="flat" cmpd="sng" algn="ctr">
              <a:solidFill>
                <a:srgbClr val="00FF00"/>
              </a:solidFill>
              <a:prstDash val="solid"/>
              <a:round/>
              <a:headEnd type="none" w="med" len="med"/>
              <a:tailEnd type="none" w="med" len="med"/>
            </a:ln>
            <a:effectLst/>
          </p:spPr>
          <p:txBody>
            <a:bodyPr/>
            <a:lstStyle/>
            <a:p>
              <a:pPr algn="r" rtl="1">
                <a:defRPr/>
              </a:pPr>
              <a:endParaRPr lang="fr-FR"/>
            </a:p>
          </p:txBody>
        </p:sp>
        <p:sp>
          <p:nvSpPr>
            <p:cNvPr id="13328" name="Rectangle 46"/>
            <p:cNvSpPr>
              <a:spLocks noChangeArrowheads="1"/>
            </p:cNvSpPr>
            <p:nvPr/>
          </p:nvSpPr>
          <p:spPr bwMode="auto">
            <a:xfrm>
              <a:off x="4018469" y="5470187"/>
              <a:ext cx="636713" cy="369332"/>
            </a:xfrm>
            <a:prstGeom prst="rect">
              <a:avLst/>
            </a:prstGeom>
            <a:noFill/>
            <a:ln w="9525">
              <a:noFill/>
              <a:miter lim="800000"/>
              <a:headEnd/>
              <a:tailEnd/>
            </a:ln>
          </p:spPr>
          <p:txBody>
            <a:bodyPr wrap="none">
              <a:spAutoFit/>
            </a:bodyPr>
            <a:lstStyle/>
            <a:p>
              <a:r>
                <a:rPr lang="fr-FR" b="1">
                  <a:latin typeface="Cambria Math" pitchFamily="18" charset="0"/>
                </a:rPr>
                <a:t>NOD</a:t>
              </a:r>
              <a:endParaRPr lang="fr-FR"/>
            </a:p>
          </p:txBody>
        </p:sp>
        <p:cxnSp>
          <p:nvCxnSpPr>
            <p:cNvPr id="13329" name="Connecteur droit avec flèche 47"/>
            <p:cNvCxnSpPr>
              <a:cxnSpLocks noChangeShapeType="1"/>
            </p:cNvCxnSpPr>
            <p:nvPr/>
          </p:nvCxnSpPr>
          <p:spPr bwMode="auto">
            <a:xfrm flipH="1">
              <a:off x="4860032" y="4892910"/>
              <a:ext cx="324032" cy="408298"/>
            </a:xfrm>
            <a:prstGeom prst="straightConnector1">
              <a:avLst/>
            </a:prstGeom>
            <a:noFill/>
            <a:ln w="19050" algn="ctr">
              <a:solidFill>
                <a:srgbClr val="FF9933"/>
              </a:solidFill>
              <a:round/>
              <a:headEnd/>
              <a:tailEnd type="arrow" w="med" len="med"/>
            </a:ln>
          </p:spPr>
        </p:cxnSp>
        <p:cxnSp>
          <p:nvCxnSpPr>
            <p:cNvPr id="13330" name="Connecteur droit avec flèche 48"/>
            <p:cNvCxnSpPr>
              <a:cxnSpLocks noChangeShapeType="1"/>
            </p:cNvCxnSpPr>
            <p:nvPr/>
          </p:nvCxnSpPr>
          <p:spPr bwMode="auto">
            <a:xfrm flipH="1">
              <a:off x="4860027" y="5743232"/>
              <a:ext cx="648063" cy="0"/>
            </a:xfrm>
            <a:prstGeom prst="straightConnector1">
              <a:avLst/>
            </a:prstGeom>
            <a:noFill/>
            <a:ln w="19050" algn="ctr">
              <a:solidFill>
                <a:srgbClr val="FF9933"/>
              </a:solidFill>
              <a:round/>
              <a:headEnd/>
              <a:tailEnd type="arrow" w="med" len="med"/>
            </a:ln>
          </p:spPr>
        </p:cxnSp>
        <p:cxnSp>
          <p:nvCxnSpPr>
            <p:cNvPr id="13331" name="Connecteur droit avec flèche 50"/>
            <p:cNvCxnSpPr>
              <a:cxnSpLocks noChangeShapeType="1"/>
            </p:cNvCxnSpPr>
            <p:nvPr/>
          </p:nvCxnSpPr>
          <p:spPr bwMode="auto">
            <a:xfrm>
              <a:off x="3203817" y="5665413"/>
              <a:ext cx="648000" cy="0"/>
            </a:xfrm>
            <a:prstGeom prst="straightConnector1">
              <a:avLst/>
            </a:prstGeom>
            <a:noFill/>
            <a:ln w="19050" algn="ctr">
              <a:solidFill>
                <a:srgbClr val="FF9933"/>
              </a:solidFill>
              <a:round/>
              <a:headEnd/>
              <a:tailEnd type="arrow" w="med" len="med"/>
            </a:ln>
          </p:spPr>
        </p:cxnSp>
        <p:cxnSp>
          <p:nvCxnSpPr>
            <p:cNvPr id="13332" name="Connecteur droit avec flèche 51"/>
            <p:cNvCxnSpPr>
              <a:cxnSpLocks noChangeShapeType="1"/>
            </p:cNvCxnSpPr>
            <p:nvPr/>
          </p:nvCxnSpPr>
          <p:spPr bwMode="auto">
            <a:xfrm>
              <a:off x="3495891" y="4844118"/>
              <a:ext cx="396039" cy="468000"/>
            </a:xfrm>
            <a:prstGeom prst="straightConnector1">
              <a:avLst/>
            </a:prstGeom>
            <a:noFill/>
            <a:ln w="19050" algn="ctr">
              <a:solidFill>
                <a:srgbClr val="FF9933"/>
              </a:solidFill>
              <a:round/>
              <a:headEnd/>
              <a:tailEnd type="arrow" w="med" len="med"/>
            </a:ln>
          </p:spPr>
        </p:cxnSp>
        <p:sp>
          <p:nvSpPr>
            <p:cNvPr id="13333" name="Rectangle 52"/>
            <p:cNvSpPr>
              <a:spLocks noChangeArrowheads="1"/>
            </p:cNvSpPr>
            <p:nvPr/>
          </p:nvSpPr>
          <p:spPr bwMode="auto">
            <a:xfrm>
              <a:off x="4572000" y="4485370"/>
              <a:ext cx="4069127" cy="400110"/>
            </a:xfrm>
            <a:prstGeom prst="rect">
              <a:avLst/>
            </a:prstGeom>
            <a:noFill/>
            <a:ln w="9525">
              <a:noFill/>
              <a:miter lim="800000"/>
              <a:headEnd/>
              <a:tailEnd/>
            </a:ln>
          </p:spPr>
          <p:txBody>
            <a:bodyPr wrap="none">
              <a:spAutoFit/>
            </a:bodyPr>
            <a:lstStyle/>
            <a:p>
              <a:r>
                <a:rPr lang="fr-FR" sz="2000">
                  <a:latin typeface="Cambria Math" pitchFamily="18" charset="0"/>
                </a:rPr>
                <a:t>Métabolisme des micro-organismes</a:t>
              </a:r>
              <a:endParaRPr lang="fr-FR" sz="2000"/>
            </a:p>
          </p:txBody>
        </p:sp>
        <p:sp>
          <p:nvSpPr>
            <p:cNvPr id="13334" name="Rectangle 53"/>
            <p:cNvSpPr>
              <a:spLocks noChangeArrowheads="1"/>
            </p:cNvSpPr>
            <p:nvPr/>
          </p:nvSpPr>
          <p:spPr bwMode="auto">
            <a:xfrm>
              <a:off x="153524" y="4509439"/>
              <a:ext cx="3372462" cy="707886"/>
            </a:xfrm>
            <a:prstGeom prst="rect">
              <a:avLst/>
            </a:prstGeom>
            <a:noFill/>
            <a:ln w="9525">
              <a:noFill/>
              <a:miter lim="800000"/>
              <a:headEnd/>
              <a:tailEnd/>
            </a:ln>
          </p:spPr>
          <p:txBody>
            <a:bodyPr wrap="none">
              <a:spAutoFit/>
            </a:bodyPr>
            <a:lstStyle/>
            <a:p>
              <a:r>
                <a:rPr lang="fr-FR" sz="2000">
                  <a:latin typeface="Cambria Math" pitchFamily="18" charset="0"/>
                </a:rPr>
                <a:t>Décomposition de la matière </a:t>
              </a:r>
            </a:p>
            <a:p>
              <a:r>
                <a:rPr lang="fr-FR" sz="2000">
                  <a:latin typeface="Cambria Math" pitchFamily="18" charset="0"/>
                </a:rPr>
                <a:t>organique </a:t>
              </a:r>
              <a:endParaRPr lang="fr-FR" sz="2000"/>
            </a:p>
          </p:txBody>
        </p:sp>
        <p:sp>
          <p:nvSpPr>
            <p:cNvPr id="13335" name="Rectangle 54"/>
            <p:cNvSpPr>
              <a:spLocks noChangeArrowheads="1"/>
            </p:cNvSpPr>
            <p:nvPr/>
          </p:nvSpPr>
          <p:spPr bwMode="auto">
            <a:xfrm>
              <a:off x="5537641" y="5521487"/>
              <a:ext cx="1924053" cy="400111"/>
            </a:xfrm>
            <a:prstGeom prst="rect">
              <a:avLst/>
            </a:prstGeom>
            <a:noFill/>
            <a:ln w="9525">
              <a:noFill/>
              <a:miter lim="800000"/>
              <a:headEnd/>
              <a:tailEnd/>
            </a:ln>
          </p:spPr>
          <p:txBody>
            <a:bodyPr wrap="none">
              <a:spAutoFit/>
            </a:bodyPr>
            <a:lstStyle/>
            <a:p>
              <a:r>
                <a:rPr lang="fr-FR" sz="2000">
                  <a:latin typeface="Cambria Math" pitchFamily="18" charset="0"/>
                </a:rPr>
                <a:t>lyse des cellules</a:t>
              </a:r>
              <a:endParaRPr lang="fr-FR" sz="2000"/>
            </a:p>
          </p:txBody>
        </p:sp>
        <p:sp>
          <p:nvSpPr>
            <p:cNvPr id="13336" name="Rectangle 55"/>
            <p:cNvSpPr>
              <a:spLocks noChangeArrowheads="1"/>
            </p:cNvSpPr>
            <p:nvPr/>
          </p:nvSpPr>
          <p:spPr bwMode="auto">
            <a:xfrm>
              <a:off x="1569780" y="5385683"/>
              <a:ext cx="1705916" cy="400110"/>
            </a:xfrm>
            <a:prstGeom prst="rect">
              <a:avLst/>
            </a:prstGeom>
            <a:noFill/>
            <a:ln w="9525">
              <a:noFill/>
              <a:miter lim="800000"/>
              <a:headEnd/>
              <a:tailEnd/>
            </a:ln>
          </p:spPr>
          <p:txBody>
            <a:bodyPr wrap="none">
              <a:spAutoFit/>
            </a:bodyPr>
            <a:lstStyle/>
            <a:p>
              <a:r>
                <a:rPr lang="fr-FR" sz="2000">
                  <a:latin typeface="Cambria Math" pitchFamily="18" charset="0"/>
                </a:rPr>
                <a:t>Eaux de pluie </a:t>
              </a:r>
              <a:endParaRPr lang="fr-FR" sz="2000"/>
            </a:p>
          </p:txBody>
        </p:sp>
      </p:grpSp>
      <p:cxnSp>
        <p:nvCxnSpPr>
          <p:cNvPr id="13320" name="Connecteur droit 67"/>
          <p:cNvCxnSpPr>
            <a:cxnSpLocks noChangeShapeType="1"/>
          </p:cNvCxnSpPr>
          <p:nvPr/>
        </p:nvCxnSpPr>
        <p:spPr bwMode="auto">
          <a:xfrm>
            <a:off x="1787525" y="3944938"/>
            <a:ext cx="5400675" cy="0"/>
          </a:xfrm>
          <a:prstGeom prst="line">
            <a:avLst/>
          </a:prstGeom>
          <a:noFill/>
          <a:ln w="9525" algn="ctr">
            <a:solidFill>
              <a:schemeClr val="tx1"/>
            </a:solidFill>
            <a:prstDash val="lgDashDot"/>
            <a:round/>
            <a:headEnd/>
            <a:tailEnd/>
          </a:ln>
        </p:spPr>
      </p:cxnSp>
      <p:cxnSp>
        <p:nvCxnSpPr>
          <p:cNvPr id="13321" name="Connecteur droit avec flèche 24"/>
          <p:cNvCxnSpPr>
            <a:cxnSpLocks noChangeShapeType="1"/>
          </p:cNvCxnSpPr>
          <p:nvPr/>
        </p:nvCxnSpPr>
        <p:spPr bwMode="auto">
          <a:xfrm flipH="1">
            <a:off x="4327525" y="2922588"/>
            <a:ext cx="7938" cy="423862"/>
          </a:xfrm>
          <a:prstGeom prst="straightConnector1">
            <a:avLst/>
          </a:prstGeom>
          <a:noFill/>
          <a:ln w="19050" algn="ctr">
            <a:solidFill>
              <a:srgbClr val="FF9933"/>
            </a:solidFill>
            <a:round/>
            <a:headEnd/>
            <a:tailEnd type="arrow" w="med" len="med"/>
          </a:ln>
        </p:spPr>
      </p:cxnSp>
      <p:sp>
        <p:nvSpPr>
          <p:cNvPr id="13322" name="Rectangle 41"/>
          <p:cNvSpPr>
            <a:spLocks noChangeArrowheads="1"/>
          </p:cNvSpPr>
          <p:nvPr/>
        </p:nvSpPr>
        <p:spPr bwMode="auto">
          <a:xfrm>
            <a:off x="3552825" y="3284538"/>
            <a:ext cx="1724025" cy="400050"/>
          </a:xfrm>
          <a:prstGeom prst="rect">
            <a:avLst/>
          </a:prstGeom>
          <a:noFill/>
          <a:ln w="9525">
            <a:noFill/>
            <a:miter lim="800000"/>
            <a:headEnd/>
            <a:tailEnd/>
          </a:ln>
        </p:spPr>
        <p:txBody>
          <a:bodyPr wrap="none">
            <a:spAutoFit/>
          </a:bodyPr>
          <a:lstStyle/>
          <a:p>
            <a:r>
              <a:rPr lang="fr-FR" sz="2000">
                <a:latin typeface="Cambria Math" pitchFamily="18" charset="0"/>
              </a:rPr>
              <a:t>Methylamines</a:t>
            </a:r>
            <a:endParaRPr lang="fr-FR" sz="2000"/>
          </a:p>
        </p:txBody>
      </p:sp>
      <p:sp>
        <p:nvSpPr>
          <p:cNvPr id="13323" name="Rectangle 42"/>
          <p:cNvSpPr>
            <a:spLocks noChangeArrowheads="1"/>
          </p:cNvSpPr>
          <p:nvPr/>
        </p:nvSpPr>
        <p:spPr bwMode="auto">
          <a:xfrm>
            <a:off x="5292725" y="6319838"/>
            <a:ext cx="1201738" cy="400050"/>
          </a:xfrm>
          <a:prstGeom prst="rect">
            <a:avLst/>
          </a:prstGeom>
          <a:noFill/>
          <a:ln w="9525">
            <a:noFill/>
            <a:miter lim="800000"/>
            <a:headEnd/>
            <a:tailEnd/>
          </a:ln>
        </p:spPr>
        <p:txBody>
          <a:bodyPr wrap="none">
            <a:spAutoFit/>
          </a:bodyPr>
          <a:lstStyle/>
          <a:p>
            <a:r>
              <a:rPr lang="fr-FR" sz="2000">
                <a:latin typeface="Cambria Math" pitchFamily="18" charset="0"/>
              </a:rPr>
              <a:t>Bactéries</a:t>
            </a:r>
          </a:p>
        </p:txBody>
      </p:sp>
      <p:sp>
        <p:nvSpPr>
          <p:cNvPr id="13324" name="Rectangle 46"/>
          <p:cNvSpPr>
            <a:spLocks noChangeArrowheads="1"/>
          </p:cNvSpPr>
          <p:nvPr/>
        </p:nvSpPr>
        <p:spPr bwMode="auto">
          <a:xfrm>
            <a:off x="2316163" y="6343650"/>
            <a:ext cx="1144587" cy="400050"/>
          </a:xfrm>
          <a:prstGeom prst="rect">
            <a:avLst/>
          </a:prstGeom>
          <a:noFill/>
          <a:ln w="9525">
            <a:noFill/>
            <a:miter lim="800000"/>
            <a:headEnd/>
            <a:tailEnd/>
          </a:ln>
        </p:spPr>
        <p:txBody>
          <a:bodyPr wrap="none">
            <a:spAutoFit/>
          </a:bodyPr>
          <a:lstStyle/>
          <a:p>
            <a:r>
              <a:rPr lang="fr-FR" sz="2000">
                <a:latin typeface="Cambria Math" pitchFamily="18" charset="0"/>
              </a:rPr>
              <a:t>Plancton</a:t>
            </a:r>
          </a:p>
        </p:txBody>
      </p:sp>
      <p:cxnSp>
        <p:nvCxnSpPr>
          <p:cNvPr id="13325" name="Connecteur droit avec flèche 48"/>
          <p:cNvCxnSpPr>
            <a:cxnSpLocks noChangeShapeType="1"/>
          </p:cNvCxnSpPr>
          <p:nvPr/>
        </p:nvCxnSpPr>
        <p:spPr bwMode="auto">
          <a:xfrm flipH="1" flipV="1">
            <a:off x="4856163" y="6381750"/>
            <a:ext cx="395287" cy="193675"/>
          </a:xfrm>
          <a:prstGeom prst="straightConnector1">
            <a:avLst/>
          </a:prstGeom>
          <a:noFill/>
          <a:ln w="19050" algn="ctr">
            <a:solidFill>
              <a:srgbClr val="FF9933"/>
            </a:solidFill>
            <a:round/>
            <a:headEnd/>
            <a:tailEnd type="arrow" w="med" len="med"/>
          </a:ln>
        </p:spPr>
      </p:cxnSp>
      <p:cxnSp>
        <p:nvCxnSpPr>
          <p:cNvPr id="13326" name="Connecteur droit avec flèche 50"/>
          <p:cNvCxnSpPr>
            <a:cxnSpLocks noChangeShapeType="1"/>
          </p:cNvCxnSpPr>
          <p:nvPr/>
        </p:nvCxnSpPr>
        <p:spPr bwMode="auto">
          <a:xfrm flipV="1">
            <a:off x="3468688" y="6378575"/>
            <a:ext cx="431800" cy="219075"/>
          </a:xfrm>
          <a:prstGeom prst="straightConnector1">
            <a:avLst/>
          </a:prstGeom>
          <a:noFill/>
          <a:ln w="19050" algn="ctr">
            <a:solidFill>
              <a:srgbClr val="FF9933"/>
            </a:solidFill>
            <a:round/>
            <a:headEnd/>
            <a:tailEnd type="arrow" w="med" len="med"/>
          </a:ln>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rme libre 20"/>
          <p:cNvSpPr>
            <a:spLocks/>
          </p:cNvSpPr>
          <p:nvPr/>
        </p:nvSpPr>
        <p:spPr bwMode="auto">
          <a:xfrm>
            <a:off x="4284663" y="2133600"/>
            <a:ext cx="5800725" cy="2136775"/>
          </a:xfrm>
          <a:custGeom>
            <a:avLst/>
            <a:gdLst>
              <a:gd name="T0" fmla="*/ 2147483647 w 3662149"/>
              <a:gd name="T1" fmla="*/ 1 h 3502926"/>
              <a:gd name="T2" fmla="*/ 2147483647 w 3662149"/>
              <a:gd name="T3" fmla="*/ 1 h 3502926"/>
              <a:gd name="T4" fmla="*/ 2147483647 w 3662149"/>
              <a:gd name="T5" fmla="*/ 1 h 3502926"/>
              <a:gd name="T6" fmla="*/ 2147483647 w 3662149"/>
              <a:gd name="T7" fmla="*/ 1 h 3502926"/>
              <a:gd name="T8" fmla="*/ 2147483647 w 3662149"/>
              <a:gd name="T9" fmla="*/ 1 h 3502926"/>
              <a:gd name="T10" fmla="*/ 2147483647 w 3662149"/>
              <a:gd name="T11" fmla="*/ 1 h 3502926"/>
              <a:gd name="T12" fmla="*/ 2147483647 w 3662149"/>
              <a:gd name="T13" fmla="*/ 1 h 3502926"/>
              <a:gd name="T14" fmla="*/ 2147483647 w 3662149"/>
              <a:gd name="T15" fmla="*/ 1 h 3502926"/>
              <a:gd name="T16" fmla="*/ 2147483647 w 3662149"/>
              <a:gd name="T17" fmla="*/ 1 h 3502926"/>
              <a:gd name="T18" fmla="*/ 2147483647 w 3662149"/>
              <a:gd name="T19" fmla="*/ 1 h 3502926"/>
              <a:gd name="T20" fmla="*/ 2147483647 w 3662149"/>
              <a:gd name="T21" fmla="*/ 1 h 3502926"/>
              <a:gd name="T22" fmla="*/ 2147483647 w 3662149"/>
              <a:gd name="T23" fmla="*/ 1 h 3502926"/>
              <a:gd name="T24" fmla="*/ 2147483647 w 3662149"/>
              <a:gd name="T25" fmla="*/ 1 h 3502926"/>
              <a:gd name="T26" fmla="*/ 2147483647 w 3662149"/>
              <a:gd name="T27" fmla="*/ 1 h 3502926"/>
              <a:gd name="T28" fmla="*/ 2147483647 w 3662149"/>
              <a:gd name="T29" fmla="*/ 1 h 3502926"/>
              <a:gd name="T30" fmla="*/ 2147483647 w 3662149"/>
              <a:gd name="T31" fmla="*/ 1 h 3502926"/>
              <a:gd name="T32" fmla="*/ 2147483647 w 3662149"/>
              <a:gd name="T33" fmla="*/ 1 h 3502926"/>
              <a:gd name="T34" fmla="*/ 2147483647 w 3662149"/>
              <a:gd name="T35" fmla="*/ 1 h 3502926"/>
              <a:gd name="T36" fmla="*/ 2147483647 w 3662149"/>
              <a:gd name="T37" fmla="*/ 1 h 3502926"/>
              <a:gd name="T38" fmla="*/ 2147483647 w 3662149"/>
              <a:gd name="T39" fmla="*/ 1 h 3502926"/>
              <a:gd name="T40" fmla="*/ 2147483647 w 3662149"/>
              <a:gd name="T41" fmla="*/ 1 h 3502926"/>
              <a:gd name="T42" fmla="*/ 2147483647 w 3662149"/>
              <a:gd name="T43" fmla="*/ 0 h 3502926"/>
              <a:gd name="T44" fmla="*/ 2147483647 w 3662149"/>
              <a:gd name="T45" fmla="*/ 1 h 35029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62149"/>
              <a:gd name="T70" fmla="*/ 0 h 3502926"/>
              <a:gd name="T71" fmla="*/ 3662149 w 3662149"/>
              <a:gd name="T72" fmla="*/ 3502926 h 35029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62149" h="3502926">
                <a:moveTo>
                  <a:pt x="18197" y="40944"/>
                </a:moveTo>
                <a:cubicBezTo>
                  <a:pt x="9098" y="1216926"/>
                  <a:pt x="0" y="2392908"/>
                  <a:pt x="4549" y="2947917"/>
                </a:cubicBezTo>
                <a:cubicBezTo>
                  <a:pt x="9098" y="3502926"/>
                  <a:pt x="11373" y="3361899"/>
                  <a:pt x="45492" y="3370997"/>
                </a:cubicBezTo>
                <a:cubicBezTo>
                  <a:pt x="79611" y="3380095"/>
                  <a:pt x="131928" y="3091218"/>
                  <a:pt x="209265" y="3002508"/>
                </a:cubicBezTo>
                <a:cubicBezTo>
                  <a:pt x="286602" y="2913798"/>
                  <a:pt x="404883" y="2972938"/>
                  <a:pt x="509516" y="2838735"/>
                </a:cubicBezTo>
                <a:cubicBezTo>
                  <a:pt x="614149" y="2704532"/>
                  <a:pt x="739253" y="2345141"/>
                  <a:pt x="837062" y="2197290"/>
                </a:cubicBezTo>
                <a:cubicBezTo>
                  <a:pt x="934871" y="2049439"/>
                  <a:pt x="1000836" y="2022143"/>
                  <a:pt x="1096370" y="1951630"/>
                </a:cubicBezTo>
                <a:cubicBezTo>
                  <a:pt x="1191904" y="1881117"/>
                  <a:pt x="1339755" y="1787857"/>
                  <a:pt x="1410268" y="1774209"/>
                </a:cubicBezTo>
                <a:cubicBezTo>
                  <a:pt x="1480781" y="1760561"/>
                  <a:pt x="1473957" y="1835625"/>
                  <a:pt x="1519450" y="1869744"/>
                </a:cubicBezTo>
                <a:cubicBezTo>
                  <a:pt x="1564943" y="1903863"/>
                  <a:pt x="1633182" y="1951631"/>
                  <a:pt x="1683224" y="1978926"/>
                </a:cubicBezTo>
                <a:cubicBezTo>
                  <a:pt x="1733266" y="2006221"/>
                  <a:pt x="1749188" y="2053989"/>
                  <a:pt x="1819701" y="2033517"/>
                </a:cubicBezTo>
                <a:cubicBezTo>
                  <a:pt x="1890214" y="2013045"/>
                  <a:pt x="2108579" y="1919785"/>
                  <a:pt x="2106304" y="1856096"/>
                </a:cubicBezTo>
                <a:cubicBezTo>
                  <a:pt x="2104029" y="1792407"/>
                  <a:pt x="1865193" y="1724168"/>
                  <a:pt x="1806053" y="1651380"/>
                </a:cubicBezTo>
                <a:cubicBezTo>
                  <a:pt x="1746913" y="1578592"/>
                  <a:pt x="1717343" y="1492156"/>
                  <a:pt x="1751462" y="1419368"/>
                </a:cubicBezTo>
                <a:cubicBezTo>
                  <a:pt x="1785581" y="1346580"/>
                  <a:pt x="2010770" y="1214651"/>
                  <a:pt x="2010770" y="1214651"/>
                </a:cubicBezTo>
                <a:cubicBezTo>
                  <a:pt x="2088107" y="1153236"/>
                  <a:pt x="2149522" y="1137314"/>
                  <a:pt x="2215486" y="1050878"/>
                </a:cubicBezTo>
                <a:cubicBezTo>
                  <a:pt x="2281450" y="964442"/>
                  <a:pt x="2329218" y="752902"/>
                  <a:pt x="2406555" y="696036"/>
                </a:cubicBezTo>
                <a:cubicBezTo>
                  <a:pt x="2483892" y="639170"/>
                  <a:pt x="2611271" y="739254"/>
                  <a:pt x="2679510" y="709684"/>
                </a:cubicBezTo>
                <a:cubicBezTo>
                  <a:pt x="2747749" y="680114"/>
                  <a:pt x="2718179" y="568657"/>
                  <a:pt x="2815988" y="518615"/>
                </a:cubicBezTo>
                <a:cubicBezTo>
                  <a:pt x="2913797" y="468573"/>
                  <a:pt x="3157182" y="484496"/>
                  <a:pt x="3266364" y="409433"/>
                </a:cubicBezTo>
                <a:cubicBezTo>
                  <a:pt x="3375546" y="334370"/>
                  <a:pt x="3405116" y="136478"/>
                  <a:pt x="3471080" y="68239"/>
                </a:cubicBezTo>
                <a:cubicBezTo>
                  <a:pt x="3537044" y="0"/>
                  <a:pt x="3662149" y="0"/>
                  <a:pt x="3662149" y="0"/>
                </a:cubicBezTo>
                <a:lnTo>
                  <a:pt x="18197" y="40944"/>
                </a:lnTo>
                <a:close/>
              </a:path>
            </a:pathLst>
          </a:custGeom>
          <a:noFill/>
          <a:ln w="9525" algn="ctr">
            <a:noFill/>
            <a:round/>
            <a:headEnd/>
            <a:tailEnd/>
          </a:ln>
        </p:spPr>
        <p:txBody>
          <a:bodyPr/>
          <a:lstStyle/>
          <a:p>
            <a:endParaRPr lang="fr-FR"/>
          </a:p>
        </p:txBody>
      </p:sp>
      <p:sp>
        <p:nvSpPr>
          <p:cNvPr id="14340" name="Rectangle 44"/>
          <p:cNvSpPr>
            <a:spLocks noChangeArrowheads="1"/>
          </p:cNvSpPr>
          <p:nvPr/>
        </p:nvSpPr>
        <p:spPr bwMode="auto">
          <a:xfrm>
            <a:off x="684213" y="620713"/>
            <a:ext cx="7775575" cy="430212"/>
          </a:xfrm>
          <a:prstGeom prst="rect">
            <a:avLst/>
          </a:prstGeom>
          <a:noFill/>
          <a:ln w="9525">
            <a:noFill/>
            <a:miter lim="800000"/>
            <a:headEnd/>
            <a:tailEnd/>
          </a:ln>
        </p:spPr>
        <p:txBody>
          <a:bodyPr>
            <a:spAutoFit/>
          </a:bodyPr>
          <a:lstStyle/>
          <a:p>
            <a:r>
              <a:rPr lang="fr-FR" sz="2200" b="1" dirty="0">
                <a:solidFill>
                  <a:srgbClr val="00B050"/>
                </a:solidFill>
                <a:latin typeface="Cambria Math" pitchFamily="18" charset="0"/>
              </a:rPr>
              <a:t>Composition et rôle de phosphore </a:t>
            </a:r>
            <a:r>
              <a:rPr lang="fr-FR" b="1" dirty="0">
                <a:solidFill>
                  <a:srgbClr val="00B050"/>
                </a:solidFill>
                <a:latin typeface="Cambria Math" pitchFamily="18" charset="0"/>
              </a:rPr>
              <a:t>(Monaghan and </a:t>
            </a:r>
            <a:r>
              <a:rPr lang="fr-FR" b="1" dirty="0" err="1">
                <a:solidFill>
                  <a:srgbClr val="00B050"/>
                </a:solidFill>
                <a:latin typeface="Cambria Math" pitchFamily="18" charset="0"/>
              </a:rPr>
              <a:t>Ruttenberg</a:t>
            </a:r>
            <a:r>
              <a:rPr lang="fr-FR" b="1" dirty="0">
                <a:solidFill>
                  <a:srgbClr val="00B050"/>
                </a:solidFill>
                <a:latin typeface="Cambria Math" pitchFamily="18" charset="0"/>
              </a:rPr>
              <a:t>, 1999) </a:t>
            </a:r>
            <a:endParaRPr lang="fr-FR" b="1" dirty="0">
              <a:solidFill>
                <a:srgbClr val="00B050"/>
              </a:solidFill>
            </a:endParaRPr>
          </a:p>
        </p:txBody>
      </p:sp>
      <p:sp>
        <p:nvSpPr>
          <p:cNvPr id="14341" name="Rectangle 10"/>
          <p:cNvSpPr>
            <a:spLocks noChangeArrowheads="1"/>
          </p:cNvSpPr>
          <p:nvPr/>
        </p:nvSpPr>
        <p:spPr bwMode="auto">
          <a:xfrm>
            <a:off x="395288" y="1333500"/>
            <a:ext cx="8424862" cy="1016000"/>
          </a:xfrm>
          <a:prstGeom prst="rect">
            <a:avLst/>
          </a:prstGeom>
          <a:noFill/>
          <a:ln w="9525">
            <a:noFill/>
            <a:miter lim="800000"/>
            <a:headEnd/>
            <a:tailEnd/>
          </a:ln>
        </p:spPr>
        <p:txBody>
          <a:bodyPr>
            <a:spAutoFit/>
          </a:bodyPr>
          <a:lstStyle/>
          <a:p>
            <a:pPr>
              <a:buFont typeface="Arial" charset="0"/>
              <a:buChar char="•"/>
            </a:pPr>
            <a:r>
              <a:rPr lang="fr-FR" sz="2000">
                <a:latin typeface="Cambria Math" pitchFamily="18" charset="0"/>
              </a:rPr>
              <a:t> Le phosphore  est essentiel à la croissance de tout organisme vivant. </a:t>
            </a:r>
          </a:p>
          <a:p>
            <a:pPr>
              <a:buFont typeface="Arial" charset="0"/>
              <a:buChar char="•"/>
            </a:pPr>
            <a:r>
              <a:rPr lang="fr-FR" sz="2000">
                <a:latin typeface="Cambria Math" pitchFamily="18" charset="0"/>
              </a:rPr>
              <a:t> Indispensable à croissance des  végétaux </a:t>
            </a:r>
          </a:p>
          <a:p>
            <a:pPr>
              <a:buFont typeface="Arial" charset="0"/>
              <a:buChar char="•"/>
            </a:pPr>
            <a:r>
              <a:rPr lang="fr-FR" sz="2000">
                <a:latin typeface="Cambria Math" pitchFamily="18" charset="0"/>
              </a:rPr>
              <a:t> Joue donc un rôle clés dans la productivité aquatique</a:t>
            </a:r>
          </a:p>
        </p:txBody>
      </p:sp>
      <p:grpSp>
        <p:nvGrpSpPr>
          <p:cNvPr id="3" name="Groupe 26"/>
          <p:cNvGrpSpPr>
            <a:grpSpLocks/>
          </p:cNvGrpSpPr>
          <p:nvPr/>
        </p:nvGrpSpPr>
        <p:grpSpPr bwMode="auto">
          <a:xfrm>
            <a:off x="107950" y="3573463"/>
            <a:ext cx="8928100" cy="2312987"/>
            <a:chOff x="107950" y="4211638"/>
            <a:chExt cx="8928100" cy="2312987"/>
          </a:xfrm>
        </p:grpSpPr>
        <p:grpSp>
          <p:nvGrpSpPr>
            <p:cNvPr id="4" name="Groupe 40"/>
            <p:cNvGrpSpPr>
              <a:grpSpLocks/>
            </p:cNvGrpSpPr>
            <p:nvPr/>
          </p:nvGrpSpPr>
          <p:grpSpPr bwMode="auto">
            <a:xfrm>
              <a:off x="107950" y="4211638"/>
              <a:ext cx="8928100" cy="2312987"/>
              <a:chOff x="107950" y="3203544"/>
              <a:chExt cx="8928546" cy="2313108"/>
            </a:xfrm>
          </p:grpSpPr>
          <p:sp>
            <p:nvSpPr>
              <p:cNvPr id="14345" name="Rectangle 20"/>
              <p:cNvSpPr>
                <a:spLocks noChangeArrowheads="1"/>
              </p:cNvSpPr>
              <p:nvPr/>
            </p:nvSpPr>
            <p:spPr bwMode="auto">
              <a:xfrm>
                <a:off x="107950" y="3419518"/>
                <a:ext cx="1651056" cy="369248"/>
              </a:xfrm>
              <a:prstGeom prst="rect">
                <a:avLst/>
              </a:prstGeom>
              <a:noFill/>
              <a:ln w="9525">
                <a:noFill/>
                <a:miter lim="800000"/>
                <a:headEnd/>
                <a:tailEnd/>
              </a:ln>
            </p:spPr>
            <p:txBody>
              <a:bodyPr wrap="none">
                <a:spAutoFit/>
              </a:bodyPr>
              <a:lstStyle/>
              <a:p>
                <a:r>
                  <a:rPr lang="fr-FR">
                    <a:latin typeface="Cambria Math" pitchFamily="18" charset="0"/>
                  </a:rPr>
                  <a:t>Phospho-sucre</a:t>
                </a:r>
                <a:endParaRPr lang="fr-FR"/>
              </a:p>
            </p:txBody>
          </p:sp>
          <p:sp>
            <p:nvSpPr>
              <p:cNvPr id="14346" name="Rectangle 21"/>
              <p:cNvSpPr>
                <a:spLocks noChangeArrowheads="1"/>
              </p:cNvSpPr>
              <p:nvPr/>
            </p:nvSpPr>
            <p:spPr bwMode="auto">
              <a:xfrm>
                <a:off x="971960" y="3995451"/>
                <a:ext cx="1221494" cy="369248"/>
              </a:xfrm>
              <a:prstGeom prst="rect">
                <a:avLst/>
              </a:prstGeom>
              <a:noFill/>
              <a:ln w="9525">
                <a:noFill/>
                <a:miter lim="800000"/>
                <a:headEnd/>
                <a:tailEnd/>
              </a:ln>
            </p:spPr>
            <p:txBody>
              <a:bodyPr wrap="none">
                <a:spAutoFit/>
              </a:bodyPr>
              <a:lstStyle/>
              <a:p>
                <a:r>
                  <a:rPr lang="fr-FR">
                    <a:latin typeface="Cambria Math" pitchFamily="18" charset="0"/>
                  </a:rPr>
                  <a:t>Adénosine</a:t>
                </a:r>
                <a:endParaRPr lang="fr-FR"/>
              </a:p>
            </p:txBody>
          </p:sp>
          <p:sp>
            <p:nvSpPr>
              <p:cNvPr id="14347" name="Rectangle 22"/>
              <p:cNvSpPr>
                <a:spLocks noChangeArrowheads="1"/>
              </p:cNvSpPr>
              <p:nvPr/>
            </p:nvSpPr>
            <p:spPr bwMode="auto">
              <a:xfrm>
                <a:off x="2123973" y="4562093"/>
                <a:ext cx="3479900" cy="369248"/>
              </a:xfrm>
              <a:prstGeom prst="rect">
                <a:avLst/>
              </a:prstGeom>
              <a:noFill/>
              <a:ln w="9525">
                <a:noFill/>
                <a:miter lim="800000"/>
                <a:headEnd/>
                <a:tailEnd/>
              </a:ln>
            </p:spPr>
            <p:txBody>
              <a:bodyPr wrap="none">
                <a:spAutoFit/>
              </a:bodyPr>
              <a:lstStyle/>
              <a:p>
                <a:r>
                  <a:rPr lang="fr-FR">
                    <a:latin typeface="Cambria Math" pitchFamily="18" charset="0"/>
                  </a:rPr>
                  <a:t>Acides nucléiques (ADN et ARN), </a:t>
                </a:r>
                <a:endParaRPr lang="fr-FR"/>
              </a:p>
            </p:txBody>
          </p:sp>
          <p:sp>
            <p:nvSpPr>
              <p:cNvPr id="14348" name="Rectangle 23"/>
              <p:cNvSpPr>
                <a:spLocks noChangeArrowheads="1"/>
              </p:cNvSpPr>
              <p:nvPr/>
            </p:nvSpPr>
            <p:spPr bwMode="auto">
              <a:xfrm>
                <a:off x="7315452" y="3480879"/>
                <a:ext cx="1699334" cy="369248"/>
              </a:xfrm>
              <a:prstGeom prst="rect">
                <a:avLst/>
              </a:prstGeom>
              <a:noFill/>
              <a:ln w="9525">
                <a:noFill/>
                <a:miter lim="800000"/>
                <a:headEnd/>
                <a:tailEnd/>
              </a:ln>
            </p:spPr>
            <p:txBody>
              <a:bodyPr wrap="none">
                <a:spAutoFit/>
              </a:bodyPr>
              <a:lstStyle/>
              <a:p>
                <a:r>
                  <a:rPr lang="fr-FR">
                    <a:latin typeface="Cambria Math" pitchFamily="18" charset="0"/>
                  </a:rPr>
                  <a:t>Phospholipides</a:t>
                </a:r>
                <a:endParaRPr lang="fr-FR"/>
              </a:p>
            </p:txBody>
          </p:sp>
          <p:sp>
            <p:nvSpPr>
              <p:cNvPr id="14349" name="Rectangle 24"/>
              <p:cNvSpPr>
                <a:spLocks noChangeArrowheads="1"/>
              </p:cNvSpPr>
              <p:nvPr/>
            </p:nvSpPr>
            <p:spPr bwMode="auto">
              <a:xfrm>
                <a:off x="7308031" y="4067442"/>
                <a:ext cx="1569055" cy="369248"/>
              </a:xfrm>
              <a:prstGeom prst="rect">
                <a:avLst/>
              </a:prstGeom>
              <a:noFill/>
              <a:ln w="9525">
                <a:noFill/>
                <a:miter lim="800000"/>
                <a:headEnd/>
                <a:tailEnd/>
              </a:ln>
            </p:spPr>
            <p:txBody>
              <a:bodyPr wrap="none">
                <a:spAutoFit/>
              </a:bodyPr>
              <a:lstStyle/>
              <a:p>
                <a:r>
                  <a:rPr lang="fr-FR">
                    <a:latin typeface="Cambria Math" pitchFamily="18" charset="0"/>
                  </a:rPr>
                  <a:t>Phosphonates</a:t>
                </a:r>
                <a:endParaRPr lang="fr-FR"/>
              </a:p>
            </p:txBody>
          </p:sp>
          <p:sp>
            <p:nvSpPr>
              <p:cNvPr id="14350" name="Rectangle 25"/>
              <p:cNvSpPr>
                <a:spLocks noChangeArrowheads="1"/>
              </p:cNvSpPr>
              <p:nvPr/>
            </p:nvSpPr>
            <p:spPr bwMode="auto">
              <a:xfrm>
                <a:off x="4068225" y="5147315"/>
                <a:ext cx="4968271" cy="369337"/>
              </a:xfrm>
              <a:prstGeom prst="rect">
                <a:avLst/>
              </a:prstGeom>
              <a:noFill/>
              <a:ln w="9525">
                <a:noFill/>
                <a:miter lim="800000"/>
                <a:headEnd/>
                <a:tailEnd/>
              </a:ln>
            </p:spPr>
            <p:txBody>
              <a:bodyPr>
                <a:spAutoFit/>
              </a:bodyPr>
              <a:lstStyle/>
              <a:p>
                <a:r>
                  <a:rPr lang="fr-FR">
                    <a:latin typeface="Cambria Math" pitchFamily="18" charset="0"/>
                  </a:rPr>
                  <a:t>Phosphocréatinine,   phosphoenolpyruvate</a:t>
                </a:r>
              </a:p>
            </p:txBody>
          </p:sp>
          <p:cxnSp>
            <p:nvCxnSpPr>
              <p:cNvPr id="14351" name="Connecteur droit avec flèche 26"/>
              <p:cNvCxnSpPr>
                <a:cxnSpLocks noChangeShapeType="1"/>
              </p:cNvCxnSpPr>
              <p:nvPr/>
            </p:nvCxnSpPr>
            <p:spPr bwMode="auto">
              <a:xfrm>
                <a:off x="1835969" y="3635493"/>
                <a:ext cx="719928" cy="0"/>
              </a:xfrm>
              <a:prstGeom prst="straightConnector1">
                <a:avLst/>
              </a:prstGeom>
              <a:noFill/>
              <a:ln w="28575" algn="ctr">
                <a:solidFill>
                  <a:srgbClr val="FF9933"/>
                </a:solidFill>
                <a:round/>
                <a:headEnd/>
                <a:tailEnd type="arrow" w="med" len="med"/>
              </a:ln>
            </p:spPr>
          </p:cxnSp>
          <p:cxnSp>
            <p:nvCxnSpPr>
              <p:cNvPr id="14352" name="Connecteur droit avec flèche 27"/>
              <p:cNvCxnSpPr>
                <a:cxnSpLocks noChangeShapeType="1"/>
              </p:cNvCxnSpPr>
              <p:nvPr/>
            </p:nvCxnSpPr>
            <p:spPr bwMode="auto">
              <a:xfrm flipV="1">
                <a:off x="2276357" y="3915077"/>
                <a:ext cx="495622" cy="296348"/>
              </a:xfrm>
              <a:prstGeom prst="straightConnector1">
                <a:avLst/>
              </a:prstGeom>
              <a:noFill/>
              <a:ln w="28575" algn="ctr">
                <a:solidFill>
                  <a:srgbClr val="FF9933"/>
                </a:solidFill>
                <a:round/>
                <a:headEnd/>
                <a:tailEnd type="arrow" w="med" len="med"/>
              </a:ln>
            </p:spPr>
          </p:cxnSp>
          <p:cxnSp>
            <p:nvCxnSpPr>
              <p:cNvPr id="14353" name="Connecteur droit avec flèche 29"/>
              <p:cNvCxnSpPr>
                <a:cxnSpLocks noChangeShapeType="1"/>
                <a:stCxn id="14347" idx="0"/>
              </p:cNvCxnSpPr>
              <p:nvPr/>
            </p:nvCxnSpPr>
            <p:spPr bwMode="auto">
              <a:xfrm flipV="1">
                <a:off x="3863923" y="3995451"/>
                <a:ext cx="276072" cy="566642"/>
              </a:xfrm>
              <a:prstGeom prst="straightConnector1">
                <a:avLst/>
              </a:prstGeom>
              <a:noFill/>
              <a:ln w="28575" algn="ctr">
                <a:solidFill>
                  <a:srgbClr val="FF9933"/>
                </a:solidFill>
                <a:round/>
                <a:headEnd/>
                <a:tailEnd type="arrow" w="med" len="med"/>
              </a:ln>
            </p:spPr>
          </p:cxnSp>
          <p:cxnSp>
            <p:nvCxnSpPr>
              <p:cNvPr id="14354" name="Connecteur droit avec flèche 32"/>
              <p:cNvCxnSpPr>
                <a:cxnSpLocks noChangeShapeType="1"/>
              </p:cNvCxnSpPr>
              <p:nvPr/>
            </p:nvCxnSpPr>
            <p:spPr bwMode="auto">
              <a:xfrm flipH="1" flipV="1">
                <a:off x="5580011" y="3923459"/>
                <a:ext cx="1368015" cy="1232238"/>
              </a:xfrm>
              <a:prstGeom prst="straightConnector1">
                <a:avLst/>
              </a:prstGeom>
              <a:noFill/>
              <a:ln w="28575" algn="ctr">
                <a:solidFill>
                  <a:srgbClr val="FF9933"/>
                </a:solidFill>
                <a:round/>
                <a:headEnd/>
                <a:tailEnd type="arrow" w="med" len="med"/>
              </a:ln>
            </p:spPr>
          </p:cxnSp>
          <p:cxnSp>
            <p:nvCxnSpPr>
              <p:cNvPr id="14355" name="Connecteur droit avec flèche 34"/>
              <p:cNvCxnSpPr>
                <a:cxnSpLocks noChangeShapeType="1"/>
              </p:cNvCxnSpPr>
              <p:nvPr/>
            </p:nvCxnSpPr>
            <p:spPr bwMode="auto">
              <a:xfrm flipH="1">
                <a:off x="6607038" y="3677841"/>
                <a:ext cx="639624" cy="8382"/>
              </a:xfrm>
              <a:prstGeom prst="straightConnector1">
                <a:avLst/>
              </a:prstGeom>
              <a:noFill/>
              <a:ln w="28575" algn="ctr">
                <a:solidFill>
                  <a:srgbClr val="FF9933"/>
                </a:solidFill>
                <a:round/>
                <a:headEnd/>
                <a:tailEnd type="arrow" w="med" len="med"/>
              </a:ln>
            </p:spPr>
          </p:cxnSp>
          <p:cxnSp>
            <p:nvCxnSpPr>
              <p:cNvPr id="14356" name="Connecteur droit avec flèche 37"/>
              <p:cNvCxnSpPr>
                <a:cxnSpLocks noChangeShapeType="1"/>
                <a:stCxn id="14349" idx="1"/>
              </p:cNvCxnSpPr>
              <p:nvPr/>
            </p:nvCxnSpPr>
            <p:spPr bwMode="auto">
              <a:xfrm flipH="1" flipV="1">
                <a:off x="6372020" y="3851468"/>
                <a:ext cx="936010" cy="400598"/>
              </a:xfrm>
              <a:prstGeom prst="straightConnector1">
                <a:avLst/>
              </a:prstGeom>
              <a:noFill/>
              <a:ln w="28575" algn="ctr">
                <a:solidFill>
                  <a:srgbClr val="FF9933"/>
                </a:solidFill>
                <a:round/>
                <a:headEnd/>
                <a:tailEnd type="arrow" w="med" len="med"/>
              </a:ln>
            </p:spPr>
          </p:cxnSp>
          <p:sp>
            <p:nvSpPr>
              <p:cNvPr id="14357" name="Ellipse 42"/>
              <p:cNvSpPr>
                <a:spLocks noChangeArrowheads="1"/>
              </p:cNvSpPr>
              <p:nvPr/>
            </p:nvSpPr>
            <p:spPr bwMode="auto">
              <a:xfrm>
                <a:off x="2051972" y="3203544"/>
                <a:ext cx="5040056" cy="1151865"/>
              </a:xfrm>
              <a:prstGeom prst="ellipse">
                <a:avLst/>
              </a:prstGeom>
              <a:noFill/>
              <a:ln w="9525" algn="ctr">
                <a:solidFill>
                  <a:srgbClr val="FF9933"/>
                </a:solidFill>
                <a:prstDash val="lgDashDotDot"/>
                <a:round/>
                <a:headEnd/>
                <a:tailEnd/>
              </a:ln>
            </p:spPr>
            <p:txBody>
              <a:bodyPr/>
              <a:lstStyle/>
              <a:p>
                <a:pPr algn="r" rtl="1"/>
                <a:endParaRPr lang="fr-FR"/>
              </a:p>
            </p:txBody>
          </p:sp>
        </p:grpSp>
        <p:sp>
          <p:nvSpPr>
            <p:cNvPr id="14344" name="Rectangle 43"/>
            <p:cNvSpPr>
              <a:spLocks noChangeArrowheads="1"/>
            </p:cNvSpPr>
            <p:nvPr/>
          </p:nvSpPr>
          <p:spPr bwMode="auto">
            <a:xfrm>
              <a:off x="3563888" y="4365625"/>
              <a:ext cx="1854995" cy="461665"/>
            </a:xfrm>
            <a:prstGeom prst="rect">
              <a:avLst/>
            </a:prstGeom>
            <a:noFill/>
            <a:ln w="9525">
              <a:noFill/>
              <a:miter lim="800000"/>
              <a:headEnd/>
              <a:tailEnd/>
            </a:ln>
          </p:spPr>
          <p:txBody>
            <a:bodyPr wrap="none">
              <a:spAutoFit/>
            </a:bodyPr>
            <a:lstStyle/>
            <a:p>
              <a:r>
                <a:rPr lang="fr-FR" sz="2400">
                  <a:solidFill>
                    <a:srgbClr val="FF9933"/>
                  </a:solidFill>
                  <a:latin typeface="Cambria Math" pitchFamily="18" charset="0"/>
                </a:rPr>
                <a:t>Composition</a:t>
              </a:r>
              <a:endParaRPr lang="fr-FR" sz="2400">
                <a:solidFill>
                  <a:srgbClr val="FF9933"/>
                </a:solidFill>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rme libre 20"/>
          <p:cNvSpPr>
            <a:spLocks/>
          </p:cNvSpPr>
          <p:nvPr/>
        </p:nvSpPr>
        <p:spPr bwMode="auto">
          <a:xfrm>
            <a:off x="-14288" y="566738"/>
            <a:ext cx="5800726" cy="2136775"/>
          </a:xfrm>
          <a:custGeom>
            <a:avLst/>
            <a:gdLst>
              <a:gd name="T0" fmla="*/ 2147483647 w 3662149"/>
              <a:gd name="T1" fmla="*/ 1 h 3502926"/>
              <a:gd name="T2" fmla="*/ 2147483647 w 3662149"/>
              <a:gd name="T3" fmla="*/ 1 h 3502926"/>
              <a:gd name="T4" fmla="*/ 2147483647 w 3662149"/>
              <a:gd name="T5" fmla="*/ 1 h 3502926"/>
              <a:gd name="T6" fmla="*/ 2147483647 w 3662149"/>
              <a:gd name="T7" fmla="*/ 1 h 3502926"/>
              <a:gd name="T8" fmla="*/ 2147483647 w 3662149"/>
              <a:gd name="T9" fmla="*/ 1 h 3502926"/>
              <a:gd name="T10" fmla="*/ 2147483647 w 3662149"/>
              <a:gd name="T11" fmla="*/ 1 h 3502926"/>
              <a:gd name="T12" fmla="*/ 2147483647 w 3662149"/>
              <a:gd name="T13" fmla="*/ 1 h 3502926"/>
              <a:gd name="T14" fmla="*/ 2147483647 w 3662149"/>
              <a:gd name="T15" fmla="*/ 1 h 3502926"/>
              <a:gd name="T16" fmla="*/ 2147483647 w 3662149"/>
              <a:gd name="T17" fmla="*/ 1 h 3502926"/>
              <a:gd name="T18" fmla="*/ 2147483647 w 3662149"/>
              <a:gd name="T19" fmla="*/ 1 h 3502926"/>
              <a:gd name="T20" fmla="*/ 2147483647 w 3662149"/>
              <a:gd name="T21" fmla="*/ 1 h 3502926"/>
              <a:gd name="T22" fmla="*/ 2147483647 w 3662149"/>
              <a:gd name="T23" fmla="*/ 1 h 3502926"/>
              <a:gd name="T24" fmla="*/ 2147483647 w 3662149"/>
              <a:gd name="T25" fmla="*/ 1 h 3502926"/>
              <a:gd name="T26" fmla="*/ 2147483647 w 3662149"/>
              <a:gd name="T27" fmla="*/ 1 h 3502926"/>
              <a:gd name="T28" fmla="*/ 2147483647 w 3662149"/>
              <a:gd name="T29" fmla="*/ 1 h 3502926"/>
              <a:gd name="T30" fmla="*/ 2147483647 w 3662149"/>
              <a:gd name="T31" fmla="*/ 1 h 3502926"/>
              <a:gd name="T32" fmla="*/ 2147483647 w 3662149"/>
              <a:gd name="T33" fmla="*/ 1 h 3502926"/>
              <a:gd name="T34" fmla="*/ 2147483647 w 3662149"/>
              <a:gd name="T35" fmla="*/ 1 h 3502926"/>
              <a:gd name="T36" fmla="*/ 2147483647 w 3662149"/>
              <a:gd name="T37" fmla="*/ 1 h 3502926"/>
              <a:gd name="T38" fmla="*/ 2147483647 w 3662149"/>
              <a:gd name="T39" fmla="*/ 1 h 3502926"/>
              <a:gd name="T40" fmla="*/ 2147483647 w 3662149"/>
              <a:gd name="T41" fmla="*/ 1 h 3502926"/>
              <a:gd name="T42" fmla="*/ 2147483647 w 3662149"/>
              <a:gd name="T43" fmla="*/ 0 h 3502926"/>
              <a:gd name="T44" fmla="*/ 2147483647 w 3662149"/>
              <a:gd name="T45" fmla="*/ 1 h 350292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662149"/>
              <a:gd name="T70" fmla="*/ 0 h 3502926"/>
              <a:gd name="T71" fmla="*/ 3662149 w 3662149"/>
              <a:gd name="T72" fmla="*/ 3502926 h 350292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662149" h="3502926">
                <a:moveTo>
                  <a:pt x="18197" y="40944"/>
                </a:moveTo>
                <a:cubicBezTo>
                  <a:pt x="9098" y="1216926"/>
                  <a:pt x="0" y="2392908"/>
                  <a:pt x="4549" y="2947917"/>
                </a:cubicBezTo>
                <a:cubicBezTo>
                  <a:pt x="9098" y="3502926"/>
                  <a:pt x="11373" y="3361899"/>
                  <a:pt x="45492" y="3370997"/>
                </a:cubicBezTo>
                <a:cubicBezTo>
                  <a:pt x="79611" y="3380095"/>
                  <a:pt x="131928" y="3091218"/>
                  <a:pt x="209265" y="3002508"/>
                </a:cubicBezTo>
                <a:cubicBezTo>
                  <a:pt x="286602" y="2913798"/>
                  <a:pt x="404883" y="2972938"/>
                  <a:pt x="509516" y="2838735"/>
                </a:cubicBezTo>
                <a:cubicBezTo>
                  <a:pt x="614149" y="2704532"/>
                  <a:pt x="739253" y="2345141"/>
                  <a:pt x="837062" y="2197290"/>
                </a:cubicBezTo>
                <a:cubicBezTo>
                  <a:pt x="934871" y="2049439"/>
                  <a:pt x="1000836" y="2022143"/>
                  <a:pt x="1096370" y="1951630"/>
                </a:cubicBezTo>
                <a:cubicBezTo>
                  <a:pt x="1191904" y="1881117"/>
                  <a:pt x="1339755" y="1787857"/>
                  <a:pt x="1410268" y="1774209"/>
                </a:cubicBezTo>
                <a:cubicBezTo>
                  <a:pt x="1480781" y="1760561"/>
                  <a:pt x="1473957" y="1835625"/>
                  <a:pt x="1519450" y="1869744"/>
                </a:cubicBezTo>
                <a:cubicBezTo>
                  <a:pt x="1564943" y="1903863"/>
                  <a:pt x="1633182" y="1951631"/>
                  <a:pt x="1683224" y="1978926"/>
                </a:cubicBezTo>
                <a:cubicBezTo>
                  <a:pt x="1733266" y="2006221"/>
                  <a:pt x="1749188" y="2053989"/>
                  <a:pt x="1819701" y="2033517"/>
                </a:cubicBezTo>
                <a:cubicBezTo>
                  <a:pt x="1890214" y="2013045"/>
                  <a:pt x="2108579" y="1919785"/>
                  <a:pt x="2106304" y="1856096"/>
                </a:cubicBezTo>
                <a:cubicBezTo>
                  <a:pt x="2104029" y="1792407"/>
                  <a:pt x="1865193" y="1724168"/>
                  <a:pt x="1806053" y="1651380"/>
                </a:cubicBezTo>
                <a:cubicBezTo>
                  <a:pt x="1746913" y="1578592"/>
                  <a:pt x="1717343" y="1492156"/>
                  <a:pt x="1751462" y="1419368"/>
                </a:cubicBezTo>
                <a:cubicBezTo>
                  <a:pt x="1785581" y="1346580"/>
                  <a:pt x="2010770" y="1214651"/>
                  <a:pt x="2010770" y="1214651"/>
                </a:cubicBezTo>
                <a:cubicBezTo>
                  <a:pt x="2088107" y="1153236"/>
                  <a:pt x="2149522" y="1137314"/>
                  <a:pt x="2215486" y="1050878"/>
                </a:cubicBezTo>
                <a:cubicBezTo>
                  <a:pt x="2281450" y="964442"/>
                  <a:pt x="2329218" y="752902"/>
                  <a:pt x="2406555" y="696036"/>
                </a:cubicBezTo>
                <a:cubicBezTo>
                  <a:pt x="2483892" y="639170"/>
                  <a:pt x="2611271" y="739254"/>
                  <a:pt x="2679510" y="709684"/>
                </a:cubicBezTo>
                <a:cubicBezTo>
                  <a:pt x="2747749" y="680114"/>
                  <a:pt x="2718179" y="568657"/>
                  <a:pt x="2815988" y="518615"/>
                </a:cubicBezTo>
                <a:cubicBezTo>
                  <a:pt x="2913797" y="468573"/>
                  <a:pt x="3157182" y="484496"/>
                  <a:pt x="3266364" y="409433"/>
                </a:cubicBezTo>
                <a:cubicBezTo>
                  <a:pt x="3375546" y="334370"/>
                  <a:pt x="3405116" y="136478"/>
                  <a:pt x="3471080" y="68239"/>
                </a:cubicBezTo>
                <a:cubicBezTo>
                  <a:pt x="3537044" y="0"/>
                  <a:pt x="3662149" y="0"/>
                  <a:pt x="3662149" y="0"/>
                </a:cubicBezTo>
                <a:lnTo>
                  <a:pt x="18197" y="40944"/>
                </a:lnTo>
                <a:close/>
              </a:path>
            </a:pathLst>
          </a:custGeom>
          <a:noFill/>
          <a:ln w="9525" algn="ctr">
            <a:noFill/>
            <a:round/>
            <a:headEnd/>
            <a:tailEnd/>
          </a:ln>
        </p:spPr>
        <p:txBody>
          <a:bodyPr/>
          <a:lstStyle/>
          <a:p>
            <a:endParaRPr lang="fr-FR"/>
          </a:p>
        </p:txBody>
      </p:sp>
      <p:sp>
        <p:nvSpPr>
          <p:cNvPr id="15364" name="Rectangle 10"/>
          <p:cNvSpPr>
            <a:spLocks noChangeArrowheads="1"/>
          </p:cNvSpPr>
          <p:nvPr/>
        </p:nvSpPr>
        <p:spPr bwMode="auto">
          <a:xfrm>
            <a:off x="214313" y="1268413"/>
            <a:ext cx="8534400" cy="5170487"/>
          </a:xfrm>
          <a:prstGeom prst="rect">
            <a:avLst/>
          </a:prstGeom>
          <a:noFill/>
          <a:ln w="9525">
            <a:noFill/>
            <a:miter lim="800000"/>
            <a:headEnd/>
            <a:tailEnd/>
          </a:ln>
        </p:spPr>
        <p:txBody>
          <a:bodyPr>
            <a:spAutoFit/>
          </a:bodyPr>
          <a:lstStyle/>
          <a:p>
            <a:pPr algn="just"/>
            <a:endParaRPr lang="fr-FR" sz="2200" dirty="0">
              <a:latin typeface="Cambria Math" pitchFamily="18" charset="0"/>
            </a:endParaRPr>
          </a:p>
          <a:p>
            <a:pPr algn="just">
              <a:buFont typeface="Arial" charset="0"/>
              <a:buChar char="•"/>
            </a:pPr>
            <a:r>
              <a:rPr lang="fr-FR" sz="2200" dirty="0">
                <a:latin typeface="Cambria Math" pitchFamily="18" charset="0"/>
              </a:rPr>
              <a:t> Le Si qui est le 2</a:t>
            </a:r>
            <a:r>
              <a:rPr lang="fr-FR" sz="2200" baseline="30000" dirty="0">
                <a:latin typeface="Cambria Math" pitchFamily="18" charset="0"/>
              </a:rPr>
              <a:t>e</a:t>
            </a:r>
            <a:r>
              <a:rPr lang="fr-FR" sz="2200" dirty="0">
                <a:latin typeface="Cambria Math" pitchFamily="18" charset="0"/>
              </a:rPr>
              <a:t> élément abondant après l’O</a:t>
            </a:r>
            <a:r>
              <a:rPr lang="fr-FR" sz="2200" baseline="-25000" dirty="0">
                <a:latin typeface="Cambria Math" pitchFamily="18" charset="0"/>
              </a:rPr>
              <a:t>2</a:t>
            </a:r>
            <a:r>
              <a:rPr lang="fr-FR" sz="2200" dirty="0">
                <a:latin typeface="Cambria Math" pitchFamily="18" charset="0"/>
              </a:rPr>
              <a:t> dans la croûte où il y représente 28%</a:t>
            </a:r>
          </a:p>
          <a:p>
            <a:pPr algn="just">
              <a:buFont typeface="Arial" charset="0"/>
              <a:buChar char="•"/>
            </a:pPr>
            <a:r>
              <a:rPr lang="fr-FR" sz="2200" dirty="0">
                <a:latin typeface="Cambria Math" pitchFamily="18" charset="0"/>
              </a:rPr>
              <a:t> Il est présent dans plus de 370 minéraux  et provient de l’altération des roches par les agents atmosphériques, ensuite transporté  par  les cours d’eaux </a:t>
            </a:r>
          </a:p>
          <a:p>
            <a:pPr algn="just"/>
            <a:endParaRPr lang="fr-FR" sz="2200" dirty="0">
              <a:latin typeface="Cambria Math" pitchFamily="18" charset="0"/>
            </a:endParaRPr>
          </a:p>
          <a:p>
            <a:pPr algn="just">
              <a:buFont typeface="Arial" charset="0"/>
              <a:buChar char="•"/>
            </a:pPr>
            <a:r>
              <a:rPr lang="fr-FR" sz="2200" dirty="0">
                <a:latin typeface="Cambria Math" pitchFamily="18" charset="0"/>
              </a:rPr>
              <a:t> Le silicium est un élément essentiel pour la croissance du phytoplancton siliceux (diatomées), des </a:t>
            </a:r>
            <a:r>
              <a:rPr lang="fr-FR" sz="2200" dirty="0" err="1">
                <a:latin typeface="Cambria Math" pitchFamily="18" charset="0"/>
              </a:rPr>
              <a:t>silicofalgellées</a:t>
            </a:r>
            <a:r>
              <a:rPr lang="fr-FR" sz="2200" dirty="0">
                <a:latin typeface="Cambria Math" pitchFamily="18" charset="0"/>
              </a:rPr>
              <a:t>, des radiolaires et des éponges (</a:t>
            </a:r>
            <a:r>
              <a:rPr lang="fr-FR" sz="2200" dirty="0" err="1">
                <a:solidFill>
                  <a:srgbClr val="00FF00"/>
                </a:solidFill>
                <a:latin typeface="Cambria Math" pitchFamily="18" charset="0"/>
              </a:rPr>
              <a:t>Schlesinger</a:t>
            </a:r>
            <a:r>
              <a:rPr lang="fr-FR" sz="2200" dirty="0">
                <a:solidFill>
                  <a:srgbClr val="00FF00"/>
                </a:solidFill>
                <a:latin typeface="Cambria Math" pitchFamily="18" charset="0"/>
              </a:rPr>
              <a:t>, 1997</a:t>
            </a:r>
            <a:r>
              <a:rPr lang="fr-FR" sz="2200" dirty="0">
                <a:latin typeface="Cambria Math" pitchFamily="18" charset="0"/>
              </a:rPr>
              <a:t>). </a:t>
            </a:r>
          </a:p>
          <a:p>
            <a:pPr algn="just"/>
            <a:endParaRPr lang="fr-FR" sz="2200" dirty="0">
              <a:latin typeface="Cambria Math" pitchFamily="18" charset="0"/>
            </a:endParaRPr>
          </a:p>
          <a:p>
            <a:pPr algn="just">
              <a:buFont typeface="Arial" charset="0"/>
              <a:buChar char="•"/>
            </a:pPr>
            <a:r>
              <a:rPr lang="fr-FR" sz="2200" dirty="0">
                <a:latin typeface="Cambria Math" pitchFamily="18" charset="0"/>
              </a:rPr>
              <a:t> Les taxons de diatomées exigeants vis-à-vis du silicium, forment en effet plus de 60 % de la production primaire aquatique (</a:t>
            </a:r>
            <a:r>
              <a:rPr lang="fr-FR" sz="2200" dirty="0" err="1">
                <a:solidFill>
                  <a:srgbClr val="00FF00"/>
                </a:solidFill>
                <a:latin typeface="Cambria Math" pitchFamily="18" charset="0"/>
              </a:rPr>
              <a:t>Humborg</a:t>
            </a:r>
            <a:r>
              <a:rPr lang="fr-FR" sz="2200" dirty="0">
                <a:solidFill>
                  <a:srgbClr val="00FF00"/>
                </a:solidFill>
                <a:latin typeface="Cambria Math" pitchFamily="18" charset="0"/>
              </a:rPr>
              <a:t> et al., 2000; </a:t>
            </a:r>
            <a:r>
              <a:rPr lang="fr-FR" sz="2200" dirty="0" err="1">
                <a:solidFill>
                  <a:srgbClr val="00FF00"/>
                </a:solidFill>
                <a:latin typeface="Cambria Math" pitchFamily="18" charset="0"/>
              </a:rPr>
              <a:t>Tréguer</a:t>
            </a:r>
            <a:r>
              <a:rPr lang="fr-FR" sz="2200" dirty="0">
                <a:solidFill>
                  <a:srgbClr val="00FF00"/>
                </a:solidFill>
                <a:latin typeface="Cambria Math" pitchFamily="18" charset="0"/>
              </a:rPr>
              <a:t> et al., 1995</a:t>
            </a:r>
            <a:r>
              <a:rPr lang="fr-FR" sz="2200" dirty="0">
                <a:latin typeface="Cambria Math" pitchFamily="18" charset="0"/>
              </a:rPr>
              <a:t>)</a:t>
            </a:r>
          </a:p>
          <a:p>
            <a:pPr algn="just"/>
            <a:endParaRPr lang="fr-FR" sz="2200" dirty="0">
              <a:latin typeface="Cambria Math" pitchFamily="18" charset="0"/>
            </a:endParaRPr>
          </a:p>
        </p:txBody>
      </p:sp>
      <p:sp>
        <p:nvSpPr>
          <p:cNvPr id="15365" name="Rectangle 14"/>
          <p:cNvSpPr>
            <a:spLocks noChangeArrowheads="1"/>
          </p:cNvSpPr>
          <p:nvPr/>
        </p:nvSpPr>
        <p:spPr bwMode="auto">
          <a:xfrm>
            <a:off x="3419475" y="687388"/>
            <a:ext cx="2112963" cy="460375"/>
          </a:xfrm>
          <a:prstGeom prst="rect">
            <a:avLst/>
          </a:prstGeom>
          <a:noFill/>
          <a:ln w="9525">
            <a:noFill/>
            <a:miter lim="800000"/>
            <a:headEnd/>
            <a:tailEnd/>
          </a:ln>
        </p:spPr>
        <p:txBody>
          <a:bodyPr wrap="none">
            <a:spAutoFit/>
          </a:bodyPr>
          <a:lstStyle/>
          <a:p>
            <a:pPr algn="ctr"/>
            <a:r>
              <a:rPr lang="fr-FR" sz="2400" b="1" dirty="0">
                <a:solidFill>
                  <a:srgbClr val="00B050"/>
                </a:solidFill>
                <a:latin typeface="Cambria Math" pitchFamily="18" charset="0"/>
              </a:rPr>
              <a:t>Silicium (SiO</a:t>
            </a:r>
            <a:r>
              <a:rPr lang="fr-FR" sz="2400" b="1" baseline="-25000" dirty="0">
                <a:solidFill>
                  <a:srgbClr val="00B050"/>
                </a:solidFill>
                <a:latin typeface="Cambria Math" pitchFamily="18" charset="0"/>
              </a:rPr>
              <a:t>4</a:t>
            </a:r>
            <a:r>
              <a:rPr lang="fr-FR" sz="2400" b="1" dirty="0">
                <a:solidFill>
                  <a:srgbClr val="00B050"/>
                </a:solidFill>
                <a:latin typeface="Cambria Math" pitchFamily="18"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2" name="Picture 6" descr="Diatomées"/>
          <p:cNvPicPr>
            <a:picLocks noChangeAspect="1" noChangeArrowheads="1"/>
          </p:cNvPicPr>
          <p:nvPr/>
        </p:nvPicPr>
        <p:blipFill>
          <a:blip r:embed="rId2" cstate="print"/>
          <a:srcRect/>
          <a:stretch>
            <a:fillRect/>
          </a:stretch>
        </p:blipFill>
        <p:spPr bwMode="auto">
          <a:xfrm>
            <a:off x="755576" y="188640"/>
            <a:ext cx="7669932" cy="5832648"/>
          </a:xfrm>
          <a:prstGeom prst="rect">
            <a:avLst/>
          </a:prstGeom>
          <a:noFill/>
        </p:spPr>
      </p:pic>
      <p:sp>
        <p:nvSpPr>
          <p:cNvPr id="83" name="Rectangle 82"/>
          <p:cNvSpPr/>
          <p:nvPr/>
        </p:nvSpPr>
        <p:spPr>
          <a:xfrm>
            <a:off x="1187624" y="6211669"/>
            <a:ext cx="7704856" cy="369332"/>
          </a:xfrm>
          <a:prstGeom prst="rect">
            <a:avLst/>
          </a:prstGeom>
        </p:spPr>
        <p:txBody>
          <a:bodyPr wrap="square">
            <a:spAutoFit/>
          </a:bodyPr>
          <a:lstStyle/>
          <a:p>
            <a:r>
              <a:rPr lang="fr-FR" b="1" dirty="0" smtClean="0">
                <a:solidFill>
                  <a:srgbClr val="00B050"/>
                </a:solidFill>
              </a:rPr>
              <a:t>Diatomées, algues unicellulaires microscopiques du groupe des protistes.</a:t>
            </a:r>
            <a:endParaRPr lang="fr-FR" b="1" dirty="0">
              <a:solidFill>
                <a:srgbClr val="00B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7920880" cy="461665"/>
          </a:xfrm>
          <a:prstGeom prst="rect">
            <a:avLst/>
          </a:prstGeom>
          <a:solidFill>
            <a:srgbClr val="FFC000"/>
          </a:solidFill>
        </p:spPr>
        <p:txBody>
          <a:bodyPr wrap="square">
            <a:spAutoFit/>
          </a:bodyPr>
          <a:lstStyle/>
          <a:p>
            <a:r>
              <a:rPr lang="fr-FR" sz="2400" b="1" dirty="0" smtClean="0"/>
              <a:t>5. Moyens de lutte contre la pollution par les hydrocarbures</a:t>
            </a:r>
            <a:endParaRPr lang="fr-FR" sz="2400" dirty="0"/>
          </a:p>
        </p:txBody>
      </p:sp>
      <p:sp>
        <p:nvSpPr>
          <p:cNvPr id="3" name="Rectangle 2"/>
          <p:cNvSpPr/>
          <p:nvPr/>
        </p:nvSpPr>
        <p:spPr>
          <a:xfrm>
            <a:off x="899592" y="980728"/>
            <a:ext cx="7704856" cy="5262979"/>
          </a:xfrm>
          <a:prstGeom prst="rect">
            <a:avLst/>
          </a:prstGeom>
        </p:spPr>
        <p:txBody>
          <a:bodyPr wrap="square">
            <a:spAutoFit/>
          </a:bodyPr>
          <a:lstStyle/>
          <a:p>
            <a:pPr algn="just"/>
            <a:r>
              <a:rPr lang="fr-FR" sz="2400" b="1" dirty="0" smtClean="0">
                <a:solidFill>
                  <a:srgbClr val="00B050"/>
                </a:solidFill>
              </a:rPr>
              <a:t>1. Actions à la source</a:t>
            </a:r>
          </a:p>
          <a:p>
            <a:pPr algn="just"/>
            <a:r>
              <a:rPr lang="fr-FR" sz="2400" dirty="0" smtClean="0"/>
              <a:t/>
            </a:r>
            <a:br>
              <a:rPr lang="fr-FR" sz="2400" dirty="0" smtClean="0"/>
            </a:br>
            <a:r>
              <a:rPr lang="fr-FR" sz="2400" dirty="0" smtClean="0">
                <a:solidFill>
                  <a:srgbClr val="00B050"/>
                </a:solidFill>
                <a:sym typeface="Wingdings"/>
              </a:rPr>
              <a:t></a:t>
            </a:r>
            <a:r>
              <a:rPr lang="fr-FR" sz="2400" dirty="0" smtClean="0"/>
              <a:t> stopper ou réduire le déversement.</a:t>
            </a:r>
          </a:p>
          <a:p>
            <a:pPr algn="just"/>
            <a:r>
              <a:rPr lang="fr-FR" sz="2400" dirty="0" smtClean="0"/>
              <a:t/>
            </a:r>
            <a:br>
              <a:rPr lang="fr-FR" sz="2400" dirty="0" smtClean="0"/>
            </a:br>
            <a:r>
              <a:rPr lang="fr-FR" sz="2400" dirty="0" smtClean="0">
                <a:solidFill>
                  <a:srgbClr val="00B050"/>
                </a:solidFill>
                <a:sym typeface="Wingdings"/>
              </a:rPr>
              <a:t></a:t>
            </a:r>
            <a:r>
              <a:rPr lang="fr-FR" sz="2400" dirty="0" smtClean="0"/>
              <a:t> alléger le navire (transférer son contenu vers un autre navire).</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confiner ou récupérer le polluant.</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disperser le polluant.</a:t>
            </a:r>
          </a:p>
          <a:p>
            <a:pPr algn="just"/>
            <a:r>
              <a:rPr lang="fr-FR" sz="2400" dirty="0" smtClean="0"/>
              <a:t/>
            </a:r>
            <a:br>
              <a:rPr lang="fr-FR" sz="2400" dirty="0" smtClean="0"/>
            </a:br>
            <a:r>
              <a:rPr lang="fr-FR" sz="2400" dirty="0" smtClean="0">
                <a:solidFill>
                  <a:srgbClr val="00B050"/>
                </a:solidFill>
                <a:sym typeface="Wingdings"/>
              </a:rPr>
              <a:t>  </a:t>
            </a:r>
            <a:r>
              <a:rPr lang="fr-FR" sz="2400" dirty="0" smtClean="0"/>
              <a:t>brûler le polluant si cette action n’introduit pas de nouveaux risques pour l’homme et l’environnement.</a:t>
            </a:r>
            <a:br>
              <a:rPr lang="fr-FR" sz="2400" dirty="0" smtClean="0"/>
            </a:br>
            <a:endParaRPr lang="fr-F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08720"/>
            <a:ext cx="7272808" cy="4893647"/>
          </a:xfrm>
          <a:prstGeom prst="rect">
            <a:avLst/>
          </a:prstGeom>
        </p:spPr>
        <p:txBody>
          <a:bodyPr wrap="square">
            <a:spAutoFit/>
          </a:bodyPr>
          <a:lstStyle/>
          <a:p>
            <a:pPr algn="just"/>
            <a:r>
              <a:rPr lang="fr-FR" sz="2400" b="1" dirty="0" smtClean="0">
                <a:solidFill>
                  <a:srgbClr val="00B050"/>
                </a:solidFill>
              </a:rPr>
              <a:t>2. Lutte au large</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disperser dans la masse d’eau par épandage de produits dispersants.</a:t>
            </a:r>
          </a:p>
          <a:p>
            <a:pPr algn="just"/>
            <a:r>
              <a:rPr lang="fr-FR" sz="2400" dirty="0" smtClean="0"/>
              <a:t/>
            </a:r>
            <a:br>
              <a:rPr lang="fr-FR" sz="2400" dirty="0" smtClean="0"/>
            </a:br>
            <a:r>
              <a:rPr lang="fr-FR" sz="2400" dirty="0" smtClean="0">
                <a:solidFill>
                  <a:srgbClr val="00B050"/>
                </a:solidFill>
                <a:sym typeface="Wingdings"/>
              </a:rPr>
              <a:t>  </a:t>
            </a:r>
            <a:r>
              <a:rPr lang="fr-FR" sz="2400" dirty="0" smtClean="0"/>
              <a:t>confiner par barrages et récupérer à l’aide de pompes et de récupérateurs.</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chaluter par barrages récupérateurs ou à l’aide de navires équipés de bras récupérateurs.</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épandre des absorbants sur la nappe et récupérer à l’aide de chaluts de surface.</a:t>
            </a:r>
            <a:endParaRPr lang="fr-F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32656"/>
            <a:ext cx="7416824" cy="6001643"/>
          </a:xfrm>
          <a:prstGeom prst="rect">
            <a:avLst/>
          </a:prstGeom>
        </p:spPr>
        <p:txBody>
          <a:bodyPr wrap="square">
            <a:spAutoFit/>
          </a:bodyPr>
          <a:lstStyle/>
          <a:p>
            <a:pPr algn="just"/>
            <a:r>
              <a:rPr lang="fr-FR" sz="2400" b="1" dirty="0" smtClean="0">
                <a:solidFill>
                  <a:srgbClr val="00B050"/>
                </a:solidFill>
              </a:rPr>
              <a:t>3. Lutte devant le littoral</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intervenir sur les nappes en mer proches du littoral.</a:t>
            </a:r>
            <a:br>
              <a:rPr lang="fr-FR" sz="2400" dirty="0" smtClean="0"/>
            </a:br>
            <a:r>
              <a:rPr lang="fr-FR" sz="2400" dirty="0" smtClean="0">
                <a:solidFill>
                  <a:srgbClr val="00B050"/>
                </a:solidFill>
                <a:sym typeface="Wingdings"/>
              </a:rPr>
              <a:t>  </a:t>
            </a:r>
            <a:r>
              <a:rPr lang="fr-FR" sz="2400" dirty="0" smtClean="0"/>
              <a:t>protéger par des barrages les zones sensibles du littoral.</a:t>
            </a:r>
          </a:p>
          <a:p>
            <a:pPr algn="just"/>
            <a:r>
              <a:rPr lang="fr-FR" sz="2400" dirty="0" smtClean="0">
                <a:solidFill>
                  <a:srgbClr val="00B050"/>
                </a:solidFill>
                <a:sym typeface="Wingdings"/>
              </a:rPr>
              <a:t> </a:t>
            </a:r>
            <a:r>
              <a:rPr lang="fr-FR" sz="2400" dirty="0" smtClean="0"/>
              <a:t>dévier les nappes dérivantes vers des zones peu sensibles.</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retenir les nappes sur les zones touchées pour éviter l’extension des aires polluées.</a:t>
            </a:r>
          </a:p>
          <a:p>
            <a:pPr algn="just"/>
            <a:endParaRPr lang="fr-FR" sz="2400" dirty="0" smtClean="0"/>
          </a:p>
          <a:p>
            <a:pPr algn="just"/>
            <a:r>
              <a:rPr lang="fr-FR" sz="2400" dirty="0" smtClean="0">
                <a:solidFill>
                  <a:srgbClr val="00B050"/>
                </a:solidFill>
                <a:sym typeface="Wingdings"/>
              </a:rPr>
              <a:t></a:t>
            </a:r>
            <a:r>
              <a:rPr lang="fr-FR" sz="2400" dirty="0" smtClean="0"/>
              <a:t> confiner et récupérer le polluant devant la côte (mêmes techniques qu’au large).</a:t>
            </a:r>
          </a:p>
          <a:p>
            <a:pPr algn="just"/>
            <a:r>
              <a:rPr lang="fr-FR" sz="2400" dirty="0" smtClean="0"/>
              <a:t/>
            </a:r>
            <a:br>
              <a:rPr lang="fr-FR" sz="2400" dirty="0" smtClean="0"/>
            </a:br>
            <a:r>
              <a:rPr lang="fr-FR" sz="2400" dirty="0" smtClean="0">
                <a:solidFill>
                  <a:srgbClr val="00B050"/>
                </a:solidFill>
                <a:sym typeface="Wingdings"/>
              </a:rPr>
              <a:t> </a:t>
            </a:r>
            <a:r>
              <a:rPr lang="fr-FR" sz="2400" dirty="0" smtClean="0"/>
              <a:t> disperser prudemment, par épandage limité de dispersants, sous contrôle écologique.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560869"/>
            <a:ext cx="7560840" cy="6001643"/>
          </a:xfrm>
          <a:prstGeom prst="rect">
            <a:avLst/>
          </a:prstGeom>
        </p:spPr>
        <p:txBody>
          <a:bodyPr wrap="square">
            <a:spAutoFit/>
          </a:bodyPr>
          <a:lstStyle/>
          <a:p>
            <a:r>
              <a:rPr lang="fr-FR" sz="2400" b="1" dirty="0" smtClean="0">
                <a:solidFill>
                  <a:srgbClr val="00B050"/>
                </a:solidFill>
              </a:rPr>
              <a:t>4. Lutte sur le littoral</a:t>
            </a:r>
          </a:p>
          <a:p>
            <a:r>
              <a:rPr lang="fr-FR" sz="2400" dirty="0" smtClean="0"/>
              <a:t/>
            </a:r>
            <a:br>
              <a:rPr lang="fr-FR" sz="2400" dirty="0" smtClean="0"/>
            </a:br>
            <a:r>
              <a:rPr lang="fr-FR" sz="2400" dirty="0" smtClean="0">
                <a:solidFill>
                  <a:srgbClr val="00B050"/>
                </a:solidFill>
                <a:sym typeface="Wingdings"/>
              </a:rPr>
              <a:t> </a:t>
            </a:r>
            <a:r>
              <a:rPr lang="fr-FR" sz="2400" dirty="0" smtClean="0"/>
              <a:t> mettre en œuvre des chantiers de nettoyage, avec une bonne chaîne de traitement des déchets.</a:t>
            </a:r>
          </a:p>
          <a:p>
            <a:r>
              <a:rPr lang="fr-FR" sz="2400" dirty="0" smtClean="0"/>
              <a:t/>
            </a:r>
            <a:br>
              <a:rPr lang="fr-FR" sz="2400" dirty="0" smtClean="0"/>
            </a:br>
            <a:r>
              <a:rPr lang="fr-FR" sz="2400" dirty="0" smtClean="0">
                <a:solidFill>
                  <a:srgbClr val="00B050"/>
                </a:solidFill>
                <a:sym typeface="Wingdings"/>
              </a:rPr>
              <a:t>  </a:t>
            </a:r>
            <a:r>
              <a:rPr lang="fr-FR" sz="2400" dirty="0" smtClean="0"/>
              <a:t>limiter les interventions au strict nécessaire dans des sites très sensibles tels que les marais.</a:t>
            </a:r>
          </a:p>
          <a:p>
            <a:r>
              <a:rPr lang="fr-FR" sz="2400" dirty="0" smtClean="0"/>
              <a:t/>
            </a:r>
            <a:br>
              <a:rPr lang="fr-FR" sz="2400" dirty="0" smtClean="0"/>
            </a:br>
            <a:r>
              <a:rPr lang="fr-FR" sz="2400" dirty="0" smtClean="0">
                <a:solidFill>
                  <a:srgbClr val="00B050"/>
                </a:solidFill>
                <a:sym typeface="Wingdings"/>
              </a:rPr>
              <a:t> </a:t>
            </a:r>
            <a:r>
              <a:rPr lang="fr-FR" sz="2400" dirty="0" smtClean="0"/>
              <a:t> prendre les mesures d’interdiction de commercialisation ou d’accès nécessaires.</a:t>
            </a:r>
          </a:p>
          <a:p>
            <a:r>
              <a:rPr lang="fr-FR" sz="2400" dirty="0" smtClean="0"/>
              <a:t/>
            </a:r>
            <a:br>
              <a:rPr lang="fr-FR" sz="2400" dirty="0" smtClean="0"/>
            </a:br>
            <a:r>
              <a:rPr lang="fr-FR" sz="2400" dirty="0" smtClean="0">
                <a:solidFill>
                  <a:srgbClr val="00B050"/>
                </a:solidFill>
                <a:sym typeface="Wingdings"/>
              </a:rPr>
              <a:t> </a:t>
            </a:r>
            <a:r>
              <a:rPr lang="fr-FR" sz="2400" dirty="0" smtClean="0"/>
              <a:t> évacuer et traiter les déchets récupérés.</a:t>
            </a:r>
          </a:p>
          <a:p>
            <a:r>
              <a:rPr lang="fr-FR" sz="2400" dirty="0" smtClean="0"/>
              <a:t/>
            </a:r>
            <a:br>
              <a:rPr lang="fr-FR" sz="2400" dirty="0" smtClean="0"/>
            </a:br>
            <a:r>
              <a:rPr lang="fr-FR" sz="2400" dirty="0" smtClean="0">
                <a:solidFill>
                  <a:srgbClr val="00B050"/>
                </a:solidFill>
                <a:sym typeface="Wingdings"/>
              </a:rPr>
              <a:t> </a:t>
            </a:r>
            <a:r>
              <a:rPr lang="fr-FR" sz="2400" dirty="0" smtClean="0"/>
              <a:t> à l’issue des opérations, restaurer les sites de stockage de déchets, les accès aménagés et la flore souillée.</a:t>
            </a:r>
            <a:br>
              <a:rPr lang="fr-FR" sz="2400" dirty="0" smtClean="0"/>
            </a:b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5760" y="87015"/>
            <a:ext cx="2286000" cy="461665"/>
          </a:xfrm>
          <a:prstGeom prst="rect">
            <a:avLst/>
          </a:prstGeom>
          <a:solidFill>
            <a:srgbClr val="FFC000"/>
          </a:solidFill>
        </p:spPr>
        <p:txBody>
          <a:bodyPr wrap="square">
            <a:spAutoFit/>
          </a:bodyPr>
          <a:lstStyle/>
          <a:p>
            <a:r>
              <a:rPr lang="fr-FR" sz="2400" b="1" dirty="0" smtClean="0">
                <a:solidFill>
                  <a:srgbClr val="00B050"/>
                </a:solidFill>
              </a:rPr>
              <a:t>1. Introduction</a:t>
            </a:r>
            <a:endParaRPr lang="fr-FR" sz="2400" dirty="0">
              <a:solidFill>
                <a:srgbClr val="00B050"/>
              </a:solidFill>
            </a:endParaRPr>
          </a:p>
        </p:txBody>
      </p:sp>
      <p:sp>
        <p:nvSpPr>
          <p:cNvPr id="5" name="Rectangle 4"/>
          <p:cNvSpPr/>
          <p:nvPr/>
        </p:nvSpPr>
        <p:spPr>
          <a:xfrm>
            <a:off x="611560" y="1196752"/>
            <a:ext cx="7992888" cy="1938992"/>
          </a:xfrm>
          <a:prstGeom prst="rect">
            <a:avLst/>
          </a:prstGeom>
        </p:spPr>
        <p:txBody>
          <a:bodyPr wrap="square">
            <a:spAutoFit/>
          </a:bodyPr>
          <a:lstStyle/>
          <a:p>
            <a:pPr algn="just"/>
            <a:r>
              <a:rPr lang="fr-FR" sz="2400" dirty="0" smtClean="0"/>
              <a:t>    </a:t>
            </a:r>
            <a:r>
              <a:rPr lang="fr-FR" sz="2000" b="1" dirty="0" smtClean="0">
                <a:solidFill>
                  <a:srgbClr val="00B050"/>
                </a:solidFill>
                <a:sym typeface="Wingdings"/>
              </a:rPr>
              <a:t></a:t>
            </a:r>
            <a:r>
              <a:rPr lang="fr-FR" sz="2400" b="1" dirty="0" smtClean="0">
                <a:solidFill>
                  <a:srgbClr val="00B050"/>
                </a:solidFill>
                <a:sym typeface="Wingdings"/>
              </a:rPr>
              <a:t> </a:t>
            </a:r>
            <a:r>
              <a:rPr lang="fr-FR" sz="2400" dirty="0" smtClean="0"/>
              <a:t>La pollution marine résulte de tous les produits rejetés dans les mers et les océans en conséquence de l'activité humaine. Cette pollution arrive dans le milieu marin par le vecteur des voies </a:t>
            </a:r>
            <a:r>
              <a:rPr lang="fr-FR" sz="2400" dirty="0" smtClean="0">
                <a:solidFill>
                  <a:srgbClr val="00B050"/>
                </a:solidFill>
              </a:rPr>
              <a:t>fluviales</a:t>
            </a:r>
            <a:r>
              <a:rPr lang="fr-FR" sz="2400" dirty="0" smtClean="0"/>
              <a:t>, des </a:t>
            </a:r>
            <a:r>
              <a:rPr lang="fr-FR" sz="2400" dirty="0" smtClean="0">
                <a:solidFill>
                  <a:srgbClr val="00B050"/>
                </a:solidFill>
              </a:rPr>
              <a:t>vents</a:t>
            </a:r>
            <a:r>
              <a:rPr lang="fr-FR" sz="2400" dirty="0" smtClean="0"/>
              <a:t>, de </a:t>
            </a:r>
            <a:r>
              <a:rPr lang="fr-FR" sz="2400" dirty="0" smtClean="0">
                <a:solidFill>
                  <a:srgbClr val="00B050"/>
                </a:solidFill>
              </a:rPr>
              <a:t>l'air</a:t>
            </a:r>
            <a:r>
              <a:rPr lang="fr-FR" sz="2400" dirty="0" smtClean="0"/>
              <a:t> en basse altitude ou est </a:t>
            </a:r>
            <a:r>
              <a:rPr lang="fr-FR" sz="2400" dirty="0" smtClean="0">
                <a:solidFill>
                  <a:srgbClr val="00B050"/>
                </a:solidFill>
              </a:rPr>
              <a:t>directement rejetée à la mer</a:t>
            </a:r>
            <a:r>
              <a:rPr lang="fr-FR" sz="2400" dirty="0" smtClean="0"/>
              <a:t>.</a:t>
            </a:r>
          </a:p>
        </p:txBody>
      </p:sp>
      <p:sp>
        <p:nvSpPr>
          <p:cNvPr id="6" name="Rectangle 5"/>
          <p:cNvSpPr/>
          <p:nvPr/>
        </p:nvSpPr>
        <p:spPr>
          <a:xfrm>
            <a:off x="539552" y="3501008"/>
            <a:ext cx="8064896" cy="2677656"/>
          </a:xfrm>
          <a:prstGeom prst="rect">
            <a:avLst/>
          </a:prstGeom>
        </p:spPr>
        <p:txBody>
          <a:bodyPr wrap="square">
            <a:spAutoFit/>
          </a:bodyPr>
          <a:lstStyle/>
          <a:p>
            <a:pPr algn="just"/>
            <a:r>
              <a:rPr lang="fr-FR" sz="2400" dirty="0" smtClean="0"/>
              <a:t>    </a:t>
            </a:r>
            <a:r>
              <a:rPr lang="fr-FR" sz="2000" b="1" dirty="0" smtClean="0">
                <a:solidFill>
                  <a:srgbClr val="00B050"/>
                </a:solidFill>
                <a:sym typeface="Wingdings"/>
              </a:rPr>
              <a:t></a:t>
            </a:r>
            <a:r>
              <a:rPr lang="fr-FR" sz="2400" b="1" dirty="0" smtClean="0">
                <a:solidFill>
                  <a:srgbClr val="00B050"/>
                </a:solidFill>
                <a:sym typeface="Wingdings"/>
              </a:rPr>
              <a:t> </a:t>
            </a:r>
            <a:r>
              <a:rPr lang="fr-FR" sz="2400" dirty="0" smtClean="0"/>
              <a:t>La pollution d'origine humaine peut avoir un impact très important sur l'écosystème comme en témoigne le </a:t>
            </a:r>
            <a:r>
              <a:rPr lang="fr-FR" sz="2400" dirty="0" smtClean="0">
                <a:solidFill>
                  <a:srgbClr val="00B050"/>
                </a:solidFill>
              </a:rPr>
              <a:t>réchauffement climatique</a:t>
            </a:r>
            <a:r>
              <a:rPr lang="fr-FR" sz="2400" dirty="0" smtClean="0"/>
              <a:t> qui transforme le climat de la Terre et de son écosystème, </a:t>
            </a:r>
            <a:r>
              <a:rPr lang="fr-FR" sz="2400" dirty="0" smtClean="0">
                <a:solidFill>
                  <a:srgbClr val="00B050"/>
                </a:solidFill>
              </a:rPr>
              <a:t>entraînant l'apparition de maladies inconnues</a:t>
            </a:r>
            <a:r>
              <a:rPr lang="fr-FR" sz="2400" dirty="0" smtClean="0"/>
              <a:t> jusqu'alors dans certaines zones géographiques, </a:t>
            </a:r>
            <a:r>
              <a:rPr lang="fr-FR" sz="2400" dirty="0" smtClean="0">
                <a:solidFill>
                  <a:srgbClr val="00B050"/>
                </a:solidFill>
              </a:rPr>
              <a:t>des migrations de certaines espèces</a:t>
            </a:r>
            <a:r>
              <a:rPr lang="fr-FR" sz="2400" dirty="0" smtClean="0"/>
              <a:t>, voire leur extinction si elles ne peuvent s'adapter à leur nouvel environnement biophysique.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5760" y="87015"/>
            <a:ext cx="3366120" cy="461665"/>
          </a:xfrm>
          <a:prstGeom prst="rect">
            <a:avLst/>
          </a:prstGeom>
          <a:solidFill>
            <a:srgbClr val="FFC000"/>
          </a:solidFill>
        </p:spPr>
        <p:txBody>
          <a:bodyPr wrap="square">
            <a:spAutoFit/>
          </a:bodyPr>
          <a:lstStyle/>
          <a:p>
            <a:r>
              <a:rPr lang="fr-FR" sz="2400" b="1" dirty="0" smtClean="0">
                <a:solidFill>
                  <a:srgbClr val="00B050"/>
                </a:solidFill>
              </a:rPr>
              <a:t>2. Grandeurs des océans</a:t>
            </a:r>
            <a:endParaRPr lang="fr-FR" sz="2400" dirty="0">
              <a:solidFill>
                <a:srgbClr val="00B050"/>
              </a:solidFill>
            </a:endParaRPr>
          </a:p>
        </p:txBody>
      </p:sp>
      <p:sp>
        <p:nvSpPr>
          <p:cNvPr id="6" name="Rectangle 5"/>
          <p:cNvSpPr/>
          <p:nvPr/>
        </p:nvSpPr>
        <p:spPr>
          <a:xfrm>
            <a:off x="755576" y="688628"/>
            <a:ext cx="7920880" cy="2308324"/>
          </a:xfrm>
          <a:prstGeom prst="rect">
            <a:avLst/>
          </a:prstGeom>
        </p:spPr>
        <p:txBody>
          <a:bodyPr wrap="square">
            <a:spAutoFit/>
          </a:bodyPr>
          <a:lstStyle/>
          <a:p>
            <a:pPr algn="just"/>
            <a:r>
              <a:rPr lang="fr-FR" sz="2400" dirty="0" smtClean="0"/>
              <a:t>        Un océan est souvent défini, en géographie, comme une vaste étendue d'eau salée. En fait, il s'agit plutôt d'un volume, dont l'eau est en permanence renouvelée par des courants marins. Approximativement 70,7 % de la surface de la Terre est recouverte par l'océan mondial, communément divisé en cinq océans et en plusieurs dizaines de mers.</a:t>
            </a:r>
          </a:p>
        </p:txBody>
      </p:sp>
      <p:pic>
        <p:nvPicPr>
          <p:cNvPr id="1026" name="Picture 2"/>
          <p:cNvPicPr>
            <a:picLocks noChangeAspect="1" noChangeArrowheads="1"/>
          </p:cNvPicPr>
          <p:nvPr/>
        </p:nvPicPr>
        <p:blipFill>
          <a:blip r:embed="rId2" cstate="print"/>
          <a:srcRect/>
          <a:stretch>
            <a:fillRect/>
          </a:stretch>
        </p:blipFill>
        <p:spPr bwMode="auto">
          <a:xfrm>
            <a:off x="1032687" y="3717032"/>
            <a:ext cx="7211721" cy="259228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737738" y="3417564"/>
            <a:ext cx="2647950" cy="342900"/>
          </a:xfrm>
          <a:prstGeom prst="rect">
            <a:avLst/>
          </a:prstGeom>
          <a:noFill/>
          <a:ln w="9525">
            <a:noFill/>
            <a:miter lim="800000"/>
            <a:headEnd/>
            <a:tailEnd/>
          </a:ln>
        </p:spPr>
      </p:pic>
      <p:sp>
        <p:nvSpPr>
          <p:cNvPr id="8" name="Rectangle 7"/>
          <p:cNvSpPr/>
          <p:nvPr/>
        </p:nvSpPr>
        <p:spPr>
          <a:xfrm>
            <a:off x="1003352" y="3356992"/>
            <a:ext cx="760336" cy="369332"/>
          </a:xfrm>
          <a:prstGeom prst="rect">
            <a:avLst/>
          </a:prstGeom>
        </p:spPr>
        <p:txBody>
          <a:bodyPr wrap="none">
            <a:spAutoFit/>
          </a:bodyPr>
          <a:lstStyle/>
          <a:p>
            <a:r>
              <a:rPr lang="fr-FR" b="1" dirty="0" smtClean="0">
                <a:solidFill>
                  <a:srgbClr val="00B050"/>
                </a:solidFill>
              </a:rPr>
              <a:t>Tab.1:</a:t>
            </a:r>
            <a:endParaRPr lang="fr-FR" b="1" dirty="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31840" y="5229200"/>
            <a:ext cx="2762679" cy="369332"/>
          </a:xfrm>
          <a:prstGeom prst="rect">
            <a:avLst/>
          </a:prstGeom>
        </p:spPr>
        <p:txBody>
          <a:bodyPr wrap="none">
            <a:spAutoFit/>
          </a:bodyPr>
          <a:lstStyle/>
          <a:p>
            <a:r>
              <a:rPr lang="fr-FR" b="1" dirty="0" smtClean="0">
                <a:solidFill>
                  <a:srgbClr val="00B050"/>
                </a:solidFill>
              </a:rPr>
              <a:t>Fig.1. Limites des 5 océans.</a:t>
            </a:r>
            <a:endParaRPr lang="fr-FR" b="1" dirty="0">
              <a:solidFill>
                <a:srgbClr val="00B050"/>
              </a:solidFill>
            </a:endParaRPr>
          </a:p>
        </p:txBody>
      </p:sp>
      <p:pic>
        <p:nvPicPr>
          <p:cNvPr id="19458" name="Picture 2" descr="Océan Du Monde Carte"/>
          <p:cNvPicPr>
            <a:picLocks noChangeAspect="1" noChangeArrowheads="1"/>
          </p:cNvPicPr>
          <p:nvPr/>
        </p:nvPicPr>
        <p:blipFill>
          <a:blip r:embed="rId2" cstate="print"/>
          <a:srcRect/>
          <a:stretch>
            <a:fillRect/>
          </a:stretch>
        </p:blipFill>
        <p:spPr bwMode="auto">
          <a:xfrm>
            <a:off x="683568" y="404664"/>
            <a:ext cx="7620000" cy="485775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5760" y="87015"/>
            <a:ext cx="4374232" cy="461665"/>
          </a:xfrm>
          <a:prstGeom prst="rect">
            <a:avLst/>
          </a:prstGeom>
          <a:solidFill>
            <a:srgbClr val="FFC000"/>
          </a:solidFill>
        </p:spPr>
        <p:txBody>
          <a:bodyPr wrap="square">
            <a:spAutoFit/>
          </a:bodyPr>
          <a:lstStyle/>
          <a:p>
            <a:r>
              <a:rPr lang="fr-FR" sz="2400" b="1" dirty="0" smtClean="0"/>
              <a:t>3. Sources de pollution des mers</a:t>
            </a:r>
            <a:endParaRPr lang="fr-FR" sz="2400" dirty="0">
              <a:solidFill>
                <a:srgbClr val="00B050"/>
              </a:solidFill>
            </a:endParaRPr>
          </a:p>
        </p:txBody>
      </p:sp>
      <p:sp>
        <p:nvSpPr>
          <p:cNvPr id="9" name="Rectangle 8"/>
          <p:cNvSpPr/>
          <p:nvPr/>
        </p:nvSpPr>
        <p:spPr>
          <a:xfrm>
            <a:off x="395536" y="1671191"/>
            <a:ext cx="2088232" cy="461665"/>
          </a:xfrm>
          <a:prstGeom prst="rect">
            <a:avLst/>
          </a:prstGeom>
        </p:spPr>
        <p:txBody>
          <a:bodyPr wrap="square">
            <a:spAutoFit/>
          </a:bodyPr>
          <a:lstStyle/>
          <a:p>
            <a:r>
              <a:rPr lang="fr-FR" sz="2400" b="1" dirty="0" smtClean="0">
                <a:solidFill>
                  <a:srgbClr val="00B050"/>
                </a:solidFill>
              </a:rPr>
              <a:t>3.1. Le pétrole</a:t>
            </a:r>
            <a:endParaRPr lang="fr-FR" sz="2400" b="1" dirty="0">
              <a:solidFill>
                <a:srgbClr val="00B050"/>
              </a:solidFill>
            </a:endParaRPr>
          </a:p>
        </p:txBody>
      </p:sp>
      <p:sp>
        <p:nvSpPr>
          <p:cNvPr id="11" name="Rectangle 10"/>
          <p:cNvSpPr/>
          <p:nvPr/>
        </p:nvSpPr>
        <p:spPr>
          <a:xfrm>
            <a:off x="179512" y="692696"/>
            <a:ext cx="7128792" cy="461665"/>
          </a:xfrm>
          <a:prstGeom prst="rect">
            <a:avLst/>
          </a:prstGeom>
        </p:spPr>
        <p:txBody>
          <a:bodyPr wrap="square">
            <a:spAutoFit/>
          </a:bodyPr>
          <a:lstStyle/>
          <a:p>
            <a:r>
              <a:rPr lang="fr-FR" sz="2400" dirty="0" smtClean="0"/>
              <a:t>Les principales sources de la pollution des mers sont :</a:t>
            </a:r>
            <a:endParaRPr lang="fr-FR" sz="2400" dirty="0"/>
          </a:p>
        </p:txBody>
      </p:sp>
      <p:sp>
        <p:nvSpPr>
          <p:cNvPr id="12" name="Rectangle 11"/>
          <p:cNvSpPr/>
          <p:nvPr/>
        </p:nvSpPr>
        <p:spPr>
          <a:xfrm>
            <a:off x="395536" y="2398236"/>
            <a:ext cx="8208912" cy="3046988"/>
          </a:xfrm>
          <a:prstGeom prst="rect">
            <a:avLst/>
          </a:prstGeom>
        </p:spPr>
        <p:txBody>
          <a:bodyPr wrap="square">
            <a:spAutoFit/>
          </a:bodyPr>
          <a:lstStyle/>
          <a:p>
            <a:pPr algn="just"/>
            <a:r>
              <a:rPr lang="fr-FR" sz="2400" dirty="0" smtClean="0"/>
              <a:t>      Le pétrole déversé en mer constitue une pollution importante et préoccupante à l'échelle globale. Sachant que le cinquième de la production provient du gisement (en mer), des accidents surviennent pendant l'extraction et le transport des hydrocarbures. </a:t>
            </a:r>
            <a:r>
              <a:rPr lang="fr-FR" sz="2400" dirty="0" smtClean="0">
                <a:solidFill>
                  <a:srgbClr val="00B050"/>
                </a:solidFill>
              </a:rPr>
              <a:t>On estime à six millions de tonnes par an la quantité d'hydrocarbures introduite dans les océans par l'activité humaine</a:t>
            </a:r>
            <a:r>
              <a:rPr lang="fr-FR" sz="2400" dirty="0" smtClean="0"/>
              <a:t>, ce qui constitue par conséquent une cause fondamentale de la pollution des océans.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5576" y="404664"/>
            <a:ext cx="4572000" cy="461665"/>
          </a:xfrm>
          <a:prstGeom prst="rect">
            <a:avLst/>
          </a:prstGeom>
        </p:spPr>
        <p:txBody>
          <a:bodyPr>
            <a:spAutoFit/>
          </a:bodyPr>
          <a:lstStyle/>
          <a:p>
            <a:r>
              <a:rPr lang="fr-FR" sz="2400" b="1" dirty="0" smtClean="0">
                <a:solidFill>
                  <a:srgbClr val="00B050"/>
                </a:solidFill>
              </a:rPr>
              <a:t>3.2. Les eaux usées domestiques</a:t>
            </a:r>
            <a:endParaRPr lang="fr-FR" sz="2400" dirty="0">
              <a:solidFill>
                <a:srgbClr val="00B050"/>
              </a:solidFill>
            </a:endParaRPr>
          </a:p>
        </p:txBody>
      </p:sp>
      <p:sp>
        <p:nvSpPr>
          <p:cNvPr id="6" name="Rectangle 5"/>
          <p:cNvSpPr/>
          <p:nvPr/>
        </p:nvSpPr>
        <p:spPr>
          <a:xfrm>
            <a:off x="755576" y="1083508"/>
            <a:ext cx="7776864" cy="5262979"/>
          </a:xfrm>
          <a:prstGeom prst="rect">
            <a:avLst/>
          </a:prstGeom>
        </p:spPr>
        <p:txBody>
          <a:bodyPr wrap="square">
            <a:spAutoFit/>
          </a:bodyPr>
          <a:lstStyle/>
          <a:p>
            <a:pPr algn="just"/>
            <a:r>
              <a:rPr lang="fr-FR" sz="2400" dirty="0" smtClean="0"/>
              <a:t>     </a:t>
            </a:r>
            <a:r>
              <a:rPr lang="fr-FR" sz="2400" dirty="0" smtClean="0">
                <a:solidFill>
                  <a:srgbClr val="00B050"/>
                </a:solidFill>
                <a:sym typeface="Wingdings"/>
              </a:rPr>
              <a:t>  </a:t>
            </a:r>
            <a:r>
              <a:rPr lang="fr-FR" sz="2400" dirty="0" smtClean="0"/>
              <a:t>Dans le cas des rejets domestiques, qui sont de l'ordre de </a:t>
            </a:r>
            <a:r>
              <a:rPr lang="fr-FR" sz="2400" dirty="0" smtClean="0">
                <a:solidFill>
                  <a:srgbClr val="00B050"/>
                </a:solidFill>
              </a:rPr>
              <a:t>150 litres/jour/habitant</a:t>
            </a:r>
            <a:r>
              <a:rPr lang="fr-FR" sz="2400" dirty="0" smtClean="0"/>
              <a:t>, la pollution est de nature minérale et bactériologique. </a:t>
            </a:r>
          </a:p>
          <a:p>
            <a:pPr algn="just"/>
            <a:endParaRPr lang="fr-FR" sz="2400" dirty="0" smtClean="0"/>
          </a:p>
          <a:p>
            <a:pPr algn="just"/>
            <a:r>
              <a:rPr lang="fr-FR" sz="2400" dirty="0" smtClean="0">
                <a:solidFill>
                  <a:srgbClr val="00B050"/>
                </a:solidFill>
                <a:sym typeface="Wingdings"/>
              </a:rPr>
              <a:t>     </a:t>
            </a:r>
            <a:r>
              <a:rPr lang="fr-FR" sz="2400" dirty="0" smtClean="0"/>
              <a:t> Mais elle est surtout due aux matières organiques qui provoquent l'eutrophisation du milieu récepteur : L’ammoniac, des détergents et les phosphates des lessives sont autant de nutriments pour les algues.</a:t>
            </a:r>
          </a:p>
          <a:p>
            <a:pPr algn="just"/>
            <a:endParaRPr lang="fr-FR" sz="2400" dirty="0" smtClean="0"/>
          </a:p>
          <a:p>
            <a:pPr algn="just"/>
            <a:r>
              <a:rPr lang="fr-FR" sz="2400" dirty="0" smtClean="0"/>
              <a:t>      </a:t>
            </a:r>
            <a:r>
              <a:rPr lang="fr-FR" sz="2400" dirty="0" smtClean="0">
                <a:solidFill>
                  <a:srgbClr val="00B050"/>
                </a:solidFill>
                <a:sym typeface="Wingdings"/>
              </a:rPr>
              <a:t></a:t>
            </a:r>
            <a:r>
              <a:rPr lang="fr-FR" sz="2400" dirty="0" smtClean="0"/>
              <a:t> Les eaux de ruissellement peuvent être particulièrement polluées par le lessivage des sols et des surfaces imperméabilisées (routes, parkings, toits, ... ), par la remise suspension des ordures stockées dans les décharges..</a:t>
            </a:r>
            <a:br>
              <a:rPr lang="fr-FR" sz="2400" dirty="0" smtClean="0"/>
            </a:br>
            <a:endParaRPr lang="fr-FR"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4572000" cy="461665"/>
          </a:xfrm>
          <a:prstGeom prst="rect">
            <a:avLst/>
          </a:prstGeom>
        </p:spPr>
        <p:txBody>
          <a:bodyPr>
            <a:spAutoFit/>
          </a:bodyPr>
          <a:lstStyle/>
          <a:p>
            <a:r>
              <a:rPr lang="fr-FR" sz="2400" b="1" dirty="0" smtClean="0">
                <a:solidFill>
                  <a:srgbClr val="00B050"/>
                </a:solidFill>
              </a:rPr>
              <a:t>3.3. La pollution par les pesticides</a:t>
            </a:r>
            <a:endParaRPr lang="fr-FR" sz="2400" dirty="0">
              <a:solidFill>
                <a:srgbClr val="00B050"/>
              </a:solidFill>
            </a:endParaRPr>
          </a:p>
        </p:txBody>
      </p:sp>
      <p:sp>
        <p:nvSpPr>
          <p:cNvPr id="4" name="Rectangle 3"/>
          <p:cNvSpPr/>
          <p:nvPr/>
        </p:nvSpPr>
        <p:spPr>
          <a:xfrm>
            <a:off x="611560" y="1412776"/>
            <a:ext cx="7632848" cy="2308324"/>
          </a:xfrm>
          <a:prstGeom prst="rect">
            <a:avLst/>
          </a:prstGeom>
        </p:spPr>
        <p:txBody>
          <a:bodyPr wrap="square">
            <a:spAutoFit/>
          </a:bodyPr>
          <a:lstStyle/>
          <a:p>
            <a:pPr algn="just"/>
            <a:r>
              <a:rPr lang="fr-FR" sz="2400" dirty="0" smtClean="0"/>
              <a:t>    </a:t>
            </a:r>
            <a:r>
              <a:rPr lang="fr-FR" sz="2400" dirty="0" smtClean="0">
                <a:solidFill>
                  <a:srgbClr val="00B050"/>
                </a:solidFill>
                <a:sym typeface="Wingdings"/>
              </a:rPr>
              <a:t></a:t>
            </a:r>
            <a:r>
              <a:rPr lang="fr-FR" sz="2400" dirty="0" smtClean="0">
                <a:sym typeface="Wingdings"/>
              </a:rPr>
              <a:t>  </a:t>
            </a:r>
            <a:r>
              <a:rPr lang="fr-FR" sz="2400" dirty="0" smtClean="0"/>
              <a:t>Le terme pesticide est un terme composé qui inclut tous les produits chimiques qui sont utilisés pour contrôler ou tuer des parasites. Dans l’agriculture cela inclut les herbicides (mauvaises herbes), insecticides (insectes), fongicides (moisissures), nématoïdes (nématodes) et rodenticides (poissons vertébrés).</a:t>
            </a:r>
          </a:p>
        </p:txBody>
      </p:sp>
      <p:sp>
        <p:nvSpPr>
          <p:cNvPr id="6" name="Rectangle 5"/>
          <p:cNvSpPr/>
          <p:nvPr/>
        </p:nvSpPr>
        <p:spPr>
          <a:xfrm>
            <a:off x="576064" y="3933056"/>
            <a:ext cx="7596336" cy="1938992"/>
          </a:xfrm>
          <a:prstGeom prst="rect">
            <a:avLst/>
          </a:prstGeom>
        </p:spPr>
        <p:txBody>
          <a:bodyPr wrap="square">
            <a:spAutoFit/>
          </a:bodyPr>
          <a:lstStyle/>
          <a:p>
            <a:pPr algn="just"/>
            <a:r>
              <a:rPr lang="fr-FR" sz="2400" dirty="0" smtClean="0"/>
              <a:t>    </a:t>
            </a:r>
            <a:r>
              <a:rPr lang="fr-FR" sz="2400" dirty="0" smtClean="0">
                <a:solidFill>
                  <a:srgbClr val="00B050"/>
                </a:solidFill>
                <a:sym typeface="Wingdings"/>
              </a:rPr>
              <a:t></a:t>
            </a:r>
            <a:r>
              <a:rPr lang="fr-FR" sz="2400" dirty="0" smtClean="0"/>
              <a:t>  Le drainage : les terres cultivables sont souvent drainées par des puits et le drainage naturel est souvent accéléré et augmenté dû à l’évacuation de la terre. L’eau de pluie excessive et l’irrigation n’aide pas toujours la structure du sol.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 2" descr="estuary2"/>
          <p:cNvPicPr>
            <a:picLocks noChangeAspect="1" noChangeArrowheads="1"/>
          </p:cNvPicPr>
          <p:nvPr/>
        </p:nvPicPr>
        <p:blipFill>
          <a:blip r:embed="rId2" cstate="print"/>
          <a:srcRect/>
          <a:stretch>
            <a:fillRect/>
          </a:stretch>
        </p:blipFill>
        <p:spPr bwMode="auto">
          <a:xfrm>
            <a:off x="0" y="485775"/>
            <a:ext cx="9123363" cy="6372225"/>
          </a:xfrm>
          <a:prstGeom prst="rect">
            <a:avLst/>
          </a:prstGeom>
          <a:noFill/>
          <a:ln w="9525">
            <a:noFill/>
            <a:miter lim="800000"/>
            <a:headEnd/>
            <a:tailEnd/>
          </a:ln>
        </p:spPr>
      </p:pic>
      <p:sp>
        <p:nvSpPr>
          <p:cNvPr id="18435" name="Text Box 10"/>
          <p:cNvSpPr txBox="1">
            <a:spLocks noChangeArrowheads="1"/>
          </p:cNvSpPr>
          <p:nvPr/>
        </p:nvSpPr>
        <p:spPr bwMode="auto">
          <a:xfrm>
            <a:off x="7500938" y="620713"/>
            <a:ext cx="1622425" cy="338137"/>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Amont Barrage</a:t>
            </a:r>
          </a:p>
        </p:txBody>
      </p:sp>
      <p:sp>
        <p:nvSpPr>
          <p:cNvPr id="18436" name="Text Box 10"/>
          <p:cNvSpPr txBox="1">
            <a:spLocks noChangeArrowheads="1"/>
          </p:cNvSpPr>
          <p:nvPr/>
        </p:nvSpPr>
        <p:spPr bwMode="auto">
          <a:xfrm>
            <a:off x="7235825" y="836613"/>
            <a:ext cx="1800225" cy="831850"/>
          </a:xfrm>
          <a:prstGeom prst="rect">
            <a:avLst/>
          </a:prstGeom>
          <a:noFill/>
          <a:ln w="76200" cmpd="tri">
            <a:noFill/>
            <a:miter lim="800000"/>
            <a:headEnd/>
            <a:tailEnd/>
          </a:ln>
        </p:spPr>
        <p:txBody>
          <a:bodyPr>
            <a:spAutoFit/>
          </a:bodyPr>
          <a:lstStyle/>
          <a:p>
            <a:pPr algn="ctr"/>
            <a:r>
              <a:rPr lang="fr-FR" sz="1600">
                <a:solidFill>
                  <a:srgbClr val="070709"/>
                </a:solidFill>
                <a:latin typeface="Cambria Math" pitchFamily="18" charset="0"/>
              </a:rPr>
              <a:t>Apports</a:t>
            </a:r>
          </a:p>
          <a:p>
            <a:pPr algn="ctr"/>
            <a:r>
              <a:rPr lang="fr-FR" sz="1600">
                <a:solidFill>
                  <a:srgbClr val="070709"/>
                </a:solidFill>
                <a:latin typeface="Cambria Math" pitchFamily="18" charset="0"/>
              </a:rPr>
              <a:t> naturels dominants</a:t>
            </a:r>
          </a:p>
        </p:txBody>
      </p:sp>
      <p:sp>
        <p:nvSpPr>
          <p:cNvPr id="18437" name="Bulle ronde 13"/>
          <p:cNvSpPr>
            <a:spLocks noChangeArrowheads="1"/>
          </p:cNvSpPr>
          <p:nvPr/>
        </p:nvSpPr>
        <p:spPr bwMode="auto">
          <a:xfrm rot="-3244191">
            <a:off x="5714206" y="1099344"/>
            <a:ext cx="334963" cy="339725"/>
          </a:xfrm>
          <a:prstGeom prst="wedgeEllipseCallout">
            <a:avLst>
              <a:gd name="adj1" fmla="val 57301"/>
              <a:gd name="adj2" fmla="val -31653"/>
            </a:avLst>
          </a:prstGeom>
          <a:solidFill>
            <a:srgbClr val="33CCFF"/>
          </a:solidFill>
          <a:ln w="9525" algn="ctr">
            <a:noFill/>
            <a:round/>
            <a:headEnd/>
            <a:tailEnd/>
          </a:ln>
        </p:spPr>
        <p:txBody>
          <a:bodyPr/>
          <a:lstStyle/>
          <a:p>
            <a:pPr algn="r" rtl="1"/>
            <a:endParaRPr lang="fr-FR"/>
          </a:p>
        </p:txBody>
      </p:sp>
      <p:sp>
        <p:nvSpPr>
          <p:cNvPr id="18438" name="Bulle ronde 14"/>
          <p:cNvSpPr>
            <a:spLocks noChangeArrowheads="1"/>
          </p:cNvSpPr>
          <p:nvPr/>
        </p:nvSpPr>
        <p:spPr bwMode="auto">
          <a:xfrm rot="-3244191">
            <a:off x="4433888" y="944562"/>
            <a:ext cx="336550" cy="339725"/>
          </a:xfrm>
          <a:prstGeom prst="wedgeEllipseCallout">
            <a:avLst>
              <a:gd name="adj1" fmla="val 57301"/>
              <a:gd name="adj2" fmla="val -31653"/>
            </a:avLst>
          </a:prstGeom>
          <a:solidFill>
            <a:srgbClr val="33CCFF"/>
          </a:solidFill>
          <a:ln w="9525" algn="ctr">
            <a:noFill/>
            <a:round/>
            <a:headEnd/>
            <a:tailEnd/>
          </a:ln>
        </p:spPr>
        <p:txBody>
          <a:bodyPr/>
          <a:lstStyle/>
          <a:p>
            <a:pPr algn="r" rtl="1"/>
            <a:endParaRPr lang="fr-FR"/>
          </a:p>
        </p:txBody>
      </p:sp>
      <p:sp>
        <p:nvSpPr>
          <p:cNvPr id="18439" name="Text Box 10"/>
          <p:cNvSpPr txBox="1">
            <a:spLocks noChangeArrowheads="1"/>
          </p:cNvSpPr>
          <p:nvPr/>
        </p:nvSpPr>
        <p:spPr bwMode="auto">
          <a:xfrm>
            <a:off x="4416425" y="955675"/>
            <a:ext cx="576263" cy="338138"/>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Si</a:t>
            </a:r>
          </a:p>
        </p:txBody>
      </p:sp>
      <p:sp>
        <p:nvSpPr>
          <p:cNvPr id="18440" name="Text Box 10"/>
          <p:cNvSpPr txBox="1">
            <a:spLocks noChangeArrowheads="1"/>
          </p:cNvSpPr>
          <p:nvPr/>
        </p:nvSpPr>
        <p:spPr bwMode="auto">
          <a:xfrm>
            <a:off x="5386388" y="2668588"/>
            <a:ext cx="431800" cy="339725"/>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N</a:t>
            </a:r>
          </a:p>
        </p:txBody>
      </p:sp>
      <p:sp>
        <p:nvSpPr>
          <p:cNvPr id="18441" name="Bulle ronde 19"/>
          <p:cNvSpPr>
            <a:spLocks noChangeArrowheads="1"/>
          </p:cNvSpPr>
          <p:nvPr/>
        </p:nvSpPr>
        <p:spPr bwMode="auto">
          <a:xfrm rot="-3244191">
            <a:off x="4845051" y="1368425"/>
            <a:ext cx="334962" cy="338137"/>
          </a:xfrm>
          <a:prstGeom prst="wedgeEllipseCallout">
            <a:avLst>
              <a:gd name="adj1" fmla="val 57301"/>
              <a:gd name="adj2" fmla="val -31653"/>
            </a:avLst>
          </a:prstGeom>
          <a:solidFill>
            <a:srgbClr val="33CCFF"/>
          </a:solidFill>
          <a:ln w="9525" algn="ctr">
            <a:noFill/>
            <a:round/>
            <a:headEnd/>
            <a:tailEnd/>
          </a:ln>
        </p:spPr>
        <p:txBody>
          <a:bodyPr/>
          <a:lstStyle/>
          <a:p>
            <a:pPr algn="r" rtl="1"/>
            <a:endParaRPr lang="fr-FR"/>
          </a:p>
        </p:txBody>
      </p:sp>
      <p:sp>
        <p:nvSpPr>
          <p:cNvPr id="18442" name="Text Box 10"/>
          <p:cNvSpPr txBox="1">
            <a:spLocks noChangeArrowheads="1"/>
          </p:cNvSpPr>
          <p:nvPr/>
        </p:nvSpPr>
        <p:spPr bwMode="auto">
          <a:xfrm>
            <a:off x="3548063" y="2236788"/>
            <a:ext cx="330200" cy="338137"/>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P</a:t>
            </a:r>
          </a:p>
        </p:txBody>
      </p:sp>
      <p:sp>
        <p:nvSpPr>
          <p:cNvPr id="18443" name="Text Box 10"/>
          <p:cNvSpPr txBox="1">
            <a:spLocks noChangeArrowheads="1"/>
          </p:cNvSpPr>
          <p:nvPr/>
        </p:nvSpPr>
        <p:spPr bwMode="auto">
          <a:xfrm>
            <a:off x="1671638" y="1203325"/>
            <a:ext cx="2900362" cy="584200"/>
          </a:xfrm>
          <a:prstGeom prst="rect">
            <a:avLst/>
          </a:prstGeom>
          <a:noFill/>
          <a:ln w="76200" cmpd="tri">
            <a:noFill/>
            <a:miter lim="800000"/>
            <a:headEnd/>
            <a:tailEnd/>
          </a:ln>
        </p:spPr>
        <p:txBody>
          <a:bodyPr>
            <a:spAutoFit/>
          </a:bodyPr>
          <a:lstStyle/>
          <a:p>
            <a:pPr algn="ctr"/>
            <a:r>
              <a:rPr lang="fr-FR" sz="1600" b="1">
                <a:solidFill>
                  <a:srgbClr val="070709"/>
                </a:solidFill>
                <a:latin typeface="Cambria Math" pitchFamily="18" charset="0"/>
              </a:rPr>
              <a:t>Barrage</a:t>
            </a:r>
            <a:r>
              <a:rPr lang="fr-FR" sz="1600">
                <a:solidFill>
                  <a:srgbClr val="070709"/>
                </a:solidFill>
                <a:latin typeface="Cambria Math" pitchFamily="18" charset="0"/>
              </a:rPr>
              <a:t> </a:t>
            </a:r>
            <a:r>
              <a:rPr lang="fr-FR" sz="1600" u="sng">
                <a:solidFill>
                  <a:srgbClr val="070709"/>
                </a:solidFill>
                <a:latin typeface="Cambria Math" pitchFamily="18" charset="0"/>
              </a:rPr>
              <a:t> </a:t>
            </a:r>
            <a:endParaRPr lang="fr-FR" sz="1600">
              <a:solidFill>
                <a:srgbClr val="070709"/>
              </a:solidFill>
              <a:latin typeface="Cambria Math" pitchFamily="18" charset="0"/>
            </a:endParaRPr>
          </a:p>
          <a:p>
            <a:pPr algn="ctr"/>
            <a:r>
              <a:rPr lang="fr-FR" sz="1600">
                <a:solidFill>
                  <a:srgbClr val="070709"/>
                </a:solidFill>
                <a:latin typeface="Cambria Math" pitchFamily="18" charset="0"/>
              </a:rPr>
              <a:t>Rétention de N, P et Si </a:t>
            </a:r>
          </a:p>
        </p:txBody>
      </p:sp>
      <p:sp>
        <p:nvSpPr>
          <p:cNvPr id="18444" name="Text Box 10"/>
          <p:cNvSpPr txBox="1">
            <a:spLocks noChangeArrowheads="1"/>
          </p:cNvSpPr>
          <p:nvPr/>
        </p:nvSpPr>
        <p:spPr bwMode="auto">
          <a:xfrm>
            <a:off x="4067175" y="2133600"/>
            <a:ext cx="4968875" cy="830263"/>
          </a:xfrm>
          <a:prstGeom prst="rect">
            <a:avLst/>
          </a:prstGeom>
          <a:noFill/>
          <a:ln w="76200" cmpd="tri">
            <a:noFill/>
            <a:miter lim="800000"/>
            <a:headEnd/>
            <a:tailEnd/>
          </a:ln>
        </p:spPr>
        <p:txBody>
          <a:bodyPr>
            <a:spAutoFit/>
          </a:bodyPr>
          <a:lstStyle/>
          <a:p>
            <a:pPr algn="ctr"/>
            <a:r>
              <a:rPr lang="fr-FR" sz="1600" b="1">
                <a:solidFill>
                  <a:srgbClr val="070709"/>
                </a:solidFill>
                <a:latin typeface="Cambria Math" pitchFamily="18" charset="0"/>
              </a:rPr>
              <a:t> Aval Barrage  </a:t>
            </a:r>
          </a:p>
          <a:p>
            <a:pPr algn="ctr"/>
            <a:r>
              <a:rPr lang="fr-FR" sz="1600">
                <a:solidFill>
                  <a:srgbClr val="070709"/>
                </a:solidFill>
                <a:latin typeface="Cambria Math" pitchFamily="18" charset="0"/>
              </a:rPr>
              <a:t>                                  apports anthropiques dans le bas des bassins </a:t>
            </a:r>
          </a:p>
        </p:txBody>
      </p:sp>
      <p:sp>
        <p:nvSpPr>
          <p:cNvPr id="18445" name="Text Box 10"/>
          <p:cNvSpPr txBox="1">
            <a:spLocks noChangeArrowheads="1"/>
          </p:cNvSpPr>
          <p:nvPr/>
        </p:nvSpPr>
        <p:spPr bwMode="auto">
          <a:xfrm>
            <a:off x="1352550" y="3284538"/>
            <a:ext cx="1851025" cy="400050"/>
          </a:xfrm>
          <a:prstGeom prst="rect">
            <a:avLst/>
          </a:prstGeom>
          <a:noFill/>
          <a:ln w="76200" cmpd="tri">
            <a:noFill/>
            <a:miter lim="800000"/>
            <a:headEnd/>
            <a:tailEnd/>
          </a:ln>
        </p:spPr>
        <p:txBody>
          <a:bodyPr>
            <a:spAutoFit/>
          </a:bodyPr>
          <a:lstStyle/>
          <a:p>
            <a:pPr algn="ctr"/>
            <a:r>
              <a:rPr lang="fr-FR" sz="2000" b="1">
                <a:solidFill>
                  <a:srgbClr val="0000CC"/>
                </a:solidFill>
                <a:latin typeface="Cambria Math" pitchFamily="18" charset="0"/>
              </a:rPr>
              <a:t>Littoral </a:t>
            </a:r>
          </a:p>
        </p:txBody>
      </p:sp>
      <p:sp>
        <p:nvSpPr>
          <p:cNvPr id="18446" name="Text Box 10"/>
          <p:cNvSpPr txBox="1">
            <a:spLocks noChangeArrowheads="1"/>
          </p:cNvSpPr>
          <p:nvPr/>
        </p:nvSpPr>
        <p:spPr bwMode="auto">
          <a:xfrm>
            <a:off x="179388" y="3857625"/>
            <a:ext cx="8280400" cy="2308225"/>
          </a:xfrm>
          <a:prstGeom prst="rect">
            <a:avLst/>
          </a:prstGeom>
          <a:noFill/>
          <a:ln w="76200" cmpd="tri">
            <a:noFill/>
            <a:miter lim="800000"/>
            <a:headEnd/>
            <a:tailEnd/>
          </a:ln>
        </p:spPr>
        <p:txBody>
          <a:bodyPr>
            <a:spAutoFit/>
          </a:bodyPr>
          <a:lstStyle/>
          <a:p>
            <a:r>
              <a:rPr lang="fr-FR" dirty="0">
                <a:solidFill>
                  <a:srgbClr val="990000"/>
                </a:solidFill>
                <a:latin typeface="Cambria Math" pitchFamily="18" charset="0"/>
                <a:sym typeface="Wingdings 2" pitchFamily="18" charset="2"/>
              </a:rPr>
              <a:t> </a:t>
            </a:r>
            <a:r>
              <a:rPr lang="fr-FR" dirty="0" smtClean="0">
                <a:solidFill>
                  <a:srgbClr val="990000"/>
                </a:solidFill>
                <a:latin typeface="Cambria Math" pitchFamily="18" charset="0"/>
              </a:rPr>
              <a:t>Eutrophisation </a:t>
            </a:r>
            <a:r>
              <a:rPr lang="fr-FR" dirty="0">
                <a:solidFill>
                  <a:srgbClr val="990000"/>
                </a:solidFill>
                <a:latin typeface="Cambria Math" pitchFamily="18" charset="0"/>
              </a:rPr>
              <a:t>et déséquilibre des rapports Si/N/P</a:t>
            </a:r>
          </a:p>
          <a:p>
            <a:r>
              <a:rPr lang="fr-FR" dirty="0">
                <a:solidFill>
                  <a:srgbClr val="990000"/>
                </a:solidFill>
                <a:latin typeface="Cambria Math" pitchFamily="18" charset="0"/>
                <a:sym typeface="Wingdings 2" pitchFamily="18" charset="2"/>
              </a:rPr>
              <a:t> </a:t>
            </a:r>
            <a:r>
              <a:rPr lang="fr-FR" dirty="0">
                <a:solidFill>
                  <a:srgbClr val="990000"/>
                </a:solidFill>
                <a:latin typeface="Cambria Math" pitchFamily="18" charset="0"/>
              </a:rPr>
              <a:t>Bloom à Dinophycées et </a:t>
            </a:r>
            <a:r>
              <a:rPr lang="fr-FR" dirty="0">
                <a:solidFill>
                  <a:srgbClr val="990000"/>
                </a:solidFill>
                <a:latin typeface="Cambria Math" pitchFamily="18" charset="0"/>
                <a:sym typeface="Wingdings 3" pitchFamily="18" charset="2"/>
              </a:rPr>
              <a:t></a:t>
            </a:r>
            <a:r>
              <a:rPr lang="fr-FR" dirty="0">
                <a:solidFill>
                  <a:srgbClr val="990000"/>
                </a:solidFill>
                <a:latin typeface="Cambria Math" pitchFamily="18" charset="0"/>
              </a:rPr>
              <a:t> de l’abondance des diatomées et des Copépodes</a:t>
            </a:r>
          </a:p>
          <a:p>
            <a:r>
              <a:rPr lang="fr-FR" dirty="0">
                <a:solidFill>
                  <a:srgbClr val="990000"/>
                </a:solidFill>
                <a:latin typeface="Cambria Math" pitchFamily="18" charset="0"/>
                <a:sym typeface="Wingdings 2" pitchFamily="18" charset="2"/>
              </a:rPr>
              <a:t> </a:t>
            </a:r>
            <a:r>
              <a:rPr lang="fr-FR" dirty="0">
                <a:solidFill>
                  <a:srgbClr val="990000"/>
                </a:solidFill>
                <a:latin typeface="Cambria Math" pitchFamily="18" charset="0"/>
              </a:rPr>
              <a:t>Diminution des ressources halieutiques  (sardines et anchois)</a:t>
            </a:r>
          </a:p>
          <a:p>
            <a:r>
              <a:rPr lang="fr-FR" dirty="0">
                <a:solidFill>
                  <a:srgbClr val="990000"/>
                </a:solidFill>
                <a:latin typeface="Cambria Math" pitchFamily="18" charset="0"/>
                <a:sym typeface="Wingdings 2" pitchFamily="18" charset="2"/>
              </a:rPr>
              <a:t> </a:t>
            </a:r>
            <a:r>
              <a:rPr lang="fr-FR" dirty="0" smtClean="0">
                <a:solidFill>
                  <a:srgbClr val="990000"/>
                </a:solidFill>
                <a:latin typeface="Cambria Math" pitchFamily="18" charset="0"/>
              </a:rPr>
              <a:t>Disfonctionnement </a:t>
            </a:r>
            <a:r>
              <a:rPr lang="fr-FR" dirty="0">
                <a:solidFill>
                  <a:srgbClr val="990000"/>
                </a:solidFill>
                <a:latin typeface="Cambria Math" pitchFamily="18" charset="0"/>
              </a:rPr>
              <a:t>des écosystèmes côtiers</a:t>
            </a:r>
          </a:p>
          <a:p>
            <a:r>
              <a:rPr lang="fr-FR" dirty="0">
                <a:solidFill>
                  <a:srgbClr val="990000"/>
                </a:solidFill>
                <a:latin typeface="Cambria Math" pitchFamily="18" charset="0"/>
                <a:sym typeface="Wingdings 2" pitchFamily="18" charset="2"/>
              </a:rPr>
              <a:t> </a:t>
            </a:r>
            <a:r>
              <a:rPr lang="fr-FR" dirty="0">
                <a:solidFill>
                  <a:srgbClr val="990000"/>
                </a:solidFill>
                <a:latin typeface="Cambria Math" pitchFamily="18" charset="0"/>
              </a:rPr>
              <a:t>Diminution de stock de la crevette et de sardine en Egypte après  la construction du grand barrage d'</a:t>
            </a:r>
            <a:r>
              <a:rPr lang="fr-FR" dirty="0" err="1">
                <a:solidFill>
                  <a:srgbClr val="990000"/>
                </a:solidFill>
                <a:latin typeface="Cambria Math" pitchFamily="18" charset="0"/>
              </a:rPr>
              <a:t>Aswan</a:t>
            </a:r>
            <a:r>
              <a:rPr lang="fr-FR" dirty="0">
                <a:solidFill>
                  <a:srgbClr val="990000"/>
                </a:solidFill>
                <a:latin typeface="Cambria Math" pitchFamily="18" charset="0"/>
              </a:rPr>
              <a:t> en 1968</a:t>
            </a:r>
          </a:p>
          <a:p>
            <a:r>
              <a:rPr lang="fr-FR" dirty="0">
                <a:solidFill>
                  <a:srgbClr val="990000"/>
                </a:solidFill>
                <a:latin typeface="Cambria Math" pitchFamily="18" charset="0"/>
                <a:sym typeface="Wingdings 2" pitchFamily="18" charset="2"/>
              </a:rPr>
              <a:t> Effondrement </a:t>
            </a:r>
            <a:r>
              <a:rPr lang="fr-FR" dirty="0">
                <a:solidFill>
                  <a:srgbClr val="990000"/>
                </a:solidFill>
                <a:latin typeface="Cambria Math" pitchFamily="18" charset="0"/>
              </a:rPr>
              <a:t>du stock d’Anchois , patrimoine de  la nation Turque à la suite de la réduction des apports du Danube </a:t>
            </a:r>
          </a:p>
        </p:txBody>
      </p:sp>
      <p:cxnSp>
        <p:nvCxnSpPr>
          <p:cNvPr id="18447" name="Connecteur droit avec flèche 34"/>
          <p:cNvCxnSpPr>
            <a:cxnSpLocks noChangeShapeType="1"/>
          </p:cNvCxnSpPr>
          <p:nvPr/>
        </p:nvCxnSpPr>
        <p:spPr bwMode="auto">
          <a:xfrm flipH="1">
            <a:off x="4932363" y="2852738"/>
            <a:ext cx="431800" cy="0"/>
          </a:xfrm>
          <a:prstGeom prst="straightConnector1">
            <a:avLst/>
          </a:prstGeom>
          <a:noFill/>
          <a:ln w="57150" algn="ctr">
            <a:solidFill>
              <a:srgbClr val="0000FF"/>
            </a:solidFill>
            <a:round/>
            <a:headEnd/>
            <a:tailEnd type="arrow" w="med" len="med"/>
          </a:ln>
        </p:spPr>
      </p:cxnSp>
      <p:cxnSp>
        <p:nvCxnSpPr>
          <p:cNvPr id="18448" name="Connecteur droit avec flèche 41"/>
          <p:cNvCxnSpPr>
            <a:cxnSpLocks noChangeShapeType="1"/>
          </p:cNvCxnSpPr>
          <p:nvPr/>
        </p:nvCxnSpPr>
        <p:spPr bwMode="auto">
          <a:xfrm flipV="1">
            <a:off x="4176713" y="1412875"/>
            <a:ext cx="466725" cy="0"/>
          </a:xfrm>
          <a:prstGeom prst="straightConnector1">
            <a:avLst/>
          </a:prstGeom>
          <a:noFill/>
          <a:ln w="57150" algn="ctr">
            <a:solidFill>
              <a:srgbClr val="0000FF"/>
            </a:solidFill>
            <a:round/>
            <a:headEnd/>
            <a:tailEnd type="arrow" w="med" len="med"/>
          </a:ln>
        </p:spPr>
      </p:cxnSp>
      <p:cxnSp>
        <p:nvCxnSpPr>
          <p:cNvPr id="18449" name="Connecteur droit avec flèche 47"/>
          <p:cNvCxnSpPr>
            <a:cxnSpLocks noChangeShapeType="1"/>
          </p:cNvCxnSpPr>
          <p:nvPr/>
        </p:nvCxnSpPr>
        <p:spPr bwMode="auto">
          <a:xfrm flipH="1">
            <a:off x="3609975" y="3068638"/>
            <a:ext cx="396875" cy="395287"/>
          </a:xfrm>
          <a:prstGeom prst="straightConnector1">
            <a:avLst/>
          </a:prstGeom>
          <a:noFill/>
          <a:ln w="57150" algn="ctr">
            <a:solidFill>
              <a:srgbClr val="0000FF"/>
            </a:solidFill>
            <a:round/>
            <a:headEnd/>
            <a:tailEnd type="arrow" w="med" len="med"/>
          </a:ln>
        </p:spPr>
      </p:cxnSp>
      <p:sp>
        <p:nvSpPr>
          <p:cNvPr id="18451" name="Text Box 10"/>
          <p:cNvSpPr txBox="1">
            <a:spLocks noChangeArrowheads="1"/>
          </p:cNvSpPr>
          <p:nvPr/>
        </p:nvSpPr>
        <p:spPr bwMode="auto">
          <a:xfrm>
            <a:off x="5661025" y="1108075"/>
            <a:ext cx="576263" cy="338138"/>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Si</a:t>
            </a:r>
          </a:p>
        </p:txBody>
      </p:sp>
      <p:sp>
        <p:nvSpPr>
          <p:cNvPr id="18452" name="Text Box 10"/>
          <p:cNvSpPr txBox="1">
            <a:spLocks noChangeArrowheads="1"/>
          </p:cNvSpPr>
          <p:nvPr/>
        </p:nvSpPr>
        <p:spPr bwMode="auto">
          <a:xfrm>
            <a:off x="4827588" y="1362075"/>
            <a:ext cx="576262" cy="338138"/>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Si</a:t>
            </a:r>
          </a:p>
        </p:txBody>
      </p:sp>
      <p:cxnSp>
        <p:nvCxnSpPr>
          <p:cNvPr id="18453" name="Connecteur droit avec flèche 41"/>
          <p:cNvCxnSpPr>
            <a:cxnSpLocks noChangeShapeType="1"/>
          </p:cNvCxnSpPr>
          <p:nvPr/>
        </p:nvCxnSpPr>
        <p:spPr bwMode="auto">
          <a:xfrm flipV="1">
            <a:off x="4090988" y="2420938"/>
            <a:ext cx="468312" cy="0"/>
          </a:xfrm>
          <a:prstGeom prst="straightConnector1">
            <a:avLst/>
          </a:prstGeom>
          <a:noFill/>
          <a:ln w="57150" algn="ctr">
            <a:solidFill>
              <a:srgbClr val="0000FF"/>
            </a:solidFill>
            <a:round/>
            <a:headEnd/>
            <a:tailEnd type="arrow" w="med" len="med"/>
          </a:ln>
        </p:spPr>
      </p:cxnSp>
      <p:sp>
        <p:nvSpPr>
          <p:cNvPr id="18454" name="Text Box 10"/>
          <p:cNvSpPr txBox="1">
            <a:spLocks noChangeArrowheads="1"/>
          </p:cNvSpPr>
          <p:nvPr/>
        </p:nvSpPr>
        <p:spPr bwMode="auto">
          <a:xfrm>
            <a:off x="3779838" y="2236788"/>
            <a:ext cx="431800" cy="339725"/>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N</a:t>
            </a:r>
          </a:p>
        </p:txBody>
      </p:sp>
      <p:sp>
        <p:nvSpPr>
          <p:cNvPr id="18455" name="Text Box 10"/>
          <p:cNvSpPr txBox="1">
            <a:spLocks noChangeArrowheads="1"/>
          </p:cNvSpPr>
          <p:nvPr/>
        </p:nvSpPr>
        <p:spPr bwMode="auto">
          <a:xfrm>
            <a:off x="5681663" y="2671763"/>
            <a:ext cx="330200" cy="338137"/>
          </a:xfrm>
          <a:prstGeom prst="rect">
            <a:avLst/>
          </a:prstGeom>
          <a:noFill/>
          <a:ln w="76200" cmpd="tri">
            <a:noFill/>
            <a:miter lim="800000"/>
            <a:headEnd/>
            <a:tailEnd/>
          </a:ln>
        </p:spPr>
        <p:txBody>
          <a:bodyPr>
            <a:spAutoFit/>
          </a:bodyPr>
          <a:lstStyle/>
          <a:p>
            <a:pPr rtl="1">
              <a:spcBef>
                <a:spcPct val="50000"/>
              </a:spcBef>
            </a:pPr>
            <a:r>
              <a:rPr lang="fr-FR" sz="1600" b="1">
                <a:solidFill>
                  <a:srgbClr val="070709"/>
                </a:solidFill>
                <a:latin typeface="Cambria Math" pitchFamily="18" charset="0"/>
              </a:rPr>
              <a:t>P</a:t>
            </a:r>
          </a:p>
        </p:txBody>
      </p:sp>
      <p:sp>
        <p:nvSpPr>
          <p:cNvPr id="18456" name="Text Box 10"/>
          <p:cNvSpPr txBox="1">
            <a:spLocks noChangeArrowheads="1"/>
          </p:cNvSpPr>
          <p:nvPr/>
        </p:nvSpPr>
        <p:spPr bwMode="auto">
          <a:xfrm>
            <a:off x="0" y="35332"/>
            <a:ext cx="9144000" cy="369332"/>
          </a:xfrm>
          <a:prstGeom prst="rect">
            <a:avLst/>
          </a:prstGeom>
          <a:noFill/>
          <a:ln w="76200" cmpd="tri">
            <a:noFill/>
            <a:miter lim="800000"/>
            <a:headEnd/>
            <a:tailEnd/>
          </a:ln>
        </p:spPr>
        <p:txBody>
          <a:bodyPr wrap="square">
            <a:spAutoFit/>
          </a:bodyPr>
          <a:lstStyle/>
          <a:p>
            <a:r>
              <a:rPr lang="fr-FR" b="1" dirty="0">
                <a:solidFill>
                  <a:srgbClr val="00B050"/>
                </a:solidFill>
                <a:latin typeface="Cambria Math" pitchFamily="18" charset="0"/>
              </a:rPr>
              <a:t>Transferts et modifications biogéochimiques  de N, P et Si le long du continuum aquatique</a:t>
            </a:r>
          </a:p>
        </p:txBody>
      </p:sp>
      <p:sp>
        <p:nvSpPr>
          <p:cNvPr id="18457" name="Text Box 10"/>
          <p:cNvSpPr txBox="1">
            <a:spLocks noChangeArrowheads="1"/>
          </p:cNvSpPr>
          <p:nvPr/>
        </p:nvSpPr>
        <p:spPr bwMode="auto">
          <a:xfrm>
            <a:off x="6443663" y="404813"/>
            <a:ext cx="1008062" cy="646112"/>
          </a:xfrm>
          <a:prstGeom prst="rect">
            <a:avLst/>
          </a:prstGeom>
          <a:noFill/>
          <a:ln w="76200" cmpd="tri">
            <a:noFill/>
            <a:miter lim="800000"/>
            <a:headEnd/>
            <a:tailEnd/>
          </a:ln>
        </p:spPr>
        <p:txBody>
          <a:bodyPr>
            <a:spAutoFit/>
          </a:bodyPr>
          <a:lstStyle/>
          <a:p>
            <a:pPr rtl="1">
              <a:spcBef>
                <a:spcPct val="50000"/>
              </a:spcBef>
            </a:pPr>
            <a:r>
              <a:rPr lang="fr-FR" sz="3600" b="1">
                <a:solidFill>
                  <a:srgbClr val="070709"/>
                </a:solidFill>
                <a:latin typeface="Cambria Math" pitchFamily="18" charset="0"/>
                <a:sym typeface="Webdings" pitchFamily="18" charset="2"/>
              </a:rPr>
              <a:t> </a:t>
            </a:r>
            <a:r>
              <a:rPr lang="fr-FR" sz="3600" b="1">
                <a:solidFill>
                  <a:srgbClr val="00B050"/>
                </a:solidFill>
                <a:latin typeface="Cambria Math" pitchFamily="18" charset="0"/>
                <a:sym typeface="Webdings" pitchFamily="18" charset="2"/>
              </a:rPr>
              <a:t></a:t>
            </a:r>
            <a:endParaRPr lang="fr-FR" sz="3600" b="1">
              <a:solidFill>
                <a:srgbClr val="00B050"/>
              </a:solidFill>
              <a:latin typeface="Cambria Math" pitchFamily="18" charset="0"/>
            </a:endParaRPr>
          </a:p>
        </p:txBody>
      </p:sp>
      <p:sp>
        <p:nvSpPr>
          <p:cNvPr id="18458" name="Rectangle 39"/>
          <p:cNvSpPr>
            <a:spLocks noChangeArrowheads="1"/>
          </p:cNvSpPr>
          <p:nvPr/>
        </p:nvSpPr>
        <p:spPr bwMode="auto">
          <a:xfrm>
            <a:off x="5508625" y="2924175"/>
            <a:ext cx="1446213" cy="585788"/>
          </a:xfrm>
          <a:prstGeom prst="rect">
            <a:avLst/>
          </a:prstGeom>
          <a:noFill/>
          <a:ln w="9525">
            <a:noFill/>
            <a:miter lim="800000"/>
            <a:headEnd/>
            <a:tailEnd/>
          </a:ln>
        </p:spPr>
        <p:txBody>
          <a:bodyPr wrap="none">
            <a:spAutoFit/>
          </a:bodyPr>
          <a:lstStyle/>
          <a:p>
            <a:r>
              <a:rPr lang="fr-FR" sz="3200" b="1">
                <a:solidFill>
                  <a:srgbClr val="C00000"/>
                </a:solidFill>
                <a:latin typeface="Cambria Math" pitchFamily="18" charset="0"/>
                <a:sym typeface="Webdings" pitchFamily="18" charset="2"/>
              </a:rPr>
              <a:t>     </a:t>
            </a:r>
            <a:endParaRPr lang="fr-FR" sz="3200"/>
          </a:p>
        </p:txBody>
      </p:sp>
      <p:sp>
        <p:nvSpPr>
          <p:cNvPr id="18459" name="Rectangle 40"/>
          <p:cNvSpPr>
            <a:spLocks noChangeArrowheads="1"/>
          </p:cNvSpPr>
          <p:nvPr/>
        </p:nvSpPr>
        <p:spPr bwMode="auto">
          <a:xfrm>
            <a:off x="2916238" y="2135188"/>
            <a:ext cx="595312" cy="584200"/>
          </a:xfrm>
          <a:prstGeom prst="rect">
            <a:avLst/>
          </a:prstGeom>
          <a:noFill/>
          <a:ln w="9525">
            <a:noFill/>
            <a:miter lim="800000"/>
            <a:headEnd/>
            <a:tailEnd/>
          </a:ln>
        </p:spPr>
        <p:txBody>
          <a:bodyPr wrap="none">
            <a:spAutoFit/>
          </a:bodyPr>
          <a:lstStyle/>
          <a:p>
            <a:r>
              <a:rPr lang="fr-FR" sz="3200" b="1">
                <a:solidFill>
                  <a:srgbClr val="C00000"/>
                </a:solidFill>
                <a:latin typeface="Cambria Math" pitchFamily="18" charset="0"/>
                <a:sym typeface="Webdings" pitchFamily="18" charset="2"/>
              </a:rPr>
              <a:t></a:t>
            </a:r>
            <a:endParaRPr lang="fr-FR" sz="3200"/>
          </a:p>
        </p:txBody>
      </p:sp>
      <p:sp>
        <p:nvSpPr>
          <p:cNvPr id="18460" name="Text Box 10"/>
          <p:cNvSpPr txBox="1">
            <a:spLocks noChangeArrowheads="1"/>
          </p:cNvSpPr>
          <p:nvPr/>
        </p:nvSpPr>
        <p:spPr bwMode="auto">
          <a:xfrm>
            <a:off x="6659563" y="1054100"/>
            <a:ext cx="1008062" cy="646113"/>
          </a:xfrm>
          <a:prstGeom prst="rect">
            <a:avLst/>
          </a:prstGeom>
          <a:noFill/>
          <a:ln w="76200" cmpd="tri">
            <a:noFill/>
            <a:miter lim="800000"/>
            <a:headEnd/>
            <a:tailEnd/>
          </a:ln>
        </p:spPr>
        <p:txBody>
          <a:bodyPr>
            <a:spAutoFit/>
          </a:bodyPr>
          <a:lstStyle/>
          <a:p>
            <a:pPr rtl="1">
              <a:spcBef>
                <a:spcPct val="50000"/>
              </a:spcBef>
            </a:pPr>
            <a:r>
              <a:rPr lang="fr-FR" sz="3600" b="1">
                <a:solidFill>
                  <a:srgbClr val="070709"/>
                </a:solidFill>
                <a:latin typeface="Cambria Math" pitchFamily="18" charset="0"/>
                <a:sym typeface="Webdings" pitchFamily="18" charset="2"/>
              </a:rPr>
              <a:t> </a:t>
            </a:r>
            <a:r>
              <a:rPr lang="fr-FR" sz="3600" b="1">
                <a:solidFill>
                  <a:srgbClr val="00B050"/>
                </a:solidFill>
                <a:latin typeface="Cambria Math" pitchFamily="18" charset="0"/>
                <a:sym typeface="Webdings" pitchFamily="18" charset="2"/>
              </a:rPr>
              <a:t></a:t>
            </a:r>
            <a:endParaRPr lang="fr-FR" sz="3600" b="1">
              <a:solidFill>
                <a:srgbClr val="00B050"/>
              </a:solidFill>
              <a:latin typeface="Cambria Math"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5760" y="87015"/>
            <a:ext cx="4950296" cy="461665"/>
          </a:xfrm>
          <a:prstGeom prst="rect">
            <a:avLst/>
          </a:prstGeom>
          <a:solidFill>
            <a:srgbClr val="FFC000"/>
          </a:solidFill>
        </p:spPr>
        <p:txBody>
          <a:bodyPr wrap="square">
            <a:spAutoFit/>
          </a:bodyPr>
          <a:lstStyle/>
          <a:p>
            <a:r>
              <a:rPr lang="fr-FR" sz="2400" b="1" dirty="0" smtClean="0"/>
              <a:t>4</a:t>
            </a:r>
            <a:r>
              <a:rPr lang="fr-FR" sz="2400" b="1" dirty="0" smtClean="0"/>
              <a:t>. </a:t>
            </a:r>
            <a:r>
              <a:rPr lang="fr-FR" sz="2400" b="1" dirty="0" smtClean="0"/>
              <a:t>Importance des mers et des océans</a:t>
            </a:r>
            <a:endParaRPr lang="fr-FR" sz="2400" dirty="0">
              <a:solidFill>
                <a:srgbClr val="00B050"/>
              </a:solidFill>
            </a:endParaRPr>
          </a:p>
        </p:txBody>
      </p:sp>
      <p:sp>
        <p:nvSpPr>
          <p:cNvPr id="5" name="Rectangle 4"/>
          <p:cNvSpPr/>
          <p:nvPr/>
        </p:nvSpPr>
        <p:spPr>
          <a:xfrm>
            <a:off x="539552" y="1427292"/>
            <a:ext cx="7704856" cy="1569660"/>
          </a:xfrm>
          <a:prstGeom prst="rect">
            <a:avLst/>
          </a:prstGeom>
        </p:spPr>
        <p:txBody>
          <a:bodyPr wrap="square">
            <a:spAutoFit/>
          </a:bodyPr>
          <a:lstStyle/>
          <a:p>
            <a:pPr algn="just"/>
            <a:r>
              <a:rPr lang="fr-FR" sz="2400" dirty="0" smtClean="0"/>
              <a:t>    </a:t>
            </a:r>
            <a:r>
              <a:rPr lang="fr-FR" sz="2400" dirty="0" smtClean="0">
                <a:solidFill>
                  <a:srgbClr val="00B050"/>
                </a:solidFill>
                <a:sym typeface="Wingdings"/>
              </a:rPr>
              <a:t></a:t>
            </a:r>
            <a:r>
              <a:rPr lang="fr-FR" sz="2400" dirty="0" smtClean="0">
                <a:sym typeface="Wingdings"/>
              </a:rPr>
              <a:t> </a:t>
            </a:r>
            <a:r>
              <a:rPr lang="fr-FR" sz="2400" dirty="0" smtClean="0"/>
              <a:t>L'Océan mondial génère plus de 60% des services éco-systémiques qui nous permettent de vivre, à commencer par la production de la majeure partie de l'oxygène que nous respirons.</a:t>
            </a:r>
          </a:p>
        </p:txBody>
      </p:sp>
      <p:sp>
        <p:nvSpPr>
          <p:cNvPr id="6" name="Rectangle 5"/>
          <p:cNvSpPr/>
          <p:nvPr/>
        </p:nvSpPr>
        <p:spPr>
          <a:xfrm>
            <a:off x="683568" y="3356992"/>
            <a:ext cx="7920880" cy="1569660"/>
          </a:xfrm>
          <a:prstGeom prst="rect">
            <a:avLst/>
          </a:prstGeom>
        </p:spPr>
        <p:txBody>
          <a:bodyPr wrap="square">
            <a:spAutoFit/>
          </a:bodyPr>
          <a:lstStyle/>
          <a:p>
            <a:pPr algn="just"/>
            <a:r>
              <a:rPr lang="fr-FR" sz="2400" dirty="0" smtClean="0"/>
              <a:t> </a:t>
            </a:r>
            <a:r>
              <a:rPr lang="fr-FR" sz="2400" dirty="0" smtClean="0">
                <a:solidFill>
                  <a:srgbClr val="00B050"/>
                </a:solidFill>
                <a:sym typeface="Wingdings"/>
              </a:rPr>
              <a:t> </a:t>
            </a:r>
            <a:r>
              <a:rPr lang="fr-FR" sz="2400" dirty="0" smtClean="0"/>
              <a:t>L'océan est une ressource majeure, halieutique notamment, mais qui contribue à la régulation climatique et qui — via le phytoplancton — fournit et recycle environ 80 % de l'oxygène de l'air.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4673</TotalTime>
  <Words>1091</Words>
  <Application>Microsoft Office PowerPoint</Application>
  <PresentationFormat>Affichage à l'écran (4:3)</PresentationFormat>
  <Paragraphs>136</Paragraphs>
  <Slides>19</Slides>
  <Notes>1</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bouchareb</dc:creator>
  <cp:lastModifiedBy>bouchareb</cp:lastModifiedBy>
  <cp:revision>163</cp:revision>
  <dcterms:created xsi:type="dcterms:W3CDTF">2020-02-29T18:25:38Z</dcterms:created>
  <dcterms:modified xsi:type="dcterms:W3CDTF">2021-05-17T07:17:50Z</dcterms:modified>
</cp:coreProperties>
</file>