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78" r:id="rId3"/>
    <p:sldId id="286" r:id="rId4"/>
    <p:sldId id="288" r:id="rId5"/>
    <p:sldId id="289" r:id="rId6"/>
    <p:sldId id="294" r:id="rId7"/>
    <p:sldId id="290" r:id="rId8"/>
    <p:sldId id="291" r:id="rId9"/>
    <p:sldId id="281" r:id="rId10"/>
    <p:sldId id="282" r:id="rId11"/>
    <p:sldId id="292" r:id="rId12"/>
    <p:sldId id="283" r:id="rId13"/>
    <p:sldId id="293" r:id="rId14"/>
    <p:sldId id="287" r:id="rId15"/>
    <p:sldId id="295" r:id="rId16"/>
    <p:sldId id="296" r:id="rId17"/>
    <p:sldId id="297" r:id="rId18"/>
    <p:sldId id="305" r:id="rId19"/>
    <p:sldId id="306" r:id="rId20"/>
    <p:sldId id="304" r:id="rId21"/>
    <p:sldId id="314" r:id="rId22"/>
    <p:sldId id="299" r:id="rId23"/>
    <p:sldId id="307" r:id="rId24"/>
    <p:sldId id="308" r:id="rId25"/>
    <p:sldId id="309" r:id="rId26"/>
    <p:sldId id="310" r:id="rId27"/>
    <p:sldId id="311" r:id="rId28"/>
    <p:sldId id="300" r:id="rId29"/>
    <p:sldId id="301" r:id="rId30"/>
    <p:sldId id="315" r:id="rId31"/>
    <p:sldId id="312" r:id="rId32"/>
    <p:sldId id="302" r:id="rId33"/>
    <p:sldId id="317" r:id="rId34"/>
    <p:sldId id="316" r:id="rId35"/>
    <p:sldId id="313" r:id="rId36"/>
    <p:sldId id="31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2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19/02/2016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E5358-DEEF-445C-B931-3A3C5DB70FAC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FE5EE-7075-4F63-800D-B3C82659391F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800CF7-7494-43A4-B247-505A0C7BC7AF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525BA-2876-4AC4-A2BE-76793EF83CAB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E924-6D38-4DCF-9622-2B5D0277AE50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112CD-7975-4EBB-AD1A-685775106250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5E64F-E645-4674-B603-6072180321DA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BE97E-AD93-4559-82B4-8369AD64798C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4D152-3E2A-4F86-9CD7-DF21BD383E20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B429-1B5F-4EA6-87EB-BC20DB7876BB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9C8A9-CE00-45C1-AE55-A85320E1E562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DDCB29-0A4E-4CDC-A2A1-4AD888320F33}" type="datetime1">
              <a:rPr lang="fr-FR" smtClean="0"/>
              <a:pPr/>
              <a:t>19/02/2016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Infographie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79068"/>
          </a:xfrm>
        </p:spPr>
        <p:txBody>
          <a:bodyPr>
            <a:noAutofit/>
          </a:bodyPr>
          <a:lstStyle/>
          <a:p>
            <a:endParaRPr lang="fr-FR" sz="3600" dirty="0" smtClean="0"/>
          </a:p>
          <a:p>
            <a:pPr algn="ctr"/>
            <a:r>
              <a:rPr lang="fr-FR" sz="3600" dirty="0" smtClean="0"/>
              <a:t>Chapitre  </a:t>
            </a:r>
            <a:r>
              <a:rPr lang="fr-FR" sz="4400" dirty="0" smtClean="0"/>
              <a:t>04</a:t>
            </a:r>
            <a:r>
              <a:rPr lang="fr-FR" sz="5000" dirty="0" smtClean="0"/>
              <a:t> </a:t>
            </a:r>
            <a:r>
              <a:rPr lang="fr-FR" sz="3600" dirty="0" smtClean="0"/>
              <a:t>: </a:t>
            </a:r>
          </a:p>
          <a:p>
            <a:pPr algn="ctr"/>
            <a:r>
              <a:rPr lang="fr-FR" sz="4400" dirty="0" smtClean="0"/>
              <a:t>Traitement </a:t>
            </a:r>
            <a:r>
              <a:rPr lang="fr-FR" sz="4400" dirty="0" smtClean="0"/>
              <a:t>d'images</a:t>
            </a:r>
            <a:endParaRPr lang="fr-F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Traitements de base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1473324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Le contraste </a:t>
            </a:r>
            <a:r>
              <a:rPr lang="fr-FR" dirty="0" smtClean="0"/>
              <a:t>la teinte des pixels est modifiée pour rapprocher la teinte moyenne.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216" y="3531787"/>
            <a:ext cx="2499528" cy="179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984" y="3531787"/>
            <a:ext cx="2499528" cy="179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730" y="3537081"/>
            <a:ext cx="2492550" cy="17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Traitements de base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1473324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Saturation des couleurs </a:t>
            </a:r>
            <a:r>
              <a:rPr lang="fr-FR" dirty="0" smtClean="0"/>
              <a:t>: la teinte des pixels est modifiée saturer ou </a:t>
            </a:r>
            <a:r>
              <a:rPr lang="fr-FR" dirty="0" err="1" smtClean="0"/>
              <a:t>désaturer</a:t>
            </a:r>
            <a:r>
              <a:rPr lang="fr-FR" dirty="0" smtClean="0"/>
              <a:t> une couleur.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122" name="Picture 2" descr="C:\Documents and Settings\Administrateur\Bureau\img trat\nature3-d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313400"/>
            <a:ext cx="3487906" cy="261593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eur\Bureau\img trat\na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619525" cy="2643206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>
            <a:off x="4610966" y="4380208"/>
            <a:ext cx="746852" cy="2632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filtres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527048"/>
            <a:ext cx="7734134" cy="2544894"/>
          </a:xfrm>
        </p:spPr>
        <p:txBody>
          <a:bodyPr/>
          <a:lstStyle/>
          <a:p>
            <a:r>
              <a:rPr lang="fr-FR" b="1" dirty="0" smtClean="0"/>
              <a:t>Un filtre linéaire </a:t>
            </a:r>
            <a:r>
              <a:rPr lang="fr-FR" dirty="0" smtClean="0"/>
              <a:t>transforme un ensemble de données d'entrée (pixels) en un ensemble de données de sortie (pixels) selon une opération mathématique.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3846737"/>
            <a:ext cx="2187082" cy="2374986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Administrateur\Bureau\3eme cours infographie\img trat\img-flo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9008" y="3786190"/>
            <a:ext cx="2247834" cy="2436904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4004358" y="4286256"/>
            <a:ext cx="1853526" cy="12150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Opérations </a:t>
            </a:r>
          </a:p>
          <a:p>
            <a:pPr algn="ctr"/>
            <a:r>
              <a:rPr lang="fr-FR" sz="1400" dirty="0" smtClean="0"/>
              <a:t>mathématiques</a:t>
            </a:r>
            <a:endParaRPr lang="fr-FR" sz="1400" dirty="0"/>
          </a:p>
        </p:txBody>
      </p:sp>
      <p:sp>
        <p:nvSpPr>
          <p:cNvPr id="7" name="Flèche droite 6"/>
          <p:cNvSpPr/>
          <p:nvPr/>
        </p:nvSpPr>
        <p:spPr>
          <a:xfrm>
            <a:off x="3523599" y="4786322"/>
            <a:ext cx="405459" cy="2430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952491" y="4786322"/>
            <a:ext cx="405459" cy="2430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 smtClean="0">
                <a:solidFill>
                  <a:srgbClr val="FF0000"/>
                </a:solidFill>
              </a:rPr>
              <a:t>filtres : Les </a:t>
            </a:r>
            <a:r>
              <a:rPr lang="fr-FR" dirty="0" smtClean="0">
                <a:solidFill>
                  <a:srgbClr val="FF0000"/>
                </a:solidFill>
              </a:rPr>
              <a:t>flous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97325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: </a:t>
            </a:r>
            <a:r>
              <a:rPr lang="fr-FR" dirty="0" smtClean="0"/>
              <a:t>le flou gaussien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6146" name="Picture 2" descr="C:\Documents and Settings\Administrateur\Bureau\img trat\bird_f.19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2946794"/>
            <a:ext cx="3714775" cy="278608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eur\Bureau\img trat\bird_f.19272flo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46794"/>
            <a:ext cx="3714776" cy="2786082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>
            <a:off x="4714876" y="4097918"/>
            <a:ext cx="785818" cy="3312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eur\Bureau\3eme cours infographie\img trat\bird_f.19272denoi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5248"/>
            <a:ext cx="3662359" cy="274886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 smtClean="0">
                <a:solidFill>
                  <a:srgbClr val="FF0000"/>
                </a:solidFill>
              </a:rPr>
              <a:t>filtres : </a:t>
            </a:r>
            <a:r>
              <a:rPr lang="fr-FR" sz="4000" dirty="0" smtClean="0">
                <a:solidFill>
                  <a:srgbClr val="FF0000"/>
                </a:solidFill>
              </a:rPr>
              <a:t>Élimination </a:t>
            </a:r>
            <a:r>
              <a:rPr lang="fr-FR" sz="4000" dirty="0" smtClean="0">
                <a:solidFill>
                  <a:srgbClr val="FF0000"/>
                </a:solidFill>
              </a:rPr>
              <a:t>du bruit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527048"/>
            <a:ext cx="7734134" cy="125901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Bruit</a:t>
            </a:r>
            <a:r>
              <a:rPr lang="fr-FR" dirty="0" smtClean="0"/>
              <a:t> : signal “parasite” dont la distribution dans l’image est aléatoire et la plupart du temps inconnue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Picture 3" descr="C:\Documents and Settings\Administrateur\Bureau\img trat\bird_f.19272no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567" y="3143248"/>
            <a:ext cx="3645623" cy="2734216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>
            <a:off x="4786314" y="4396898"/>
            <a:ext cx="691411" cy="2465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2. </a:t>
            </a:r>
            <a:r>
              <a:rPr lang="fr-FR" sz="4000" dirty="0" smtClean="0">
                <a:solidFill>
                  <a:srgbClr val="FF0000"/>
                </a:solidFill>
              </a:rPr>
              <a:t>Extraction d’information d’une image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454515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Il existent  trois axes de recherche dans le traitement d’images pour l’extraction de connaissances :</a:t>
            </a:r>
          </a:p>
          <a:p>
            <a:pPr lvl="1">
              <a:buClrTx/>
            </a:pPr>
            <a:r>
              <a:rPr lang="fr-FR" sz="2800" dirty="0" smtClean="0"/>
              <a:t>La segmentation</a:t>
            </a:r>
          </a:p>
          <a:p>
            <a:pPr lvl="1">
              <a:buClrTx/>
            </a:pPr>
            <a:r>
              <a:rPr lang="fr-FR" sz="2800" dirty="0" smtClean="0"/>
              <a:t>La détection de conteurs</a:t>
            </a:r>
          </a:p>
          <a:p>
            <a:pPr lvl="1">
              <a:buClrTx/>
            </a:pPr>
            <a:r>
              <a:rPr lang="fr-FR" sz="2800" dirty="0" smtClean="0"/>
              <a:t>La reconnaissance des formes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segmentation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segmentation</a:t>
            </a:r>
            <a:r>
              <a:rPr lang="fr-FR" dirty="0" smtClean="0"/>
              <a:t> est un processus qui consiste à découper une image en régions connexes présentant une homogénéité selon un certain critère, comme par exemple la couleur. </a:t>
            </a:r>
          </a:p>
          <a:p>
            <a:r>
              <a:rPr lang="fr-FR" b="1" dirty="0" smtClean="0"/>
              <a:t>L'intérêt</a:t>
            </a:r>
            <a:r>
              <a:rPr lang="fr-FR" dirty="0" smtClean="0"/>
              <a:t>  de   ces   régions   est  de  pouvoir les  manipuler  en  suite  via  des  traitements  de  haut  niveau  pour  extraire  des  caractéristiques  de  forme,  de  position,  de  taille, </a:t>
            </a:r>
            <a:r>
              <a:rPr lang="fr-FR" dirty="0" err="1" smtClean="0"/>
              <a:t>etc</a:t>
            </a:r>
            <a:r>
              <a:rPr lang="fr-FR" dirty="0" smtClean="0"/>
              <a:t>….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Exemple de la segmentation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527048"/>
            <a:ext cx="7734134" cy="90182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Segmentation de l’image en zones de même couleur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9"/>
            <a:ext cx="3214710" cy="32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86058"/>
            <a:ext cx="3214710" cy="322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droite 6"/>
          <p:cNvSpPr/>
          <p:nvPr/>
        </p:nvSpPr>
        <p:spPr>
          <a:xfrm>
            <a:off x="4429124" y="4214818"/>
            <a:ext cx="1214446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Détection de contours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détection de contours</a:t>
            </a:r>
            <a:r>
              <a:rPr lang="fr-FR" dirty="0" smtClean="0"/>
              <a:t> est de repérer les points d'une image numérique qui correspondent à un changement brutal de l'intensité lumineuse. Ces changements dans les propriétés apparaissent dans:</a:t>
            </a:r>
          </a:p>
          <a:p>
            <a:pPr lvl="1">
              <a:buClrTx/>
            </a:pPr>
            <a:r>
              <a:rPr lang="fr-FR" dirty="0" smtClean="0"/>
              <a:t>Discontinuités dans la profondeur, </a:t>
            </a:r>
          </a:p>
          <a:p>
            <a:pPr lvl="1">
              <a:buClrTx/>
            </a:pPr>
            <a:r>
              <a:rPr lang="fr-FR" dirty="0" smtClean="0"/>
              <a:t>Orientation d'une surface, </a:t>
            </a:r>
          </a:p>
          <a:p>
            <a:pPr lvl="1">
              <a:buClrTx/>
            </a:pPr>
            <a:r>
              <a:rPr lang="fr-FR" dirty="0" smtClean="0"/>
              <a:t>Les propriétés d'un matériel </a:t>
            </a:r>
          </a:p>
          <a:p>
            <a:pPr lvl="1">
              <a:buClrTx/>
            </a:pPr>
            <a:r>
              <a:rPr lang="fr-FR" dirty="0" smtClean="0"/>
              <a:t>L'éclairage d'une scène.</a:t>
            </a:r>
          </a:p>
          <a:p>
            <a:pPr lvl="1">
              <a:buClrTx/>
            </a:pPr>
            <a:r>
              <a:rPr lang="fr-FR" dirty="0" smtClean="0"/>
              <a:t>Changement de couleurs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Détection de contours (2)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901820"/>
          </a:xfrm>
        </p:spPr>
        <p:txBody>
          <a:bodyPr/>
          <a:lstStyle/>
          <a:p>
            <a:r>
              <a:rPr lang="fr-FR" dirty="0" smtClean="0"/>
              <a:t>Exemple: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989" y="2500306"/>
            <a:ext cx="66847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Traitement d’images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527048"/>
            <a:ext cx="7591258" cy="4759472"/>
          </a:xfrm>
        </p:spPr>
        <p:txBody>
          <a:bodyPr/>
          <a:lstStyle/>
          <a:p>
            <a:pPr algn="just"/>
            <a:r>
              <a:rPr lang="fr-FR" sz="3200" dirty="0" smtClean="0"/>
              <a:t>Le </a:t>
            </a:r>
            <a:r>
              <a:rPr lang="fr-FR" sz="3200" b="1" dirty="0" smtClean="0"/>
              <a:t>traitement d'images</a:t>
            </a:r>
            <a:r>
              <a:rPr lang="fr-FR" sz="3200" dirty="0" smtClean="0"/>
              <a:t> désigne une discipline de l'informatique et des mathématiques appliquées qui étudie les images numériques et leurs transformations, dans le but: </a:t>
            </a:r>
          </a:p>
          <a:p>
            <a:pPr lvl="1">
              <a:buClrTx/>
            </a:pPr>
            <a:r>
              <a:rPr lang="fr-FR" sz="2800" dirty="0" smtClean="0"/>
              <a:t> </a:t>
            </a:r>
            <a:r>
              <a:rPr lang="fr-FR" sz="2800" dirty="0" smtClean="0"/>
              <a:t>d'améliorer la  </a:t>
            </a:r>
            <a:r>
              <a:rPr lang="fr-FR" sz="2800" dirty="0" smtClean="0"/>
              <a:t>qualité </a:t>
            </a:r>
            <a:r>
              <a:rPr lang="fr-FR" sz="2800" dirty="0" smtClean="0"/>
              <a:t>des images;</a:t>
            </a:r>
            <a:endParaRPr lang="fr-FR" sz="2800" dirty="0" smtClean="0"/>
          </a:p>
          <a:p>
            <a:pPr lvl="1">
              <a:buClrTx/>
            </a:pPr>
            <a:r>
              <a:rPr lang="fr-FR" sz="2800" dirty="0" smtClean="0"/>
              <a:t>d’extraire </a:t>
            </a:r>
            <a:r>
              <a:rPr lang="fr-FR" sz="2800" dirty="0" smtClean="0"/>
              <a:t>de l'information.</a:t>
            </a:r>
          </a:p>
          <a:p>
            <a:pPr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Reconnaissance des formes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483091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reconnaissance de formes</a:t>
            </a:r>
            <a:r>
              <a:rPr lang="fr-FR" dirty="0" smtClean="0"/>
              <a:t>  est un ensemble de techniques et méthodes visant à identifier des </a:t>
            </a:r>
            <a:r>
              <a:rPr lang="fr-FR" i="1" dirty="0" smtClean="0"/>
              <a:t>motifs</a:t>
            </a:r>
            <a:r>
              <a:rPr lang="fr-FR" dirty="0" smtClean="0"/>
              <a:t> (formes) à partir d’images afin de prendre une décision dépendant de la catégorie a attribuée à ce motif. </a:t>
            </a:r>
          </a:p>
          <a:p>
            <a:r>
              <a:rPr lang="fr-FR" dirty="0" smtClean="0"/>
              <a:t>Les </a:t>
            </a:r>
            <a:r>
              <a:rPr lang="fr-FR" i="1" dirty="0" smtClean="0"/>
              <a:t>formes</a:t>
            </a:r>
            <a:r>
              <a:rPr lang="fr-FR" dirty="0" smtClean="0"/>
              <a:t> ou </a:t>
            </a:r>
            <a:r>
              <a:rPr lang="fr-FR" i="1" dirty="0" smtClean="0"/>
              <a:t>motifs</a:t>
            </a:r>
            <a:r>
              <a:rPr lang="fr-FR" dirty="0" smtClean="0"/>
              <a:t> à reconnaître peuvent être de nature très variée selon le contenu de l’image:</a:t>
            </a:r>
          </a:p>
          <a:p>
            <a:pPr lvl="1"/>
            <a:r>
              <a:rPr lang="fr-FR" dirty="0" smtClean="0"/>
              <a:t>Images simples : code barre, empreinte, manuscrite…</a:t>
            </a:r>
          </a:p>
          <a:p>
            <a:pPr lvl="1"/>
            <a:r>
              <a:rPr lang="fr-FR" dirty="0" smtClean="0"/>
              <a:t>images médicales (rayon X, EEG, IRM...) </a:t>
            </a:r>
          </a:p>
          <a:p>
            <a:pPr lvl="1"/>
            <a:r>
              <a:rPr lang="fr-FR" dirty="0" smtClean="0"/>
              <a:t>images satellitaires</a:t>
            </a:r>
          </a:p>
          <a:p>
            <a:pPr lvl="1"/>
            <a:r>
              <a:rPr lang="fr-FR" dirty="0" smtClean="0"/>
              <a:t>Images de paysages ….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Exemple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40175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Reconnaissance automatique des objets réels dans une image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026" name="Picture 2" descr="C:\Documents and Settings\Administrateur\Bureau\3eme cours infographie\img trat\object-recogn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7643866" cy="309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Applications(1)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2402018"/>
          </a:xfrm>
        </p:spPr>
        <p:txBody>
          <a:bodyPr/>
          <a:lstStyle/>
          <a:p>
            <a:r>
              <a:rPr lang="fr-FR" dirty="0" smtClean="0"/>
              <a:t>La robotique et la vision artificielle: </a:t>
            </a:r>
          </a:p>
          <a:p>
            <a:pPr lvl="1"/>
            <a:r>
              <a:rPr lang="fr-FR" dirty="0" smtClean="0"/>
              <a:t>Conduite automatique</a:t>
            </a:r>
          </a:p>
          <a:p>
            <a:pPr lvl="1"/>
            <a:r>
              <a:rPr lang="fr-FR" dirty="0" smtClean="0"/>
              <a:t>Détection des obstacles</a:t>
            </a:r>
          </a:p>
          <a:p>
            <a:pPr lvl="1"/>
            <a:r>
              <a:rPr lang="fr-FR" dirty="0" smtClean="0"/>
              <a:t>Reconnaissance des formes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961" y="3858391"/>
            <a:ext cx="3237477" cy="242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62" y="3857628"/>
            <a:ext cx="3905218" cy="242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Applications(2)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197339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reconnaissance de l’écriture manuscrite</a:t>
            </a:r>
            <a:r>
              <a:rPr lang="fr-FR" dirty="0" smtClean="0"/>
              <a:t> a pour but de traduire un texte écrit en un texte codé numériquement.</a:t>
            </a:r>
          </a:p>
          <a:p>
            <a:pPr lvl="1"/>
            <a:r>
              <a:rPr lang="fr-FR" dirty="0" smtClean="0"/>
              <a:t>Reconnaissance des adresses postaux manuscrites 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pSp>
        <p:nvGrpSpPr>
          <p:cNvPr id="11" name="Groupe 10"/>
          <p:cNvGrpSpPr/>
          <p:nvPr/>
        </p:nvGrpSpPr>
        <p:grpSpPr>
          <a:xfrm>
            <a:off x="1381102" y="3539676"/>
            <a:ext cx="4048154" cy="1955106"/>
            <a:chOff x="785786" y="3357562"/>
            <a:chExt cx="5819775" cy="296227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3357562"/>
              <a:ext cx="5819775" cy="29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714744" y="4214818"/>
              <a:ext cx="1785950" cy="128588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7224" y="3357562"/>
              <a:ext cx="2643206" cy="15716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0562" y="5214950"/>
              <a:ext cx="2071702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1"/>
                  </a:solidFill>
                </a:rPr>
                <a:t>Adresse d’envoi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7224" y="5000636"/>
              <a:ext cx="2714644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Adresse de retour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04406"/>
            <a:ext cx="3643338" cy="18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(3)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527048"/>
            <a:ext cx="7734134" cy="758944"/>
          </a:xfrm>
        </p:spPr>
        <p:txBody>
          <a:bodyPr/>
          <a:lstStyle/>
          <a:p>
            <a:r>
              <a:rPr lang="fr-FR" dirty="0" smtClean="0"/>
              <a:t>Lecteur de code barre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10246" name="Picture 6" descr="http://www.barcode-controls.com/image/barcodeexamp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10068"/>
            <a:ext cx="3571900" cy="2527695"/>
          </a:xfrm>
          <a:prstGeom prst="rect">
            <a:avLst/>
          </a:prstGeom>
          <a:noFill/>
        </p:spPr>
      </p:pic>
      <p:pic>
        <p:nvPicPr>
          <p:cNvPr id="12290" name="Picture 2" descr="http://www.businessgonelive.com/wordpress/wp-content/uploads/2010/05/barcode2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1229" y="2690181"/>
            <a:ext cx="3182209" cy="2613128"/>
          </a:xfrm>
          <a:prstGeom prst="rect">
            <a:avLst/>
          </a:prstGeom>
          <a:noFill/>
        </p:spPr>
      </p:pic>
      <p:pic>
        <p:nvPicPr>
          <p:cNvPr id="10242" name="Picture 2" descr="http://www.barcodeman.com/altek/simple/sim6a-b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169354"/>
            <a:ext cx="3571900" cy="240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(4)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27048"/>
            <a:ext cx="7519820" cy="830382"/>
          </a:xfrm>
        </p:spPr>
        <p:txBody>
          <a:bodyPr>
            <a:normAutofit fontScale="92500"/>
          </a:bodyPr>
          <a:lstStyle/>
          <a:p>
            <a:r>
              <a:rPr lang="fr-FR" sz="3000" dirty="0" smtClean="0"/>
              <a:t>Lecteur d’empreinte pour le contrôle d’ Accès </a:t>
            </a:r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43010" name="AutoShape 2" descr="http://www.ac.eu.org/local/cache-vignettes/L336xH450/empreinte-digitale2-a485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2" name="AutoShape 4" descr="http://www.ac.eu.org/local/cache-vignettes/L336xH450/empreinte-digitale2-a485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3015" name="Picture 7" descr="http://t3.gstatic.com/images?q=tbn:ANd9GcQ6yJ3sbaGcG-aRS5ArY5WuYwRigm38qUX-DxVqnWCHqLHziDEW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016" y="2914118"/>
            <a:ext cx="2352852" cy="2911945"/>
          </a:xfrm>
          <a:prstGeom prst="rect">
            <a:avLst/>
          </a:prstGeom>
          <a:noFill/>
        </p:spPr>
      </p:pic>
      <p:pic>
        <p:nvPicPr>
          <p:cNvPr id="43017" name="Picture 9" descr="http://t2.gstatic.com/images?q=tbn:ANd9GcStLRq8aPYPVY4RzTTemGl_XHbRSS998Z6ghZ8rDPy4o2h5lYx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10746"/>
            <a:ext cx="3839217" cy="2875708"/>
          </a:xfrm>
          <a:prstGeom prst="rect">
            <a:avLst/>
          </a:prstGeom>
          <a:noFill/>
        </p:spPr>
      </p:pic>
      <p:pic>
        <p:nvPicPr>
          <p:cNvPr id="43013" name="Picture 5" descr="C:\Documents and Settings\Administrateur\Bureau\empreinte-digitale2-a485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205096"/>
            <a:ext cx="1643074" cy="220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(5)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285860"/>
            <a:ext cx="7805572" cy="1044696"/>
          </a:xfrm>
        </p:spPr>
        <p:txBody>
          <a:bodyPr/>
          <a:lstStyle/>
          <a:p>
            <a:r>
              <a:rPr lang="fr-FR" dirty="0" smtClean="0"/>
              <a:t>Contrôle </a:t>
            </a:r>
            <a:r>
              <a:rPr lang="fr-FR" dirty="0" smtClean="0"/>
              <a:t>d’accès </a:t>
            </a:r>
            <a:r>
              <a:rPr lang="fr-FR" dirty="0" smtClean="0"/>
              <a:t>biométrique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44036" name="Picture 4" descr="http://siliconvalleysleuth.co.uk/photos/uncategorized/iris_scan_s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476" y="2407873"/>
            <a:ext cx="3165524" cy="2338674"/>
          </a:xfrm>
          <a:prstGeom prst="rect">
            <a:avLst/>
          </a:prstGeom>
          <a:noFill/>
        </p:spPr>
      </p:pic>
      <p:pic>
        <p:nvPicPr>
          <p:cNvPr id="44038" name="Picture 6" descr="http://t3.gstatic.com/images?q=tbn:ANd9GcRb2VDaqEhl8zBS4-B0Z0DTbuIWcG6NsI4x4uK-7Glc2ND70Jax0c5mYJ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13385"/>
            <a:ext cx="3786214" cy="2387368"/>
          </a:xfrm>
          <a:prstGeom prst="rect">
            <a:avLst/>
          </a:prstGeom>
          <a:noFill/>
        </p:spPr>
      </p:pic>
      <p:pic>
        <p:nvPicPr>
          <p:cNvPr id="44034" name="Picture 2" descr="http://cdn.trendhunterstatic.com/thumbs/biometric-eye-scan-distinctive-fingerprint-identification-iris-id-passpor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4097" y="4000504"/>
            <a:ext cx="2082349" cy="1823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(6)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27048"/>
            <a:ext cx="7519820" cy="758944"/>
          </a:xfrm>
        </p:spPr>
        <p:txBody>
          <a:bodyPr/>
          <a:lstStyle/>
          <a:p>
            <a:r>
              <a:rPr lang="fr-FR" dirty="0" smtClean="0"/>
              <a:t>Reconnaissance faciale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45058" name="Picture 2" descr="http://t0.gstatic.com/images?q=tbn:ANd9GcRE6wz_SWpALfGr-B9jAy_qj2Kuyj9YCzHkUjfvmBIUUsral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3336581" cy="2499216"/>
          </a:xfrm>
          <a:prstGeom prst="rect">
            <a:avLst/>
          </a:prstGeom>
          <a:noFill/>
        </p:spPr>
      </p:pic>
      <p:pic>
        <p:nvPicPr>
          <p:cNvPr id="45060" name="Picture 4" descr="http://www.cs.sfu.ca/~haoz/pubs/images/li_zhang_crv06_tea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4143404" cy="2876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Contrôle industriel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Contrôle qualité produit</a:t>
            </a:r>
          </a:p>
          <a:p>
            <a:r>
              <a:rPr lang="fr-FR" dirty="0" smtClean="0"/>
              <a:t>Surveillance de matériel, détection de défauts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143248"/>
            <a:ext cx="3143272" cy="2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C:\Documents and Settings\Administrateur\Bureau\STEEL &amp; INDUSTRIAL APPLICATIONs_files\SRR_RingCheckQualit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43248"/>
            <a:ext cx="3071834" cy="245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Télédétection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/>
          <a:lstStyle/>
          <a:p>
            <a:r>
              <a:rPr lang="fr-FR" dirty="0" smtClean="0"/>
              <a:t>Surveillance (détection de changements, mouvements, poursuites).</a:t>
            </a:r>
          </a:p>
          <a:p>
            <a:r>
              <a:rPr lang="fr-FR" dirty="0" smtClean="0"/>
              <a:t>Prévision météo par analyse des images satellitaires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Amélioration des images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Amélioration</a:t>
            </a:r>
            <a:r>
              <a:rPr lang="fr-FR" sz="3200" dirty="0" smtClean="0"/>
              <a:t> : augmenter la qualité de la perception visuelle d’une image</a:t>
            </a:r>
          </a:p>
          <a:p>
            <a:r>
              <a:rPr lang="fr-FR" sz="3200" b="1" dirty="0" smtClean="0"/>
              <a:t>Restauration</a:t>
            </a:r>
            <a:r>
              <a:rPr lang="fr-FR" sz="3200" dirty="0" smtClean="0"/>
              <a:t> : compenser les dégradations (bruit, </a:t>
            </a:r>
            <a:r>
              <a:rPr lang="fr-FR" sz="3200" dirty="0" err="1" smtClean="0"/>
              <a:t>ﬂou</a:t>
            </a:r>
            <a:r>
              <a:rPr lang="fr-FR" sz="3200" dirty="0" smtClean="0"/>
              <a:t>, ...).</a:t>
            </a:r>
          </a:p>
          <a:p>
            <a:r>
              <a:rPr lang="fr-FR" sz="3200" b="1" dirty="0" smtClean="0"/>
              <a:t>Création des effets artistiques : </a:t>
            </a:r>
            <a:r>
              <a:rPr lang="fr-FR" sz="3200" dirty="0" smtClean="0"/>
              <a:t>photographie, publicité…..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: Télédétection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118757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Cartographie (aménagement du territoire, problématiques agricoles, observation de la terre et protection de l’environnement,…)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50180" name="Picture 4" descr="SATELITE-LOGO.gif (5005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2755568"/>
            <a:ext cx="3071834" cy="3454725"/>
          </a:xfrm>
          <a:prstGeom prst="rect">
            <a:avLst/>
          </a:prstGeom>
          <a:noFill/>
        </p:spPr>
      </p:pic>
      <p:pic>
        <p:nvPicPr>
          <p:cNvPr id="50182" name="Picture 6" descr="http://www.informatics.org/gorilla/virbelgms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89603"/>
            <a:ext cx="2571768" cy="1928827"/>
          </a:xfrm>
          <a:prstGeom prst="rect">
            <a:avLst/>
          </a:prstGeom>
          <a:noFill/>
        </p:spPr>
      </p:pic>
      <p:pic>
        <p:nvPicPr>
          <p:cNvPr id="50184" name="Picture 8" descr="http://www.stcnet.com/images_template/pic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72008"/>
            <a:ext cx="2571768" cy="1923331"/>
          </a:xfrm>
          <a:prstGeom prst="rect">
            <a:avLst/>
          </a:prstGeom>
          <a:noFill/>
        </p:spPr>
      </p:pic>
      <p:sp>
        <p:nvSpPr>
          <p:cNvPr id="9" name="Flèche droite 8"/>
          <p:cNvSpPr/>
          <p:nvPr/>
        </p:nvSpPr>
        <p:spPr>
          <a:xfrm>
            <a:off x="4643438" y="3506390"/>
            <a:ext cx="1143008" cy="208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643438" y="5220902"/>
            <a:ext cx="1071570" cy="208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Image météo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1044696"/>
          </a:xfrm>
        </p:spPr>
        <p:txBody>
          <a:bodyPr/>
          <a:lstStyle/>
          <a:p>
            <a:r>
              <a:rPr lang="fr-FR" dirty="0" smtClean="0"/>
              <a:t>Prévision météo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46082" name="Picture 2" descr="http://t2.gstatic.com/images?q=tbn:ANd9GcTUomQoq6hsnj2lGsH6OdgxGbFCcOLhjkI8agu64RpSl9HdNiy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21542"/>
            <a:ext cx="3500462" cy="2621969"/>
          </a:xfrm>
          <a:prstGeom prst="rect">
            <a:avLst/>
          </a:prstGeom>
          <a:noFill/>
        </p:spPr>
      </p:pic>
      <p:pic>
        <p:nvPicPr>
          <p:cNvPr id="46084" name="Picture 4" descr="http://t2.gstatic.com/images?q=tbn:ANd9GcTxgk_OGj6TElet29OLTaSGRQBEJKAFdnysXYrUpDda7oyN_5aV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21542"/>
            <a:ext cx="3500462" cy="2621969"/>
          </a:xfrm>
          <a:prstGeom prst="rect">
            <a:avLst/>
          </a:prstGeom>
          <a:noFill/>
        </p:spPr>
      </p:pic>
      <p:pic>
        <p:nvPicPr>
          <p:cNvPr id="46086" name="Picture 6" descr="http://t0.gstatic.com/images?q=tbn:ANd9GcTrV6zCKsgV_p2WIG9C6Yt9oQwAD5S1xcngd8T_K8Y7FGWluu_P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06530"/>
            <a:ext cx="2382755" cy="178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Vidéo surveillance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357298"/>
            <a:ext cx="7734134" cy="687506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Vidéo-surveillance</a:t>
            </a:r>
            <a:r>
              <a:rPr lang="fr-FR" dirty="0" smtClean="0"/>
              <a:t> : Détection de mouvement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13314" name="Picture 2" descr="http://www.ayconetworks.com/images/video%20surveillance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07" y="2214555"/>
            <a:ext cx="1941993" cy="2193588"/>
          </a:xfrm>
          <a:prstGeom prst="rect">
            <a:avLst/>
          </a:prstGeom>
          <a:noFill/>
        </p:spPr>
      </p:pic>
      <p:pic>
        <p:nvPicPr>
          <p:cNvPr id="13316" name="Picture 4" descr="http://img.brothersoft.com/screenshots/softimage/v/video_surveillance_software-123393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8707" y="2214554"/>
            <a:ext cx="5357849" cy="3790679"/>
          </a:xfrm>
          <a:prstGeom prst="rect">
            <a:avLst/>
          </a:prstGeom>
          <a:noFill/>
        </p:spPr>
      </p:pic>
      <p:pic>
        <p:nvPicPr>
          <p:cNvPr id="13318" name="Picture 6" descr="http://t0.gstatic.com/images?q=tbn:ANd9GcTxU-sv9-xbG9QDqjx64Txd95Ni-C-Ak4clLCIYm_9tiXAqiB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15909"/>
            <a:ext cx="1964292" cy="149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Enseignement assistée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85852" y="1527048"/>
            <a:ext cx="7519820" cy="75894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Formation des chirurgiens en réalité virtuelle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52226" name="Picture 2" descr="http://www-kismet.iai.fzk.de/TRAINER/images/mict_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12624"/>
            <a:ext cx="4214842" cy="2830950"/>
          </a:xfrm>
          <a:prstGeom prst="rect">
            <a:avLst/>
          </a:prstGeom>
          <a:noFill/>
        </p:spPr>
      </p:pic>
      <p:pic>
        <p:nvPicPr>
          <p:cNvPr id="52228" name="Picture 4" descr="http://img.weburbanist.com/wp-content/uploads/2010/03/Virtual-Reality-Medic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85992"/>
            <a:ext cx="3145404" cy="39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Chirurgie assistée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1538" y="1527048"/>
            <a:ext cx="7734134" cy="830382"/>
          </a:xfrm>
        </p:spPr>
        <p:txBody>
          <a:bodyPr/>
          <a:lstStyle/>
          <a:p>
            <a:r>
              <a:rPr lang="fr-FR" dirty="0" smtClean="0"/>
              <a:t>Chirurgie assistée par ordinateur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51202" name="Picture 2" descr="Chirurgie assistée par ordinat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28868"/>
            <a:ext cx="3857652" cy="3857652"/>
          </a:xfrm>
          <a:prstGeom prst="rect">
            <a:avLst/>
          </a:prstGeom>
          <a:noFill/>
        </p:spPr>
      </p:pic>
      <p:pic>
        <p:nvPicPr>
          <p:cNvPr id="51204" name="Picture 4" descr="http://urologie-chu-mondor.aphp.fr/_Images/lob_a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39662"/>
            <a:ext cx="3857652" cy="2603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Scanner médical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357298"/>
            <a:ext cx="7591258" cy="830382"/>
          </a:xfrm>
        </p:spPr>
        <p:txBody>
          <a:bodyPr/>
          <a:lstStyle/>
          <a:p>
            <a:r>
              <a:rPr lang="fr-FR" dirty="0" smtClean="0"/>
              <a:t>Scanner : aide au diagnostique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47106" name="Picture 2" descr="http://t0.gstatic.com/images?q=tbn:ANd9GcRIh-Ja2rH0wgwc-5YsuDc4sDPRaEFEHERJvzc2eWSTD-xgG4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4845154" cy="3143272"/>
          </a:xfrm>
          <a:prstGeom prst="rect">
            <a:avLst/>
          </a:prstGeom>
          <a:noFill/>
        </p:spPr>
      </p:pic>
      <p:pic>
        <p:nvPicPr>
          <p:cNvPr id="47108" name="Picture 4" descr="http://t2.gstatic.com/images?q=tbn:ANd9GcSkujIOOHljNXBCYwWoBjLrkMUw22Gvb8ChSscvXTPHX4ykdcbD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500462" cy="253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3000372"/>
            <a:ext cx="5143536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Questions ?????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Amélioration </a:t>
            </a:r>
            <a:r>
              <a:rPr lang="fr-FR" sz="3600" dirty="0" smtClean="0">
                <a:solidFill>
                  <a:srgbClr val="FF0000"/>
                </a:solidFill>
              </a:rPr>
              <a:t>des </a:t>
            </a:r>
            <a:r>
              <a:rPr lang="fr-FR" sz="3600" dirty="0" smtClean="0">
                <a:solidFill>
                  <a:srgbClr val="FF0000"/>
                </a:solidFill>
              </a:rPr>
              <a:t>images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14348" y="1571612"/>
            <a:ext cx="7985024" cy="75894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Exemple :Réglage de la luminosité et contraste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026" name="Picture 2" descr="C:\Documents and Settings\Administrateur\Bureau\img trat\beforeafte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857916" cy="4071966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>
            <a:off x="4143372" y="4000504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Restauration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1026" name="Picture 2" descr="C:\Documents and Settings\Administrateur\Bureau\3eme cours infographie\img trat\photoshop-CS5-tuto-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7161874" cy="4644029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>
            <a:off x="4786314" y="364331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Coloration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photoshop-CS5-tuto-color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1871662"/>
            <a:ext cx="6096000" cy="3952875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5" name="Flèche droite 4"/>
          <p:cNvSpPr/>
          <p:nvPr/>
        </p:nvSpPr>
        <p:spPr>
          <a:xfrm>
            <a:off x="4286248" y="3429000"/>
            <a:ext cx="642942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Effets artistiques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214414" y="1527048"/>
            <a:ext cx="7591258" cy="901820"/>
          </a:xfrm>
        </p:spPr>
        <p:txBody>
          <a:bodyPr/>
          <a:lstStyle/>
          <a:p>
            <a:r>
              <a:rPr lang="fr-FR" b="1" dirty="0" smtClean="0"/>
              <a:t>Exemple: </a:t>
            </a:r>
            <a:r>
              <a:rPr lang="fr-FR" dirty="0" smtClean="0"/>
              <a:t>Peinture au couteau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3074" name="Picture 2" descr="C:\Documents and Settings\Administrateur\Bureau\img trat\00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8"/>
            <a:ext cx="3486503" cy="227494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eur\Bureau\img trat\0000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421" y="3143248"/>
            <a:ext cx="3486503" cy="2274943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>
            <a:off x="4772355" y="4214818"/>
            <a:ext cx="672503" cy="2404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Effets spéciaux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4099" name="Picture 3" descr="C:\Documents and Settings\Administrateur\Bureau\img trat\effet-photosh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6143668" cy="4009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Traitements de base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27048"/>
            <a:ext cx="7358114" cy="1687638"/>
          </a:xfrm>
        </p:spPr>
        <p:txBody>
          <a:bodyPr>
            <a:normAutofit/>
          </a:bodyPr>
          <a:lstStyle/>
          <a:p>
            <a:r>
              <a:rPr lang="fr-FR" b="1" dirty="0" smtClean="0"/>
              <a:t>La luminosité </a:t>
            </a:r>
            <a:r>
              <a:rPr lang="fr-FR" dirty="0" smtClean="0"/>
              <a:t>La teinte des pixels est modifiée de manière à assombrir ou à éclaircir l'image.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2387761" cy="17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716305"/>
            <a:ext cx="2387761" cy="17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14752"/>
            <a:ext cx="2387761" cy="17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821</TotalTime>
  <Words>687</Words>
  <PresentationFormat>Affichage à l'écran (4:3)</PresentationFormat>
  <Paragraphs>135</Paragraphs>
  <Slides>36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Solstice</vt:lpstr>
      <vt:lpstr>Infographie</vt:lpstr>
      <vt:lpstr>Traitement d’images</vt:lpstr>
      <vt:lpstr>Amélioration des images</vt:lpstr>
      <vt:lpstr>Amélioration des images </vt:lpstr>
      <vt:lpstr>Restauration</vt:lpstr>
      <vt:lpstr>Coloration</vt:lpstr>
      <vt:lpstr>Effets artistiques</vt:lpstr>
      <vt:lpstr>Effets spéciaux </vt:lpstr>
      <vt:lpstr>Traitements de base</vt:lpstr>
      <vt:lpstr>Traitements de base</vt:lpstr>
      <vt:lpstr>Traitements de base</vt:lpstr>
      <vt:lpstr>Les filtres</vt:lpstr>
      <vt:lpstr>Les filtres : Les flous </vt:lpstr>
      <vt:lpstr>Les filtres : Élimination du bruit</vt:lpstr>
      <vt:lpstr>2. Extraction d’information d’une image</vt:lpstr>
      <vt:lpstr>La segmentation</vt:lpstr>
      <vt:lpstr>Exemple de la segmentation</vt:lpstr>
      <vt:lpstr>Détection de contours</vt:lpstr>
      <vt:lpstr>Détection de contours (2)</vt:lpstr>
      <vt:lpstr>Reconnaissance des formes</vt:lpstr>
      <vt:lpstr>Exemple</vt:lpstr>
      <vt:lpstr>Les Applications(1)</vt:lpstr>
      <vt:lpstr>Les Applications(2)</vt:lpstr>
      <vt:lpstr>Application (3)</vt:lpstr>
      <vt:lpstr>Application (4)</vt:lpstr>
      <vt:lpstr>Application (5)</vt:lpstr>
      <vt:lpstr>Application (6) </vt:lpstr>
      <vt:lpstr>Contrôle industriel</vt:lpstr>
      <vt:lpstr>Télédétection</vt:lpstr>
      <vt:lpstr>Application : Télédétection</vt:lpstr>
      <vt:lpstr>Image météo</vt:lpstr>
      <vt:lpstr>Vidéo surveillance </vt:lpstr>
      <vt:lpstr>Enseignement assistée</vt:lpstr>
      <vt:lpstr>Chirurgie assistée</vt:lpstr>
      <vt:lpstr>Scanner médical</vt:lpstr>
      <vt:lpstr>Questions ?????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Sami</cp:lastModifiedBy>
  <cp:revision>250</cp:revision>
  <dcterms:modified xsi:type="dcterms:W3CDTF">2016-02-19T15:59:24Z</dcterms:modified>
</cp:coreProperties>
</file>