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43" r:id="rId2"/>
    <p:sldId id="385" r:id="rId3"/>
    <p:sldId id="367" r:id="rId4"/>
    <p:sldId id="386" r:id="rId5"/>
    <p:sldId id="387" r:id="rId6"/>
    <p:sldId id="388" r:id="rId7"/>
    <p:sldId id="365" r:id="rId8"/>
    <p:sldId id="368" r:id="rId9"/>
    <p:sldId id="369" r:id="rId10"/>
    <p:sldId id="370" r:id="rId11"/>
    <p:sldId id="371" r:id="rId12"/>
    <p:sldId id="383" r:id="rId13"/>
    <p:sldId id="373" r:id="rId14"/>
    <p:sldId id="374" r:id="rId15"/>
    <p:sldId id="375" r:id="rId16"/>
    <p:sldId id="376" r:id="rId17"/>
    <p:sldId id="377" r:id="rId18"/>
    <p:sldId id="378" r:id="rId19"/>
    <p:sldId id="379" r:id="rId20"/>
    <p:sldId id="380" r:id="rId21"/>
    <p:sldId id="381" r:id="rId22"/>
    <p:sldId id="382" r:id="rId23"/>
    <p:sldId id="389" r:id="rId24"/>
  </p:sldIdLst>
  <p:sldSz cx="9144000" cy="6858000" type="screen4x3"/>
  <p:notesSz cx="6742113" cy="9872663"/>
  <p:defaultTextStyle>
    <a:defPPr>
      <a:defRPr lang="fr-FR"/>
    </a:defPPr>
    <a:lvl1pPr algn="l" rtl="0" fontAlgn="base">
      <a:spcBef>
        <a:spcPct val="0"/>
      </a:spcBef>
      <a:spcAft>
        <a:spcPct val="0"/>
      </a:spcAft>
      <a:defRPr b="1" kern="1200">
        <a:solidFill>
          <a:schemeClr val="bg1"/>
        </a:solidFill>
        <a:latin typeface="Times New Roman" pitchFamily="18" charset="0"/>
        <a:ea typeface="+mn-ea"/>
        <a:cs typeface="Times New Roman" pitchFamily="18" charset="0"/>
      </a:defRPr>
    </a:lvl1pPr>
    <a:lvl2pPr marL="457200" algn="l" rtl="0" fontAlgn="base">
      <a:spcBef>
        <a:spcPct val="0"/>
      </a:spcBef>
      <a:spcAft>
        <a:spcPct val="0"/>
      </a:spcAft>
      <a:defRPr b="1" kern="1200">
        <a:solidFill>
          <a:schemeClr val="bg1"/>
        </a:solidFill>
        <a:latin typeface="Times New Roman" pitchFamily="18" charset="0"/>
        <a:ea typeface="+mn-ea"/>
        <a:cs typeface="Times New Roman" pitchFamily="18" charset="0"/>
      </a:defRPr>
    </a:lvl2pPr>
    <a:lvl3pPr marL="914400" algn="l" rtl="0" fontAlgn="base">
      <a:spcBef>
        <a:spcPct val="0"/>
      </a:spcBef>
      <a:spcAft>
        <a:spcPct val="0"/>
      </a:spcAft>
      <a:defRPr b="1" kern="1200">
        <a:solidFill>
          <a:schemeClr val="bg1"/>
        </a:solidFill>
        <a:latin typeface="Times New Roman" pitchFamily="18" charset="0"/>
        <a:ea typeface="+mn-ea"/>
        <a:cs typeface="Times New Roman" pitchFamily="18" charset="0"/>
      </a:defRPr>
    </a:lvl3pPr>
    <a:lvl4pPr marL="1371600" algn="l" rtl="0" fontAlgn="base">
      <a:spcBef>
        <a:spcPct val="0"/>
      </a:spcBef>
      <a:spcAft>
        <a:spcPct val="0"/>
      </a:spcAft>
      <a:defRPr b="1" kern="1200">
        <a:solidFill>
          <a:schemeClr val="bg1"/>
        </a:solidFill>
        <a:latin typeface="Times New Roman" pitchFamily="18" charset="0"/>
        <a:ea typeface="+mn-ea"/>
        <a:cs typeface="Times New Roman" pitchFamily="18" charset="0"/>
      </a:defRPr>
    </a:lvl4pPr>
    <a:lvl5pPr marL="1828800" algn="l" rtl="0" fontAlgn="base">
      <a:spcBef>
        <a:spcPct val="0"/>
      </a:spcBef>
      <a:spcAft>
        <a:spcPct val="0"/>
      </a:spcAft>
      <a:defRPr b="1" kern="1200">
        <a:solidFill>
          <a:schemeClr val="bg1"/>
        </a:solidFill>
        <a:latin typeface="Times New Roman" pitchFamily="18" charset="0"/>
        <a:ea typeface="+mn-ea"/>
        <a:cs typeface="Times New Roman" pitchFamily="18" charset="0"/>
      </a:defRPr>
    </a:lvl5pPr>
    <a:lvl6pPr marL="2286000" algn="l" defTabSz="914400" rtl="0" eaLnBrk="1" latinLnBrk="0" hangingPunct="1">
      <a:defRPr b="1" kern="1200">
        <a:solidFill>
          <a:schemeClr val="bg1"/>
        </a:solidFill>
        <a:latin typeface="Times New Roman" pitchFamily="18" charset="0"/>
        <a:ea typeface="+mn-ea"/>
        <a:cs typeface="Times New Roman" pitchFamily="18" charset="0"/>
      </a:defRPr>
    </a:lvl6pPr>
    <a:lvl7pPr marL="2743200" algn="l" defTabSz="914400" rtl="0" eaLnBrk="1" latinLnBrk="0" hangingPunct="1">
      <a:defRPr b="1" kern="1200">
        <a:solidFill>
          <a:schemeClr val="bg1"/>
        </a:solidFill>
        <a:latin typeface="Times New Roman" pitchFamily="18" charset="0"/>
        <a:ea typeface="+mn-ea"/>
        <a:cs typeface="Times New Roman" pitchFamily="18" charset="0"/>
      </a:defRPr>
    </a:lvl7pPr>
    <a:lvl8pPr marL="3200400" algn="l" defTabSz="914400" rtl="0" eaLnBrk="1" latinLnBrk="0" hangingPunct="1">
      <a:defRPr b="1" kern="1200">
        <a:solidFill>
          <a:schemeClr val="bg1"/>
        </a:solidFill>
        <a:latin typeface="Times New Roman" pitchFamily="18" charset="0"/>
        <a:ea typeface="+mn-ea"/>
        <a:cs typeface="Times New Roman" pitchFamily="18" charset="0"/>
      </a:defRPr>
    </a:lvl8pPr>
    <a:lvl9pPr marL="3657600" algn="l" defTabSz="914400" rtl="0" eaLnBrk="1" latinLnBrk="0" hangingPunct="1">
      <a:defRPr b="1" kern="1200">
        <a:solidFill>
          <a:schemeClr val="bg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837021"/>
    <a:srgbClr val="FF0000"/>
    <a:srgbClr val="FFFF00"/>
    <a:srgbClr val="00CC66"/>
    <a:srgbClr val="FF6600"/>
    <a:srgbClr val="0033CC"/>
    <a:srgbClr val="3399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9112" autoAdjust="0"/>
  </p:normalViewPr>
  <p:slideViewPr>
    <p:cSldViewPr>
      <p:cViewPr>
        <p:scale>
          <a:sx n="84" d="100"/>
          <a:sy n="84" d="100"/>
        </p:scale>
        <p:origin x="-918" y="588"/>
      </p:cViewPr>
      <p:guideLst>
        <p:guide orient="horz" pos="2160"/>
        <p:guide pos="2880"/>
      </p:guideLst>
    </p:cSldViewPr>
  </p:slideViewPr>
  <p:outlineViewPr>
    <p:cViewPr>
      <p:scale>
        <a:sx n="33" d="100"/>
        <a:sy n="33" d="100"/>
      </p:scale>
      <p:origin x="0" y="3354"/>
    </p:cViewPr>
  </p:outlineViewPr>
  <p:notesTextViewPr>
    <p:cViewPr>
      <p:scale>
        <a:sx n="100" d="100"/>
        <a:sy n="100" d="100"/>
      </p:scale>
      <p:origin x="0" y="0"/>
    </p:cViewPr>
  </p:notesTextViewPr>
  <p:sorterViewPr>
    <p:cViewPr>
      <p:scale>
        <a:sx n="66" d="100"/>
        <a:sy n="66"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1"/>
            </a:lvl1pPr>
          </a:lstStyle>
          <a:p>
            <a:pPr>
              <a:defRPr/>
            </a:pPr>
            <a:endParaRPr lang="fr-FR"/>
          </a:p>
        </p:txBody>
      </p:sp>
      <p:sp>
        <p:nvSpPr>
          <p:cNvPr id="27651" name="Rectangle 3"/>
          <p:cNvSpPr>
            <a:spLocks noGrp="1" noChangeArrowheads="1"/>
          </p:cNvSpPr>
          <p:nvPr>
            <p:ph type="dt" sz="quarter" idx="1"/>
          </p:nvPr>
        </p:nvSpPr>
        <p:spPr bwMode="auto">
          <a:xfrm>
            <a:off x="3821113"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1"/>
            </a:lvl1pPr>
          </a:lstStyle>
          <a:p>
            <a:pPr>
              <a:defRPr/>
            </a:pPr>
            <a:endParaRPr lang="fr-FR"/>
          </a:p>
        </p:txBody>
      </p:sp>
      <p:sp>
        <p:nvSpPr>
          <p:cNvPr id="27652" name="Rectangle 4"/>
          <p:cNvSpPr>
            <a:spLocks noGrp="1" noChangeArrowheads="1"/>
          </p:cNvSpPr>
          <p:nvPr>
            <p:ph type="ftr" sz="quarter" idx="2"/>
          </p:nvPr>
        </p:nvSpPr>
        <p:spPr bwMode="auto">
          <a:xfrm>
            <a:off x="0"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1"/>
            </a:lvl1pPr>
          </a:lstStyle>
          <a:p>
            <a:pPr>
              <a:defRPr/>
            </a:pPr>
            <a:endParaRPr lang="fr-FR"/>
          </a:p>
        </p:txBody>
      </p:sp>
      <p:sp>
        <p:nvSpPr>
          <p:cNvPr id="27653" name="Rectangle 5"/>
          <p:cNvSpPr>
            <a:spLocks noGrp="1" noChangeArrowheads="1"/>
          </p:cNvSpPr>
          <p:nvPr>
            <p:ph type="sldNum" sz="quarter" idx="3"/>
          </p:nvPr>
        </p:nvSpPr>
        <p:spPr bwMode="auto">
          <a:xfrm>
            <a:off x="3821113"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1"/>
            </a:lvl1pPr>
          </a:lstStyle>
          <a:p>
            <a:pPr>
              <a:defRPr/>
            </a:pPr>
            <a:fld id="{507E8E8E-CF8B-4E3E-8383-68FC1937A484}" type="slidenum">
              <a:rPr lang="fr-FR"/>
              <a:pPr>
                <a:defRPr/>
              </a:pPr>
              <a:t>‹#›</a:t>
            </a:fld>
            <a:endParaRPr lang="fr-FR"/>
          </a:p>
        </p:txBody>
      </p:sp>
    </p:spTree>
    <p:extLst>
      <p:ext uri="{BB962C8B-B14F-4D97-AF65-F5344CB8AC3E}">
        <p14:creationId xmlns:p14="http://schemas.microsoft.com/office/powerpoint/2010/main" val="74289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1"/>
            </a:lvl1pPr>
          </a:lstStyle>
          <a:p>
            <a:pPr>
              <a:defRPr/>
            </a:pPr>
            <a:endParaRPr lang="fr-FR"/>
          </a:p>
        </p:txBody>
      </p:sp>
      <p:sp>
        <p:nvSpPr>
          <p:cNvPr id="26627" name="Rectangle 3"/>
          <p:cNvSpPr>
            <a:spLocks noGrp="1" noChangeArrowheads="1"/>
          </p:cNvSpPr>
          <p:nvPr>
            <p:ph type="dt" idx="1"/>
          </p:nvPr>
        </p:nvSpPr>
        <p:spPr bwMode="auto">
          <a:xfrm>
            <a:off x="3821113"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1"/>
            </a:lvl1pPr>
          </a:lstStyle>
          <a:p>
            <a:pPr>
              <a:defRPr/>
            </a:pPr>
            <a:endParaRPr lang="fr-FR"/>
          </a:p>
        </p:txBody>
      </p:sp>
      <p:sp>
        <p:nvSpPr>
          <p:cNvPr id="15364"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898525" y="4689475"/>
            <a:ext cx="4945063"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6630" name="Rectangle 6"/>
          <p:cNvSpPr>
            <a:spLocks noGrp="1" noChangeArrowheads="1"/>
          </p:cNvSpPr>
          <p:nvPr>
            <p:ph type="ftr" sz="quarter" idx="4"/>
          </p:nvPr>
        </p:nvSpPr>
        <p:spPr bwMode="auto">
          <a:xfrm>
            <a:off x="0"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1"/>
            </a:lvl1pPr>
          </a:lstStyle>
          <a:p>
            <a:pPr>
              <a:defRPr/>
            </a:pPr>
            <a:endParaRPr lang="fr-FR"/>
          </a:p>
        </p:txBody>
      </p:sp>
      <p:sp>
        <p:nvSpPr>
          <p:cNvPr id="26631" name="Rectangle 7"/>
          <p:cNvSpPr>
            <a:spLocks noGrp="1" noChangeArrowheads="1"/>
          </p:cNvSpPr>
          <p:nvPr>
            <p:ph type="sldNum" sz="quarter" idx="5"/>
          </p:nvPr>
        </p:nvSpPr>
        <p:spPr bwMode="auto">
          <a:xfrm>
            <a:off x="3821113"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1"/>
            </a:lvl1pPr>
          </a:lstStyle>
          <a:p>
            <a:pPr>
              <a:defRPr/>
            </a:pPr>
            <a:fld id="{38F2CD9D-93F7-43F7-900C-99BCBBF1D220}" type="slidenum">
              <a:rPr lang="fr-FR"/>
              <a:pPr>
                <a:defRPr/>
              </a:pPr>
              <a:t>‹#›</a:t>
            </a:fld>
            <a:endParaRPr lang="fr-FR"/>
          </a:p>
        </p:txBody>
      </p:sp>
    </p:spTree>
    <p:extLst>
      <p:ext uri="{BB962C8B-B14F-4D97-AF65-F5344CB8AC3E}">
        <p14:creationId xmlns:p14="http://schemas.microsoft.com/office/powerpoint/2010/main" val="3019294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12</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21</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22</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23</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13</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14</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15</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16</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17</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18</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19</a:t>
            </a:fld>
            <a:endParaRPr lang="fr-FR"/>
          </a:p>
        </p:txBody>
      </p:sp>
    </p:spTree>
    <p:extLst>
      <p:ext uri="{BB962C8B-B14F-4D97-AF65-F5344CB8AC3E}">
        <p14:creationId xmlns:p14="http://schemas.microsoft.com/office/powerpoint/2010/main" val="375755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20</a:t>
            </a:fld>
            <a:endParaRPr lang="fr-FR"/>
          </a:p>
        </p:txBody>
      </p:sp>
    </p:spTree>
    <p:extLst>
      <p:ext uri="{BB962C8B-B14F-4D97-AF65-F5344CB8AC3E}">
        <p14:creationId xmlns:p14="http://schemas.microsoft.com/office/powerpoint/2010/main" val="375755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13A0086A-25A4-4098-91E6-23A1EF7E95DB}" type="slidenum">
              <a:rPr lang="fr-FR"/>
              <a:pPr>
                <a:defRPr/>
              </a:pPr>
              <a:t>‹#›</a:t>
            </a:fld>
            <a:endParaRPr lang="fr-FR"/>
          </a:p>
        </p:txBody>
      </p:sp>
    </p:spTree>
    <p:extLst>
      <p:ext uri="{BB962C8B-B14F-4D97-AF65-F5344CB8AC3E}">
        <p14:creationId xmlns:p14="http://schemas.microsoft.com/office/powerpoint/2010/main" val="362527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627430CD-8B13-4840-B2F4-90BC46733940}" type="slidenum">
              <a:rPr lang="fr-FR"/>
              <a:pPr>
                <a:defRPr/>
              </a:pPr>
              <a:t>‹#›</a:t>
            </a:fld>
            <a:endParaRPr lang="fr-FR"/>
          </a:p>
        </p:txBody>
      </p:sp>
    </p:spTree>
    <p:extLst>
      <p:ext uri="{BB962C8B-B14F-4D97-AF65-F5344CB8AC3E}">
        <p14:creationId xmlns:p14="http://schemas.microsoft.com/office/powerpoint/2010/main" val="233842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4059719B-2147-4CDB-8E56-16448DB38062}" type="slidenum">
              <a:rPr lang="fr-FR"/>
              <a:pPr>
                <a:defRPr/>
              </a:pPr>
              <a:t>‹#›</a:t>
            </a:fld>
            <a:endParaRPr lang="fr-FR"/>
          </a:p>
        </p:txBody>
      </p:sp>
    </p:spTree>
    <p:extLst>
      <p:ext uri="{BB962C8B-B14F-4D97-AF65-F5344CB8AC3E}">
        <p14:creationId xmlns:p14="http://schemas.microsoft.com/office/powerpoint/2010/main" val="300547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a:prstGeom prst="rect">
            <a:avLst/>
          </a:prstGeom>
        </p:spPr>
        <p:txBody>
          <a:bodyPr/>
          <a:lstStyle/>
          <a:p>
            <a:pPr lvl="0"/>
            <a:endParaRPr lang="fr-FR"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2EB81B7D-4D2E-45ED-9AE8-E5BAA6CA2708}" type="slidenum">
              <a:rPr lang="fr-FR"/>
              <a:pPr>
                <a:defRPr/>
              </a:pPr>
              <a:t>‹#›</a:t>
            </a:fld>
            <a:endParaRPr lang="fr-FR"/>
          </a:p>
        </p:txBody>
      </p:sp>
    </p:spTree>
    <p:extLst>
      <p:ext uri="{BB962C8B-B14F-4D97-AF65-F5344CB8AC3E}">
        <p14:creationId xmlns:p14="http://schemas.microsoft.com/office/powerpoint/2010/main" val="116362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B76931FF-7B16-4FE8-8896-D5B6DF1DAD0B}" type="slidenum">
              <a:rPr lang="fr-FR"/>
              <a:pPr>
                <a:defRPr/>
              </a:pPr>
              <a:t>‹#›</a:t>
            </a:fld>
            <a:endParaRPr lang="fr-FR"/>
          </a:p>
        </p:txBody>
      </p:sp>
    </p:spTree>
    <p:extLst>
      <p:ext uri="{BB962C8B-B14F-4D97-AF65-F5344CB8AC3E}">
        <p14:creationId xmlns:p14="http://schemas.microsoft.com/office/powerpoint/2010/main" val="182150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5888DB84-2738-4381-B490-A48D28553BE7}" type="slidenum">
              <a:rPr lang="fr-FR"/>
              <a:pPr>
                <a:defRPr/>
              </a:pPr>
              <a:t>‹#›</a:t>
            </a:fld>
            <a:endParaRPr lang="fr-FR"/>
          </a:p>
        </p:txBody>
      </p:sp>
    </p:spTree>
    <p:extLst>
      <p:ext uri="{BB962C8B-B14F-4D97-AF65-F5344CB8AC3E}">
        <p14:creationId xmlns:p14="http://schemas.microsoft.com/office/powerpoint/2010/main" val="428599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6" name="Rectangle 11"/>
          <p:cNvSpPr>
            <a:spLocks noGrp="1" noChangeArrowheads="1"/>
          </p:cNvSpPr>
          <p:nvPr>
            <p:ph type="sldNum" sz="quarter" idx="11"/>
          </p:nvPr>
        </p:nvSpPr>
        <p:spPr>
          <a:ln/>
        </p:spPr>
        <p:txBody>
          <a:bodyPr/>
          <a:lstStyle>
            <a:lvl1pPr>
              <a:defRPr/>
            </a:lvl1pPr>
          </a:lstStyle>
          <a:p>
            <a:pPr>
              <a:defRPr/>
            </a:pPr>
            <a:fld id="{2822636C-2795-4723-BA2F-39DAA512FE02}" type="slidenum">
              <a:rPr lang="fr-FR"/>
              <a:pPr>
                <a:defRPr/>
              </a:pPr>
              <a:t>‹#›</a:t>
            </a:fld>
            <a:endParaRPr lang="fr-FR"/>
          </a:p>
        </p:txBody>
      </p:sp>
    </p:spTree>
    <p:extLst>
      <p:ext uri="{BB962C8B-B14F-4D97-AF65-F5344CB8AC3E}">
        <p14:creationId xmlns:p14="http://schemas.microsoft.com/office/powerpoint/2010/main" val="188411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8" name="Rectangle 11"/>
          <p:cNvSpPr>
            <a:spLocks noGrp="1" noChangeArrowheads="1"/>
          </p:cNvSpPr>
          <p:nvPr>
            <p:ph type="sldNum" sz="quarter" idx="11"/>
          </p:nvPr>
        </p:nvSpPr>
        <p:spPr>
          <a:ln/>
        </p:spPr>
        <p:txBody>
          <a:bodyPr/>
          <a:lstStyle>
            <a:lvl1pPr>
              <a:defRPr/>
            </a:lvl1pPr>
          </a:lstStyle>
          <a:p>
            <a:pPr>
              <a:defRPr/>
            </a:pPr>
            <a:fld id="{FBC8B692-FC2D-4CB4-B3C6-AE91BF65A900}" type="slidenum">
              <a:rPr lang="fr-FR"/>
              <a:pPr>
                <a:defRPr/>
              </a:pPr>
              <a:t>‹#›</a:t>
            </a:fld>
            <a:endParaRPr lang="fr-FR"/>
          </a:p>
        </p:txBody>
      </p:sp>
    </p:spTree>
    <p:extLst>
      <p:ext uri="{BB962C8B-B14F-4D97-AF65-F5344CB8AC3E}">
        <p14:creationId xmlns:p14="http://schemas.microsoft.com/office/powerpoint/2010/main" val="339039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4" name="Rectangle 11"/>
          <p:cNvSpPr>
            <a:spLocks noGrp="1" noChangeArrowheads="1"/>
          </p:cNvSpPr>
          <p:nvPr>
            <p:ph type="sldNum" sz="quarter" idx="11"/>
          </p:nvPr>
        </p:nvSpPr>
        <p:spPr>
          <a:ln/>
        </p:spPr>
        <p:txBody>
          <a:bodyPr/>
          <a:lstStyle>
            <a:lvl1pPr>
              <a:defRPr/>
            </a:lvl1pPr>
          </a:lstStyle>
          <a:p>
            <a:pPr>
              <a:defRPr/>
            </a:pPr>
            <a:fld id="{D680D9DD-A371-47C0-B282-243A1EB263B1}" type="slidenum">
              <a:rPr lang="fr-FR"/>
              <a:pPr>
                <a:defRPr/>
              </a:pPr>
              <a:t>‹#›</a:t>
            </a:fld>
            <a:endParaRPr lang="fr-FR"/>
          </a:p>
        </p:txBody>
      </p:sp>
    </p:spTree>
    <p:extLst>
      <p:ext uri="{BB962C8B-B14F-4D97-AF65-F5344CB8AC3E}">
        <p14:creationId xmlns:p14="http://schemas.microsoft.com/office/powerpoint/2010/main" val="70069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3" name="Rectangle 11"/>
          <p:cNvSpPr>
            <a:spLocks noGrp="1" noChangeArrowheads="1"/>
          </p:cNvSpPr>
          <p:nvPr>
            <p:ph type="sldNum" sz="quarter" idx="11"/>
          </p:nvPr>
        </p:nvSpPr>
        <p:spPr>
          <a:ln/>
        </p:spPr>
        <p:txBody>
          <a:bodyPr/>
          <a:lstStyle>
            <a:lvl1pPr>
              <a:defRPr/>
            </a:lvl1pPr>
          </a:lstStyle>
          <a:p>
            <a:pPr>
              <a:defRPr/>
            </a:pPr>
            <a:fld id="{AC76605D-5B6B-414D-B17D-C6FF98E3C4A4}" type="slidenum">
              <a:rPr lang="fr-FR"/>
              <a:pPr>
                <a:defRPr/>
              </a:pPr>
              <a:t>‹#›</a:t>
            </a:fld>
            <a:endParaRPr lang="fr-FR"/>
          </a:p>
        </p:txBody>
      </p:sp>
    </p:spTree>
    <p:extLst>
      <p:ext uri="{BB962C8B-B14F-4D97-AF65-F5344CB8AC3E}">
        <p14:creationId xmlns:p14="http://schemas.microsoft.com/office/powerpoint/2010/main" val="11985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6" name="Rectangle 11"/>
          <p:cNvSpPr>
            <a:spLocks noGrp="1" noChangeArrowheads="1"/>
          </p:cNvSpPr>
          <p:nvPr>
            <p:ph type="sldNum" sz="quarter" idx="11"/>
          </p:nvPr>
        </p:nvSpPr>
        <p:spPr>
          <a:ln/>
        </p:spPr>
        <p:txBody>
          <a:bodyPr/>
          <a:lstStyle>
            <a:lvl1pPr>
              <a:defRPr/>
            </a:lvl1pPr>
          </a:lstStyle>
          <a:p>
            <a:pPr>
              <a:defRPr/>
            </a:pPr>
            <a:fld id="{720BD310-1637-403A-ADB3-F4C36C6FE927}" type="slidenum">
              <a:rPr lang="fr-FR"/>
              <a:pPr>
                <a:defRPr/>
              </a:pPr>
              <a:t>‹#›</a:t>
            </a:fld>
            <a:endParaRPr lang="fr-FR"/>
          </a:p>
        </p:txBody>
      </p:sp>
    </p:spTree>
    <p:extLst>
      <p:ext uri="{BB962C8B-B14F-4D97-AF65-F5344CB8AC3E}">
        <p14:creationId xmlns:p14="http://schemas.microsoft.com/office/powerpoint/2010/main" val="35326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6" name="Rectangle 11"/>
          <p:cNvSpPr>
            <a:spLocks noGrp="1" noChangeArrowheads="1"/>
          </p:cNvSpPr>
          <p:nvPr>
            <p:ph type="sldNum" sz="quarter" idx="11"/>
          </p:nvPr>
        </p:nvSpPr>
        <p:spPr>
          <a:ln/>
        </p:spPr>
        <p:txBody>
          <a:bodyPr/>
          <a:lstStyle>
            <a:lvl1pPr>
              <a:defRPr/>
            </a:lvl1pPr>
          </a:lstStyle>
          <a:p>
            <a:pPr>
              <a:defRPr/>
            </a:pPr>
            <a:fld id="{98F32006-84B4-46E2-839F-B6B935788215}" type="slidenum">
              <a:rPr lang="fr-FR"/>
              <a:pPr>
                <a:defRPr/>
              </a:pPr>
              <a:t>‹#›</a:t>
            </a:fld>
            <a:endParaRPr lang="fr-FR"/>
          </a:p>
        </p:txBody>
      </p:sp>
    </p:spTree>
    <p:extLst>
      <p:ext uri="{BB962C8B-B14F-4D97-AF65-F5344CB8AC3E}">
        <p14:creationId xmlns:p14="http://schemas.microsoft.com/office/powerpoint/2010/main" val="328773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66"/>
            </a:gs>
          </a:gsLst>
          <a:lin ang="5400000" scaled="1"/>
        </a:gra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28600" y="6400800"/>
            <a:ext cx="472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r>
              <a:rPr lang="fr-FR"/>
              <a:t>Cours de matériaux de construction , Pr. K. LAHLOU</a:t>
            </a:r>
          </a:p>
        </p:txBody>
      </p:sp>
      <p:sp>
        <p:nvSpPr>
          <p:cNvPr id="1027" name="Line 8"/>
          <p:cNvSpPr>
            <a:spLocks noChangeShapeType="1"/>
          </p:cNvSpPr>
          <p:nvPr/>
        </p:nvSpPr>
        <p:spPr bwMode="auto">
          <a:xfrm>
            <a:off x="228600" y="6400800"/>
            <a:ext cx="8686800" cy="0"/>
          </a:xfrm>
          <a:prstGeom prst="line">
            <a:avLst/>
          </a:prstGeom>
          <a:noFill/>
          <a:ln w="76200" cmpd="tri">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28" name="Text Box 10"/>
          <p:cNvSpPr txBox="1">
            <a:spLocks noChangeArrowheads="1"/>
          </p:cNvSpPr>
          <p:nvPr/>
        </p:nvSpPr>
        <p:spPr bwMode="auto">
          <a:xfrm>
            <a:off x="7848600" y="64912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spcBef>
                <a:spcPct val="50000"/>
              </a:spcBef>
              <a:defRPr/>
            </a:pPr>
            <a:endParaRPr lang="en-US" altLang="en-US" b="0" i="1" smtClean="0"/>
          </a:p>
        </p:txBody>
      </p:sp>
      <p:sp>
        <p:nvSpPr>
          <p:cNvPr id="1035" name="Rectangle 11"/>
          <p:cNvSpPr>
            <a:spLocks noGrp="1" noChangeArrowheads="1"/>
          </p:cNvSpPr>
          <p:nvPr>
            <p:ph type="sldNum" sz="quarter" idx="4"/>
          </p:nvPr>
        </p:nvSpPr>
        <p:spPr bwMode="auto">
          <a:xfrm>
            <a:off x="8382000" y="64008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1"/>
            </a:lvl1pPr>
          </a:lstStyle>
          <a:p>
            <a:pPr>
              <a:defRPr/>
            </a:pPr>
            <a:fld id="{7BB98DB0-5F10-43D1-9BC4-42024087A68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a:t>
            </a:fld>
            <a:endParaRPr lang="fr-FR" altLang="en-US" b="0" smtClean="0"/>
          </a:p>
        </p:txBody>
      </p:sp>
      <p:sp>
        <p:nvSpPr>
          <p:cNvPr id="11268" name="Text Box 8"/>
          <p:cNvSpPr txBox="1">
            <a:spLocks noChangeArrowheads="1"/>
          </p:cNvSpPr>
          <p:nvPr/>
        </p:nvSpPr>
        <p:spPr bwMode="auto">
          <a:xfrm>
            <a:off x="120573" y="188640"/>
            <a:ext cx="8856983" cy="6555641"/>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spcBef>
                <a:spcPct val="60000"/>
              </a:spcBef>
              <a:defRPr/>
            </a:pPr>
            <a:endParaRPr lang="fr-FR" altLang="en-US" sz="200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a:p>
            <a:pPr>
              <a:defRPr/>
            </a:pPr>
            <a:endParaRPr lang="fr-FR" altLang="en-US" sz="2000" b="0" u="sng" dirty="0">
              <a:solidFill>
                <a:srgbClr val="FFFF00"/>
              </a:solidFill>
            </a:endParaRPr>
          </a:p>
          <a:p>
            <a:pPr>
              <a:defRPr/>
            </a:pPr>
            <a:endParaRPr lang="fr-FR" altLang="en-US" sz="2000" b="0" u="sng" dirty="0" smtClean="0">
              <a:solidFill>
                <a:srgbClr val="FFFF00"/>
              </a:solidFill>
            </a:endParaRPr>
          </a:p>
        </p:txBody>
      </p:sp>
      <p:sp>
        <p:nvSpPr>
          <p:cNvPr id="8" name="Rectangle 43"/>
          <p:cNvSpPr>
            <a:spLocks noChangeArrowheads="1"/>
          </p:cNvSpPr>
          <p:nvPr/>
        </p:nvSpPr>
        <p:spPr bwMode="auto">
          <a:xfrm>
            <a:off x="225709" y="188640"/>
            <a:ext cx="864671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eaLnBrk="1" hangingPunct="1">
              <a:defRPr/>
            </a:pPr>
            <a:r>
              <a:rPr lang="fr-FR" altLang="en-US" sz="2000" i="1" dirty="0">
                <a:solidFill>
                  <a:srgbClr val="FFFF00"/>
                </a:solidFill>
                <a:sym typeface="Symbol" pitchFamily="18" charset="2"/>
              </a:rPr>
              <a:t>Chapitre 2: Les </a:t>
            </a:r>
            <a:r>
              <a:rPr lang="fr-FR" altLang="en-US" sz="2000" i="1" dirty="0" err="1">
                <a:solidFill>
                  <a:srgbClr val="FFFF00"/>
                </a:solidFill>
                <a:sym typeface="Symbol" pitchFamily="18" charset="2"/>
              </a:rPr>
              <a:t>régle</a:t>
            </a:r>
            <a:r>
              <a:rPr lang="fr-FR" altLang="en-US" sz="2000" i="1" dirty="0">
                <a:solidFill>
                  <a:srgbClr val="FFFF00"/>
                </a:solidFill>
                <a:sym typeface="Symbol" pitchFamily="18" charset="2"/>
              </a:rPr>
              <a:t> du </a:t>
            </a:r>
            <a:r>
              <a:rPr lang="fr-FR" altLang="en-US" sz="2000" i="1" dirty="0" err="1">
                <a:solidFill>
                  <a:srgbClr val="FFFF00"/>
                </a:solidFill>
                <a:sym typeface="Symbol" pitchFamily="18" charset="2"/>
              </a:rPr>
              <a:t>B.A.E.L</a:t>
            </a:r>
            <a:endParaRPr lang="fr-FR" altLang="en-US" sz="2000" i="1" dirty="0">
              <a:solidFill>
                <a:srgbClr val="FFFF00"/>
              </a:solidFill>
            </a:endParaRPr>
          </a:p>
          <a:p>
            <a:pPr algn="just" eaLnBrk="1" hangingPunct="1">
              <a:defRPr/>
            </a:pPr>
            <a:r>
              <a:rPr lang="fr-FR" altLang="en-US" sz="2000" dirty="0" smtClean="0">
                <a:solidFill>
                  <a:srgbClr val="FFFF00"/>
                </a:solidFill>
                <a:latin typeface="+mj-lt"/>
              </a:rPr>
              <a:t>1 Définition: </a:t>
            </a:r>
          </a:p>
          <a:p>
            <a:pPr marL="112713" indent="-11113" algn="just" eaLnBrk="1" hangingPunct="1">
              <a:lnSpc>
                <a:spcPct val="150000"/>
              </a:lnSpc>
              <a:buFontTx/>
              <a:buChar char="-"/>
              <a:tabLst/>
              <a:defRPr/>
            </a:pPr>
            <a:r>
              <a:rPr lang="fr-FR" altLang="en-US" sz="2000" b="0" dirty="0" smtClean="0">
                <a:solidFill>
                  <a:srgbClr val="FFC000"/>
                </a:solidFill>
                <a:latin typeface="+mj-lt"/>
              </a:rPr>
              <a:t>Les actions: </a:t>
            </a:r>
            <a:r>
              <a:rPr lang="fr-FR" altLang="en-US" sz="2000" b="0" dirty="0" smtClean="0">
                <a:latin typeface="+mj-lt"/>
              </a:rPr>
              <a:t>Les actions sont les forces et ou les couples appliqués à une constructions soit directement (charges permanentes, charges d’exploitation, charges climatiques…etc.</a:t>
            </a:r>
          </a:p>
          <a:p>
            <a:pPr marL="444500" indent="-342900" algn="just" eaLnBrk="1" hangingPunct="1">
              <a:lnSpc>
                <a:spcPct val="150000"/>
              </a:lnSpc>
              <a:buFontTx/>
              <a:buChar char="-"/>
              <a:defRPr/>
            </a:pPr>
            <a:r>
              <a:rPr lang="fr-FR" altLang="en-US" sz="2000" b="0" dirty="0" smtClean="0">
                <a:solidFill>
                  <a:srgbClr val="FFC000"/>
                </a:solidFill>
                <a:latin typeface="+mn-lt"/>
              </a:rPr>
              <a:t>Sollicitations: </a:t>
            </a:r>
            <a:r>
              <a:rPr lang="fr-FR" altLang="en-US" sz="2000" b="0" dirty="0" smtClean="0">
                <a:latin typeface="+mn-lt"/>
              </a:rPr>
              <a:t>les sollicitations sont les efforts et les moments (efforts normal ,effort tranchant V  moment de flexion M, moment de torsion T) calculés à partir des actions par des méthodes appropriées.</a:t>
            </a:r>
          </a:p>
          <a:p>
            <a:pPr algn="just" eaLnBrk="1" hangingPunct="1">
              <a:lnSpc>
                <a:spcPct val="150000"/>
              </a:lnSpc>
              <a:defRPr/>
            </a:pPr>
            <a:r>
              <a:rPr lang="fr-FR" altLang="en-US" sz="2000" b="0" dirty="0" smtClean="0">
                <a:solidFill>
                  <a:srgbClr val="FFC000"/>
                </a:solidFill>
                <a:latin typeface="+mj-lt"/>
              </a:rPr>
              <a:t>2. </a:t>
            </a:r>
            <a:r>
              <a:rPr lang="fr-FR" altLang="en-US" sz="2000" b="0" dirty="0">
                <a:solidFill>
                  <a:srgbClr val="FFC000"/>
                </a:solidFill>
                <a:latin typeface="+mj-lt"/>
              </a:rPr>
              <a:t>Actions</a:t>
            </a:r>
            <a:r>
              <a:rPr lang="fr-FR" altLang="en-US" sz="2000" dirty="0">
                <a:solidFill>
                  <a:srgbClr val="FFC000"/>
                </a:solidFill>
                <a:latin typeface="+mj-lt"/>
              </a:rPr>
              <a:t> </a:t>
            </a:r>
            <a:r>
              <a:rPr lang="fr-FR" altLang="en-US" sz="2000" dirty="0" smtClean="0">
                <a:solidFill>
                  <a:srgbClr val="FFC000"/>
                </a:solidFill>
                <a:latin typeface="+mj-lt"/>
              </a:rPr>
              <a:t>: </a:t>
            </a:r>
            <a:r>
              <a:rPr lang="fr-FR" altLang="en-US" sz="2000" b="0" dirty="0" smtClean="0">
                <a:latin typeface="+mj-lt"/>
              </a:rPr>
              <a:t>les actions sont classées en trois catégories en fonction de leur probabilité d’occurrence et de leur variation d’intensité dans le temps. On distingue :</a:t>
            </a:r>
            <a:endParaRPr lang="fr-FR" altLang="en-US" sz="2000" b="0" dirty="0" smtClean="0">
              <a:solidFill>
                <a:srgbClr val="FFC000"/>
              </a:solidFill>
              <a:latin typeface="+mj-lt"/>
            </a:endParaRPr>
          </a:p>
          <a:p>
            <a:pPr eaLnBrk="1" hangingPunct="1">
              <a:lnSpc>
                <a:spcPct val="150000"/>
              </a:lnSpc>
              <a:defRPr/>
            </a:pPr>
            <a:r>
              <a:rPr lang="fr-FR" altLang="en-US" sz="2000" b="0" dirty="0" smtClean="0">
                <a:solidFill>
                  <a:srgbClr val="FFC000"/>
                </a:solidFill>
                <a:latin typeface="+mj-lt"/>
              </a:rPr>
              <a:t>2.1</a:t>
            </a:r>
            <a:r>
              <a:rPr lang="fr-FR" altLang="en-US" sz="2000" b="0" dirty="0">
                <a:solidFill>
                  <a:srgbClr val="FFC000"/>
                </a:solidFill>
                <a:latin typeface="+mj-lt"/>
              </a:rPr>
              <a:t>. Actions </a:t>
            </a:r>
            <a:r>
              <a:rPr lang="fr-FR" altLang="en-US" sz="2000" b="0" dirty="0" smtClean="0">
                <a:solidFill>
                  <a:srgbClr val="FFC000"/>
                </a:solidFill>
                <a:latin typeface="+mj-lt"/>
              </a:rPr>
              <a:t>permanentes(G): </a:t>
            </a:r>
            <a:r>
              <a:rPr lang="fr-FR" altLang="en-US" sz="2000" b="0" dirty="0" smtClean="0">
                <a:latin typeface="+mj-lt"/>
              </a:rPr>
              <a:t>Poids </a:t>
            </a:r>
            <a:r>
              <a:rPr lang="fr-FR" altLang="en-US" sz="2000" b="0" dirty="0">
                <a:latin typeface="+mj-lt"/>
              </a:rPr>
              <a:t>propre </a:t>
            </a:r>
            <a:r>
              <a:rPr lang="fr-FR" altLang="en-US" sz="2000" b="0" dirty="0" smtClean="0">
                <a:latin typeface="+mj-lt"/>
              </a:rPr>
              <a:t>de la structure et </a:t>
            </a:r>
          </a:p>
          <a:p>
            <a:pPr eaLnBrk="1" hangingPunct="1">
              <a:lnSpc>
                <a:spcPct val="150000"/>
              </a:lnSpc>
              <a:defRPr/>
            </a:pPr>
            <a:r>
              <a:rPr lang="fr-FR" altLang="en-US" sz="2000" b="0" dirty="0" smtClean="0">
                <a:latin typeface="+mj-lt"/>
              </a:rPr>
              <a:t>les </a:t>
            </a:r>
            <a:r>
              <a:rPr lang="fr-FR" altLang="en-US" sz="2000" b="0" dirty="0">
                <a:latin typeface="+mj-lt"/>
              </a:rPr>
              <a:t>équipements fixes (la masse volumique du béton : 2,5 t/</a:t>
            </a:r>
            <a:r>
              <a:rPr lang="fr-FR" altLang="en-US" sz="2000" b="0" dirty="0" err="1">
                <a:latin typeface="+mj-lt"/>
              </a:rPr>
              <a:t>m3</a:t>
            </a:r>
            <a:r>
              <a:rPr lang="fr-FR" altLang="en-US" sz="2000" b="0" dirty="0">
                <a:latin typeface="+mj-lt"/>
              </a:rPr>
              <a:t>).</a:t>
            </a:r>
          </a:p>
          <a:p>
            <a:pPr eaLnBrk="1" hangingPunct="1">
              <a:lnSpc>
                <a:spcPct val="150000"/>
              </a:lnSpc>
              <a:defRPr/>
            </a:pPr>
            <a:r>
              <a:rPr lang="fr-FR" altLang="en-US" sz="2000" b="0" dirty="0" smtClean="0">
                <a:latin typeface="+mj-lt"/>
              </a:rPr>
              <a:t>Les déformations permanentes imposées ( tassements, retrait fluage…</a:t>
            </a:r>
            <a:r>
              <a:rPr lang="fr-FR" altLang="en-US" sz="2000" b="0" dirty="0" err="1" smtClean="0">
                <a:latin typeface="+mj-lt"/>
              </a:rPr>
              <a:t>etc</a:t>
            </a:r>
            <a:r>
              <a:rPr lang="fr-FR" altLang="en-US" sz="2000" b="0" dirty="0" smtClean="0">
                <a:latin typeface="+mj-lt"/>
              </a:rPr>
              <a:t>).</a:t>
            </a:r>
          </a:p>
          <a:p>
            <a:pPr eaLnBrk="1" hangingPunct="1">
              <a:lnSpc>
                <a:spcPct val="150000"/>
              </a:lnSpc>
              <a:defRPr/>
            </a:pPr>
            <a:endParaRPr lang="fr-FR" altLang="en-US" sz="2000" b="0" dirty="0" smtClean="0">
              <a:latin typeface="+mj-lt"/>
            </a:endParaRPr>
          </a:p>
          <a:p>
            <a:pPr eaLnBrk="1" hangingPunct="1">
              <a:lnSpc>
                <a:spcPct val="150000"/>
              </a:lnSpc>
              <a:defRPr/>
            </a:pPr>
            <a:endParaRPr lang="fr-FR" altLang="en-US" sz="2000" b="0" dirty="0">
              <a:latin typeface="+mj-lt"/>
            </a:endParaRPr>
          </a:p>
          <a:p>
            <a:pPr eaLnBrk="1" hangingPunct="1">
              <a:defRPr/>
            </a:pPr>
            <a:endParaRPr lang="fr-FR" altLang="en-US" sz="2000" b="0" dirty="0" smtClean="0">
              <a:latin typeface="+mj-lt"/>
            </a:endParaRPr>
          </a:p>
          <a:p>
            <a:pPr marL="101600" indent="0" eaLnBrk="1" hangingPunct="1">
              <a:defRPr/>
            </a:pPr>
            <a:endParaRPr lang="fr-FR" altLang="en-US" b="0" dirty="0" smtClean="0">
              <a:latin typeface="Arial" pitchFamily="34" charset="0"/>
            </a:endParaRPr>
          </a:p>
          <a:p>
            <a:pPr eaLnBrk="1" hangingPunct="1">
              <a:buFontTx/>
              <a:buBlip>
                <a:blip r:embed="rId2"/>
              </a:buBlip>
              <a:defRPr/>
            </a:pPr>
            <a:endParaRPr lang="fr-FR" altLang="en-US" b="0" dirty="0" smtClean="0">
              <a:latin typeface="Arial" pitchFamily="34" charset="0"/>
            </a:endParaRPr>
          </a:p>
          <a:p>
            <a:pPr eaLnBrk="1" hangingPunct="1">
              <a:buFontTx/>
              <a:buBlip>
                <a:blip r:embed="rId2"/>
              </a:buBlip>
              <a:defRPr/>
            </a:pPr>
            <a:endParaRPr lang="fr-FR" altLang="en-US" b="0" dirty="0" smtClean="0">
              <a:latin typeface="Arial" pitchFamily="34" charset="0"/>
            </a:endParaRPr>
          </a:p>
          <a:p>
            <a:pPr eaLnBrk="1" hangingPunct="1">
              <a:buFontTx/>
              <a:buBlip>
                <a:blip r:embed="rId2"/>
              </a:buBlip>
              <a:defRPr/>
            </a:pPr>
            <a:endParaRPr lang="fr-FR" altLang="en-US" dirty="0" smtClean="0">
              <a:latin typeface="Arial" pitchFamily="34" charset="0"/>
            </a:endParaRPr>
          </a:p>
        </p:txBody>
      </p:sp>
      <p:pic>
        <p:nvPicPr>
          <p:cNvPr id="29"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653136"/>
            <a:ext cx="158417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3315"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5918B4C7-FC1E-4199-AA5A-8E329FECCCB1}" type="slidenum">
              <a:rPr lang="fr-FR" altLang="en-US" b="0" smtClean="0"/>
              <a:pPr eaLnBrk="1" hangingPunct="1"/>
              <a:t>10</a:t>
            </a:fld>
            <a:endParaRPr lang="fr-FR" altLang="en-US" b="0" smtClean="0"/>
          </a:p>
        </p:txBody>
      </p:sp>
      <p:sp>
        <p:nvSpPr>
          <p:cNvPr id="13316" name="Text Box 8"/>
          <p:cNvSpPr txBox="1">
            <a:spLocks noChangeArrowheads="1"/>
          </p:cNvSpPr>
          <p:nvPr/>
        </p:nvSpPr>
        <p:spPr bwMode="auto">
          <a:xfrm>
            <a:off x="179512" y="116632"/>
            <a:ext cx="8856984" cy="6771084"/>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nSpc>
                <a:spcPct val="150000"/>
              </a:lnSpc>
              <a:spcAft>
                <a:spcPts val="600"/>
              </a:spcAft>
              <a:defRPr/>
            </a:pPr>
            <a:r>
              <a:rPr lang="fr-FR" altLang="en-US" sz="2000" b="0" u="sng" dirty="0" smtClean="0">
                <a:solidFill>
                  <a:srgbClr val="FFFF00"/>
                </a:solidFill>
              </a:rPr>
              <a:t>b- Evolution de la résistance à la compression avec l’âge du béton :</a:t>
            </a:r>
            <a:r>
              <a:rPr lang="fr-FR" altLang="en-US" sz="2000" b="0" dirty="0"/>
              <a:t>La résistance à la compression varie dans le temps selon la loi suivante :</a:t>
            </a:r>
            <a:endParaRPr lang="fr-FR" altLang="en-US" sz="2000" u="sng" dirty="0">
              <a:solidFill>
                <a:srgbClr val="FFFF00"/>
              </a:solidFill>
            </a:endParaRPr>
          </a:p>
          <a:p>
            <a:pPr>
              <a:lnSpc>
                <a:spcPct val="150000"/>
              </a:lnSpc>
              <a:spcAft>
                <a:spcPts val="600"/>
              </a:spcAft>
              <a:defRPr/>
            </a:pPr>
            <a:endParaRPr lang="fr-FR" altLang="en-US" sz="2000" b="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defRPr/>
            </a:pPr>
            <a:endParaRPr lang="fr-FR" altLang="en-US" sz="2000" b="0" dirty="0" smtClean="0"/>
          </a:p>
          <a:p>
            <a:pPr>
              <a:defRPr/>
            </a:pPr>
            <a:endParaRPr lang="fr-FR" altLang="en-US" sz="2000" b="0" dirty="0"/>
          </a:p>
          <a:p>
            <a:pPr algn="just">
              <a:lnSpc>
                <a:spcPct val="150000"/>
              </a:lnSpc>
              <a:defRPr/>
            </a:pPr>
            <a:r>
              <a:rPr lang="fr-FR" altLang="en-US" sz="2000" b="0" dirty="0" err="1" smtClean="0"/>
              <a:t>fcj</a:t>
            </a:r>
            <a:r>
              <a:rPr lang="fr-FR" altLang="en-US" sz="2000" b="0" dirty="0" smtClean="0"/>
              <a:t> : la résistance à la compression à </a:t>
            </a:r>
            <a:r>
              <a:rPr lang="fr-FR" altLang="en-US" sz="2000" dirty="0" smtClean="0"/>
              <a:t>j </a:t>
            </a:r>
            <a:r>
              <a:rPr lang="fr-FR" altLang="en-US" sz="2000" b="0" dirty="0" smtClean="0"/>
              <a:t>jour.</a:t>
            </a:r>
          </a:p>
          <a:p>
            <a:pPr algn="just">
              <a:lnSpc>
                <a:spcPct val="150000"/>
              </a:lnSpc>
              <a:defRPr/>
            </a:pPr>
            <a:r>
              <a:rPr lang="fr-FR" altLang="en-US" sz="2000" b="0" dirty="0" smtClean="0"/>
              <a:t>fc</a:t>
            </a:r>
            <a:r>
              <a:rPr lang="fr-FR" altLang="en-US" sz="1400" b="0" dirty="0" smtClean="0"/>
              <a:t>28</a:t>
            </a:r>
            <a:r>
              <a:rPr lang="fr-FR" altLang="en-US" sz="2000" b="0" dirty="0" smtClean="0"/>
              <a:t> : la résistance à la compression à </a:t>
            </a:r>
            <a:r>
              <a:rPr lang="fr-FR" altLang="en-US" sz="2000" dirty="0" smtClean="0"/>
              <a:t>28 </a:t>
            </a:r>
            <a:r>
              <a:rPr lang="fr-FR" altLang="en-US" sz="2000" b="0" dirty="0" smtClean="0"/>
              <a:t>jour ; On appelle aussi la résistance caractéristique </a:t>
            </a:r>
            <a:r>
              <a:rPr lang="en-US" altLang="en-US" sz="2000" b="0" dirty="0" smtClean="0"/>
              <a:t>du </a:t>
            </a:r>
            <a:r>
              <a:rPr lang="en-US" altLang="en-US" sz="2000" b="0" dirty="0" err="1" smtClean="0"/>
              <a:t>béton</a:t>
            </a:r>
            <a:r>
              <a:rPr lang="en-US" altLang="en-US" sz="2000" b="0" dirty="0" smtClean="0"/>
              <a:t>.</a:t>
            </a:r>
          </a:p>
          <a:p>
            <a:pPr>
              <a:spcBef>
                <a:spcPts val="600"/>
              </a:spcBef>
              <a:spcAft>
                <a:spcPts val="600"/>
              </a:spcAft>
              <a:defRPr/>
            </a:pPr>
            <a:r>
              <a:rPr lang="fr-FR" altLang="en-US" sz="2000" b="0" u="sng" dirty="0">
                <a:solidFill>
                  <a:srgbClr val="FFC000"/>
                </a:solidFill>
              </a:rPr>
              <a:t>VI-2 Résistance caractéristique  du béton à la traction :</a:t>
            </a:r>
          </a:p>
          <a:p>
            <a:pPr>
              <a:lnSpc>
                <a:spcPct val="150000"/>
              </a:lnSpc>
              <a:defRPr/>
            </a:pPr>
            <a:r>
              <a:rPr lang="en-US" altLang="en-US" sz="2000" dirty="0" err="1"/>
              <a:t>f</a:t>
            </a:r>
            <a:r>
              <a:rPr lang="en-US" altLang="en-US" sz="1600" dirty="0" err="1"/>
              <a:t>tj</a:t>
            </a:r>
            <a:r>
              <a:rPr lang="en-US" altLang="en-US" sz="1600" dirty="0"/>
              <a:t> </a:t>
            </a:r>
            <a:r>
              <a:rPr lang="en-US" altLang="en-US" sz="2000" dirty="0"/>
              <a:t>= 0,6 + 0,06 . </a:t>
            </a:r>
            <a:r>
              <a:rPr lang="en-US" altLang="en-US" sz="2000" dirty="0" err="1"/>
              <a:t>Fcj</a:t>
            </a:r>
            <a:r>
              <a:rPr lang="en-US" altLang="en-US" sz="2000" dirty="0"/>
              <a:t>    </a:t>
            </a:r>
            <a:r>
              <a:rPr lang="en-US" altLang="en-US" sz="2000" dirty="0" err="1"/>
              <a:t>si</a:t>
            </a:r>
            <a:r>
              <a:rPr lang="en-US" altLang="en-US" sz="2000" dirty="0"/>
              <a:t>  : fc28  ≤ 60MPA</a:t>
            </a:r>
          </a:p>
          <a:p>
            <a:pPr>
              <a:lnSpc>
                <a:spcPct val="150000"/>
              </a:lnSpc>
              <a:defRPr/>
            </a:pPr>
            <a:r>
              <a:rPr lang="fr-FR" altLang="en-US" sz="2000" b="0" dirty="0" err="1"/>
              <a:t>f</a:t>
            </a:r>
            <a:r>
              <a:rPr lang="fr-FR" altLang="en-US" sz="1600" b="0" dirty="0" err="1"/>
              <a:t>cj</a:t>
            </a:r>
            <a:r>
              <a:rPr lang="fr-FR" altLang="en-US" sz="2000" b="0" dirty="0"/>
              <a:t> : la résistance à la compression à j jour</a:t>
            </a:r>
            <a:r>
              <a:rPr lang="fr-FR" altLang="en-US" sz="2000" b="0" dirty="0" smtClean="0"/>
              <a:t>. et  </a:t>
            </a:r>
            <a:r>
              <a:rPr lang="fr-FR" altLang="en-US" sz="2000" b="0" dirty="0" err="1" smtClean="0"/>
              <a:t>f</a:t>
            </a:r>
            <a:r>
              <a:rPr lang="fr-FR" altLang="en-US" sz="1600" b="0" dirty="0" err="1" smtClean="0"/>
              <a:t>tj</a:t>
            </a:r>
            <a:r>
              <a:rPr lang="fr-FR" altLang="en-US" sz="2000" b="0" dirty="0" smtClean="0"/>
              <a:t> </a:t>
            </a:r>
            <a:r>
              <a:rPr lang="fr-FR" altLang="en-US" sz="2000" b="0" dirty="0"/>
              <a:t>: la résistance à la traction à j jour.</a:t>
            </a:r>
            <a:endParaRPr lang="en-US" altLang="en-US" sz="2000" b="0" dirty="0"/>
          </a:p>
          <a:p>
            <a:pPr>
              <a:lnSpc>
                <a:spcPct val="150000"/>
              </a:lnSpc>
              <a:defRPr/>
            </a:pPr>
            <a:endParaRPr lang="fr-FR" altLang="en-US" sz="2000" b="0" dirty="0"/>
          </a:p>
          <a:p>
            <a:pPr algn="just">
              <a:defRPr/>
            </a:pPr>
            <a:endParaRPr lang="en-US" altLang="en-US" sz="2000" b="0" dirty="0"/>
          </a:p>
        </p:txBody>
      </p:sp>
      <p:pic>
        <p:nvPicPr>
          <p:cNvPr id="133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70" y="1196752"/>
            <a:ext cx="467995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2" y="1196752"/>
            <a:ext cx="302426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266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11</a:t>
            </a:fld>
            <a:endParaRPr lang="fr-FR" altLang="en-US" b="0" smtClean="0"/>
          </a:p>
        </p:txBody>
      </p:sp>
      <p:sp>
        <p:nvSpPr>
          <p:cNvPr id="14340" name="Text Box 8"/>
          <p:cNvSpPr txBox="1">
            <a:spLocks noChangeArrowheads="1"/>
          </p:cNvSpPr>
          <p:nvPr/>
        </p:nvSpPr>
        <p:spPr bwMode="auto">
          <a:xfrm>
            <a:off x="250825" y="188640"/>
            <a:ext cx="8661400" cy="6863417"/>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marL="342900" indent="-342900" algn="just">
              <a:lnSpc>
                <a:spcPct val="150000"/>
              </a:lnSpc>
              <a:buFont typeface="Wingdings" panose="05000000000000000000" pitchFamily="2" charset="2"/>
              <a:buChar char="q"/>
              <a:defRPr/>
            </a:pPr>
            <a:r>
              <a:rPr lang="fr-FR" altLang="en-US" sz="2000" dirty="0" smtClean="0">
                <a:solidFill>
                  <a:srgbClr val="FFFF00"/>
                </a:solidFill>
              </a:rPr>
              <a:t> Module de déformation instantané :</a:t>
            </a:r>
            <a:r>
              <a:rPr lang="fr-FR" altLang="en-US" sz="2000" b="0" dirty="0" smtClean="0"/>
              <a:t>Le béton n’est pas un matériau élastique, pendant le déchargement de l’éprouvette, on observe que la courbe de déchargement est décalée par rapport à la courbe de chargement.</a:t>
            </a:r>
            <a:endParaRPr lang="en-US" altLang="en-US" sz="2000" b="0" dirty="0" smtClean="0"/>
          </a:p>
          <a:p>
            <a:pPr marL="342900" indent="-342900" algn="just">
              <a:lnSpc>
                <a:spcPct val="150000"/>
              </a:lnSpc>
              <a:buFont typeface="Wingdings" panose="05000000000000000000" pitchFamily="2" charset="2"/>
              <a:buChar char="q"/>
              <a:defRPr/>
            </a:pPr>
            <a:endParaRPr lang="fr-FR" altLang="en-US" sz="2000" dirty="0" smtClean="0">
              <a:solidFill>
                <a:srgbClr val="FFFF00"/>
              </a:solidFill>
            </a:endParaRPr>
          </a:p>
          <a:p>
            <a:pPr algn="just">
              <a:defRPr/>
            </a:pPr>
            <a:endParaRPr lang="fr-FR" altLang="en-US" sz="2000" b="0" dirty="0"/>
          </a:p>
          <a:p>
            <a:pPr algn="just">
              <a:defRPr/>
            </a:pPr>
            <a:endParaRPr lang="fr-FR" altLang="en-US" sz="2000" b="0" dirty="0"/>
          </a:p>
          <a:p>
            <a:pPr algn="just">
              <a:defRPr/>
            </a:pPr>
            <a:endParaRPr lang="fr-FR" altLang="en-US" sz="2000" b="0" dirty="0" smtClean="0"/>
          </a:p>
          <a:p>
            <a:pPr>
              <a:defRPr/>
            </a:pPr>
            <a:endParaRPr lang="fr-FR" altLang="en-US" sz="2000" b="0" dirty="0" smtClean="0"/>
          </a:p>
          <a:p>
            <a:pPr>
              <a:defRPr/>
            </a:pPr>
            <a:endParaRPr lang="en-US" altLang="en-US" sz="2000" b="0" dirty="0" smtClean="0"/>
          </a:p>
          <a:p>
            <a:pPr>
              <a:defRPr/>
            </a:pPr>
            <a:r>
              <a:rPr lang="fr-FR" altLang="en-US" sz="2000" b="0" dirty="0"/>
              <a:t>On admet la relation suivante sous charges d’une durée d’application &lt; 24 H.</a:t>
            </a:r>
          </a:p>
          <a:p>
            <a:pPr>
              <a:defRPr/>
            </a:pPr>
            <a:endParaRPr lang="en-US" altLang="en-US" sz="2000" b="0" dirty="0" smtClean="0"/>
          </a:p>
          <a:p>
            <a:pPr>
              <a:defRPr/>
            </a:pPr>
            <a:r>
              <a:rPr lang="en-US" altLang="en-US" sz="2000" b="0" dirty="0" smtClean="0"/>
              <a:t>                                                                       </a:t>
            </a:r>
            <a:r>
              <a:rPr lang="en-US" altLang="en-US" sz="2000" b="0" dirty="0" err="1" smtClean="0"/>
              <a:t>i</a:t>
            </a:r>
            <a:r>
              <a:rPr lang="en-US" altLang="en-US" sz="2000" b="0" dirty="0" smtClean="0"/>
              <a:t> </a:t>
            </a:r>
            <a:r>
              <a:rPr lang="en-US" altLang="en-US" sz="2000" b="0" dirty="0"/>
              <a:t>: </a:t>
            </a:r>
            <a:r>
              <a:rPr lang="en-US" altLang="en-US" sz="2000" b="0" dirty="0" err="1"/>
              <a:t>instantané</a:t>
            </a:r>
            <a:r>
              <a:rPr lang="en-US" altLang="en-US" sz="2000" b="0" dirty="0"/>
              <a:t> ; j : jour</a:t>
            </a:r>
          </a:p>
          <a:p>
            <a:pPr>
              <a:defRPr/>
            </a:pPr>
            <a:endParaRPr lang="fr-FR" altLang="en-US" sz="2000" b="0" dirty="0" smtClean="0"/>
          </a:p>
          <a:p>
            <a:pPr marL="342900" indent="-342900">
              <a:buFont typeface="Wingdings" panose="05000000000000000000" pitchFamily="2" charset="2"/>
              <a:buChar char="q"/>
              <a:defRPr/>
            </a:pPr>
            <a:r>
              <a:rPr lang="fr-FR" altLang="en-US" sz="2000" b="0" dirty="0" smtClean="0">
                <a:solidFill>
                  <a:srgbClr val="FFFF00"/>
                </a:solidFill>
              </a:rPr>
              <a:t>-module de déformation différé : </a:t>
            </a:r>
            <a:r>
              <a:rPr lang="fr-FR" altLang="en-US" sz="2000" b="0" dirty="0" smtClean="0"/>
              <a:t>&gt; 24 H</a:t>
            </a:r>
            <a:r>
              <a:rPr lang="fr-FR" altLang="en-US" sz="2000" b="0" dirty="0"/>
              <a:t>.(longue durée </a:t>
            </a:r>
            <a:r>
              <a:rPr lang="fr-FR" altLang="en-US" sz="2000" b="0" dirty="0" smtClean="0"/>
              <a:t>d'application)</a:t>
            </a:r>
          </a:p>
          <a:p>
            <a:pPr>
              <a:defRPr/>
            </a:pPr>
            <a:r>
              <a:rPr lang="fr-FR" altLang="en-US" sz="2000" b="0" dirty="0" smtClean="0">
                <a:solidFill>
                  <a:srgbClr val="FFFF00"/>
                </a:solidFill>
              </a:rPr>
              <a:t> : </a:t>
            </a:r>
            <a:r>
              <a:rPr lang="fr-FR" altLang="en-US" sz="2000" b="0" dirty="0" smtClean="0"/>
              <a:t>il </a:t>
            </a:r>
            <a:r>
              <a:rPr lang="fr-FR" altLang="en-US" sz="2000" b="0" dirty="0"/>
              <a:t>est pris égal </a:t>
            </a:r>
            <a:r>
              <a:rPr lang="fr-FR" altLang="en-US" sz="2000" b="0" dirty="0" smtClean="0"/>
              <a:t>à:                                                     </a:t>
            </a:r>
            <a:r>
              <a:rPr lang="en-US" altLang="en-US" sz="2000" b="0" dirty="0" smtClean="0"/>
              <a:t>(</a:t>
            </a:r>
            <a:r>
              <a:rPr lang="en-US" altLang="en-US" sz="2000" b="0" dirty="0" err="1"/>
              <a:t>différé</a:t>
            </a:r>
            <a:r>
              <a:rPr lang="en-US" altLang="en-US" sz="2000" b="0" dirty="0"/>
              <a:t> ≠ </a:t>
            </a:r>
            <a:r>
              <a:rPr lang="en-US" altLang="en-US" sz="2000" b="0" dirty="0" err="1"/>
              <a:t>instantané</a:t>
            </a:r>
            <a:r>
              <a:rPr lang="en-US" altLang="en-US" sz="2000" b="0" dirty="0"/>
              <a:t>) .</a:t>
            </a:r>
            <a:endParaRPr lang="fr-FR" altLang="en-US" sz="2000" b="0" dirty="0" smtClean="0"/>
          </a:p>
          <a:p>
            <a:pPr>
              <a:defRPr/>
            </a:pPr>
            <a:r>
              <a:rPr lang="fr-FR" altLang="en-US" sz="2000" b="0" dirty="0"/>
              <a:t>           </a:t>
            </a:r>
            <a:r>
              <a:rPr lang="fr-FR" altLang="en-US" sz="2000" b="0" dirty="0" smtClean="0"/>
              <a:t>                                                           </a:t>
            </a:r>
          </a:p>
          <a:p>
            <a:pPr>
              <a:defRPr/>
            </a:pPr>
            <a:r>
              <a:rPr lang="fr-FR" altLang="en-US" sz="2000" b="0" dirty="0" smtClean="0"/>
              <a:t>  Module de poisson :  </a:t>
            </a:r>
            <a:r>
              <a:rPr lang="el-GR" altLang="en-US" sz="2000" b="0" dirty="0" smtClean="0"/>
              <a:t>υ</a:t>
            </a:r>
            <a:r>
              <a:rPr lang="fr-FR" altLang="en-US" sz="2000" b="0" dirty="0" smtClean="0"/>
              <a:t> =0.2 Pour la justification aux ELS</a:t>
            </a:r>
          </a:p>
          <a:p>
            <a:pPr>
              <a:defRPr/>
            </a:pPr>
            <a:r>
              <a:rPr lang="fr-FR" altLang="en-US" sz="2000" b="0" dirty="0"/>
              <a:t> </a:t>
            </a:r>
            <a:r>
              <a:rPr lang="fr-FR" altLang="en-US" sz="2000" b="0" dirty="0" smtClean="0"/>
              <a:t>                                    </a:t>
            </a:r>
            <a:r>
              <a:rPr lang="el-GR" altLang="en-US" sz="2000" b="0" dirty="0" smtClean="0"/>
              <a:t>υ</a:t>
            </a:r>
            <a:r>
              <a:rPr lang="fr-FR" altLang="en-US" sz="2000" b="0" dirty="0" smtClean="0"/>
              <a:t> </a:t>
            </a:r>
            <a:r>
              <a:rPr lang="fr-FR" altLang="en-US" sz="2000" b="0" dirty="0"/>
              <a:t>=</a:t>
            </a:r>
            <a:r>
              <a:rPr lang="fr-FR" altLang="en-US" sz="2000" b="0" dirty="0" smtClean="0"/>
              <a:t>0   </a:t>
            </a:r>
            <a:r>
              <a:rPr lang="fr-FR" altLang="en-US" sz="2000" b="0" dirty="0"/>
              <a:t>Pour la justification aux </a:t>
            </a:r>
            <a:r>
              <a:rPr lang="fr-FR" altLang="en-US" sz="2000" b="0" dirty="0" err="1" smtClean="0"/>
              <a:t>ELU</a:t>
            </a:r>
            <a:endParaRPr lang="fr-FR" altLang="en-US" sz="2000" b="0" dirty="0" smtClean="0"/>
          </a:p>
          <a:p>
            <a:pPr>
              <a:defRPr/>
            </a:pPr>
            <a:r>
              <a:rPr lang="nl-NL" altLang="en-US" sz="2000" dirty="0" smtClean="0">
                <a:solidFill>
                  <a:srgbClr val="FF0000"/>
                </a:solidFill>
              </a:rPr>
              <a:t>  </a:t>
            </a:r>
            <a:r>
              <a:rPr lang="fr-FR" altLang="en-US" sz="2000" b="0" dirty="0" smtClean="0"/>
              <a:t>                                                </a:t>
            </a:r>
          </a:p>
          <a:p>
            <a:pPr>
              <a:defRPr/>
            </a:pPr>
            <a:endParaRPr lang="fr-FR" altLang="en-US" sz="2000" b="0" dirty="0" smtClean="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628800"/>
            <a:ext cx="3134859"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8" y="1628800"/>
            <a:ext cx="345638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910" y="4117382"/>
            <a:ext cx="3608048" cy="43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3849" b="16175"/>
          <a:stretch/>
        </p:blipFill>
        <p:spPr bwMode="auto">
          <a:xfrm>
            <a:off x="2492015" y="5157192"/>
            <a:ext cx="2872073" cy="46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844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12</a:t>
            </a:fld>
            <a:endParaRPr lang="fr-FR" altLang="en-US" b="0" smtClean="0"/>
          </a:p>
        </p:txBody>
      </p:sp>
      <mc:AlternateContent xmlns:mc="http://schemas.openxmlformats.org/markup-compatibility/2006" xmlns:a14="http://schemas.microsoft.com/office/drawing/2010/main">
        <mc:Choice Requires="a14">
          <p:sp>
            <p:nvSpPr>
              <p:cNvPr id="14340" name="Text Box 8"/>
              <p:cNvSpPr txBox="1">
                <a:spLocks noChangeArrowheads="1"/>
              </p:cNvSpPr>
              <p:nvPr/>
            </p:nvSpPr>
            <p:spPr bwMode="auto">
              <a:xfrm>
                <a:off x="250825" y="116632"/>
                <a:ext cx="8661400" cy="6760440"/>
              </a:xfrm>
              <a:prstGeom prst="rect">
                <a:avLst/>
              </a:prstGeom>
              <a:noFill/>
              <a:ln w="22225">
                <a:solidFill>
                  <a:schemeClr val="accent1">
                    <a:lumMod val="60000"/>
                    <a:lumOff val="40000"/>
                  </a:schemeClr>
                </a:solidFill>
                <a:miter lim="800000"/>
                <a:headEnd/>
                <a:tailEnd/>
              </a:ln>
              <a:extLst>
                <a:ext uri="{909E8E84-426E-40DD-AFC4-6F175D3DCCD1}">
                  <a14:hiddenFill>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nSpc>
                    <a:spcPct val="150000"/>
                  </a:lnSpc>
                  <a:defRPr/>
                </a:pPr>
                <a:r>
                  <a:rPr lang="fr-FR" altLang="en-US" sz="2000" b="0" u="sng" dirty="0" smtClean="0">
                    <a:solidFill>
                      <a:srgbClr val="FFFF00"/>
                    </a:solidFill>
                  </a:rPr>
                  <a:t>Retrait hygrométrique: </a:t>
                </a:r>
                <a:r>
                  <a:rPr lang="fr-FR" sz="2000" b="0" dirty="0" smtClean="0"/>
                  <a:t>le béton après sa confection (fabrication) contient un excès d’eau, si le durcissement se fait à l’air libre l’eau va s’évaporer. Cette évaporation s’accompagne automatiquement par une diminution du volume. Cette diminution s’appelle le retrait. </a:t>
                </a:r>
                <a:r>
                  <a:rPr lang="fr-FR" altLang="en-US" sz="2000" b="0" dirty="0" smtClean="0"/>
                  <a:t>Pour les constructions courantes, les effets dû aux variations de température et au retrait seront négligés, si on prévoit des joints de dilatation tout les 20 à 30 mètre. </a:t>
                </a:r>
              </a:p>
              <a:p>
                <a:pPr>
                  <a:lnSpc>
                    <a:spcPct val="150000"/>
                  </a:lnSpc>
                  <a:defRPr/>
                </a:pPr>
                <a:r>
                  <a:rPr lang="fr-FR" altLang="en-US" sz="2000" b="0" dirty="0" smtClean="0"/>
                  <a:t>Les joints de dilatation sont de 1 à 2 cm.</a:t>
                </a:r>
                <a:endParaRPr lang="fr-FR" altLang="en-US" sz="2400" b="0" u="sng" dirty="0" smtClean="0">
                  <a:solidFill>
                    <a:srgbClr val="FFFF00"/>
                  </a:solidFill>
                </a:endParaRPr>
              </a:p>
              <a:p>
                <a:pPr algn="just">
                  <a:lnSpc>
                    <a:spcPct val="150000"/>
                  </a:lnSpc>
                  <a:defRPr/>
                </a:pPr>
                <a:r>
                  <a:rPr lang="fr-FR" altLang="en-US" sz="2000" b="0" u="sng" dirty="0" smtClean="0">
                    <a:solidFill>
                      <a:srgbClr val="FFFF00"/>
                    </a:solidFill>
                  </a:rPr>
                  <a:t>Exemple d’application1:</a:t>
                </a:r>
                <a:r>
                  <a:rPr lang="fr-FR" altLang="en-US" sz="2000" b="0" dirty="0" smtClean="0">
                    <a:solidFill>
                      <a:srgbClr val="FFFF00"/>
                    </a:solidFill>
                  </a:rPr>
                  <a:t> </a:t>
                </a:r>
                <a:r>
                  <a:rPr lang="fr-FR" altLang="en-US" sz="2000" b="0" dirty="0" smtClean="0"/>
                  <a:t>les écrasements d’une série </a:t>
                </a:r>
              </a:p>
              <a:p>
                <a:pPr algn="just">
                  <a:lnSpc>
                    <a:spcPct val="150000"/>
                  </a:lnSpc>
                  <a:defRPr/>
                </a:pPr>
                <a:r>
                  <a:rPr lang="fr-FR" altLang="en-US" sz="2000" b="0" dirty="0" smtClean="0"/>
                  <a:t>d’éprouvettes de béton prélevées sur un </a:t>
                </a:r>
                <a:r>
                  <a:rPr lang="fr-FR" altLang="en-US" sz="2000" b="0" dirty="0"/>
                  <a:t>chantier a donné les résultats suivants:</a:t>
                </a:r>
                <a14:m>
                  <m:oMath xmlns:m="http://schemas.openxmlformats.org/officeDocument/2006/math">
                    <m:sSub>
                      <m:sSubPr>
                        <m:ctrlPr>
                          <a:rPr lang="fr-FR" altLang="en-US" sz="2000" b="0" i="1">
                            <a:latin typeface="Cambria Math"/>
                          </a:rPr>
                        </m:ctrlPr>
                      </m:sSubPr>
                      <m:e>
                        <m:r>
                          <a:rPr lang="fr-FR" altLang="en-US" sz="2000" b="0" i="1">
                            <a:latin typeface="Cambria Math"/>
                          </a:rPr>
                          <m:t>𝑓</m:t>
                        </m:r>
                      </m:e>
                      <m:sub>
                        <m:r>
                          <a:rPr lang="fr-FR" altLang="en-US" sz="2000" b="0" i="1">
                            <a:latin typeface="Cambria Math"/>
                          </a:rPr>
                          <m:t>𝑐𝑗</m:t>
                        </m:r>
                      </m:sub>
                    </m:sSub>
                  </m:oMath>
                </a14:m>
                <a:r>
                  <a:rPr lang="fr-FR" altLang="en-US" sz="2000" b="0" dirty="0"/>
                  <a:t>= 18, 20, 21, 22, 19, 21, 18, 25, 24, 22, 21, 20, 19, 23, 23, 25 [MPA] (j=</a:t>
                </a:r>
                <a:r>
                  <a:rPr lang="fr-FR" altLang="en-US" sz="2000" b="0" dirty="0" err="1"/>
                  <a:t>28j</a:t>
                </a:r>
                <a:r>
                  <a:rPr lang="fr-FR" altLang="en-US" sz="2000" b="0" dirty="0" smtClean="0"/>
                  <a:t>).</a:t>
                </a:r>
                <a:r>
                  <a:rPr lang="fr-FR" altLang="en-US" sz="2000" b="0" dirty="0"/>
                  <a:t> On demande de calculer </a:t>
                </a:r>
                <a:r>
                  <a:rPr lang="fr-FR" altLang="en-US" sz="2000" b="0" dirty="0" smtClean="0"/>
                  <a:t>:</a:t>
                </a:r>
                <a:r>
                  <a:rPr lang="fr-FR" altLang="en-US" sz="2000" b="0" dirty="0"/>
                  <a:t>1/ la résistance à la compression </a:t>
                </a:r>
                <a:r>
                  <a:rPr lang="fr-FR" altLang="en-US" sz="2400" b="0" dirty="0" err="1"/>
                  <a:t>fc</a:t>
                </a:r>
                <a:r>
                  <a:rPr lang="fr-FR" altLang="en-US" sz="1600" b="0" dirty="0" err="1"/>
                  <a:t>28</a:t>
                </a:r>
                <a:r>
                  <a:rPr lang="fr-FR" altLang="en-US" sz="2400" b="0" dirty="0"/>
                  <a:t> </a:t>
                </a:r>
                <a:r>
                  <a:rPr lang="fr-FR" altLang="en-US" sz="2000" b="0" dirty="0"/>
                  <a:t>et à j = 90 jours</a:t>
                </a:r>
              </a:p>
              <a:p>
                <a:pPr>
                  <a:lnSpc>
                    <a:spcPct val="150000"/>
                  </a:lnSpc>
                  <a:defRPr/>
                </a:pPr>
                <a:r>
                  <a:rPr lang="fr-FR" altLang="en-US" sz="2000" b="0" dirty="0" smtClean="0"/>
                  <a:t>2/ la résistance à la traction </a:t>
                </a:r>
                <a:r>
                  <a:rPr lang="fr-FR" altLang="en-US" sz="2400" b="0" dirty="0" smtClean="0"/>
                  <a:t>f</a:t>
                </a:r>
                <a:r>
                  <a:rPr lang="fr-FR" altLang="en-US" b="0" dirty="0" smtClean="0"/>
                  <a:t>t28.</a:t>
                </a:r>
              </a:p>
              <a:p>
                <a:pPr>
                  <a:lnSpc>
                    <a:spcPct val="150000"/>
                  </a:lnSpc>
                  <a:defRPr/>
                </a:pPr>
                <a:r>
                  <a:rPr lang="fr-FR" altLang="en-US" sz="2000" b="0" dirty="0" smtClean="0"/>
                  <a:t>3/ </a:t>
                </a:r>
                <a:r>
                  <a:rPr lang="fr-FR" altLang="en-US" sz="2000" b="0" dirty="0"/>
                  <a:t>les modules de déformation </a:t>
                </a:r>
                <a14:m>
                  <m:oMath xmlns:m="http://schemas.openxmlformats.org/officeDocument/2006/math">
                    <m:sSub>
                      <m:sSubPr>
                        <m:ctrlPr>
                          <a:rPr lang="fr-FR" altLang="en-US" sz="2400" b="0" i="1">
                            <a:latin typeface="Cambria Math"/>
                          </a:rPr>
                        </m:ctrlPr>
                      </m:sSubPr>
                      <m:e>
                        <m:r>
                          <a:rPr lang="fr-FR" altLang="en-US" sz="2400" b="0">
                            <a:latin typeface="Cambria Math"/>
                          </a:rPr>
                          <m:t>𝐸</m:t>
                        </m:r>
                      </m:e>
                      <m:sub>
                        <m:r>
                          <a:rPr lang="fr-FR" altLang="en-US" sz="2400" b="0">
                            <a:latin typeface="Cambria Math"/>
                          </a:rPr>
                          <m:t>𝑖𝑗</m:t>
                        </m:r>
                      </m:sub>
                    </m:sSub>
                    <m:r>
                      <a:rPr lang="fr-FR" altLang="en-US" sz="2400" b="0">
                        <a:latin typeface="Cambria Math"/>
                      </a:rPr>
                      <m:t> </m:t>
                    </m:r>
                  </m:oMath>
                </a14:m>
                <a:r>
                  <a:rPr lang="fr-FR" altLang="en-US" sz="2400" b="0" dirty="0"/>
                  <a:t> et </a:t>
                </a:r>
                <a14:m>
                  <m:oMath xmlns:m="http://schemas.openxmlformats.org/officeDocument/2006/math">
                    <m:sSub>
                      <m:sSubPr>
                        <m:ctrlPr>
                          <a:rPr lang="fr-FR" altLang="en-US" sz="2400" b="0" i="1">
                            <a:latin typeface="Cambria Math"/>
                          </a:rPr>
                        </m:ctrlPr>
                      </m:sSubPr>
                      <m:e>
                        <m:r>
                          <a:rPr lang="fr-FR" altLang="en-US" sz="2400" b="0">
                            <a:latin typeface="Cambria Math"/>
                          </a:rPr>
                          <m:t>𝐸</m:t>
                        </m:r>
                      </m:e>
                      <m:sub>
                        <m:r>
                          <a:rPr lang="fr-FR" altLang="en-US" sz="2400" b="0">
                            <a:latin typeface="Cambria Math"/>
                          </a:rPr>
                          <m:t>𝜗</m:t>
                        </m:r>
                        <m:r>
                          <a:rPr lang="fr-FR" altLang="en-US" sz="2400" b="0">
                            <a:latin typeface="Cambria Math"/>
                          </a:rPr>
                          <m:t>𝑗</m:t>
                        </m:r>
                      </m:sub>
                    </m:sSub>
                  </m:oMath>
                </a14:m>
                <a:endParaRPr lang="fr-FR" altLang="en-US" sz="2400" b="0" dirty="0"/>
              </a:p>
              <a:p>
                <a:pPr algn="just">
                  <a:defRPr/>
                </a:pPr>
                <a:endParaRPr lang="fr-FR" altLang="en-US" sz="2000" b="0" dirty="0"/>
              </a:p>
            </p:txBody>
          </p:sp>
        </mc:Choice>
        <mc:Fallback xmlns="">
          <p:sp>
            <p:nvSpPr>
              <p:cNvPr id="14340" name="Text Box 8"/>
              <p:cNvSpPr txBox="1">
                <a:spLocks noRot="1" noChangeAspect="1" noMove="1" noResize="1" noEditPoints="1" noAdjustHandles="1" noChangeArrowheads="1" noChangeShapeType="1" noTextEdit="1"/>
              </p:cNvSpPr>
              <p:nvPr/>
            </p:nvSpPr>
            <p:spPr bwMode="auto">
              <a:xfrm>
                <a:off x="250825" y="116632"/>
                <a:ext cx="8661400" cy="6760440"/>
              </a:xfrm>
              <a:prstGeom prst="rect">
                <a:avLst/>
              </a:prstGeom>
              <a:blipFill rotWithShape="1">
                <a:blip r:embed="rId3"/>
                <a:stretch>
                  <a:fillRect l="-561" r="-632"/>
                </a:stretch>
              </a:blip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fr-FR">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420889"/>
            <a:ext cx="302213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69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13</a:t>
            </a:fld>
            <a:endParaRPr lang="fr-FR" altLang="en-US" b="0" smtClean="0"/>
          </a:p>
        </p:txBody>
      </p:sp>
      <p:sp>
        <p:nvSpPr>
          <p:cNvPr id="14340" name="Text Box 8"/>
          <p:cNvSpPr txBox="1">
            <a:spLocks noChangeArrowheads="1"/>
          </p:cNvSpPr>
          <p:nvPr/>
        </p:nvSpPr>
        <p:spPr bwMode="auto">
          <a:xfrm>
            <a:off x="250824" y="189706"/>
            <a:ext cx="8785671" cy="6555641"/>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defRPr/>
            </a:pPr>
            <a:r>
              <a:rPr lang="fr-FR" altLang="en-US" sz="2000" dirty="0" smtClean="0">
                <a:solidFill>
                  <a:srgbClr val="FFFF00"/>
                </a:solidFill>
              </a:rPr>
              <a:t>VII. L’acier :</a:t>
            </a:r>
          </a:p>
          <a:p>
            <a:pPr marL="342900" indent="-342900" algn="just">
              <a:spcAft>
                <a:spcPts val="1200"/>
              </a:spcAft>
              <a:buFont typeface="Wingdings" panose="05000000000000000000" pitchFamily="2" charset="2"/>
              <a:buChar char="ü"/>
            </a:pPr>
            <a:r>
              <a:rPr lang="fr-FR" sz="2000" b="0" dirty="0"/>
              <a:t>Le </a:t>
            </a:r>
            <a:r>
              <a:rPr lang="fr-FR" sz="2000" b="0" dirty="0" smtClean="0"/>
              <a:t>caractère mécanique </a:t>
            </a:r>
            <a:r>
              <a:rPr lang="fr-FR" sz="2000" b="0" dirty="0"/>
              <a:t>qui sert de base aux justifications est la limite </a:t>
            </a:r>
            <a:r>
              <a:rPr lang="fr-FR" sz="2000" b="0" dirty="0" smtClean="0"/>
              <a:t>d‘élasticité garantie désignée </a:t>
            </a:r>
            <a:r>
              <a:rPr lang="fr-FR" sz="2000" b="0" dirty="0"/>
              <a:t>par</a:t>
            </a:r>
            <a:r>
              <a:rPr lang="fr-FR" sz="2000" b="0" dirty="0">
                <a:solidFill>
                  <a:srgbClr val="FF0000"/>
                </a:solidFill>
              </a:rPr>
              <a:t> </a:t>
            </a:r>
            <a:r>
              <a:rPr lang="fr-FR" sz="2000" dirty="0" err="1">
                <a:solidFill>
                  <a:srgbClr val="FF0000"/>
                </a:solidFill>
              </a:rPr>
              <a:t>fe</a:t>
            </a:r>
            <a:r>
              <a:rPr lang="fr-FR" sz="2000" b="0" dirty="0"/>
              <a:t>. Elle varie en fonction du type d'acier.</a:t>
            </a:r>
            <a:endParaRPr lang="fr-FR" altLang="en-US" sz="2000" dirty="0">
              <a:solidFill>
                <a:srgbClr val="FFFF00"/>
              </a:solidFill>
            </a:endParaRPr>
          </a:p>
          <a:p>
            <a:pPr marL="342900" indent="-342900" algn="just">
              <a:spcAft>
                <a:spcPts val="1200"/>
              </a:spcAft>
              <a:buFont typeface="Wingdings" panose="05000000000000000000" pitchFamily="2" charset="2"/>
              <a:buChar char="ü"/>
            </a:pPr>
            <a:r>
              <a:rPr lang="fr-FR" sz="2000" b="0" dirty="0"/>
              <a:t>Le module </a:t>
            </a:r>
            <a:r>
              <a:rPr lang="fr-FR" sz="2000" b="0" dirty="0" smtClean="0"/>
              <a:t>d‘élasticité </a:t>
            </a:r>
            <a:r>
              <a:rPr lang="fr-FR" sz="2000" b="0" dirty="0"/>
              <a:t>longitudinale </a:t>
            </a:r>
            <a:r>
              <a:rPr lang="fr-FR" sz="2000" dirty="0">
                <a:solidFill>
                  <a:srgbClr val="FF0000"/>
                </a:solidFill>
                <a:latin typeface="Arial"/>
              </a:rPr>
              <a:t>E</a:t>
            </a:r>
            <a:r>
              <a:rPr lang="fr-FR" sz="1100" dirty="0">
                <a:solidFill>
                  <a:srgbClr val="FF0000"/>
                </a:solidFill>
                <a:latin typeface="Arial"/>
              </a:rPr>
              <a:t>s </a:t>
            </a:r>
            <a:r>
              <a:rPr lang="fr-FR" sz="2000" b="0" dirty="0"/>
              <a:t>est pratiquement constant quel que </a:t>
            </a:r>
            <a:r>
              <a:rPr lang="fr-FR" sz="2000" b="0" dirty="0" smtClean="0"/>
              <a:t>soit l'acier </a:t>
            </a:r>
            <a:r>
              <a:rPr lang="fr-FR" sz="2000" b="0" dirty="0"/>
              <a:t>utilise et est pris </a:t>
            </a:r>
            <a:r>
              <a:rPr lang="fr-FR" sz="2000" b="0" dirty="0" smtClean="0"/>
              <a:t>égal </a:t>
            </a:r>
            <a:r>
              <a:rPr lang="fr-FR" sz="2000" b="0" dirty="0"/>
              <a:t>a : Es = 200 </a:t>
            </a:r>
            <a:r>
              <a:rPr lang="fr-FR" sz="2000" b="0" dirty="0" smtClean="0"/>
              <a:t>000 MPA</a:t>
            </a:r>
            <a:endParaRPr lang="fr-FR" sz="2000" b="0" dirty="0"/>
          </a:p>
          <a:p>
            <a:pPr marL="342900" indent="-342900" algn="just">
              <a:buFont typeface="Wingdings" panose="05000000000000000000" pitchFamily="2" charset="2"/>
              <a:buChar char="ü"/>
            </a:pPr>
            <a:r>
              <a:rPr lang="fr-FR" sz="2000" b="0" dirty="0" smtClean="0"/>
              <a:t>Le </a:t>
            </a:r>
            <a:r>
              <a:rPr lang="fr-FR" sz="2000" b="0" dirty="0"/>
              <a:t>diagramme conventionnel </a:t>
            </a:r>
            <a:r>
              <a:rPr lang="fr-FR" sz="2000" b="0" dirty="0" smtClean="0">
                <a:solidFill>
                  <a:srgbClr val="FF0000"/>
                </a:solidFill>
              </a:rPr>
              <a:t>déformations-contraintes</a:t>
            </a:r>
            <a:r>
              <a:rPr lang="fr-FR" sz="2000" b="0" dirty="0" smtClean="0"/>
              <a:t> </a:t>
            </a:r>
            <a:r>
              <a:rPr lang="fr-FR" sz="2000" b="0" dirty="0"/>
              <a:t>pour la traction et </a:t>
            </a:r>
            <a:r>
              <a:rPr lang="fr-FR" sz="2000" b="0" dirty="0" smtClean="0"/>
              <a:t>la compression </a:t>
            </a:r>
            <a:r>
              <a:rPr lang="fr-FR" sz="2000" b="0" dirty="0"/>
              <a:t>a l‘allure présentée dans la figure ci dessous, sachant que les valeurs de limite élastique sont les mêmes en traction et en </a:t>
            </a:r>
            <a:r>
              <a:rPr lang="fr-FR" sz="2000" b="0" dirty="0" smtClean="0"/>
              <a:t>compression</a:t>
            </a:r>
          </a:p>
          <a:p>
            <a:pPr marL="342900" indent="-342900" algn="just">
              <a:buFont typeface="Wingdings" panose="05000000000000000000" pitchFamily="2" charset="2"/>
              <a:buChar char="ü"/>
            </a:pPr>
            <a:endParaRPr lang="fr-FR" sz="2000" b="0" dirty="0"/>
          </a:p>
          <a:p>
            <a:pPr marL="342900" indent="-342900" algn="just">
              <a:buFont typeface="Wingdings" panose="05000000000000000000" pitchFamily="2" charset="2"/>
              <a:buChar char="ü"/>
            </a:pPr>
            <a:endParaRPr lang="fr-FR" sz="2000" b="0" dirty="0" smtClean="0"/>
          </a:p>
          <a:p>
            <a:pPr marL="342900" indent="-342900" algn="just">
              <a:buFont typeface="Wingdings" panose="05000000000000000000" pitchFamily="2" charset="2"/>
              <a:buChar char="ü"/>
            </a:pPr>
            <a:endParaRPr lang="fr-FR" sz="2000" b="0" dirty="0"/>
          </a:p>
          <a:p>
            <a:pPr marL="342900" indent="-342900" algn="just">
              <a:buFont typeface="Wingdings" panose="05000000000000000000" pitchFamily="2" charset="2"/>
              <a:buChar char="ü"/>
            </a:pPr>
            <a:endParaRPr lang="fr-FR" sz="2000" b="0" dirty="0" smtClean="0"/>
          </a:p>
          <a:p>
            <a:pPr marL="342900" indent="-342900" algn="just">
              <a:buFont typeface="Wingdings" panose="05000000000000000000" pitchFamily="2" charset="2"/>
              <a:buChar char="ü"/>
            </a:pPr>
            <a:endParaRPr lang="fr-FR" sz="2000" b="0" dirty="0"/>
          </a:p>
          <a:p>
            <a:pPr marL="342900" indent="-342900" algn="just">
              <a:buFont typeface="Wingdings" panose="05000000000000000000" pitchFamily="2" charset="2"/>
              <a:buChar char="ü"/>
            </a:pPr>
            <a:endParaRPr lang="fr-FR" sz="2000" b="0" dirty="0" smtClean="0"/>
          </a:p>
          <a:p>
            <a:pPr marL="342900" indent="-342900" algn="just">
              <a:buFont typeface="Wingdings" panose="05000000000000000000" pitchFamily="2" charset="2"/>
              <a:buChar char="ü"/>
            </a:pPr>
            <a:endParaRPr lang="fr-FR" sz="2000" b="0" dirty="0"/>
          </a:p>
          <a:p>
            <a:pPr marL="342900" indent="-342900" algn="just">
              <a:buFont typeface="Wingdings" panose="05000000000000000000" pitchFamily="2" charset="2"/>
              <a:buChar char="ü"/>
            </a:pPr>
            <a:endParaRPr lang="fr-FR" sz="2000" b="0" dirty="0" smtClean="0"/>
          </a:p>
          <a:p>
            <a:pPr marL="342900" indent="-342900" algn="just">
              <a:buFont typeface="Wingdings" panose="05000000000000000000" pitchFamily="2" charset="2"/>
              <a:buChar char="ü"/>
            </a:pPr>
            <a:endParaRPr lang="fr-FR" sz="2000" b="0" dirty="0"/>
          </a:p>
          <a:p>
            <a:pPr marL="342900" indent="-342900" algn="just">
              <a:buFont typeface="Wingdings" panose="05000000000000000000" pitchFamily="2" charset="2"/>
              <a:buChar char="ü"/>
            </a:pPr>
            <a:endParaRPr lang="fr-FR" sz="2000" b="0" dirty="0" smtClean="0"/>
          </a:p>
          <a:p>
            <a:pPr marL="342900" indent="-342900" algn="just">
              <a:buFont typeface="Wingdings" panose="05000000000000000000" pitchFamily="2" charset="2"/>
              <a:buChar char="ü"/>
            </a:pPr>
            <a:endParaRPr lang="fr-FR" sz="2000" b="0" dirty="0"/>
          </a:p>
          <a:p>
            <a:pPr marL="342900" indent="-342900" algn="just">
              <a:buFont typeface="Wingdings" panose="05000000000000000000" pitchFamily="2" charset="2"/>
              <a:buChar char="ü"/>
            </a:pPr>
            <a:endParaRPr lang="fr-FR" sz="20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140968"/>
            <a:ext cx="275008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236966" y="3235104"/>
                <a:ext cx="5991217" cy="3416320"/>
              </a:xfrm>
              <a:prstGeom prst="rect">
                <a:avLst/>
              </a:prstGeom>
            </p:spPr>
            <p:txBody>
              <a:bodyPr wrap="square">
                <a:spAutoFit/>
              </a:bodyPr>
              <a:lstStyle/>
              <a:p>
                <a:r>
                  <a:rPr lang="fr-FR" b="0" u="sng" dirty="0" smtClean="0">
                    <a:solidFill>
                      <a:srgbClr val="FF9933"/>
                    </a:solidFill>
                  </a:rPr>
                  <a:t>VII.1. </a:t>
                </a:r>
                <a:r>
                  <a:rPr lang="fr-FR" u="sng" dirty="0">
                    <a:solidFill>
                      <a:srgbClr val="FF9933"/>
                    </a:solidFill>
                  </a:rPr>
                  <a:t>Cas de la </a:t>
                </a:r>
                <a:r>
                  <a:rPr lang="fr-FR" u="sng" dirty="0" smtClean="0">
                    <a:solidFill>
                      <a:srgbClr val="FF9933"/>
                    </a:solidFill>
                  </a:rPr>
                  <a:t>traction:</a:t>
                </a:r>
              </a:p>
              <a:p>
                <a:pPr marL="285750" indent="-285750">
                  <a:buFont typeface="Wingdings" panose="05000000000000000000" pitchFamily="2" charset="2"/>
                  <a:buChar char="§"/>
                </a:pPr>
                <a:r>
                  <a:rPr lang="fr-FR" b="0" dirty="0"/>
                  <a:t>Droite </a:t>
                </a:r>
                <a:r>
                  <a:rPr lang="fr-FR" dirty="0">
                    <a:solidFill>
                      <a:srgbClr val="FF0000"/>
                    </a:solidFill>
                  </a:rPr>
                  <a:t>OA</a:t>
                </a:r>
                <a:r>
                  <a:rPr lang="fr-FR" dirty="0"/>
                  <a:t> </a:t>
                </a:r>
                <a:r>
                  <a:rPr lang="fr-FR" b="0" dirty="0"/>
                  <a:t>(domaine </a:t>
                </a:r>
                <a:r>
                  <a:rPr lang="fr-FR" b="0" dirty="0" smtClean="0"/>
                  <a:t>élastique)</a:t>
                </a:r>
                <a:endParaRPr lang="fr-FR" b="0" dirty="0"/>
              </a:p>
              <a:p>
                <a:pPr marL="285750" indent="-285750">
                  <a:lnSpc>
                    <a:spcPct val="150000"/>
                  </a:lnSpc>
                  <a:buFontTx/>
                  <a:buChar char="-"/>
                </a:pPr>
                <a:r>
                  <a:rPr lang="fr-FR" b="0" dirty="0" smtClean="0"/>
                  <a:t>Proportionnalité </a:t>
                </a:r>
                <a:r>
                  <a:rPr lang="el-GR" b="0" dirty="0" smtClean="0"/>
                  <a:t>ε</a:t>
                </a:r>
                <a:r>
                  <a:rPr lang="fr-FR" b="0" dirty="0" smtClean="0"/>
                  <a:t>-</a:t>
                </a:r>
                <a:r>
                  <a:rPr lang="el-GR" b="0" dirty="0" smtClean="0"/>
                  <a:t>σ</a:t>
                </a:r>
                <a:endParaRPr lang="fr-FR" b="0" dirty="0" smtClean="0"/>
              </a:p>
              <a:p>
                <a:pPr marL="285750" indent="-285750">
                  <a:lnSpc>
                    <a:spcPct val="150000"/>
                  </a:lnSpc>
                  <a:buFontTx/>
                  <a:buChar char="-"/>
                </a:pPr>
                <a:r>
                  <a:rPr lang="fr-FR" b="0" dirty="0" smtClean="0"/>
                  <a:t>Coordonnées </a:t>
                </a:r>
                <a:r>
                  <a:rPr lang="fr-FR" b="0" dirty="0"/>
                  <a:t>du point A</a:t>
                </a:r>
                <a:endParaRPr lang="fr-FR" u="sng" dirty="0">
                  <a:solidFill>
                    <a:srgbClr val="FF9933"/>
                  </a:solidFill>
                </a:endParaRPr>
              </a:p>
              <a:p>
                <a:pPr marL="285750" indent="-285750">
                  <a:lnSpc>
                    <a:spcPct val="150000"/>
                  </a:lnSpc>
                  <a:buFont typeface="Wingdings" panose="05000000000000000000" pitchFamily="2" charset="2"/>
                  <a:buChar char="§"/>
                </a:pPr>
                <a:r>
                  <a:rPr lang="fr-FR" b="0" dirty="0"/>
                  <a:t>Horizontale AB </a:t>
                </a:r>
                <a:r>
                  <a:rPr lang="fr-FR" b="0" dirty="0" smtClean="0"/>
                  <a:t>d’ordonnée </a:t>
                </a:r>
                <a14:m>
                  <m:oMath xmlns:m="http://schemas.openxmlformats.org/officeDocument/2006/math">
                    <m:sSub>
                      <m:sSubPr>
                        <m:ctrlPr>
                          <a:rPr lang="fr-FR" b="0" i="1" dirty="0" smtClean="0">
                            <a:latin typeface="Cambria Math"/>
                          </a:rPr>
                        </m:ctrlPr>
                      </m:sSubPr>
                      <m:e>
                        <m:r>
                          <a:rPr lang="fr-FR" b="0" i="1" dirty="0" smtClean="0">
                            <a:latin typeface="Cambria Math"/>
                            <a:ea typeface="Cambria Math"/>
                          </a:rPr>
                          <m:t>𝜎</m:t>
                        </m:r>
                      </m:e>
                      <m:sub>
                        <m:r>
                          <a:rPr lang="fr-FR" b="0" i="1" dirty="0" smtClean="0">
                            <a:latin typeface="Cambria Math"/>
                          </a:rPr>
                          <m:t>𝑠</m:t>
                        </m:r>
                      </m:sub>
                    </m:sSub>
                    <m:r>
                      <a:rPr lang="fr-FR" b="0" i="1" dirty="0" smtClean="0">
                        <a:latin typeface="Cambria Math"/>
                      </a:rPr>
                      <m:t>=</m:t>
                    </m:r>
                    <m:sSub>
                      <m:sSubPr>
                        <m:ctrlPr>
                          <a:rPr lang="fr-FR" b="0" i="1" dirty="0" smtClean="0">
                            <a:latin typeface="Cambria Math"/>
                          </a:rPr>
                        </m:ctrlPr>
                      </m:sSubPr>
                      <m:e>
                        <m:r>
                          <a:rPr lang="fr-FR" b="0" i="1" dirty="0" smtClean="0">
                            <a:latin typeface="Cambria Math"/>
                          </a:rPr>
                          <m:t>𝑓</m:t>
                        </m:r>
                      </m:e>
                      <m:sub>
                        <m:r>
                          <a:rPr lang="fr-FR" b="0" i="1" dirty="0" smtClean="0">
                            <a:latin typeface="Cambria Math"/>
                          </a:rPr>
                          <m:t>𝑒</m:t>
                        </m:r>
                      </m:sub>
                    </m:sSub>
                    <m:r>
                      <a:rPr lang="fr-FR" b="0" i="1" dirty="0" smtClean="0">
                        <a:latin typeface="Cambria Math"/>
                      </a:rPr>
                      <m:t> </m:t>
                    </m:r>
                  </m:oMath>
                </a14:m>
                <a:r>
                  <a:rPr lang="fr-FR" b="0" dirty="0" smtClean="0"/>
                  <a:t>(domaine </a:t>
                </a:r>
                <a:r>
                  <a:rPr lang="fr-FR" b="0" dirty="0"/>
                  <a:t>plastique)</a:t>
                </a:r>
              </a:p>
              <a:p>
                <a:pPr>
                  <a:lnSpc>
                    <a:spcPct val="150000"/>
                  </a:lnSpc>
                </a:pPr>
                <a:r>
                  <a:rPr lang="fr-FR" b="0" dirty="0" smtClean="0"/>
                  <a:t>- La </a:t>
                </a:r>
                <a:r>
                  <a:rPr lang="fr-FR" b="0" dirty="0"/>
                  <a:t>position du point </a:t>
                </a:r>
                <a:r>
                  <a:rPr lang="fr-FR" dirty="0"/>
                  <a:t>B </a:t>
                </a:r>
                <a:r>
                  <a:rPr lang="fr-FR" b="0" dirty="0"/>
                  <a:t>correspond a un allongement de </a:t>
                </a:r>
                <a:r>
                  <a:rPr lang="fr-FR" dirty="0"/>
                  <a:t>10 ‰</a:t>
                </a:r>
                <a:endParaRPr lang="fr-FR" u="sng" dirty="0" smtClean="0">
                  <a:solidFill>
                    <a:srgbClr val="FF9933"/>
                  </a:solidFill>
                </a:endParaRPr>
              </a:p>
              <a:p>
                <a:r>
                  <a:rPr lang="fr-FR" u="sng" dirty="0" smtClean="0">
                    <a:solidFill>
                      <a:srgbClr val="FF9933"/>
                    </a:solidFill>
                  </a:rPr>
                  <a:t>II.2. </a:t>
                </a:r>
                <a:r>
                  <a:rPr lang="fr-FR" u="sng" dirty="0">
                    <a:solidFill>
                      <a:srgbClr val="FF9933"/>
                    </a:solidFill>
                  </a:rPr>
                  <a:t>Cas de la compression</a:t>
                </a:r>
              </a:p>
              <a:p>
                <a:pPr algn="just"/>
                <a:r>
                  <a:rPr lang="fr-FR" b="0" dirty="0"/>
                  <a:t>Le diagramme correspondant est </a:t>
                </a:r>
                <a:r>
                  <a:rPr lang="fr-FR" b="0" dirty="0" smtClean="0"/>
                  <a:t>symétrique </a:t>
                </a:r>
                <a:r>
                  <a:rPr lang="fr-FR" b="0" dirty="0"/>
                  <a:t>a celui de la traction par rapport </a:t>
                </a:r>
                <a:r>
                  <a:rPr lang="fr-FR" b="0" dirty="0" smtClean="0"/>
                  <a:t>a O</a:t>
                </a:r>
                <a:endParaRPr lang="fr-FR" b="0" dirty="0"/>
              </a:p>
              <a:p>
                <a:r>
                  <a:rPr lang="fr-FR" b="0" dirty="0" smtClean="0"/>
                  <a:t>.</a:t>
                </a:r>
                <a:endParaRPr lang="fr-FR" u="sng" dirty="0">
                  <a:solidFill>
                    <a:srgbClr val="FF9933"/>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36966" y="3235104"/>
                <a:ext cx="5991217" cy="3416320"/>
              </a:xfrm>
              <a:prstGeom prst="rect">
                <a:avLst/>
              </a:prstGeom>
              <a:blipFill rotWithShape="1">
                <a:blip r:embed="rId4"/>
                <a:stretch>
                  <a:fillRect l="-916" t="-893" r="-814" b="-1964"/>
                </a:stretch>
              </a:blipFill>
            </p:spPr>
            <p:txBody>
              <a:bodyPr/>
              <a:lstStyle/>
              <a:p>
                <a:r>
                  <a:rPr lang="fr-FR">
                    <a:noFill/>
                  </a:rPr>
                  <a:t> </a:t>
                </a:r>
              </a:p>
            </p:txBody>
          </p:sp>
        </mc:Fallback>
      </mc:AlternateContent>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1099"/>
          <a:stretch/>
        </p:blipFill>
        <p:spPr bwMode="auto">
          <a:xfrm>
            <a:off x="3635896" y="3789041"/>
            <a:ext cx="1872208" cy="92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976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14</a:t>
            </a:fld>
            <a:endParaRPr lang="fr-FR" altLang="en-US" b="0" smtClean="0"/>
          </a:p>
        </p:txBody>
      </p:sp>
      <p:sp>
        <p:nvSpPr>
          <p:cNvPr id="14340" name="Text Box 8"/>
          <p:cNvSpPr txBox="1">
            <a:spLocks noChangeArrowheads="1"/>
          </p:cNvSpPr>
          <p:nvPr/>
        </p:nvSpPr>
        <p:spPr bwMode="auto">
          <a:xfrm>
            <a:off x="250824" y="44624"/>
            <a:ext cx="8785671" cy="6863417"/>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defRPr/>
            </a:pPr>
            <a:r>
              <a:rPr lang="fr-FR" altLang="en-US" sz="2000" dirty="0" smtClean="0">
                <a:solidFill>
                  <a:srgbClr val="FFFF00"/>
                </a:solidFill>
              </a:rPr>
              <a:t>VII.3 Les nuances d’acier: </a:t>
            </a:r>
            <a:r>
              <a:rPr lang="fr-FR" sz="2000" b="0" dirty="0" smtClean="0"/>
              <a:t>Il </a:t>
            </a:r>
            <a:r>
              <a:rPr lang="fr-FR" sz="2000" b="0" dirty="0"/>
              <a:t>existe 4 nuances principales qui correspondent à des qualités de limite élastique et de résistance différentes voir tableaux ci dessous</a:t>
            </a:r>
          </a:p>
          <a:p>
            <a:pPr marL="457200" indent="-457200" algn="just">
              <a:spcAft>
                <a:spcPts val="1200"/>
              </a:spcAft>
              <a:buAutoNum type="alphaLcPeriod"/>
            </a:pPr>
            <a:r>
              <a:rPr lang="fr-FR" sz="2000" u="sng" dirty="0" smtClean="0">
                <a:solidFill>
                  <a:srgbClr val="FFC000"/>
                </a:solidFill>
              </a:rPr>
              <a:t>Aciers </a:t>
            </a:r>
            <a:r>
              <a:rPr lang="fr-FR" sz="2000" u="sng" dirty="0">
                <a:solidFill>
                  <a:srgbClr val="FFC000"/>
                </a:solidFill>
              </a:rPr>
              <a:t>en </a:t>
            </a:r>
            <a:r>
              <a:rPr lang="fr-FR" sz="2000" u="sng" dirty="0" smtClean="0">
                <a:solidFill>
                  <a:srgbClr val="FFC000"/>
                </a:solidFill>
              </a:rPr>
              <a:t>barres:</a:t>
            </a:r>
          </a:p>
          <a:p>
            <a:pPr marL="457200" indent="-457200" algn="just">
              <a:spcAft>
                <a:spcPts val="1200"/>
              </a:spcAft>
              <a:buAutoNum type="alphaLcPeriod"/>
            </a:pPr>
            <a:endParaRPr lang="fr-FR" sz="2000" b="0" u="sng" dirty="0">
              <a:solidFill>
                <a:srgbClr val="FFC000"/>
              </a:solidFill>
            </a:endParaRPr>
          </a:p>
          <a:p>
            <a:pPr marL="457200" indent="-457200" algn="just">
              <a:spcAft>
                <a:spcPts val="1200"/>
              </a:spcAft>
              <a:buAutoNum type="alphaLcPeriod"/>
            </a:pPr>
            <a:endParaRPr lang="fr-FR" sz="2000" b="0" u="sng" dirty="0" smtClean="0">
              <a:solidFill>
                <a:srgbClr val="FFC000"/>
              </a:solidFill>
            </a:endParaRPr>
          </a:p>
          <a:p>
            <a:pPr marL="457200" indent="-457200" algn="just">
              <a:spcAft>
                <a:spcPts val="1200"/>
              </a:spcAft>
              <a:buAutoNum type="alphaLcPeriod"/>
            </a:pPr>
            <a:endParaRPr lang="fr-FR" sz="2000" b="0" u="sng" dirty="0">
              <a:solidFill>
                <a:srgbClr val="FFC000"/>
              </a:solidFill>
            </a:endParaRPr>
          </a:p>
          <a:p>
            <a:pPr marL="457200" indent="-457200" algn="just">
              <a:spcAft>
                <a:spcPts val="1200"/>
              </a:spcAft>
              <a:buAutoNum type="alphaLcPeriod"/>
            </a:pPr>
            <a:endParaRPr lang="fr-FR" sz="2000" b="0" u="sng" dirty="0" smtClean="0">
              <a:solidFill>
                <a:srgbClr val="FFC000"/>
              </a:solidFill>
            </a:endParaRPr>
          </a:p>
          <a:p>
            <a:pPr marL="457200" indent="-457200" algn="just">
              <a:spcAft>
                <a:spcPts val="1200"/>
              </a:spcAft>
              <a:buAutoNum type="alphaLcPeriod"/>
            </a:pPr>
            <a:endParaRPr lang="fr-FR" sz="2000" b="0" u="sng" dirty="0">
              <a:solidFill>
                <a:srgbClr val="FFC000"/>
              </a:solidFill>
            </a:endParaRPr>
          </a:p>
          <a:p>
            <a:pPr marL="457200" indent="-457200" algn="just">
              <a:spcAft>
                <a:spcPts val="1200"/>
              </a:spcAft>
              <a:buAutoNum type="alphaLcPeriod"/>
            </a:pPr>
            <a:r>
              <a:rPr lang="fr-FR" sz="2000" u="sng" dirty="0" smtClean="0">
                <a:solidFill>
                  <a:srgbClr val="FFC000"/>
                </a:solidFill>
              </a:rPr>
              <a:t>Treillis soudés:</a:t>
            </a:r>
          </a:p>
          <a:p>
            <a:pPr marL="457200" indent="-457200" algn="just">
              <a:spcAft>
                <a:spcPts val="1200"/>
              </a:spcAft>
              <a:buAutoNum type="alphaLcPeriod"/>
            </a:pPr>
            <a:endParaRPr lang="fr-FR" sz="2000" u="sng" dirty="0">
              <a:solidFill>
                <a:srgbClr val="FFC000"/>
              </a:solidFill>
            </a:endParaRPr>
          </a:p>
          <a:p>
            <a:pPr marL="457200" indent="-457200" algn="just">
              <a:spcAft>
                <a:spcPts val="1200"/>
              </a:spcAft>
              <a:buAutoNum type="alphaLcPeriod"/>
            </a:pPr>
            <a:endParaRPr lang="fr-FR" sz="2000" u="sng" dirty="0" smtClean="0">
              <a:solidFill>
                <a:srgbClr val="FFC000"/>
              </a:solidFill>
            </a:endParaRPr>
          </a:p>
          <a:p>
            <a:pPr marL="457200" indent="-457200" algn="just">
              <a:spcAft>
                <a:spcPts val="1200"/>
              </a:spcAft>
              <a:buAutoNum type="alphaLcPeriod"/>
            </a:pPr>
            <a:endParaRPr lang="fr-FR" sz="2000" u="sng" dirty="0">
              <a:solidFill>
                <a:srgbClr val="FFC000"/>
              </a:solidFill>
            </a:endParaRPr>
          </a:p>
          <a:p>
            <a:pPr marL="457200" indent="-457200" algn="just">
              <a:spcAft>
                <a:spcPts val="1200"/>
              </a:spcAft>
              <a:buAutoNum type="alphaLcPeriod"/>
            </a:pPr>
            <a:endParaRPr lang="fr-FR" sz="2000" u="sng" dirty="0" smtClean="0">
              <a:solidFill>
                <a:srgbClr val="FFC000"/>
              </a:solidFill>
            </a:endParaRPr>
          </a:p>
          <a:p>
            <a:pPr marL="457200" indent="-457200" algn="just">
              <a:spcAft>
                <a:spcPts val="1200"/>
              </a:spcAft>
              <a:buAutoNum type="alphaLcPeriod"/>
            </a:pPr>
            <a:endParaRPr lang="fr-FR" sz="2000" u="sng" dirty="0">
              <a:solidFill>
                <a:srgbClr val="FFC000"/>
              </a:solidFill>
            </a:endParaRPr>
          </a:p>
          <a:p>
            <a:pPr marL="457200" indent="-457200" algn="just">
              <a:spcAft>
                <a:spcPts val="1200"/>
              </a:spcAft>
              <a:buAutoNum type="alphaLcPeriod"/>
            </a:pPr>
            <a:endParaRPr lang="fr-FR" sz="2000" b="0" u="sng" dirty="0" smtClean="0">
              <a:solidFill>
                <a:srgbClr val="FFC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42" y="1364136"/>
            <a:ext cx="8460433" cy="235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41" y="4149080"/>
            <a:ext cx="846043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78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15</a:t>
            </a:fld>
            <a:endParaRPr lang="fr-FR" altLang="en-US" b="0" smtClean="0"/>
          </a:p>
        </p:txBody>
      </p:sp>
      <p:sp>
        <p:nvSpPr>
          <p:cNvPr id="14340" name="Text Box 8"/>
          <p:cNvSpPr txBox="1">
            <a:spLocks noChangeArrowheads="1"/>
          </p:cNvSpPr>
          <p:nvPr/>
        </p:nvSpPr>
        <p:spPr bwMode="auto">
          <a:xfrm>
            <a:off x="250824" y="44624"/>
            <a:ext cx="8785671" cy="6863417"/>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spcAft>
                <a:spcPts val="600"/>
              </a:spcAft>
              <a:defRPr/>
            </a:pPr>
            <a:r>
              <a:rPr lang="fr-FR" altLang="en-US" sz="2000" dirty="0" smtClean="0">
                <a:solidFill>
                  <a:srgbClr val="FFFF00"/>
                </a:solidFill>
              </a:rPr>
              <a:t>VII</a:t>
            </a:r>
            <a:r>
              <a:rPr lang="fr-FR" altLang="en-US" sz="2000" dirty="0">
                <a:solidFill>
                  <a:srgbClr val="FFFF00"/>
                </a:solidFill>
              </a:rPr>
              <a:t>I</a:t>
            </a:r>
            <a:r>
              <a:rPr lang="fr-FR" altLang="en-US" sz="2000" dirty="0" smtClean="0">
                <a:solidFill>
                  <a:srgbClr val="FFFF00"/>
                </a:solidFill>
              </a:rPr>
              <a:t> </a:t>
            </a:r>
            <a:r>
              <a:rPr lang="fr-FR" altLang="en-US" sz="2000" dirty="0">
                <a:solidFill>
                  <a:srgbClr val="FFFF00"/>
                </a:solidFill>
              </a:rPr>
              <a:t>Déformations et contraintes de calcul: </a:t>
            </a:r>
            <a:endParaRPr lang="fr-FR" altLang="en-US" sz="2000" dirty="0" smtClean="0">
              <a:solidFill>
                <a:srgbClr val="FFFF00"/>
              </a:solidFill>
            </a:endParaRPr>
          </a:p>
          <a:p>
            <a:pPr algn="just">
              <a:spcAft>
                <a:spcPts val="600"/>
              </a:spcAft>
              <a:defRPr/>
            </a:pPr>
            <a:r>
              <a:rPr lang="fr-FR" sz="2000" u="sng" dirty="0" smtClean="0">
                <a:solidFill>
                  <a:srgbClr val="FFC000"/>
                </a:solidFill>
              </a:rPr>
              <a:t>VIII.1.Etat </a:t>
            </a:r>
            <a:r>
              <a:rPr lang="fr-FR" sz="2000" u="sng" dirty="0">
                <a:solidFill>
                  <a:srgbClr val="FFC000"/>
                </a:solidFill>
              </a:rPr>
              <a:t>limite ultime de </a:t>
            </a:r>
            <a:r>
              <a:rPr lang="fr-FR" sz="2000" u="sng" dirty="0" err="1" smtClean="0">
                <a:solidFill>
                  <a:srgbClr val="FFC000"/>
                </a:solidFill>
              </a:rPr>
              <a:t>résistance:E.L.U</a:t>
            </a:r>
            <a:endParaRPr lang="fr-FR" sz="2000" b="0" u="sng" dirty="0">
              <a:solidFill>
                <a:srgbClr val="FFC000"/>
              </a:solidFill>
            </a:endParaRPr>
          </a:p>
          <a:p>
            <a:pPr algn="just">
              <a:lnSpc>
                <a:spcPct val="150000"/>
              </a:lnSpc>
              <a:spcAft>
                <a:spcPts val="600"/>
              </a:spcAft>
            </a:pPr>
            <a:r>
              <a:rPr lang="fr-FR" sz="2000" b="0" u="sng" dirty="0" err="1" smtClean="0">
                <a:solidFill>
                  <a:srgbClr val="FFC000"/>
                </a:solidFill>
              </a:rPr>
              <a:t>a.Hypothèses</a:t>
            </a:r>
            <a:r>
              <a:rPr lang="fr-FR" sz="2000" b="0" u="sng" dirty="0" smtClean="0">
                <a:solidFill>
                  <a:srgbClr val="FFC000"/>
                </a:solidFill>
              </a:rPr>
              <a:t> </a:t>
            </a:r>
            <a:r>
              <a:rPr lang="fr-FR" sz="2000" b="0" u="sng" dirty="0">
                <a:solidFill>
                  <a:srgbClr val="FFC000"/>
                </a:solidFill>
              </a:rPr>
              <a:t>de </a:t>
            </a:r>
            <a:r>
              <a:rPr lang="fr-FR" sz="2000" b="0" u="sng" dirty="0" smtClean="0">
                <a:solidFill>
                  <a:srgbClr val="FFC000"/>
                </a:solidFill>
              </a:rPr>
              <a:t>calcul</a:t>
            </a:r>
            <a:r>
              <a:rPr lang="fr-FR" sz="2000" b="0" dirty="0" smtClean="0">
                <a:solidFill>
                  <a:srgbClr val="FFC000"/>
                </a:solidFill>
              </a:rPr>
              <a:t>: </a:t>
            </a:r>
            <a:r>
              <a:rPr lang="fr-FR" altLang="en-US" sz="2000" b="0" dirty="0" smtClean="0"/>
              <a:t>pour </a:t>
            </a:r>
            <a:r>
              <a:rPr lang="fr-FR" altLang="en-US" sz="2000" b="0" dirty="0"/>
              <a:t>pouvoir appliquer au béton armé qui est un matériau hétérogène les règles de RDM pour les corps homogènes, Il sera nécessaire d’homogénéiser la section de béton armé . Donc certaine hypothèse doit appliqués :</a:t>
            </a:r>
          </a:p>
          <a:p>
            <a:pPr marL="342900" indent="-342900" algn="just">
              <a:lnSpc>
                <a:spcPct val="150000"/>
              </a:lnSpc>
              <a:spcAft>
                <a:spcPts val="0"/>
              </a:spcAft>
              <a:buFontTx/>
              <a:buChar char="-"/>
            </a:pPr>
            <a:r>
              <a:rPr lang="fr-FR" sz="2000" b="0" dirty="0" smtClean="0"/>
              <a:t>les </a:t>
            </a:r>
            <a:r>
              <a:rPr lang="fr-FR" sz="2000" b="0" dirty="0"/>
              <a:t>sections droites restent planes et il n'y a pas de glissement relatif entre </a:t>
            </a:r>
            <a:r>
              <a:rPr lang="fr-FR" sz="2000" b="0" dirty="0" smtClean="0"/>
              <a:t>les armatures </a:t>
            </a:r>
            <a:r>
              <a:rPr lang="fr-FR" sz="2000" b="0" dirty="0"/>
              <a:t>et le béton (les déformations sont les mêmes pour les deux </a:t>
            </a:r>
            <a:r>
              <a:rPr lang="fr-FR" sz="2000" b="0" dirty="0" smtClean="0"/>
              <a:t>matériaux béton </a:t>
            </a:r>
            <a:r>
              <a:rPr lang="fr-FR" sz="2000" b="0" dirty="0"/>
              <a:t>et acier</a:t>
            </a:r>
            <a:r>
              <a:rPr lang="fr-FR" sz="2000" b="0" dirty="0" smtClean="0"/>
              <a:t>).</a:t>
            </a:r>
          </a:p>
          <a:p>
            <a:pPr marL="342900" indent="-342900" algn="just">
              <a:spcAft>
                <a:spcPts val="0"/>
              </a:spcAft>
              <a:buFontTx/>
              <a:buChar char="-"/>
            </a:pPr>
            <a:endParaRPr lang="fr-FR" sz="2000" b="0" dirty="0"/>
          </a:p>
          <a:p>
            <a:pPr algn="just">
              <a:spcAft>
                <a:spcPts val="0"/>
              </a:spcAft>
            </a:pPr>
            <a:endParaRPr lang="fr-FR" sz="2000" b="0" dirty="0" smtClean="0"/>
          </a:p>
          <a:p>
            <a:pPr algn="just">
              <a:spcAft>
                <a:spcPts val="0"/>
              </a:spcAft>
            </a:pPr>
            <a:endParaRPr lang="fr-FR" sz="2000" b="0" dirty="0" smtClean="0"/>
          </a:p>
          <a:p>
            <a:pPr algn="just">
              <a:spcBef>
                <a:spcPts val="1200"/>
              </a:spcBef>
              <a:spcAft>
                <a:spcPts val="600"/>
              </a:spcAft>
            </a:pPr>
            <a:r>
              <a:rPr lang="fr-FR" sz="2000" b="0" dirty="0" smtClean="0"/>
              <a:t>-  La </a:t>
            </a:r>
            <a:r>
              <a:rPr lang="fr-FR" sz="2000" b="0" dirty="0"/>
              <a:t>résistance à la traction du béton est </a:t>
            </a:r>
            <a:r>
              <a:rPr lang="fr-FR" sz="2000" b="0" dirty="0" smtClean="0"/>
              <a:t>négligée à cause des fissures</a:t>
            </a:r>
            <a:endParaRPr lang="fr-FR" sz="2000" b="0" dirty="0"/>
          </a:p>
          <a:p>
            <a:pPr algn="just">
              <a:spcAft>
                <a:spcPts val="1200"/>
              </a:spcAft>
            </a:pPr>
            <a:r>
              <a:rPr lang="fr-FR" sz="2000" b="0" dirty="0" smtClean="0"/>
              <a:t>-  Les </a:t>
            </a:r>
            <a:r>
              <a:rPr lang="fr-FR" sz="2000" b="0" dirty="0"/>
              <a:t>déformations des sections sont limitées pour l'allongement unitaire de l'acier à</a:t>
            </a:r>
          </a:p>
          <a:p>
            <a:pPr algn="just">
              <a:spcAft>
                <a:spcPts val="1200"/>
              </a:spcAft>
            </a:pPr>
            <a:r>
              <a:rPr lang="fr-FR" sz="2000" b="0" dirty="0">
                <a:solidFill>
                  <a:srgbClr val="FF0000"/>
                </a:solidFill>
              </a:rPr>
              <a:t>10 ‰</a:t>
            </a:r>
            <a:r>
              <a:rPr lang="fr-FR" sz="2000" b="0" dirty="0"/>
              <a:t>, pour le raccourcissement unitaire du béton à </a:t>
            </a:r>
            <a:r>
              <a:rPr lang="fr-FR" sz="2000" b="0" dirty="0">
                <a:solidFill>
                  <a:srgbClr val="FF0000"/>
                </a:solidFill>
              </a:rPr>
              <a:t>3,5 ‰ </a:t>
            </a:r>
            <a:r>
              <a:rPr lang="fr-FR" sz="2000" b="0" dirty="0"/>
              <a:t>en </a:t>
            </a:r>
            <a:r>
              <a:rPr lang="fr-FR" sz="2000" b="0" dirty="0">
                <a:solidFill>
                  <a:srgbClr val="FF0000"/>
                </a:solidFill>
              </a:rPr>
              <a:t>flexion </a:t>
            </a:r>
            <a:r>
              <a:rPr lang="fr-FR" sz="2000" b="0" dirty="0"/>
              <a:t>et </a:t>
            </a:r>
            <a:r>
              <a:rPr lang="fr-FR" sz="2000" b="0" dirty="0">
                <a:solidFill>
                  <a:srgbClr val="FF0000"/>
                </a:solidFill>
              </a:rPr>
              <a:t>2 ‰ </a:t>
            </a:r>
            <a:r>
              <a:rPr lang="fr-FR" sz="2000" b="0" dirty="0" smtClean="0"/>
              <a:t>en </a:t>
            </a:r>
            <a:r>
              <a:rPr lang="fr-FR" sz="2000" b="0" dirty="0" smtClean="0">
                <a:solidFill>
                  <a:srgbClr val="FF0000"/>
                </a:solidFill>
              </a:rPr>
              <a:t>compression </a:t>
            </a:r>
            <a:r>
              <a:rPr lang="fr-FR" sz="2000" b="0" dirty="0">
                <a:solidFill>
                  <a:srgbClr val="FF0000"/>
                </a:solidFill>
              </a:rPr>
              <a:t>simple </a:t>
            </a:r>
            <a:r>
              <a:rPr lang="fr-FR" sz="2000" b="0" dirty="0"/>
              <a:t>.</a:t>
            </a:r>
          </a:p>
          <a:p>
            <a:pPr algn="just">
              <a:spcAft>
                <a:spcPts val="1200"/>
              </a:spcAft>
            </a:pPr>
            <a:endParaRPr lang="fr-FR" sz="2000" b="0"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354848"/>
            <a:ext cx="3240360" cy="138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356992"/>
            <a:ext cx="3024013" cy="136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35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16</a:t>
            </a:fld>
            <a:endParaRPr lang="fr-FR" altLang="en-US" b="0" smtClean="0"/>
          </a:p>
        </p:txBody>
      </p:sp>
      <p:sp>
        <p:nvSpPr>
          <p:cNvPr id="14340" name="Text Box 8"/>
          <p:cNvSpPr txBox="1">
            <a:spLocks noChangeArrowheads="1"/>
          </p:cNvSpPr>
          <p:nvPr/>
        </p:nvSpPr>
        <p:spPr bwMode="auto">
          <a:xfrm>
            <a:off x="250824" y="116632"/>
            <a:ext cx="8785671" cy="6709529"/>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marL="342900" indent="-342900" algn="just">
              <a:spcAft>
                <a:spcPts val="0"/>
              </a:spcAft>
              <a:buFontTx/>
              <a:buChar char="-"/>
            </a:pPr>
            <a:r>
              <a:rPr lang="fr-FR" sz="2000" b="0" dirty="0"/>
              <a:t>On suppose concentré en leur centre de gravité la section d’un groupe de plusieurs barres tendues ou comprimées, si l’erreur commise sur les déformations unitaires ne dépassent pas 15% .</a:t>
            </a:r>
          </a:p>
          <a:p>
            <a:pPr marL="342900" indent="-342900" algn="just">
              <a:spcAft>
                <a:spcPts val="0"/>
              </a:spcAft>
              <a:buFontTx/>
              <a:buChar char="-"/>
            </a:pPr>
            <a:endParaRPr lang="fr-FR" sz="2000" b="0" dirty="0"/>
          </a:p>
          <a:p>
            <a:pPr algn="just">
              <a:spcAft>
                <a:spcPts val="0"/>
              </a:spcAft>
            </a:pPr>
            <a:endParaRPr lang="fr-FR" sz="2000" b="0" dirty="0" smtClean="0"/>
          </a:p>
          <a:p>
            <a:pPr marL="342900" indent="-342900" algn="just">
              <a:spcAft>
                <a:spcPts val="0"/>
              </a:spcAft>
              <a:buFontTx/>
              <a:buChar char="-"/>
            </a:pPr>
            <a:endParaRPr lang="fr-FR" sz="2000" b="0" dirty="0" smtClean="0"/>
          </a:p>
          <a:p>
            <a:pPr marL="342900" indent="-342900" algn="just">
              <a:spcAft>
                <a:spcPts val="0"/>
              </a:spcAft>
              <a:buFontTx/>
              <a:buChar char="-"/>
            </a:pPr>
            <a:endParaRPr lang="fr-FR" sz="2000" b="0" dirty="0"/>
          </a:p>
          <a:p>
            <a:pPr marL="342900" indent="-342900" algn="just">
              <a:spcAft>
                <a:spcPts val="0"/>
              </a:spcAft>
              <a:buFontTx/>
              <a:buChar char="-"/>
            </a:pPr>
            <a:endParaRPr lang="fr-FR" sz="2000" b="0" dirty="0" smtClean="0"/>
          </a:p>
          <a:p>
            <a:pPr algn="just">
              <a:lnSpc>
                <a:spcPct val="150000"/>
              </a:lnSpc>
              <a:spcBef>
                <a:spcPts val="600"/>
              </a:spcBef>
              <a:spcAft>
                <a:spcPts val="1200"/>
              </a:spcAft>
            </a:pPr>
            <a:r>
              <a:rPr lang="fr-FR" sz="2000" b="0" dirty="0" smtClean="0"/>
              <a:t>-Il </a:t>
            </a:r>
            <a:r>
              <a:rPr lang="fr-FR" sz="2000" b="0" dirty="0"/>
              <a:t>sera nécessaire d’homogénéiser la section de béton armé. Une section d’acier travaille n fois plus qu’une même section </a:t>
            </a:r>
            <a:r>
              <a:rPr lang="fr-FR" sz="2000" b="0" dirty="0" smtClean="0"/>
              <a:t>de béton</a:t>
            </a:r>
            <a:r>
              <a:rPr lang="fr-FR" sz="2000" b="0" dirty="0"/>
              <a:t>. Donc </a:t>
            </a:r>
            <a:r>
              <a:rPr lang="fr-FR" sz="2000" b="0" dirty="0" smtClean="0"/>
              <a:t>une</a:t>
            </a:r>
          </a:p>
          <a:p>
            <a:pPr algn="just">
              <a:spcAft>
                <a:spcPts val="1200"/>
              </a:spcAft>
            </a:pPr>
            <a:r>
              <a:rPr lang="fr-FR" sz="2000" b="0" dirty="0" smtClean="0"/>
              <a:t> </a:t>
            </a:r>
            <a:r>
              <a:rPr lang="fr-FR" sz="2000" b="0" dirty="0"/>
              <a:t>section d’acier ⇔ n fois qu’une section de béton. </a:t>
            </a:r>
            <a:endParaRPr lang="fr-FR" sz="2000" b="0" dirty="0" smtClean="0"/>
          </a:p>
          <a:p>
            <a:pPr algn="just">
              <a:spcAft>
                <a:spcPts val="1800"/>
              </a:spcAft>
            </a:pPr>
            <a:r>
              <a:rPr lang="fr-FR" sz="2000" b="0" dirty="0" smtClean="0"/>
              <a:t>- le </a:t>
            </a:r>
            <a:r>
              <a:rPr lang="fr-FR" sz="2000" b="0" dirty="0"/>
              <a:t>béton et l’acier seront considéré comme des </a:t>
            </a:r>
            <a:r>
              <a:rPr lang="fr-FR" sz="2000" b="0" dirty="0" smtClean="0"/>
              <a:t>matériaux</a:t>
            </a:r>
            <a:r>
              <a:rPr lang="fr-FR" sz="2000" b="0" dirty="0"/>
              <a:t> linéaires élastiques, donc on leur applique la loi de HOOKE ⇔  </a:t>
            </a:r>
            <a:r>
              <a:rPr lang="fr-FR" sz="2000" b="0" dirty="0">
                <a:solidFill>
                  <a:srgbClr val="FF0000"/>
                </a:solidFill>
              </a:rPr>
              <a:t>σ = E . ε</a:t>
            </a:r>
          </a:p>
          <a:p>
            <a:pPr algn="just">
              <a:spcAft>
                <a:spcPts val="600"/>
              </a:spcAft>
            </a:pPr>
            <a:endParaRPr lang="fr-FR" sz="2000" b="0" dirty="0"/>
          </a:p>
          <a:p>
            <a:pPr algn="just">
              <a:spcAft>
                <a:spcPts val="600"/>
              </a:spcAft>
            </a:pPr>
            <a:endParaRPr lang="fr-FR" sz="2000" b="0" dirty="0" smtClean="0"/>
          </a:p>
          <a:p>
            <a:pPr algn="just">
              <a:spcAft>
                <a:spcPts val="1200"/>
              </a:spcAft>
            </a:pPr>
            <a:endParaRPr lang="fr-FR" sz="2000" b="0" dirty="0"/>
          </a:p>
          <a:p>
            <a:pPr algn="just">
              <a:spcAft>
                <a:spcPts val="1200"/>
              </a:spcAft>
            </a:pPr>
            <a:endParaRPr lang="fr-FR" sz="2000" b="0"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308" y="1205002"/>
            <a:ext cx="6984702" cy="143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251" t="-5967" r="16530" b="5967"/>
          <a:stretch/>
        </p:blipFill>
        <p:spPr bwMode="auto">
          <a:xfrm>
            <a:off x="6664921" y="3068960"/>
            <a:ext cx="225299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013176"/>
            <a:ext cx="2808311"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r="9972"/>
          <a:stretch/>
        </p:blipFill>
        <p:spPr bwMode="auto">
          <a:xfrm>
            <a:off x="4680767" y="5013176"/>
            <a:ext cx="3436837"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203848" y="5013176"/>
            <a:ext cx="1348255" cy="1224136"/>
            <a:chOff x="3203848" y="5013176"/>
            <a:chExt cx="1348255" cy="1224136"/>
          </a:xfrm>
        </p:grpSpPr>
        <p:pic>
          <p:nvPicPr>
            <p:cNvPr id="12"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l="74146"/>
            <a:stretch/>
          </p:blipFill>
          <p:spPr bwMode="auto">
            <a:xfrm>
              <a:off x="3203848" y="5013176"/>
              <a:ext cx="1348255" cy="65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203848" y="5215640"/>
              <a:ext cx="1341605" cy="1021672"/>
              <a:chOff x="3203848" y="5215640"/>
              <a:chExt cx="1341605" cy="1021672"/>
            </a:xfrm>
          </p:grpSpPr>
          <p:pic>
            <p:nvPicPr>
              <p:cNvPr id="13"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r="70061"/>
              <a:stretch/>
            </p:blipFill>
            <p:spPr bwMode="auto">
              <a:xfrm>
                <a:off x="3203848" y="5665755"/>
                <a:ext cx="1341605" cy="5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920" y="5215640"/>
                <a:ext cx="3429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33423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17</a:t>
            </a:fld>
            <a:endParaRPr lang="fr-FR" altLang="en-US" b="0" smtClean="0"/>
          </a:p>
        </p:txBody>
      </p:sp>
      <p:sp>
        <p:nvSpPr>
          <p:cNvPr id="14340" name="Text Box 8"/>
          <p:cNvSpPr txBox="1">
            <a:spLocks noChangeArrowheads="1"/>
          </p:cNvSpPr>
          <p:nvPr/>
        </p:nvSpPr>
        <p:spPr bwMode="auto">
          <a:xfrm>
            <a:off x="107504" y="44624"/>
            <a:ext cx="8928992" cy="6786473"/>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spcAft>
                <a:spcPts val="600"/>
              </a:spcAft>
            </a:pPr>
            <a:r>
              <a:rPr lang="fr-FR" sz="2000" b="0" u="sng" dirty="0" err="1" smtClean="0">
                <a:solidFill>
                  <a:srgbClr val="FFC000"/>
                </a:solidFill>
              </a:rPr>
              <a:t>b.Diagrammes</a:t>
            </a:r>
            <a:r>
              <a:rPr lang="fr-FR" sz="2000" b="0" u="sng" dirty="0" smtClean="0">
                <a:solidFill>
                  <a:srgbClr val="FFC000"/>
                </a:solidFill>
              </a:rPr>
              <a:t> </a:t>
            </a:r>
            <a:r>
              <a:rPr lang="fr-FR" sz="2000" b="0" u="sng" dirty="0">
                <a:solidFill>
                  <a:srgbClr val="FFC000"/>
                </a:solidFill>
              </a:rPr>
              <a:t>déformations-contraintes du </a:t>
            </a:r>
            <a:r>
              <a:rPr lang="fr-FR" sz="2000" b="0" u="sng" dirty="0" smtClean="0">
                <a:solidFill>
                  <a:srgbClr val="FFC000"/>
                </a:solidFill>
              </a:rPr>
              <a:t>béton</a:t>
            </a:r>
            <a:r>
              <a:rPr lang="fr-FR" sz="2000" b="0" dirty="0" smtClean="0">
                <a:solidFill>
                  <a:srgbClr val="FFC000"/>
                </a:solidFill>
              </a:rPr>
              <a:t>: </a:t>
            </a:r>
            <a:r>
              <a:rPr lang="fr-FR" altLang="en-US" sz="2000" b="0" dirty="0" smtClean="0"/>
              <a:t>On </a:t>
            </a:r>
            <a:r>
              <a:rPr lang="fr-FR" altLang="en-US" sz="2000" b="0" dirty="0"/>
              <a:t>distingue deux types de </a:t>
            </a:r>
            <a:r>
              <a:rPr lang="fr-FR" altLang="en-US" sz="2000" b="0" dirty="0" smtClean="0"/>
              <a:t>diagrammes: </a:t>
            </a:r>
            <a:r>
              <a:rPr lang="fr-FR" sz="2000" b="0" dirty="0" smtClean="0"/>
              <a:t>le </a:t>
            </a:r>
            <a:r>
              <a:rPr lang="fr-FR" sz="2000" b="0" dirty="0"/>
              <a:t>diagramme «parabole-rectangle». Le diagramme rectangulaire simplifié. Ce diagramme peut remplacer le diagramme parabole-rectangle si la section considérée n'est pas entièrement comprimée (cas de la flexion simple).</a:t>
            </a:r>
          </a:p>
          <a:p>
            <a:pPr algn="just">
              <a:spcAft>
                <a:spcPts val="600"/>
              </a:spcAft>
            </a:pPr>
            <a:endParaRPr lang="fr-FR" sz="2000" b="0" dirty="0"/>
          </a:p>
          <a:p>
            <a:pPr algn="just">
              <a:spcAft>
                <a:spcPts val="600"/>
              </a:spcAft>
            </a:pPr>
            <a:endParaRPr lang="fr-FR" sz="2000" b="0" u="sng" dirty="0" smtClean="0">
              <a:solidFill>
                <a:srgbClr val="FFC000"/>
              </a:solidFill>
            </a:endParaRPr>
          </a:p>
          <a:p>
            <a:pPr algn="just">
              <a:spcAft>
                <a:spcPts val="0"/>
              </a:spcAft>
            </a:pPr>
            <a:endParaRPr lang="fr-FR" sz="2000" b="0" dirty="0"/>
          </a:p>
          <a:p>
            <a:pPr algn="just">
              <a:spcAft>
                <a:spcPts val="0"/>
              </a:spcAft>
            </a:pPr>
            <a:endParaRPr lang="fr-FR" sz="2000" b="0" dirty="0" smtClean="0"/>
          </a:p>
          <a:p>
            <a:pPr algn="just">
              <a:spcAft>
                <a:spcPts val="0"/>
              </a:spcAft>
            </a:pPr>
            <a:endParaRPr lang="fr-FR" sz="2000" b="0" dirty="0"/>
          </a:p>
          <a:p>
            <a:pPr algn="just">
              <a:spcAft>
                <a:spcPts val="0"/>
              </a:spcAft>
            </a:pPr>
            <a:endParaRPr lang="fr-FR" sz="2000" b="0" dirty="0" smtClean="0"/>
          </a:p>
          <a:p>
            <a:pPr algn="just">
              <a:spcAft>
                <a:spcPts val="0"/>
              </a:spcAft>
            </a:pPr>
            <a:endParaRPr lang="fr-FR" sz="2000" b="0" dirty="0"/>
          </a:p>
          <a:p>
            <a:pPr algn="just">
              <a:spcAft>
                <a:spcPts val="0"/>
              </a:spcAft>
            </a:pPr>
            <a:endParaRPr lang="fr-FR" sz="2000" b="0" dirty="0"/>
          </a:p>
          <a:p>
            <a:pPr algn="just">
              <a:spcAft>
                <a:spcPts val="0"/>
              </a:spcAft>
            </a:pPr>
            <a:endParaRPr lang="fr-FR" sz="2000" b="0" dirty="0"/>
          </a:p>
          <a:p>
            <a:pPr marL="342900" indent="-342900" algn="just">
              <a:spcAft>
                <a:spcPts val="0"/>
              </a:spcAft>
              <a:buFontTx/>
              <a:buChar char="-"/>
            </a:pPr>
            <a:r>
              <a:rPr lang="fr-FR" sz="2000" b="0" dirty="0" smtClean="0">
                <a:solidFill>
                  <a:srgbClr val="FF0000"/>
                </a:solidFill>
              </a:rPr>
              <a:t>h</a:t>
            </a:r>
            <a:r>
              <a:rPr lang="fr-FR" sz="2000" b="0" dirty="0" smtClean="0"/>
              <a:t> </a:t>
            </a:r>
            <a:r>
              <a:rPr lang="fr-FR" sz="2000" b="0" dirty="0"/>
              <a:t>: la hauteur totale de la </a:t>
            </a:r>
            <a:r>
              <a:rPr lang="fr-FR" sz="2000" b="0" dirty="0" smtClean="0"/>
              <a:t>section.</a:t>
            </a:r>
            <a:r>
              <a:rPr lang="fr-FR" sz="2000" b="0" dirty="0">
                <a:solidFill>
                  <a:srgbClr val="FF0000"/>
                </a:solidFill>
              </a:rPr>
              <a:t> d</a:t>
            </a:r>
            <a:r>
              <a:rPr lang="fr-FR" sz="2000" b="0" dirty="0"/>
              <a:t> : hauteur utile en flexion simple.</a:t>
            </a:r>
          </a:p>
          <a:p>
            <a:pPr marL="342900" indent="-342900" algn="just">
              <a:spcAft>
                <a:spcPts val="0"/>
              </a:spcAft>
              <a:buFontTx/>
              <a:buChar char="-"/>
            </a:pPr>
            <a:r>
              <a:rPr lang="fr-FR" sz="2000" b="0" dirty="0" err="1" smtClean="0">
                <a:solidFill>
                  <a:srgbClr val="FF0000"/>
                </a:solidFill>
              </a:rPr>
              <a:t>y</a:t>
            </a:r>
            <a:r>
              <a:rPr lang="fr-FR" b="0" dirty="0" err="1" smtClean="0">
                <a:solidFill>
                  <a:srgbClr val="FF0000"/>
                </a:solidFill>
              </a:rPr>
              <a:t>u</a:t>
            </a:r>
            <a:r>
              <a:rPr lang="fr-FR" sz="2000" b="0" dirty="0" smtClean="0">
                <a:solidFill>
                  <a:srgbClr val="FF0000"/>
                </a:solidFill>
              </a:rPr>
              <a:t> </a:t>
            </a:r>
            <a:r>
              <a:rPr lang="fr-FR" sz="2000" b="0" dirty="0"/>
              <a:t>: position de la fibre </a:t>
            </a:r>
            <a:r>
              <a:rPr lang="fr-FR" sz="2000" b="0" dirty="0" smtClean="0"/>
              <a:t>neutre.</a:t>
            </a:r>
            <a:r>
              <a:rPr lang="fr-FR" sz="2000" b="0" dirty="0">
                <a:solidFill>
                  <a:srgbClr val="FF0000"/>
                </a:solidFill>
              </a:rPr>
              <a:t> </a:t>
            </a:r>
            <a:r>
              <a:rPr lang="fr-FR" sz="2000" b="0" dirty="0" err="1">
                <a:solidFill>
                  <a:srgbClr val="FF0000"/>
                </a:solidFill>
              </a:rPr>
              <a:t>σ</a:t>
            </a:r>
            <a:r>
              <a:rPr lang="fr-FR" sz="1400" b="0" dirty="0" err="1">
                <a:solidFill>
                  <a:srgbClr val="FF0000"/>
                </a:solidFill>
              </a:rPr>
              <a:t>bc</a:t>
            </a:r>
            <a:r>
              <a:rPr lang="fr-FR" sz="2000" b="0" dirty="0"/>
              <a:t> : contrainte de compression du béton.</a:t>
            </a:r>
          </a:p>
          <a:p>
            <a:pPr marL="342900" indent="-342900" algn="just">
              <a:spcAft>
                <a:spcPts val="0"/>
              </a:spcAft>
              <a:buFontTx/>
              <a:buChar char="-"/>
            </a:pPr>
            <a:r>
              <a:rPr lang="fr-FR" sz="2000" b="0" dirty="0" err="1" smtClean="0">
                <a:solidFill>
                  <a:srgbClr val="FF0000"/>
                </a:solidFill>
              </a:rPr>
              <a:t>f</a:t>
            </a:r>
            <a:r>
              <a:rPr lang="fr-FR" sz="1600" b="0" dirty="0" err="1" smtClean="0">
                <a:solidFill>
                  <a:srgbClr val="FF0000"/>
                </a:solidFill>
              </a:rPr>
              <a:t>bu</a:t>
            </a:r>
            <a:r>
              <a:rPr lang="fr-FR" sz="2000" b="0" dirty="0" smtClean="0"/>
              <a:t> </a:t>
            </a:r>
            <a:r>
              <a:rPr lang="fr-FR" sz="2000" b="0" dirty="0"/>
              <a:t>: résistance conventionnelle ultime à la </a:t>
            </a:r>
            <a:r>
              <a:rPr lang="fr-FR" sz="2000" b="0" dirty="0" smtClean="0"/>
              <a:t>compression.</a:t>
            </a:r>
          </a:p>
          <a:p>
            <a:pPr marL="342900" indent="-342900" algn="just">
              <a:spcAft>
                <a:spcPts val="0"/>
              </a:spcAft>
              <a:buFontTx/>
              <a:buChar char="-"/>
            </a:pPr>
            <a:r>
              <a:rPr lang="fr-FR" sz="2000" b="0" dirty="0" smtClean="0"/>
              <a:t> </a:t>
            </a:r>
            <a:r>
              <a:rPr lang="fr-FR" sz="2000" b="0" dirty="0" err="1">
                <a:solidFill>
                  <a:srgbClr val="FF0000"/>
                </a:solidFill>
              </a:rPr>
              <a:t>ε</a:t>
            </a:r>
            <a:r>
              <a:rPr lang="fr-FR" sz="1400" b="0" dirty="0" err="1">
                <a:solidFill>
                  <a:srgbClr val="FF0000"/>
                </a:solidFill>
              </a:rPr>
              <a:t>bc</a:t>
            </a:r>
            <a:r>
              <a:rPr lang="fr-FR" sz="2000" b="0" dirty="0"/>
              <a:t> : déformation du béton en compression.</a:t>
            </a:r>
          </a:p>
          <a:p>
            <a:pPr marL="342900" indent="-342900" algn="just">
              <a:spcAft>
                <a:spcPts val="0"/>
              </a:spcAft>
              <a:buFontTx/>
              <a:buChar char="-"/>
            </a:pPr>
            <a:r>
              <a:rPr lang="fr-FR" sz="2000" b="0" dirty="0"/>
              <a:t>La valeur </a:t>
            </a:r>
            <a:r>
              <a:rPr lang="fr-FR" sz="2000" b="0" dirty="0" err="1" smtClean="0">
                <a:solidFill>
                  <a:srgbClr val="FF0000"/>
                </a:solidFill>
              </a:rPr>
              <a:t>σ</a:t>
            </a:r>
            <a:r>
              <a:rPr lang="fr-FR" sz="1400" b="0" dirty="0" err="1" smtClean="0">
                <a:solidFill>
                  <a:srgbClr val="FF0000"/>
                </a:solidFill>
              </a:rPr>
              <a:t>bc</a:t>
            </a:r>
            <a:r>
              <a:rPr lang="fr-FR" sz="2000" b="0" dirty="0" smtClean="0"/>
              <a:t> </a:t>
            </a:r>
            <a:r>
              <a:rPr lang="fr-FR" sz="2000" b="0" dirty="0"/>
              <a:t>de la contrainte de calcul pour une déformation comprise entre </a:t>
            </a:r>
            <a:r>
              <a:rPr lang="fr-FR" sz="2000" b="0" dirty="0" smtClean="0"/>
              <a:t>0 et 2 ‰ est </a:t>
            </a:r>
            <a:r>
              <a:rPr lang="fr-FR" sz="2000" b="0" dirty="0"/>
              <a:t>:</a:t>
            </a:r>
          </a:p>
          <a:p>
            <a:pPr algn="just">
              <a:spcAft>
                <a:spcPts val="0"/>
              </a:spcAft>
            </a:pPr>
            <a:endParaRPr lang="fr-FR" sz="2000" b="0" dirty="0"/>
          </a:p>
          <a:p>
            <a:pPr marL="342900" indent="-342900" algn="just">
              <a:spcAft>
                <a:spcPts val="0"/>
              </a:spcAft>
              <a:buFontTx/>
              <a:buChar char="-"/>
            </a:pPr>
            <a:endParaRPr lang="fr-FR" sz="2000" b="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030" y="1451708"/>
            <a:ext cx="316835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14" y="1484784"/>
            <a:ext cx="547260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3794795"/>
            <a:ext cx="4824536" cy="369332"/>
          </a:xfrm>
          <a:prstGeom prst="rect">
            <a:avLst/>
          </a:prstGeom>
          <a:noFill/>
        </p:spPr>
        <p:txBody>
          <a:bodyPr wrap="square" rtlCol="0">
            <a:spAutoFit/>
          </a:bodyPr>
          <a:lstStyle/>
          <a:p>
            <a:r>
              <a:rPr lang="fr-FR" b="0" dirty="0"/>
              <a:t>Diagrammes déformations-contraintes du béton</a:t>
            </a:r>
          </a:p>
        </p:txBody>
      </p:sp>
      <p:sp>
        <p:nvSpPr>
          <p:cNvPr id="11" name="TextBox 10"/>
          <p:cNvSpPr txBox="1"/>
          <p:nvPr/>
        </p:nvSpPr>
        <p:spPr>
          <a:xfrm>
            <a:off x="5833601" y="3807258"/>
            <a:ext cx="3168352" cy="369332"/>
          </a:xfrm>
          <a:prstGeom prst="rect">
            <a:avLst/>
          </a:prstGeom>
          <a:noFill/>
        </p:spPr>
        <p:txBody>
          <a:bodyPr wrap="square" rtlCol="0">
            <a:spAutoFit/>
          </a:bodyPr>
          <a:lstStyle/>
          <a:p>
            <a:r>
              <a:rPr lang="fr-FR" b="0" dirty="0"/>
              <a:t>Diagramme Parabole-Rectangle</a:t>
            </a: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197"/>
          <a:stretch/>
        </p:blipFill>
        <p:spPr bwMode="auto">
          <a:xfrm>
            <a:off x="2382996" y="5899034"/>
            <a:ext cx="3474175" cy="41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66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18</a:t>
            </a:fld>
            <a:endParaRPr lang="fr-FR" altLang="en-US" b="0" smtClean="0"/>
          </a:p>
        </p:txBody>
      </p:sp>
      <mc:AlternateContent xmlns:mc="http://schemas.openxmlformats.org/markup-compatibility/2006" xmlns:a14="http://schemas.microsoft.com/office/drawing/2010/main">
        <mc:Choice Requires="a14">
          <p:sp>
            <p:nvSpPr>
              <p:cNvPr id="14340" name="Text Box 8"/>
              <p:cNvSpPr txBox="1">
                <a:spLocks noChangeArrowheads="1"/>
              </p:cNvSpPr>
              <p:nvPr/>
            </p:nvSpPr>
            <p:spPr bwMode="auto">
              <a:xfrm>
                <a:off x="107504" y="44624"/>
                <a:ext cx="9036496" cy="6740307"/>
              </a:xfrm>
              <a:prstGeom prst="rect">
                <a:avLst/>
              </a:prstGeom>
              <a:noFill/>
              <a:ln w="22225">
                <a:solidFill>
                  <a:schemeClr val="accent1">
                    <a:lumMod val="60000"/>
                    <a:lumOff val="40000"/>
                  </a:schemeClr>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spcAft>
                    <a:spcPts val="600"/>
                  </a:spcAft>
                </a:pPr>
                <a:r>
                  <a:rPr lang="fr-FR" sz="2000" b="0" dirty="0" smtClean="0"/>
                  <a:t>La valeur de </a:t>
                </a:r>
                <a:r>
                  <a:rPr lang="fr-FR" sz="3200" b="0" dirty="0" err="1" smtClean="0"/>
                  <a:t>σ</a:t>
                </a:r>
                <a:r>
                  <a:rPr lang="fr-FR" sz="1600" b="0" dirty="0" err="1" smtClean="0"/>
                  <a:t>bc</a:t>
                </a:r>
                <a:r>
                  <a:rPr lang="fr-FR" sz="2000" b="0" dirty="0" smtClean="0"/>
                  <a:t> = </a:t>
                </a:r>
                <a:r>
                  <a:rPr lang="fr-FR" sz="2000" b="0" dirty="0" err="1" smtClean="0"/>
                  <a:t>f</a:t>
                </a:r>
                <a:r>
                  <a:rPr lang="fr-FR" sz="1600" b="0" dirty="0" err="1" smtClean="0"/>
                  <a:t>bu</a:t>
                </a:r>
                <a:r>
                  <a:rPr lang="fr-FR" sz="2000" b="0" dirty="0" smtClean="0"/>
                  <a:t> </a:t>
                </a:r>
                <a:r>
                  <a:rPr lang="fr-FR" sz="2000" b="0" dirty="0"/>
                  <a:t>de la contrainte de calcul pour une déformation comprise entre </a:t>
                </a:r>
                <a:r>
                  <a:rPr lang="fr-FR" sz="2000" b="0" dirty="0">
                    <a:solidFill>
                      <a:srgbClr val="FF0000"/>
                    </a:solidFill>
                  </a:rPr>
                  <a:t>2 </a:t>
                </a:r>
                <a:r>
                  <a:rPr lang="fr-FR" sz="2000" b="0" dirty="0" smtClean="0">
                    <a:solidFill>
                      <a:srgbClr val="FF0000"/>
                    </a:solidFill>
                  </a:rPr>
                  <a:t>‰ </a:t>
                </a:r>
                <a:r>
                  <a:rPr lang="fr-FR" sz="2000" b="0" dirty="0" smtClean="0"/>
                  <a:t>et </a:t>
                </a:r>
                <a:r>
                  <a:rPr lang="fr-FR" sz="2000" b="0" dirty="0">
                    <a:solidFill>
                      <a:srgbClr val="FF0000"/>
                    </a:solidFill>
                  </a:rPr>
                  <a:t>3,5 ‰ </a:t>
                </a:r>
                <a:r>
                  <a:rPr lang="fr-FR" sz="2000" b="0" dirty="0"/>
                  <a:t>est :</a:t>
                </a:r>
              </a:p>
              <a:p>
                <a:pPr algn="just">
                  <a:lnSpc>
                    <a:spcPct val="150000"/>
                  </a:lnSpc>
                  <a:spcBef>
                    <a:spcPts val="1200"/>
                  </a:spcBef>
                  <a:spcAft>
                    <a:spcPts val="600"/>
                  </a:spcAft>
                </a:pPr>
                <a:r>
                  <a:rPr lang="fr-FR" sz="2000" b="0" dirty="0" smtClean="0"/>
                  <a:t>- </a:t>
                </a:r>
                <a14:m>
                  <m:oMath xmlns:m="http://schemas.openxmlformats.org/officeDocument/2006/math">
                    <m:sSub>
                      <m:sSubPr>
                        <m:ctrlPr>
                          <a:rPr lang="fr-FR" sz="2000" i="1" dirty="0" smtClean="0">
                            <a:solidFill>
                              <a:srgbClr val="FF0000"/>
                            </a:solidFill>
                            <a:latin typeface="Cambria Math"/>
                          </a:rPr>
                        </m:ctrlPr>
                      </m:sSubPr>
                      <m:e>
                        <m:r>
                          <a:rPr lang="fr-FR" sz="2000" i="1" dirty="0">
                            <a:solidFill>
                              <a:srgbClr val="FF0000"/>
                            </a:solidFill>
                            <a:latin typeface="Cambria Math"/>
                          </a:rPr>
                          <m:t>  </m:t>
                        </m:r>
                        <m:r>
                          <a:rPr lang="fr-FR" sz="2000" i="1" dirty="0">
                            <a:solidFill>
                              <a:srgbClr val="FF0000"/>
                            </a:solidFill>
                            <a:latin typeface="Cambria Math"/>
                            <a:ea typeface="Cambria Math"/>
                          </a:rPr>
                          <m:t>𝜸</m:t>
                        </m:r>
                      </m:e>
                      <m:sub>
                        <m:r>
                          <a:rPr lang="fr-FR" sz="2000" i="1" dirty="0">
                            <a:solidFill>
                              <a:srgbClr val="FF0000"/>
                            </a:solidFill>
                            <a:latin typeface="Cambria Math"/>
                          </a:rPr>
                          <m:t>𝒃</m:t>
                        </m:r>
                      </m:sub>
                    </m:sSub>
                  </m:oMath>
                </a14:m>
                <a:r>
                  <a:rPr lang="fr-FR" sz="2000" dirty="0">
                    <a:solidFill>
                      <a:srgbClr val="FF0000"/>
                    </a:solidFill>
                  </a:rPr>
                  <a:t>=</a:t>
                </a:r>
                <a:r>
                  <a:rPr lang="fr-FR" sz="2000" b="0" dirty="0">
                    <a:solidFill>
                      <a:srgbClr val="FF0000"/>
                    </a:solidFill>
                  </a:rPr>
                  <a:t>1,5 </a:t>
                </a:r>
                <a:r>
                  <a:rPr lang="fr-FR" sz="2000" b="0" dirty="0"/>
                  <a:t>dans le cas général</a:t>
                </a:r>
              </a:p>
              <a:p>
                <a:pPr marL="342900" indent="-342900">
                  <a:lnSpc>
                    <a:spcPct val="150000"/>
                  </a:lnSpc>
                  <a:buFontTx/>
                  <a:buChar char="-"/>
                </a:pPr>
                <a14:m>
                  <m:oMath xmlns:m="http://schemas.openxmlformats.org/officeDocument/2006/math">
                    <m:sSub>
                      <m:sSubPr>
                        <m:ctrlPr>
                          <a:rPr lang="fr-FR" sz="2000" i="1" dirty="0" smtClean="0">
                            <a:solidFill>
                              <a:srgbClr val="FF0000"/>
                            </a:solidFill>
                            <a:latin typeface="Cambria Math"/>
                          </a:rPr>
                        </m:ctrlPr>
                      </m:sSubPr>
                      <m:e>
                        <m:r>
                          <a:rPr lang="fr-FR" sz="2000" i="1" dirty="0">
                            <a:solidFill>
                              <a:srgbClr val="FF0000"/>
                            </a:solidFill>
                            <a:latin typeface="Cambria Math"/>
                            <a:ea typeface="Cambria Math"/>
                          </a:rPr>
                          <m:t>𝜸</m:t>
                        </m:r>
                      </m:e>
                      <m:sub>
                        <m:r>
                          <a:rPr lang="fr-FR" sz="2000" i="1" dirty="0">
                            <a:solidFill>
                              <a:srgbClr val="FF0000"/>
                            </a:solidFill>
                            <a:latin typeface="Cambria Math"/>
                          </a:rPr>
                          <m:t>𝒃</m:t>
                        </m:r>
                      </m:sub>
                    </m:sSub>
                  </m:oMath>
                </a14:m>
                <a:r>
                  <a:rPr lang="fr-FR" sz="2000" dirty="0" smtClean="0">
                    <a:solidFill>
                      <a:srgbClr val="FF0000"/>
                    </a:solidFill>
                  </a:rPr>
                  <a:t>=</a:t>
                </a:r>
                <a:r>
                  <a:rPr lang="fr-FR" sz="2000" b="0" dirty="0">
                    <a:solidFill>
                      <a:srgbClr val="FF0000"/>
                    </a:solidFill>
                  </a:rPr>
                  <a:t>1,15 </a:t>
                </a:r>
                <a:r>
                  <a:rPr lang="fr-FR" sz="2000" b="0" dirty="0"/>
                  <a:t>pour les </a:t>
                </a:r>
                <a:r>
                  <a:rPr lang="fr-FR" sz="2000" b="0" dirty="0" smtClean="0"/>
                  <a:t>combinaisons</a:t>
                </a:r>
              </a:p>
              <a:p>
                <a:pPr>
                  <a:lnSpc>
                    <a:spcPct val="150000"/>
                  </a:lnSpc>
                </a:pPr>
                <a:r>
                  <a:rPr lang="fr-FR" sz="2000" b="0" dirty="0" smtClean="0"/>
                  <a:t> accidentelles.</a:t>
                </a:r>
                <a:r>
                  <a:rPr lang="el-GR" sz="2000" b="0" dirty="0"/>
                  <a:t> θ</a:t>
                </a:r>
                <a:r>
                  <a:rPr lang="fr-FR" sz="2000" b="0" dirty="0"/>
                  <a:t>: dépend de la durée d'application des charges.</a:t>
                </a:r>
              </a:p>
              <a:p>
                <a:pPr algn="just">
                  <a:lnSpc>
                    <a:spcPct val="150000"/>
                  </a:lnSpc>
                </a:pPr>
                <a:r>
                  <a:rPr lang="el-GR" sz="2000" b="0" dirty="0" smtClean="0">
                    <a:solidFill>
                      <a:srgbClr val="FF0000"/>
                    </a:solidFill>
                  </a:rPr>
                  <a:t>θ</a:t>
                </a:r>
                <a:r>
                  <a:rPr lang="fr-FR" sz="2000" dirty="0" smtClean="0">
                    <a:solidFill>
                      <a:srgbClr val="FF0000"/>
                    </a:solidFill>
                  </a:rPr>
                  <a:t> </a:t>
                </a:r>
                <a:r>
                  <a:rPr lang="fr-FR" sz="2000" dirty="0">
                    <a:solidFill>
                      <a:srgbClr val="FF0000"/>
                    </a:solidFill>
                  </a:rPr>
                  <a:t>= </a:t>
                </a:r>
                <a:r>
                  <a:rPr lang="fr-FR" sz="2000" b="0" dirty="0" smtClean="0">
                    <a:solidFill>
                      <a:srgbClr val="FF0000"/>
                    </a:solidFill>
                  </a:rPr>
                  <a:t>1</a:t>
                </a:r>
                <a:r>
                  <a:rPr lang="fr-FR" sz="2000" b="0" dirty="0" smtClean="0"/>
                  <a:t>: </a:t>
                </a:r>
                <a:r>
                  <a:rPr lang="fr-FR" sz="2000" b="0" dirty="0"/>
                  <a:t>lorsque la </a:t>
                </a:r>
                <a:r>
                  <a:rPr lang="fr-FR" sz="2000" b="0" dirty="0" smtClean="0"/>
                  <a:t>durée </a:t>
                </a:r>
                <a:r>
                  <a:rPr lang="fr-FR" sz="2000" b="0" dirty="0"/>
                  <a:t>probable d'application des charges </a:t>
                </a:r>
                <a:r>
                  <a:rPr lang="fr-FR" sz="2000" b="0" dirty="0" smtClean="0"/>
                  <a:t>considérées est &gt;24h </a:t>
                </a:r>
              </a:p>
              <a:p>
                <a:pPr algn="just">
                  <a:lnSpc>
                    <a:spcPct val="150000"/>
                  </a:lnSpc>
                </a:pPr>
                <a:r>
                  <a:rPr lang="fr-FR" sz="2000" b="0" dirty="0" smtClean="0"/>
                  <a:t> </a:t>
                </a:r>
                <a:r>
                  <a:rPr lang="el-GR" sz="2000" b="0" dirty="0">
                    <a:solidFill>
                      <a:srgbClr val="FF0000"/>
                    </a:solidFill>
                  </a:rPr>
                  <a:t>θ</a:t>
                </a:r>
                <a:r>
                  <a:rPr lang="fr-FR" sz="2000" dirty="0" smtClean="0">
                    <a:solidFill>
                      <a:srgbClr val="FF0000"/>
                    </a:solidFill>
                  </a:rPr>
                  <a:t> </a:t>
                </a:r>
                <a:r>
                  <a:rPr lang="fr-FR" sz="2000" dirty="0">
                    <a:solidFill>
                      <a:srgbClr val="FF0000"/>
                    </a:solidFill>
                  </a:rPr>
                  <a:t>= </a:t>
                </a:r>
                <a:r>
                  <a:rPr lang="fr-FR" sz="2000" b="0" dirty="0">
                    <a:solidFill>
                      <a:srgbClr val="FF0000"/>
                    </a:solidFill>
                  </a:rPr>
                  <a:t>0,9 </a:t>
                </a:r>
                <a:r>
                  <a:rPr lang="fr-FR" sz="2000" b="0" dirty="0"/>
                  <a:t>: lorsque cette </a:t>
                </a:r>
                <a:r>
                  <a:rPr lang="fr-FR" sz="2000" b="0" dirty="0" smtClean="0"/>
                  <a:t>durée </a:t>
                </a:r>
                <a:r>
                  <a:rPr lang="fr-FR" sz="2000" b="0" dirty="0"/>
                  <a:t>est comprise entre 1 heure et 24 </a:t>
                </a:r>
                <a:r>
                  <a:rPr lang="fr-FR" sz="2000" b="0" dirty="0" smtClean="0"/>
                  <a:t>heures.</a:t>
                </a:r>
                <a:endParaRPr lang="fr-FR" sz="2000" b="0" dirty="0"/>
              </a:p>
              <a:p>
                <a:pPr>
                  <a:lnSpc>
                    <a:spcPct val="150000"/>
                  </a:lnSpc>
                </a:pPr>
                <a:r>
                  <a:rPr lang="fr-FR" sz="2000" b="0" dirty="0" smtClean="0"/>
                  <a:t> </a:t>
                </a:r>
                <a:r>
                  <a:rPr lang="el-GR" sz="2000" b="0" dirty="0">
                    <a:solidFill>
                      <a:srgbClr val="FF0000"/>
                    </a:solidFill>
                  </a:rPr>
                  <a:t>θ</a:t>
                </a:r>
                <a:r>
                  <a:rPr lang="fr-FR" sz="2000" dirty="0" smtClean="0">
                    <a:solidFill>
                      <a:srgbClr val="FF0000"/>
                    </a:solidFill>
                  </a:rPr>
                  <a:t> </a:t>
                </a:r>
                <a:r>
                  <a:rPr lang="fr-FR" sz="2000" dirty="0">
                    <a:solidFill>
                      <a:srgbClr val="FF0000"/>
                    </a:solidFill>
                  </a:rPr>
                  <a:t>= </a:t>
                </a:r>
                <a:r>
                  <a:rPr lang="fr-FR" sz="2000" b="0" dirty="0">
                    <a:solidFill>
                      <a:srgbClr val="FF0000"/>
                    </a:solidFill>
                  </a:rPr>
                  <a:t>0,85 </a:t>
                </a:r>
                <a:r>
                  <a:rPr lang="fr-FR" sz="2000" b="0" dirty="0"/>
                  <a:t>: lorsqu'elle est </a:t>
                </a:r>
                <a:r>
                  <a:rPr lang="fr-FR" sz="2000" b="0" dirty="0" smtClean="0"/>
                  <a:t>&lt;1 </a:t>
                </a:r>
                <a:r>
                  <a:rPr lang="fr-FR" sz="2000" b="0" dirty="0"/>
                  <a:t>heure.</a:t>
                </a:r>
                <a:endParaRPr lang="fr-FR" sz="2000" b="0" dirty="0" smtClean="0"/>
              </a:p>
              <a:p>
                <a:pPr algn="just">
                  <a:spcAft>
                    <a:spcPts val="0"/>
                  </a:spcAft>
                </a:pPr>
                <a:r>
                  <a:rPr lang="fr-FR" sz="2000" b="0" u="sng" dirty="0" err="1">
                    <a:solidFill>
                      <a:srgbClr val="FFC000"/>
                    </a:solidFill>
                  </a:rPr>
                  <a:t>C.Diagrammes</a:t>
                </a:r>
                <a:r>
                  <a:rPr lang="fr-FR" sz="2000" b="0" u="sng" dirty="0">
                    <a:solidFill>
                      <a:srgbClr val="FFC000"/>
                    </a:solidFill>
                  </a:rPr>
                  <a:t> déformations-contraintes de l’acier </a:t>
                </a:r>
                <a:r>
                  <a:rPr lang="fr-FR" sz="2000" b="0" dirty="0">
                    <a:solidFill>
                      <a:srgbClr val="FFC000"/>
                    </a:solidFill>
                  </a:rPr>
                  <a:t>:</a:t>
                </a:r>
                <a:endParaRPr lang="fr-FR" altLang="en-US" sz="2000" b="0" dirty="0"/>
              </a:p>
              <a:p>
                <a:pPr eaLnBrk="1" hangingPunct="1"/>
                <a:r>
                  <a:rPr lang="fr-FR" sz="1900" dirty="0" err="1" smtClean="0">
                    <a:solidFill>
                      <a:srgbClr val="FF0000"/>
                    </a:solidFill>
                  </a:rPr>
                  <a:t>fe</a:t>
                </a:r>
                <a:r>
                  <a:rPr lang="fr-FR" sz="1900" dirty="0" smtClean="0">
                    <a:solidFill>
                      <a:srgbClr val="FFFFFF"/>
                    </a:solidFill>
                  </a:rPr>
                  <a:t> : </a:t>
                </a:r>
                <a:r>
                  <a:rPr lang="fr-FR" sz="1900" b="0" dirty="0" smtClean="0">
                    <a:solidFill>
                      <a:srgbClr val="FFFFFF"/>
                    </a:solidFill>
                  </a:rPr>
                  <a:t>Limite d‘élasticité garantie.</a:t>
                </a:r>
                <a:r>
                  <a:rPr lang="el-GR" sz="2000" dirty="0">
                    <a:solidFill>
                      <a:srgbClr val="FF0000"/>
                    </a:solidFill>
                  </a:rPr>
                  <a:t> γ</a:t>
                </a:r>
                <a:r>
                  <a:rPr lang="fr-FR" sz="2000" dirty="0">
                    <a:solidFill>
                      <a:srgbClr val="FF0000"/>
                    </a:solidFill>
                  </a:rPr>
                  <a:t>s </a:t>
                </a:r>
                <a:r>
                  <a:rPr lang="fr-FR" sz="1900" dirty="0">
                    <a:solidFill>
                      <a:srgbClr val="FFFFFF"/>
                    </a:solidFill>
                  </a:rPr>
                  <a:t>: </a:t>
                </a:r>
                <a:r>
                  <a:rPr lang="fr-FR" sz="1900" b="0" dirty="0">
                    <a:solidFill>
                      <a:srgbClr val="FFFFFF"/>
                    </a:solidFill>
                  </a:rPr>
                  <a:t>- Cas courants</a:t>
                </a:r>
                <a:r>
                  <a:rPr lang="fr-FR" sz="2000" b="0" dirty="0">
                    <a:solidFill>
                      <a:srgbClr val="FFFFFF"/>
                    </a:solidFill>
                  </a:rPr>
                  <a:t>: </a:t>
                </a:r>
                <a:r>
                  <a:rPr lang="el-GR" sz="2000" dirty="0">
                    <a:solidFill>
                      <a:srgbClr val="FF0000"/>
                    </a:solidFill>
                  </a:rPr>
                  <a:t>γ</a:t>
                </a:r>
                <a:r>
                  <a:rPr lang="fr-FR" sz="1400" dirty="0">
                    <a:solidFill>
                      <a:srgbClr val="FF0000"/>
                    </a:solidFill>
                  </a:rPr>
                  <a:t>s</a:t>
                </a:r>
                <a:r>
                  <a:rPr lang="fr-FR" sz="2000" dirty="0">
                    <a:solidFill>
                      <a:srgbClr val="FF0000"/>
                    </a:solidFill>
                  </a:rPr>
                  <a:t> </a:t>
                </a:r>
                <a:r>
                  <a:rPr lang="fr-FR" sz="1900" b="0" dirty="0">
                    <a:solidFill>
                      <a:srgbClr val="FF0000"/>
                    </a:solidFill>
                  </a:rPr>
                  <a:t>= 1,15</a:t>
                </a:r>
              </a:p>
              <a:p>
                <a:pPr lvl="0" eaLnBrk="1" hangingPunct="1"/>
                <a:r>
                  <a:rPr lang="fr-FR" sz="1900" b="0" dirty="0" smtClean="0">
                    <a:solidFill>
                      <a:srgbClr val="FFFFFF"/>
                    </a:solidFill>
                  </a:rPr>
                  <a:t>Combinaisons accidentelles </a:t>
                </a:r>
                <a:r>
                  <a:rPr lang="fr-FR" sz="1900" b="0" dirty="0" smtClean="0">
                    <a:solidFill>
                      <a:srgbClr val="FF0000"/>
                    </a:solidFill>
                  </a:rPr>
                  <a:t>: </a:t>
                </a:r>
                <a:r>
                  <a:rPr lang="el-GR" sz="2000" dirty="0" smtClean="0">
                    <a:solidFill>
                      <a:srgbClr val="FF0000"/>
                    </a:solidFill>
                  </a:rPr>
                  <a:t>γ</a:t>
                </a:r>
                <a:r>
                  <a:rPr lang="fr-FR" sz="1400" dirty="0" smtClean="0">
                    <a:solidFill>
                      <a:srgbClr val="FF0000"/>
                    </a:solidFill>
                  </a:rPr>
                  <a:t>s</a:t>
                </a:r>
                <a:r>
                  <a:rPr lang="fr-FR" sz="2000" dirty="0" smtClean="0">
                    <a:solidFill>
                      <a:srgbClr val="FF0000"/>
                    </a:solidFill>
                  </a:rPr>
                  <a:t> </a:t>
                </a:r>
                <a:r>
                  <a:rPr lang="fr-FR" sz="1900" b="0" dirty="0" smtClean="0">
                    <a:solidFill>
                      <a:srgbClr val="FF0000"/>
                    </a:solidFill>
                  </a:rPr>
                  <a:t>= 1</a:t>
                </a:r>
              </a:p>
              <a:p>
                <a:pPr algn="just">
                  <a:spcAft>
                    <a:spcPts val="0"/>
                  </a:spcAft>
                </a:pPr>
                <a:r>
                  <a:rPr lang="fr-FR" sz="2000" b="0" dirty="0" smtClean="0">
                    <a:solidFill>
                      <a:srgbClr val="FFFFFF"/>
                    </a:solidFill>
                  </a:rPr>
                  <a:t>- La </a:t>
                </a:r>
                <a:r>
                  <a:rPr lang="fr-FR" sz="2000" b="0" dirty="0">
                    <a:solidFill>
                      <a:srgbClr val="FFFFFF"/>
                    </a:solidFill>
                  </a:rPr>
                  <a:t>valeur </a:t>
                </a:r>
                <a:r>
                  <a:rPr lang="fr-FR" sz="2000" b="0" dirty="0" smtClean="0">
                    <a:solidFill>
                      <a:srgbClr val="FFFFFF"/>
                    </a:solidFill>
                  </a:rPr>
                  <a:t> de de </a:t>
                </a:r>
                <a:r>
                  <a:rPr lang="fr-FR" sz="2000" b="0" dirty="0">
                    <a:solidFill>
                      <a:srgbClr val="FFFFFF"/>
                    </a:solidFill>
                  </a:rPr>
                  <a:t>la contrainte de </a:t>
                </a:r>
                <a:r>
                  <a:rPr lang="fr-FR" sz="2000" b="0" dirty="0" smtClean="0">
                    <a:solidFill>
                      <a:srgbClr val="FFFFFF"/>
                    </a:solidFill>
                  </a:rPr>
                  <a:t>calcul </a:t>
                </a:r>
                <a:r>
                  <a:rPr lang="fr-FR" sz="2000" b="0" dirty="0" err="1" smtClean="0">
                    <a:solidFill>
                      <a:srgbClr val="FF0000"/>
                    </a:solidFill>
                  </a:rPr>
                  <a:t>fu</a:t>
                </a:r>
                <a:r>
                  <a:rPr lang="fr-FR" sz="2000" b="0" dirty="0" smtClean="0">
                    <a:solidFill>
                      <a:srgbClr val="FFFFFF"/>
                    </a:solidFill>
                  </a:rPr>
                  <a:t> </a:t>
                </a:r>
                <a:r>
                  <a:rPr lang="fr-FR" sz="2000" b="0" dirty="0">
                    <a:solidFill>
                      <a:srgbClr val="FFFFFF"/>
                    </a:solidFill>
                  </a:rPr>
                  <a:t>pour une </a:t>
                </a:r>
                <a:endParaRPr lang="fr-FR" sz="2000" b="0" dirty="0" smtClean="0">
                  <a:solidFill>
                    <a:srgbClr val="FFFFFF"/>
                  </a:solidFill>
                </a:endParaRPr>
              </a:p>
              <a:p>
                <a:pPr algn="just">
                  <a:spcAft>
                    <a:spcPts val="0"/>
                  </a:spcAft>
                </a:pPr>
                <a:r>
                  <a:rPr lang="fr-FR" sz="2000" b="0" dirty="0" smtClean="0">
                    <a:solidFill>
                      <a:srgbClr val="FFFFFF"/>
                    </a:solidFill>
                  </a:rPr>
                  <a:t>déformation </a:t>
                </a:r>
                <a:r>
                  <a:rPr lang="fr-FR" sz="2000" b="0" dirty="0">
                    <a:solidFill>
                      <a:srgbClr val="FFFFFF"/>
                    </a:solidFill>
                  </a:rPr>
                  <a:t>comprise entre </a:t>
                </a:r>
                <a:r>
                  <a:rPr lang="fr-FR" sz="2000" b="0" dirty="0">
                    <a:solidFill>
                      <a:srgbClr val="FF0000"/>
                    </a:solidFill>
                  </a:rPr>
                  <a:t>0</a:t>
                </a:r>
                <a:r>
                  <a:rPr lang="fr-FR" sz="2000" b="0" dirty="0">
                    <a:solidFill>
                      <a:srgbClr val="FFFFFF"/>
                    </a:solidFill>
                  </a:rPr>
                  <a:t> et </a:t>
                </a:r>
                <a:r>
                  <a:rPr lang="el-GR" sz="2000" b="0" dirty="0" smtClean="0">
                    <a:solidFill>
                      <a:srgbClr val="FF0000"/>
                    </a:solidFill>
                  </a:rPr>
                  <a:t>ε</a:t>
                </a:r>
                <a:r>
                  <a:rPr lang="fr-FR" sz="1600" b="0" dirty="0" smtClean="0">
                    <a:solidFill>
                      <a:srgbClr val="FF0000"/>
                    </a:solidFill>
                  </a:rPr>
                  <a:t>se</a:t>
                </a:r>
                <a:r>
                  <a:rPr lang="fr-FR" sz="2000" b="0" dirty="0" smtClean="0">
                    <a:solidFill>
                      <a:srgbClr val="FF0000"/>
                    </a:solidFill>
                  </a:rPr>
                  <a:t> </a:t>
                </a:r>
                <a:r>
                  <a:rPr lang="fr-FR" sz="2000" b="0" dirty="0">
                    <a:solidFill>
                      <a:srgbClr val="FFFFFF"/>
                    </a:solidFill>
                  </a:rPr>
                  <a:t>est :</a:t>
                </a:r>
              </a:p>
              <a:p>
                <a:pPr marL="342900" indent="-342900" algn="just">
                  <a:spcAft>
                    <a:spcPts val="0"/>
                  </a:spcAft>
                  <a:buFontTx/>
                  <a:buChar char="-"/>
                </a:pPr>
                <a:r>
                  <a:rPr lang="fr-FR" sz="2000" b="0" dirty="0" smtClean="0">
                    <a:solidFill>
                      <a:srgbClr val="FFFFFF"/>
                    </a:solidFill>
                  </a:rPr>
                  <a:t>La </a:t>
                </a:r>
                <a:r>
                  <a:rPr lang="fr-FR" sz="2000" b="0" dirty="0">
                    <a:solidFill>
                      <a:srgbClr val="FFFFFF"/>
                    </a:solidFill>
                  </a:rPr>
                  <a:t>valeur  </a:t>
                </a:r>
                <a:r>
                  <a:rPr lang="fr-FR" sz="2000" b="0" dirty="0" smtClean="0">
                    <a:solidFill>
                      <a:srgbClr val="FFFFFF"/>
                    </a:solidFill>
                  </a:rPr>
                  <a:t>de </a:t>
                </a:r>
                <a:r>
                  <a:rPr lang="fr-FR" sz="2000" b="0" dirty="0" err="1" smtClean="0">
                    <a:solidFill>
                      <a:srgbClr val="FFFFFF"/>
                    </a:solidFill>
                  </a:rPr>
                  <a:t>fu</a:t>
                </a:r>
                <a:r>
                  <a:rPr lang="fr-FR" sz="2000" b="0" dirty="0" smtClean="0">
                    <a:solidFill>
                      <a:srgbClr val="FFFFFF"/>
                    </a:solidFill>
                  </a:rPr>
                  <a:t> </a:t>
                </a:r>
                <a:r>
                  <a:rPr lang="fr-FR" sz="2000" b="0" dirty="0">
                    <a:solidFill>
                      <a:srgbClr val="FFFFFF"/>
                    </a:solidFill>
                  </a:rPr>
                  <a:t>pour une déformation </a:t>
                </a:r>
                <a:endParaRPr lang="fr-FR" sz="2000" b="0" dirty="0" smtClean="0">
                  <a:solidFill>
                    <a:srgbClr val="FFFFFF"/>
                  </a:solidFill>
                </a:endParaRPr>
              </a:p>
              <a:p>
                <a:pPr algn="just">
                  <a:spcAft>
                    <a:spcPts val="0"/>
                  </a:spcAft>
                </a:pPr>
                <a:r>
                  <a:rPr lang="fr-FR" sz="2000" b="0" dirty="0" smtClean="0">
                    <a:solidFill>
                      <a:srgbClr val="FFFFFF"/>
                    </a:solidFill>
                  </a:rPr>
                  <a:t>&gt; </a:t>
                </a:r>
                <a:r>
                  <a:rPr lang="fr-FR" sz="2000" b="0" dirty="0">
                    <a:solidFill>
                      <a:srgbClr val="FFFFFF"/>
                    </a:solidFill>
                  </a:rPr>
                  <a:t>à </a:t>
                </a:r>
                <a:r>
                  <a:rPr lang="fr-FR" sz="2000" b="0" dirty="0" err="1">
                    <a:solidFill>
                      <a:srgbClr val="FF0000"/>
                    </a:solidFill>
                  </a:rPr>
                  <a:t>ε</a:t>
                </a:r>
                <a:r>
                  <a:rPr lang="fr-FR" sz="1600" b="0" dirty="0" err="1">
                    <a:solidFill>
                      <a:srgbClr val="FF0000"/>
                    </a:solidFill>
                  </a:rPr>
                  <a:t>se</a:t>
                </a:r>
                <a:r>
                  <a:rPr lang="fr-FR" sz="2000" b="0" dirty="0">
                    <a:solidFill>
                      <a:srgbClr val="FFFFFF"/>
                    </a:solidFill>
                  </a:rPr>
                  <a:t> est :</a:t>
                </a:r>
              </a:p>
              <a:p>
                <a:pPr marL="342900" indent="-342900" algn="just">
                  <a:spcAft>
                    <a:spcPts val="0"/>
                  </a:spcAft>
                  <a:buFontTx/>
                  <a:buChar char="-"/>
                </a:pPr>
                <a:endParaRPr lang="fr-FR" sz="2000" b="0" dirty="0">
                  <a:solidFill>
                    <a:srgbClr val="FFFFFF"/>
                  </a:solidFill>
                </a:endParaRPr>
              </a:p>
              <a:p>
                <a:pPr algn="just">
                  <a:spcAft>
                    <a:spcPts val="0"/>
                  </a:spcAft>
                </a:pPr>
                <a:endParaRPr lang="fr-FR" sz="2000" b="0" dirty="0" smtClean="0">
                  <a:solidFill>
                    <a:srgbClr val="FFFFFF"/>
                  </a:solidFill>
                </a:endParaRPr>
              </a:p>
            </p:txBody>
          </p:sp>
        </mc:Choice>
        <mc:Fallback xmlns="">
          <p:sp>
            <p:nvSpPr>
              <p:cNvPr id="14340" name="Text Box 8"/>
              <p:cNvSpPr txBox="1">
                <a:spLocks noRot="1" noChangeAspect="1" noMove="1" noResize="1" noEditPoints="1" noAdjustHandles="1" noChangeArrowheads="1" noChangeShapeType="1" noTextEdit="1"/>
              </p:cNvSpPr>
              <p:nvPr/>
            </p:nvSpPr>
            <p:spPr bwMode="auto">
              <a:xfrm>
                <a:off x="107504" y="44624"/>
                <a:ext cx="9036496" cy="6740307"/>
              </a:xfrm>
              <a:prstGeom prst="rect">
                <a:avLst/>
              </a:prstGeom>
              <a:blipFill rotWithShape="1">
                <a:blip r:embed="rId3"/>
                <a:stretch>
                  <a:fillRect l="-606" t="-1081" r="-538"/>
                </a:stretch>
              </a:blip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fr-FR">
                    <a:noFill/>
                  </a:rPr>
                  <a:t> </a:t>
                </a:r>
              </a:p>
            </p:txBody>
          </p:sp>
        </mc:Fallback>
      </mc:AlternateContent>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4" t="16616" r="73699" b="51600"/>
          <a:stretch/>
        </p:blipFill>
        <p:spPr bwMode="auto">
          <a:xfrm>
            <a:off x="2267744" y="62068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565" y="626593"/>
            <a:ext cx="2623897" cy="150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r="17546" b="4167"/>
          <a:stretch>
            <a:fillRect/>
          </a:stretch>
        </p:blipFill>
        <p:spPr bwMode="auto">
          <a:xfrm>
            <a:off x="6566861" y="620688"/>
            <a:ext cx="2469635" cy="151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952"/>
          <a:stretch/>
        </p:blipFill>
        <p:spPr bwMode="auto">
          <a:xfrm>
            <a:off x="6156175" y="4077072"/>
            <a:ext cx="295907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203" y="5193196"/>
            <a:ext cx="11525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3242" y="5793271"/>
            <a:ext cx="908558" cy="51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386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19</a:t>
            </a:fld>
            <a:endParaRPr lang="fr-FR" altLang="en-US" b="0" smtClean="0"/>
          </a:p>
        </p:txBody>
      </p:sp>
      <p:sp>
        <p:nvSpPr>
          <p:cNvPr id="14340" name="Text Box 8"/>
          <p:cNvSpPr txBox="1">
            <a:spLocks noChangeArrowheads="1"/>
          </p:cNvSpPr>
          <p:nvPr/>
        </p:nvSpPr>
        <p:spPr bwMode="auto">
          <a:xfrm>
            <a:off x="107504" y="-27384"/>
            <a:ext cx="9036496" cy="6586418"/>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r>
              <a:rPr lang="fr-FR" sz="2000" b="0" u="sng" dirty="0" smtClean="0">
                <a:solidFill>
                  <a:srgbClr val="FFC000"/>
                </a:solidFill>
              </a:rPr>
              <a:t>D. Règles des trois pivots:</a:t>
            </a:r>
          </a:p>
          <a:p>
            <a:pPr algn="just">
              <a:lnSpc>
                <a:spcPct val="150000"/>
              </a:lnSpc>
            </a:pPr>
            <a:r>
              <a:rPr lang="fr-FR" sz="2000" b="0" dirty="0" smtClean="0"/>
              <a:t>Le dimensionnement a </a:t>
            </a:r>
            <a:r>
              <a:rPr lang="fr-FR" sz="2000" b="0" dirty="0" err="1" smtClean="0"/>
              <a:t>E.L.U</a:t>
            </a:r>
            <a:r>
              <a:rPr lang="fr-FR" sz="2000" b="0" dirty="0" smtClean="0"/>
              <a:t> est conduit en supposant que le diagramme des déformations passe par l'un des trois pivots A, B ou C définis sur la figure ci-dessous</a:t>
            </a:r>
            <a:endParaRPr lang="fr-FR" sz="2000" b="0" u="sng" dirty="0" smtClean="0">
              <a:solidFill>
                <a:srgbClr val="FFC000"/>
              </a:solidFill>
            </a:endParaRPr>
          </a:p>
          <a:p>
            <a:pPr algn="just">
              <a:spcAft>
                <a:spcPts val="0"/>
              </a:spcAft>
            </a:pPr>
            <a:r>
              <a:rPr lang="fr-FR" sz="2000" b="0" u="sng" dirty="0" smtClean="0">
                <a:solidFill>
                  <a:srgbClr val="FFC000"/>
                </a:solidFill>
              </a:rPr>
              <a:t>Pivot </a:t>
            </a:r>
            <a:r>
              <a:rPr lang="fr-FR" sz="2000" b="0" u="sng" dirty="0">
                <a:solidFill>
                  <a:srgbClr val="FFC000"/>
                </a:solidFill>
              </a:rPr>
              <a:t>A(Domaine </a:t>
            </a:r>
            <a:r>
              <a:rPr lang="fr-FR" sz="2000" b="0" u="sng" dirty="0" smtClean="0">
                <a:solidFill>
                  <a:srgbClr val="FFC000"/>
                </a:solidFill>
              </a:rPr>
              <a:t>1):</a:t>
            </a:r>
            <a:endParaRPr lang="fr-FR" sz="2000" b="0" u="sng" dirty="0">
              <a:solidFill>
                <a:srgbClr val="FFC000"/>
              </a:solidFill>
            </a:endParaRPr>
          </a:p>
          <a:p>
            <a:pPr marL="233363" indent="-233363" algn="just">
              <a:lnSpc>
                <a:spcPct val="150000"/>
              </a:lnSpc>
              <a:spcAft>
                <a:spcPts val="0"/>
              </a:spcAft>
              <a:buFont typeface="Courier New" panose="02070309020205020404" pitchFamily="49" charset="0"/>
              <a:buChar char="o"/>
            </a:pPr>
            <a:r>
              <a:rPr lang="fr-FR" sz="1900" b="0" dirty="0" smtClean="0"/>
              <a:t>Allongement </a:t>
            </a:r>
            <a:r>
              <a:rPr lang="fr-FR" sz="1900" b="0" dirty="0"/>
              <a:t>de l'acier </a:t>
            </a:r>
            <a:r>
              <a:rPr lang="fr-FR" sz="1900" b="0" dirty="0" smtClean="0"/>
              <a:t>est pris constant: </a:t>
            </a:r>
            <a:r>
              <a:rPr lang="fr-FR" sz="1900" b="0" dirty="0" err="1" smtClean="0">
                <a:solidFill>
                  <a:srgbClr val="FF0000"/>
                </a:solidFill>
              </a:rPr>
              <a:t>ε</a:t>
            </a:r>
            <a:r>
              <a:rPr lang="fr-FR" sz="1400" b="0" dirty="0" err="1" smtClean="0">
                <a:solidFill>
                  <a:srgbClr val="FF0000"/>
                </a:solidFill>
              </a:rPr>
              <a:t>st</a:t>
            </a:r>
            <a:r>
              <a:rPr lang="fr-FR" sz="1900" b="0" dirty="0" smtClean="0">
                <a:solidFill>
                  <a:srgbClr val="FF0000"/>
                </a:solidFill>
              </a:rPr>
              <a:t> </a:t>
            </a:r>
            <a:r>
              <a:rPr lang="fr-FR" sz="1900" b="0" dirty="0">
                <a:solidFill>
                  <a:srgbClr val="FF0000"/>
                </a:solidFill>
              </a:rPr>
              <a:t>= </a:t>
            </a:r>
            <a:r>
              <a:rPr lang="fr-FR" sz="1900" b="0" dirty="0" smtClean="0">
                <a:solidFill>
                  <a:srgbClr val="FF0000"/>
                </a:solidFill>
              </a:rPr>
              <a:t>10‰</a:t>
            </a:r>
          </a:p>
          <a:p>
            <a:pPr marL="233363" indent="-233363" algn="just">
              <a:lnSpc>
                <a:spcPct val="150000"/>
              </a:lnSpc>
              <a:spcAft>
                <a:spcPts val="0"/>
              </a:spcAft>
              <a:buFont typeface="Courier New" panose="02070309020205020404" pitchFamily="49" charset="0"/>
              <a:buChar char="o"/>
            </a:pPr>
            <a:r>
              <a:rPr lang="fr-FR" sz="1900" b="0" dirty="0" smtClean="0"/>
              <a:t>Pièces </a:t>
            </a:r>
            <a:r>
              <a:rPr lang="fr-FR" sz="1900" b="0" dirty="0"/>
              <a:t>soumises à la traction simple </a:t>
            </a:r>
            <a:r>
              <a:rPr lang="fr-FR" sz="1900" b="0" dirty="0" smtClean="0"/>
              <a:t>ou</a:t>
            </a:r>
            <a:r>
              <a:rPr lang="fr-FR" sz="1900" b="0" dirty="0"/>
              <a:t> à </a:t>
            </a:r>
            <a:endParaRPr lang="fr-FR" sz="1900" b="0" dirty="0" smtClean="0"/>
          </a:p>
          <a:p>
            <a:pPr algn="just">
              <a:lnSpc>
                <a:spcPct val="150000"/>
              </a:lnSpc>
              <a:spcAft>
                <a:spcPts val="0"/>
              </a:spcAft>
            </a:pPr>
            <a:r>
              <a:rPr lang="fr-FR" sz="1900" b="0" dirty="0" smtClean="0">
                <a:solidFill>
                  <a:srgbClr val="FF0000"/>
                </a:solidFill>
              </a:rPr>
              <a:t>la </a:t>
            </a:r>
            <a:r>
              <a:rPr lang="fr-FR" sz="1900" b="0" dirty="0">
                <a:solidFill>
                  <a:srgbClr val="FF0000"/>
                </a:solidFill>
              </a:rPr>
              <a:t>flexion simple </a:t>
            </a:r>
            <a:r>
              <a:rPr lang="fr-FR" sz="1900" b="0" dirty="0"/>
              <a:t>ou</a:t>
            </a:r>
            <a:r>
              <a:rPr lang="fr-FR" sz="1900" b="0" dirty="0">
                <a:solidFill>
                  <a:srgbClr val="FF0000"/>
                </a:solidFill>
              </a:rPr>
              <a:t> composée</a:t>
            </a:r>
            <a:r>
              <a:rPr lang="fr-FR" sz="1900" b="0" dirty="0"/>
              <a:t>.</a:t>
            </a:r>
          </a:p>
          <a:p>
            <a:r>
              <a:rPr lang="fr-FR" sz="2000" b="0" u="sng" dirty="0" smtClean="0">
                <a:solidFill>
                  <a:srgbClr val="FFC000"/>
                </a:solidFill>
              </a:rPr>
              <a:t>Pivot </a:t>
            </a:r>
            <a:r>
              <a:rPr lang="fr-FR" sz="2000" b="0" u="sng" dirty="0">
                <a:solidFill>
                  <a:srgbClr val="FFC000"/>
                </a:solidFill>
              </a:rPr>
              <a:t>B (Domaine 2):</a:t>
            </a:r>
          </a:p>
          <a:p>
            <a:pPr marL="233363" indent="-233363">
              <a:lnSpc>
                <a:spcPct val="150000"/>
              </a:lnSpc>
              <a:buFont typeface="Courier New" panose="02070309020205020404" pitchFamily="49" charset="0"/>
              <a:buChar char="o"/>
            </a:pPr>
            <a:r>
              <a:rPr lang="fr-FR" sz="1900" b="0" dirty="0"/>
              <a:t>Raccourcissement de la fibre de béton la plus</a:t>
            </a:r>
          </a:p>
          <a:p>
            <a:pPr>
              <a:lnSpc>
                <a:spcPct val="150000"/>
              </a:lnSpc>
            </a:pPr>
            <a:r>
              <a:rPr lang="fr-FR" sz="1900" b="0" dirty="0"/>
              <a:t> </a:t>
            </a:r>
            <a:r>
              <a:rPr lang="fr-FR" sz="1900" b="0" dirty="0" smtClean="0"/>
              <a:t>comprimée </a:t>
            </a:r>
            <a:r>
              <a:rPr lang="fr-FR" sz="1900" b="0" dirty="0"/>
              <a:t>: </a:t>
            </a:r>
            <a:r>
              <a:rPr lang="fr-FR" sz="1900" b="0" dirty="0" err="1">
                <a:solidFill>
                  <a:srgbClr val="FF0000"/>
                </a:solidFill>
              </a:rPr>
              <a:t>ε</a:t>
            </a:r>
            <a:r>
              <a:rPr lang="fr-FR" sz="1200" b="0" dirty="0" err="1">
                <a:solidFill>
                  <a:srgbClr val="FF0000"/>
                </a:solidFill>
              </a:rPr>
              <a:t>bc</a:t>
            </a:r>
            <a:r>
              <a:rPr lang="fr-FR" sz="1900" b="0" dirty="0">
                <a:solidFill>
                  <a:srgbClr val="FF0000"/>
                </a:solidFill>
              </a:rPr>
              <a:t> = 3,5 ‰ </a:t>
            </a:r>
            <a:r>
              <a:rPr lang="fr-FR" sz="1900" b="0" dirty="0"/>
              <a:t>;</a:t>
            </a:r>
          </a:p>
          <a:p>
            <a:pPr marL="233363" indent="-233363">
              <a:lnSpc>
                <a:spcPct val="150000"/>
              </a:lnSpc>
              <a:buFont typeface="Courier New" panose="02070309020205020404" pitchFamily="49" charset="0"/>
              <a:buChar char="o"/>
            </a:pPr>
            <a:r>
              <a:rPr lang="fr-FR" sz="1900" b="0" dirty="0" smtClean="0"/>
              <a:t>Pièces </a:t>
            </a:r>
            <a:r>
              <a:rPr lang="fr-FR" sz="1900" b="0" dirty="0"/>
              <a:t>soumises a </a:t>
            </a:r>
            <a:r>
              <a:rPr lang="fr-FR" sz="1900" b="0" dirty="0">
                <a:solidFill>
                  <a:srgbClr val="FF0000"/>
                </a:solidFill>
              </a:rPr>
              <a:t>la flexion simple ou </a:t>
            </a:r>
            <a:r>
              <a:rPr lang="fr-FR" sz="1900" b="0" dirty="0" smtClean="0">
                <a:solidFill>
                  <a:srgbClr val="FF0000"/>
                </a:solidFill>
              </a:rPr>
              <a:t>composée </a:t>
            </a:r>
          </a:p>
          <a:p>
            <a:pPr>
              <a:lnSpc>
                <a:spcPct val="150000"/>
              </a:lnSpc>
            </a:pPr>
            <a:r>
              <a:rPr lang="fr-FR" sz="1900" b="0" dirty="0" smtClean="0"/>
              <a:t>(béton </a:t>
            </a:r>
            <a:r>
              <a:rPr lang="fr-FR" sz="1900" b="0" dirty="0"/>
              <a:t>partiellement comprime).</a:t>
            </a:r>
          </a:p>
          <a:p>
            <a:pPr algn="just">
              <a:spcAft>
                <a:spcPts val="0"/>
              </a:spcAft>
            </a:pPr>
            <a:r>
              <a:rPr lang="fr-FR" sz="2000" b="0" u="sng" dirty="0" smtClean="0">
                <a:solidFill>
                  <a:srgbClr val="FFC000"/>
                </a:solidFill>
              </a:rPr>
              <a:t> Pivot C (Domaine 3):</a:t>
            </a:r>
            <a:r>
              <a:rPr lang="fr-FR" sz="2000" b="0" dirty="0" smtClean="0">
                <a:solidFill>
                  <a:srgbClr val="FFC000"/>
                </a:solidFill>
              </a:rPr>
              <a:t> </a:t>
            </a:r>
          </a:p>
          <a:p>
            <a:pPr marL="342900" indent="-342900" algn="just">
              <a:lnSpc>
                <a:spcPct val="150000"/>
              </a:lnSpc>
              <a:spcAft>
                <a:spcPts val="0"/>
              </a:spcAft>
              <a:buFont typeface="Courier New" panose="02070309020205020404" pitchFamily="49" charset="0"/>
              <a:buChar char="o"/>
            </a:pPr>
            <a:r>
              <a:rPr lang="fr-FR" sz="1900" b="0" dirty="0" smtClean="0"/>
              <a:t>Raccourcissement du béton comprimé </a:t>
            </a:r>
            <a:r>
              <a:rPr lang="fr-FR" sz="1900" b="0" dirty="0" err="1" smtClean="0">
                <a:solidFill>
                  <a:srgbClr val="FF0000"/>
                </a:solidFill>
              </a:rPr>
              <a:t>ε</a:t>
            </a:r>
            <a:r>
              <a:rPr lang="fr-FR" sz="1200" b="0" dirty="0" err="1" smtClean="0">
                <a:solidFill>
                  <a:srgbClr val="FF0000"/>
                </a:solidFill>
              </a:rPr>
              <a:t>bc</a:t>
            </a:r>
            <a:r>
              <a:rPr lang="fr-FR" sz="1900" b="0" dirty="0" smtClean="0">
                <a:solidFill>
                  <a:srgbClr val="FF0000"/>
                </a:solidFill>
              </a:rPr>
              <a:t> = 2 ‰ </a:t>
            </a:r>
            <a:r>
              <a:rPr lang="fr-FR" sz="1900" b="0" dirty="0" smtClean="0"/>
              <a:t>pour </a:t>
            </a:r>
            <a:r>
              <a:rPr lang="fr-FR" sz="1900" b="0" dirty="0" err="1" smtClean="0"/>
              <a:t>y</a:t>
            </a:r>
            <a:r>
              <a:rPr lang="fr-FR" sz="1400" b="0" dirty="0" err="1" smtClean="0"/>
              <a:t>u</a:t>
            </a:r>
            <a:r>
              <a:rPr lang="fr-FR" sz="1900" b="0" dirty="0" smtClean="0"/>
              <a:t> = (3/7)h </a:t>
            </a:r>
          </a:p>
          <a:p>
            <a:pPr marL="342900" indent="-342900" algn="just">
              <a:lnSpc>
                <a:spcPct val="150000"/>
              </a:lnSpc>
              <a:spcAft>
                <a:spcPts val="0"/>
              </a:spcAft>
              <a:buFont typeface="Courier New" panose="02070309020205020404" pitchFamily="49" charset="0"/>
              <a:buChar char="o"/>
            </a:pPr>
            <a:r>
              <a:rPr lang="fr-FR" sz="1900" b="0" dirty="0" smtClean="0"/>
              <a:t>Pièces </a:t>
            </a:r>
            <a:r>
              <a:rPr lang="fr-FR" sz="1900" b="0" dirty="0"/>
              <a:t>soumises à </a:t>
            </a:r>
            <a:r>
              <a:rPr lang="fr-FR" sz="1900" b="0" dirty="0">
                <a:solidFill>
                  <a:srgbClr val="FF0000"/>
                </a:solidFill>
              </a:rPr>
              <a:t>la compression simple </a:t>
            </a:r>
            <a:r>
              <a:rPr lang="fr-FR" sz="1900" b="0" dirty="0"/>
              <a:t>(Si la droite de déformation est </a:t>
            </a:r>
            <a:r>
              <a:rPr lang="fr-FR" sz="1900" b="0" dirty="0" smtClean="0"/>
              <a:t>parallèle à </a:t>
            </a:r>
            <a:r>
              <a:rPr lang="fr-FR" sz="1900" b="0" dirty="0"/>
              <a:t>la droite représentative de la section avant déformation) ou à </a:t>
            </a:r>
            <a:r>
              <a:rPr lang="fr-FR" sz="1900" b="0" dirty="0">
                <a:solidFill>
                  <a:srgbClr val="FF0000"/>
                </a:solidFill>
              </a:rPr>
              <a:t>la flexion </a:t>
            </a:r>
            <a:r>
              <a:rPr lang="fr-FR" sz="1900" b="0" dirty="0" smtClean="0">
                <a:solidFill>
                  <a:srgbClr val="FF0000"/>
                </a:solidFill>
              </a:rPr>
              <a:t>composée.</a:t>
            </a:r>
            <a:endParaRPr lang="fr-FR" sz="1900" b="0" dirty="0">
              <a:solidFill>
                <a:srgbClr val="FF0000"/>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68760"/>
            <a:ext cx="369668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644" y="1268761"/>
            <a:ext cx="1276350" cy="25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2821497"/>
            <a:ext cx="1086988" cy="34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83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2</a:t>
            </a:fld>
            <a:endParaRPr lang="fr-FR" altLang="en-US" b="0" smtClean="0"/>
          </a:p>
        </p:txBody>
      </p:sp>
      <p:sp>
        <p:nvSpPr>
          <p:cNvPr id="11268" name="Text Box 8"/>
          <p:cNvSpPr txBox="1">
            <a:spLocks noChangeArrowheads="1"/>
          </p:cNvSpPr>
          <p:nvPr/>
        </p:nvSpPr>
        <p:spPr bwMode="auto">
          <a:xfrm>
            <a:off x="250825" y="188640"/>
            <a:ext cx="8661400" cy="6654129"/>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000" u="sng" dirty="0" smtClean="0">
              <a:solidFill>
                <a:srgbClr val="FFFF00"/>
              </a:solidFill>
            </a:endParaRPr>
          </a:p>
          <a:p>
            <a:pPr>
              <a:spcBef>
                <a:spcPct val="60000"/>
              </a:spcBef>
              <a:defRPr/>
            </a:pPr>
            <a:endParaRPr lang="fr-FR" altLang="en-US" sz="2400" dirty="0" smtClean="0">
              <a:solidFill>
                <a:srgbClr val="FFFF00"/>
              </a:solidFill>
            </a:endParaRPr>
          </a:p>
          <a:p>
            <a:pPr>
              <a:defRPr/>
            </a:pPr>
            <a:endParaRPr lang="fr-FR" altLang="en-US" sz="2000" b="0" dirty="0" smtClean="0"/>
          </a:p>
          <a:p>
            <a:pPr>
              <a:defRPr/>
            </a:pPr>
            <a:endParaRPr lang="fr-FR" altLang="en-US" sz="2000" b="0" dirty="0"/>
          </a:p>
          <a:p>
            <a:pPr>
              <a:defRPr/>
            </a:pPr>
            <a:endParaRPr lang="fr-FR" altLang="en-US" sz="2000" b="0" dirty="0" smtClean="0"/>
          </a:p>
          <a:p>
            <a:pPr>
              <a:defRPr/>
            </a:pPr>
            <a:endParaRPr lang="fr-FR" altLang="en-US" sz="2000" b="0" dirty="0" smtClean="0"/>
          </a:p>
        </p:txBody>
      </p:sp>
      <p:sp>
        <p:nvSpPr>
          <p:cNvPr id="8" name="Rectangle 43"/>
          <p:cNvSpPr>
            <a:spLocks noChangeArrowheads="1"/>
          </p:cNvSpPr>
          <p:nvPr/>
        </p:nvSpPr>
        <p:spPr bwMode="auto">
          <a:xfrm>
            <a:off x="361458" y="300264"/>
            <a:ext cx="8550767" cy="655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eaLnBrk="1" hangingPunct="1">
              <a:defRPr/>
            </a:pPr>
            <a:r>
              <a:rPr lang="fr-FR" altLang="en-US" dirty="0" smtClean="0">
                <a:solidFill>
                  <a:srgbClr val="FFC000"/>
                </a:solidFill>
                <a:latin typeface="Arial" pitchFamily="34" charset="0"/>
              </a:rPr>
              <a:t>2.2. Actions variables( Qi =1,2,…..):</a:t>
            </a:r>
            <a:r>
              <a:rPr lang="fr-FR" altLang="en-US" sz="2000" b="0" dirty="0">
                <a:latin typeface="+mj-lt"/>
              </a:rPr>
              <a:t>les actions variables comprennent</a:t>
            </a:r>
            <a:r>
              <a:rPr lang="fr-FR" altLang="en-US" b="0" dirty="0" smtClean="0">
                <a:latin typeface="+mj-lt"/>
              </a:rPr>
              <a:t>:</a:t>
            </a:r>
          </a:p>
          <a:p>
            <a:pPr eaLnBrk="1" hangingPunct="1">
              <a:lnSpc>
                <a:spcPct val="150000"/>
              </a:lnSpc>
              <a:buFontTx/>
              <a:buBlip>
                <a:blip r:embed="rId2"/>
              </a:buBlip>
              <a:defRPr/>
            </a:pPr>
            <a:r>
              <a:rPr lang="fr-FR" altLang="en-US" sz="2000" b="0" dirty="0" smtClean="0">
                <a:latin typeface="+mj-lt"/>
              </a:rPr>
              <a:t>Charges d’exploitation  , "Q«  ou </a:t>
            </a:r>
            <a:r>
              <a:rPr lang="fr-FR" altLang="en-US" sz="2000" b="0" dirty="0" err="1" smtClean="0">
                <a:latin typeface="+mj-lt"/>
              </a:rPr>
              <a:t>Q1</a:t>
            </a:r>
            <a:r>
              <a:rPr lang="fr-FR" altLang="en-US" sz="2000" b="0" dirty="0" smtClean="0">
                <a:latin typeface="+mj-lt"/>
              </a:rPr>
              <a:t> action variable de base et Qi(i&gt;1) actions variables dites d’accompagnement.</a:t>
            </a:r>
          </a:p>
          <a:p>
            <a:pPr eaLnBrk="1" hangingPunct="1">
              <a:lnSpc>
                <a:spcPct val="150000"/>
              </a:lnSpc>
              <a:buBlip>
                <a:blip r:embed="rId2"/>
              </a:buBlip>
              <a:defRPr/>
            </a:pPr>
            <a:r>
              <a:rPr lang="fr-FR" altLang="en-US" sz="2000" b="0" dirty="0" smtClean="0">
                <a:latin typeface="+mj-lt"/>
              </a:rPr>
              <a:t>Charges climatiques  </a:t>
            </a:r>
            <a:r>
              <a:rPr lang="fr-FR" altLang="en-US" sz="2000" b="0" dirty="0" smtClean="0">
                <a:latin typeface="+mj-lt"/>
                <a:sym typeface="Monotype Sorts"/>
              </a:rPr>
              <a:t>"</a:t>
            </a:r>
            <a:r>
              <a:rPr lang="fr-FR" altLang="en-US" sz="2000" b="0" dirty="0" smtClean="0">
                <a:latin typeface="+mj-lt"/>
              </a:rPr>
              <a:t>S", "W« (</a:t>
            </a:r>
            <a:r>
              <a:rPr lang="fr-FR" altLang="en-US" sz="2000" b="0" dirty="0">
                <a:latin typeface="+mj-lt"/>
              </a:rPr>
              <a:t>Neige : de 35 à 56 </a:t>
            </a:r>
            <a:r>
              <a:rPr lang="fr-FR" altLang="en-US" sz="2000" b="0" dirty="0" smtClean="0">
                <a:latin typeface="+mj-lt"/>
              </a:rPr>
              <a:t>kg/</a:t>
            </a:r>
            <a:r>
              <a:rPr lang="fr-FR" altLang="en-US" sz="2000" b="0" dirty="0" err="1" smtClean="0">
                <a:latin typeface="+mj-lt"/>
              </a:rPr>
              <a:t>m2</a:t>
            </a:r>
            <a:r>
              <a:rPr lang="fr-FR" altLang="en-US" sz="2000" b="0" dirty="0" smtClean="0">
                <a:latin typeface="+mj-lt"/>
              </a:rPr>
              <a:t> et vent)</a:t>
            </a:r>
            <a:endParaRPr lang="fr-FR" altLang="en-US" sz="2000" b="0" dirty="0">
              <a:latin typeface="+mj-lt"/>
            </a:endParaRPr>
          </a:p>
          <a:p>
            <a:pPr algn="just" eaLnBrk="1" hangingPunct="1">
              <a:lnSpc>
                <a:spcPct val="150000"/>
              </a:lnSpc>
              <a:buFontTx/>
              <a:buBlip>
                <a:blip r:embed="rId2"/>
              </a:buBlip>
              <a:defRPr/>
            </a:pPr>
            <a:r>
              <a:rPr lang="fr-FR" altLang="en-US" sz="2000" b="0" dirty="0" smtClean="0">
                <a:latin typeface="+mj-lt"/>
              </a:rPr>
              <a:t>Charges appliquées en cours d’exécution provenant des équipements de chantier, des dépôts provisoires de matériaux.</a:t>
            </a:r>
          </a:p>
          <a:p>
            <a:pPr algn="just" eaLnBrk="1" hangingPunct="1">
              <a:lnSpc>
                <a:spcPct val="150000"/>
              </a:lnSpc>
              <a:buFontTx/>
              <a:buBlip>
                <a:blip r:embed="rId2"/>
              </a:buBlip>
              <a:defRPr/>
            </a:pPr>
            <a:r>
              <a:rPr lang="fr-FR" altLang="en-US" sz="2000" b="0" dirty="0" smtClean="0">
                <a:latin typeface="+mj-lt"/>
              </a:rPr>
              <a:t>Actions de température, provenant de deux origines différentes: les variations climatiques et les conditions d’exploitation de certaines structures( cheminée).</a:t>
            </a:r>
          </a:p>
          <a:p>
            <a:pPr algn="just" eaLnBrk="1" hangingPunct="1">
              <a:defRPr/>
            </a:pPr>
            <a:r>
              <a:rPr lang="fr-FR" altLang="en-US" sz="2000" dirty="0" smtClean="0">
                <a:solidFill>
                  <a:srgbClr val="FFC000"/>
                </a:solidFill>
                <a:latin typeface="Arial" pitchFamily="34" charset="0"/>
              </a:rPr>
              <a:t>2.3. Actions accidentelles: </a:t>
            </a:r>
            <a:r>
              <a:rPr lang="fr-FR" altLang="en-US" sz="2000" b="0" dirty="0" smtClean="0">
                <a:latin typeface="+mj-lt"/>
              </a:rPr>
              <a:t>Elles se produisent rarement et avec une faible durée d’application, comme dans le cas des séismes, les chocs de véhicules ou de bateaux contre les piles de ponts , les explosions…etc.</a:t>
            </a:r>
            <a:endParaRPr lang="fr-FR" altLang="en-US" b="0" dirty="0" smtClean="0">
              <a:latin typeface="+mj-lt"/>
            </a:endParaRPr>
          </a:p>
          <a:p>
            <a:pPr marL="101600" indent="0" eaLnBrk="1" hangingPunct="1">
              <a:defRPr/>
            </a:pPr>
            <a:endParaRPr lang="fr-FR" altLang="en-US" b="0" dirty="0" smtClean="0">
              <a:latin typeface="Arial" pitchFamily="34" charset="0"/>
            </a:endParaRPr>
          </a:p>
          <a:p>
            <a:pPr marL="101600" indent="0" eaLnBrk="1" hangingPunct="1">
              <a:defRPr/>
            </a:pPr>
            <a:endParaRPr lang="fr-FR" b="0" dirty="0" smtClean="0"/>
          </a:p>
          <a:p>
            <a:pPr marL="101600" indent="0" eaLnBrk="1" hangingPunct="1">
              <a:defRPr/>
            </a:pPr>
            <a:endParaRPr lang="fr-FR" b="0" dirty="0" smtClean="0"/>
          </a:p>
          <a:p>
            <a:pPr marL="101600" indent="0" eaLnBrk="1" hangingPunct="1">
              <a:defRPr/>
            </a:pPr>
            <a:endParaRPr lang="fr-FR" altLang="en-US" b="0" dirty="0" smtClean="0">
              <a:latin typeface="Arial" pitchFamily="34" charset="0"/>
            </a:endParaRPr>
          </a:p>
          <a:p>
            <a:pPr eaLnBrk="1" hangingPunct="1">
              <a:buFontTx/>
              <a:buBlip>
                <a:blip r:embed="rId2"/>
              </a:buBlip>
              <a:defRPr/>
            </a:pPr>
            <a:endParaRPr lang="fr-FR" altLang="en-US" b="0" dirty="0" smtClean="0">
              <a:latin typeface="Arial" pitchFamily="34" charset="0"/>
            </a:endParaRPr>
          </a:p>
          <a:p>
            <a:pPr eaLnBrk="1" hangingPunct="1">
              <a:buFontTx/>
              <a:buBlip>
                <a:blip r:embed="rId2"/>
              </a:buBlip>
              <a:defRPr/>
            </a:pPr>
            <a:endParaRPr lang="fr-FR" altLang="en-US" b="0" dirty="0" smtClean="0">
              <a:latin typeface="Arial" pitchFamily="34" charset="0"/>
            </a:endParaRPr>
          </a:p>
          <a:p>
            <a:pPr eaLnBrk="1" hangingPunct="1">
              <a:buFontTx/>
              <a:buBlip>
                <a:blip r:embed="rId2"/>
              </a:buBlip>
              <a:defRPr/>
            </a:pPr>
            <a:endParaRPr lang="fr-FR" altLang="en-US" dirty="0" smtClean="0">
              <a:latin typeface="Arial" pitchFamily="34" charset="0"/>
            </a:endParaRPr>
          </a:p>
        </p:txBody>
      </p:sp>
      <p:sp>
        <p:nvSpPr>
          <p:cNvPr id="27" name="ZoneTexte 1"/>
          <p:cNvSpPr txBox="1"/>
          <p:nvPr/>
        </p:nvSpPr>
        <p:spPr>
          <a:xfrm>
            <a:off x="374496" y="4814302"/>
            <a:ext cx="2685336"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fr-FR" altLang="en-US" sz="1400" dirty="0">
                <a:solidFill>
                  <a:srgbClr val="008000"/>
                </a:solidFill>
              </a:rPr>
              <a:t>Résistance</a:t>
            </a:r>
            <a:r>
              <a:rPr lang="fr-FR" altLang="en-US" sz="1400" dirty="0"/>
              <a:t> </a:t>
            </a:r>
            <a:r>
              <a:rPr lang="fr-FR" altLang="en-US" sz="1400" dirty="0">
                <a:solidFill>
                  <a:srgbClr val="0000FF"/>
                </a:solidFill>
              </a:rPr>
              <a:t> </a:t>
            </a:r>
            <a:r>
              <a:rPr lang="fr-FR" altLang="en-US" sz="1400" dirty="0">
                <a:solidFill>
                  <a:srgbClr val="000000"/>
                </a:solidFill>
              </a:rPr>
              <a:t>de </a:t>
            </a:r>
            <a:r>
              <a:rPr lang="fr-FR" altLang="en-US" sz="1400" dirty="0" smtClean="0">
                <a:solidFill>
                  <a:srgbClr val="000000"/>
                </a:solidFill>
              </a:rPr>
              <a:t>chaque élément</a:t>
            </a:r>
            <a:r>
              <a:rPr lang="fr-FR" altLang="en-US" sz="1400" dirty="0" smtClean="0">
                <a:solidFill>
                  <a:srgbClr val="0000FF"/>
                </a:solidFill>
              </a:rPr>
              <a:t>  </a:t>
            </a:r>
            <a:endParaRPr lang="fr-FR" altLang="en-US" sz="1400" dirty="0">
              <a:solidFill>
                <a:srgbClr val="0000FF"/>
              </a:solidFill>
            </a:endParaRPr>
          </a:p>
        </p:txBody>
      </p:sp>
      <p:sp>
        <p:nvSpPr>
          <p:cNvPr id="29" name="ZoneTexte 2"/>
          <p:cNvSpPr txBox="1"/>
          <p:nvPr/>
        </p:nvSpPr>
        <p:spPr>
          <a:xfrm>
            <a:off x="417513" y="5661025"/>
            <a:ext cx="300235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r-FR" altLang="en-US" sz="1400" dirty="0">
                <a:solidFill>
                  <a:srgbClr val="FF0000"/>
                </a:solidFill>
              </a:rPr>
              <a:t>Sollicitations </a:t>
            </a:r>
            <a:r>
              <a:rPr lang="fr-FR" altLang="en-US" sz="1400" dirty="0">
                <a:solidFill>
                  <a:srgbClr val="000000"/>
                </a:solidFill>
              </a:rPr>
              <a:t>dues aux </a:t>
            </a:r>
            <a:r>
              <a:rPr lang="fr-FR" altLang="en-US" sz="1400" dirty="0" smtClean="0">
                <a:solidFill>
                  <a:srgbClr val="0000FF"/>
                </a:solidFill>
              </a:rPr>
              <a:t>Combinaisons</a:t>
            </a:r>
          </a:p>
          <a:p>
            <a:pPr algn="ctr">
              <a:defRPr/>
            </a:pPr>
            <a:r>
              <a:rPr lang="fr-FR" altLang="en-US" sz="1400" dirty="0" smtClean="0">
                <a:solidFill>
                  <a:srgbClr val="0000FF"/>
                </a:solidFill>
              </a:rPr>
              <a:t> </a:t>
            </a:r>
            <a:r>
              <a:rPr lang="fr-FR" altLang="en-US" sz="1400" dirty="0">
                <a:solidFill>
                  <a:srgbClr val="0000FF"/>
                </a:solidFill>
              </a:rPr>
              <a:t>d’actions </a:t>
            </a:r>
            <a:r>
              <a:rPr lang="fr-FR" altLang="en-US" sz="1400" dirty="0">
                <a:solidFill>
                  <a:srgbClr val="000000"/>
                </a:solidFill>
              </a:rPr>
              <a:t>les plus défavorables</a:t>
            </a:r>
            <a:r>
              <a:rPr lang="fr-FR" altLang="en-US" sz="1400" dirty="0">
                <a:solidFill>
                  <a:srgbClr val="0000FF"/>
                </a:solidFill>
              </a:rPr>
              <a:t> </a:t>
            </a:r>
            <a:r>
              <a:rPr lang="fr-FR" altLang="en-US" dirty="0">
                <a:solidFill>
                  <a:srgbClr val="0000FF"/>
                </a:solidFill>
              </a:rPr>
              <a:t>	</a:t>
            </a:r>
            <a:endParaRPr lang="fr-FR" altLang="en-US" dirty="0">
              <a:solidFill>
                <a:srgbClr val="000000"/>
              </a:solidFill>
            </a:endParaRPr>
          </a:p>
        </p:txBody>
      </p:sp>
      <p:sp>
        <p:nvSpPr>
          <p:cNvPr id="30" name="Flèche droite 3"/>
          <p:cNvSpPr/>
          <p:nvPr/>
        </p:nvSpPr>
        <p:spPr bwMode="auto">
          <a:xfrm rot="5400000">
            <a:off x="1356946" y="5301356"/>
            <a:ext cx="487378" cy="249957"/>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a:spAutoFit/>
          </a:bodyPr>
          <a:lstStyle/>
          <a:p>
            <a:pPr>
              <a:defRPr/>
            </a:pPr>
            <a:endParaRPr lang="en-US">
              <a:solidFill>
                <a:schemeClr val="bg1"/>
              </a:solidFill>
              <a:cs typeface="Times New Roman" pitchFamily="18" charset="0"/>
            </a:endParaRPr>
          </a:p>
        </p:txBody>
      </p:sp>
      <p:pic>
        <p:nvPicPr>
          <p:cNvPr id="3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670" y="4873456"/>
            <a:ext cx="2141562" cy="94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e 4"/>
          <p:cNvGrpSpPr>
            <a:grpSpLocks/>
          </p:cNvGrpSpPr>
          <p:nvPr/>
        </p:nvGrpSpPr>
        <p:grpSpPr bwMode="auto">
          <a:xfrm>
            <a:off x="5580111" y="5813095"/>
            <a:ext cx="1750276" cy="550223"/>
            <a:chOff x="5311725" y="5324499"/>
            <a:chExt cx="2060863" cy="710915"/>
          </a:xfrm>
        </p:grpSpPr>
        <p:sp>
          <p:nvSpPr>
            <p:cNvPr id="33" name="Rectangle 9"/>
            <p:cNvSpPr>
              <a:spLocks noChangeArrowheads="1"/>
            </p:cNvSpPr>
            <p:nvPr/>
          </p:nvSpPr>
          <p:spPr bwMode="auto">
            <a:xfrm>
              <a:off x="5396512" y="5686535"/>
              <a:ext cx="1873513" cy="348879"/>
            </a:xfrm>
            <a:prstGeom prst="rect">
              <a:avLst/>
            </a:prstGeom>
            <a:solidFill>
              <a:srgbClr val="CC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bg1"/>
                  </a:solidFill>
                  <a:latin typeface="Times New Roman" pitchFamily="18" charset="0"/>
                  <a:cs typeface="Times New Roman" pitchFamily="18" charset="0"/>
                </a:defRPr>
              </a:lvl1pPr>
              <a:lvl2pPr marL="762000" indent="-285750" eaLnBrk="0" hangingPunct="0">
                <a:defRPr b="1">
                  <a:solidFill>
                    <a:schemeClr val="bg1"/>
                  </a:solidFill>
                  <a:latin typeface="Times New Roman" pitchFamily="18" charset="0"/>
                  <a:cs typeface="Times New Roman" pitchFamily="18" charset="0"/>
                </a:defRPr>
              </a:lvl2pPr>
              <a:lvl3pPr marL="11811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lvl="1" eaLnBrk="1" hangingPunct="1">
                <a:spcBef>
                  <a:spcPct val="60000"/>
                </a:spcBef>
              </a:pPr>
              <a:r>
                <a:rPr lang="fr-FR" altLang="en-US" sz="1400" dirty="0" smtClean="0">
                  <a:solidFill>
                    <a:schemeClr val="tx1"/>
                  </a:solidFill>
                  <a:latin typeface="Arial" pitchFamily="34" charset="0"/>
                </a:rPr>
                <a:t>sol  </a:t>
              </a:r>
              <a:endParaRPr lang="fr-FR" altLang="en-US" sz="1400" dirty="0">
                <a:solidFill>
                  <a:schemeClr val="tx1"/>
                </a:solidFill>
                <a:latin typeface="Arial" pitchFamily="34" charset="0"/>
              </a:endParaRPr>
            </a:p>
          </p:txBody>
        </p:sp>
        <p:sp>
          <p:nvSpPr>
            <p:cNvPr id="34" name="AutoShape 11"/>
            <p:cNvSpPr>
              <a:spLocks noChangeArrowheads="1"/>
            </p:cNvSpPr>
            <p:nvPr/>
          </p:nvSpPr>
          <p:spPr bwMode="auto">
            <a:xfrm>
              <a:off x="5311725"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sp>
          <p:nvSpPr>
            <p:cNvPr id="35" name="AutoShape 12"/>
            <p:cNvSpPr>
              <a:spLocks noChangeArrowheads="1"/>
            </p:cNvSpPr>
            <p:nvPr/>
          </p:nvSpPr>
          <p:spPr bwMode="auto">
            <a:xfrm>
              <a:off x="5623978"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sp>
          <p:nvSpPr>
            <p:cNvPr id="36" name="AutoShape 13"/>
            <p:cNvSpPr>
              <a:spLocks noChangeArrowheads="1"/>
            </p:cNvSpPr>
            <p:nvPr/>
          </p:nvSpPr>
          <p:spPr bwMode="auto">
            <a:xfrm>
              <a:off x="5936229"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sp>
          <p:nvSpPr>
            <p:cNvPr id="37" name="AutoShape 14"/>
            <p:cNvSpPr>
              <a:spLocks noChangeArrowheads="1"/>
            </p:cNvSpPr>
            <p:nvPr/>
          </p:nvSpPr>
          <p:spPr bwMode="auto">
            <a:xfrm>
              <a:off x="6248482"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sp>
          <p:nvSpPr>
            <p:cNvPr id="38" name="AutoShape 15"/>
            <p:cNvSpPr>
              <a:spLocks noChangeArrowheads="1"/>
            </p:cNvSpPr>
            <p:nvPr/>
          </p:nvSpPr>
          <p:spPr bwMode="auto">
            <a:xfrm>
              <a:off x="6560733"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sp>
          <p:nvSpPr>
            <p:cNvPr id="39" name="AutoShape 16"/>
            <p:cNvSpPr>
              <a:spLocks noChangeArrowheads="1"/>
            </p:cNvSpPr>
            <p:nvPr/>
          </p:nvSpPr>
          <p:spPr bwMode="auto">
            <a:xfrm>
              <a:off x="6872985"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sp>
          <p:nvSpPr>
            <p:cNvPr id="40" name="AutoShape 17"/>
            <p:cNvSpPr>
              <a:spLocks noChangeArrowheads="1"/>
            </p:cNvSpPr>
            <p:nvPr/>
          </p:nvSpPr>
          <p:spPr bwMode="auto">
            <a:xfrm>
              <a:off x="7185237" y="5324499"/>
              <a:ext cx="187351" cy="396266"/>
            </a:xfrm>
            <a:prstGeom prst="downArrow">
              <a:avLst>
                <a:gd name="adj1" fmla="val 50000"/>
                <a:gd name="adj2" fmla="val 66675"/>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r" eaLnBrk="1" hangingPunct="1"/>
              <a:endParaRPr lang="en-US" altLang="en-US"/>
            </a:p>
          </p:txBody>
        </p:sp>
      </p:grpSp>
      <p:grpSp>
        <p:nvGrpSpPr>
          <p:cNvPr id="41" name="Group 25"/>
          <p:cNvGrpSpPr>
            <a:grpSpLocks/>
          </p:cNvGrpSpPr>
          <p:nvPr/>
        </p:nvGrpSpPr>
        <p:grpSpPr bwMode="auto">
          <a:xfrm>
            <a:off x="6649988" y="4500134"/>
            <a:ext cx="2204088" cy="1305130"/>
            <a:chOff x="3750" y="1726"/>
            <a:chExt cx="1626" cy="1191"/>
          </a:xfrm>
        </p:grpSpPr>
        <p:sp>
          <p:nvSpPr>
            <p:cNvPr id="42" name="AutoShape 8"/>
            <p:cNvSpPr>
              <a:spLocks noChangeArrowheads="1"/>
            </p:cNvSpPr>
            <p:nvPr/>
          </p:nvSpPr>
          <p:spPr bwMode="auto">
            <a:xfrm>
              <a:off x="3750" y="1782"/>
              <a:ext cx="172" cy="509"/>
            </a:xfrm>
            <a:prstGeom prst="downArrow">
              <a:avLst>
                <a:gd name="adj1" fmla="val 50000"/>
                <a:gd name="adj2" fmla="val 588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en-US" altLang="en-US"/>
            </a:p>
          </p:txBody>
        </p:sp>
        <p:sp>
          <p:nvSpPr>
            <p:cNvPr id="43" name="Rectangle 10"/>
            <p:cNvSpPr>
              <a:spLocks noChangeArrowheads="1"/>
            </p:cNvSpPr>
            <p:nvPr/>
          </p:nvSpPr>
          <p:spPr bwMode="auto">
            <a:xfrm>
              <a:off x="3906" y="1726"/>
              <a:ext cx="1317" cy="29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bg1"/>
                  </a:solidFill>
                  <a:latin typeface="Times New Roman" pitchFamily="18" charset="0"/>
                  <a:cs typeface="Times New Roman" pitchFamily="18" charset="0"/>
                </a:defRPr>
              </a:lvl1pPr>
              <a:lvl2pPr marL="762000" indent="-285750" eaLnBrk="0" hangingPunct="0">
                <a:defRPr b="1">
                  <a:solidFill>
                    <a:schemeClr val="bg1"/>
                  </a:solidFill>
                  <a:latin typeface="Times New Roman" pitchFamily="18" charset="0"/>
                  <a:cs typeface="Times New Roman" pitchFamily="18" charset="0"/>
                </a:defRPr>
              </a:lvl2pPr>
              <a:lvl3pPr marL="11811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ctr" eaLnBrk="1" hangingPunct="1">
                <a:spcBef>
                  <a:spcPct val="60000"/>
                </a:spcBef>
              </a:pPr>
              <a:r>
                <a:rPr lang="fr-FR" altLang="en-US" sz="1400" dirty="0">
                  <a:solidFill>
                    <a:schemeClr val="tx1"/>
                  </a:solidFill>
                  <a:latin typeface="Arial" pitchFamily="34" charset="0"/>
                </a:rPr>
                <a:t> Actions verticales</a:t>
              </a:r>
            </a:p>
          </p:txBody>
        </p:sp>
        <p:sp>
          <p:nvSpPr>
            <p:cNvPr id="44" name="Rectangle 20"/>
            <p:cNvSpPr>
              <a:spLocks noChangeArrowheads="1"/>
            </p:cNvSpPr>
            <p:nvPr/>
          </p:nvSpPr>
          <p:spPr bwMode="auto">
            <a:xfrm>
              <a:off x="4176" y="2293"/>
              <a:ext cx="120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bg1"/>
                  </a:solidFill>
                  <a:latin typeface="Times New Roman" pitchFamily="18" charset="0"/>
                  <a:cs typeface="Times New Roman" pitchFamily="18" charset="0"/>
                </a:defRPr>
              </a:lvl1pPr>
              <a:lvl2pPr marL="762000" indent="-285750" eaLnBrk="0" hangingPunct="0">
                <a:defRPr b="1">
                  <a:solidFill>
                    <a:schemeClr val="bg1"/>
                  </a:solidFill>
                  <a:latin typeface="Times New Roman" pitchFamily="18" charset="0"/>
                  <a:cs typeface="Times New Roman" pitchFamily="18" charset="0"/>
                </a:defRPr>
              </a:lvl2pPr>
              <a:lvl3pPr marL="11811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ctr" eaLnBrk="1" hangingPunct="1">
                <a:lnSpc>
                  <a:spcPct val="150000"/>
                </a:lnSpc>
                <a:spcBef>
                  <a:spcPct val="60000"/>
                </a:spcBef>
              </a:pPr>
              <a:r>
                <a:rPr lang="fr-FR" altLang="en-US" sz="1400" b="0" dirty="0">
                  <a:latin typeface="Arial" pitchFamily="34" charset="0"/>
                </a:rPr>
                <a:t>Descente</a:t>
              </a:r>
            </a:p>
            <a:p>
              <a:pPr algn="ctr" eaLnBrk="1" hangingPunct="1"/>
              <a:r>
                <a:rPr lang="fr-FR" altLang="en-US" sz="1400" b="0" dirty="0">
                  <a:latin typeface="Arial" pitchFamily="34" charset="0"/>
                </a:rPr>
                <a:t>de charges</a:t>
              </a:r>
            </a:p>
          </p:txBody>
        </p:sp>
      </p:grpSp>
      <p:grpSp>
        <p:nvGrpSpPr>
          <p:cNvPr id="45" name="Group 24"/>
          <p:cNvGrpSpPr>
            <a:grpSpLocks/>
          </p:cNvGrpSpPr>
          <p:nvPr/>
        </p:nvGrpSpPr>
        <p:grpSpPr bwMode="auto">
          <a:xfrm>
            <a:off x="3289581" y="4939947"/>
            <a:ext cx="2370088" cy="648325"/>
            <a:chOff x="702" y="1694"/>
            <a:chExt cx="1890" cy="632"/>
          </a:xfrm>
        </p:grpSpPr>
        <p:sp>
          <p:nvSpPr>
            <p:cNvPr id="46" name="AutoShape 7"/>
            <p:cNvSpPr>
              <a:spLocks noChangeArrowheads="1"/>
            </p:cNvSpPr>
            <p:nvPr/>
          </p:nvSpPr>
          <p:spPr bwMode="auto">
            <a:xfrm>
              <a:off x="2080" y="1694"/>
              <a:ext cx="512" cy="247"/>
            </a:xfrm>
            <a:prstGeom prst="rightArrow">
              <a:avLst>
                <a:gd name="adj1" fmla="val 50000"/>
                <a:gd name="adj2" fmla="val 6666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en-US" altLang="en-US"/>
            </a:p>
          </p:txBody>
        </p:sp>
        <p:sp>
          <p:nvSpPr>
            <p:cNvPr id="48" name="Rectangle 5"/>
            <p:cNvSpPr>
              <a:spLocks noChangeArrowheads="1"/>
            </p:cNvSpPr>
            <p:nvPr/>
          </p:nvSpPr>
          <p:spPr bwMode="auto">
            <a:xfrm>
              <a:off x="702" y="2015"/>
              <a:ext cx="1601" cy="311"/>
            </a:xfrm>
            <a:prstGeom prst="rect">
              <a:avLst/>
            </a:prstGeom>
            <a:solidFill>
              <a:srgbClr val="CC99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bg1"/>
                  </a:solidFill>
                  <a:latin typeface="Times New Roman" pitchFamily="18" charset="0"/>
                  <a:cs typeface="Times New Roman" pitchFamily="18" charset="0"/>
                </a:defRPr>
              </a:lvl1pPr>
              <a:lvl2pPr marL="762000" indent="-285750" eaLnBrk="0" hangingPunct="0">
                <a:defRPr b="1">
                  <a:solidFill>
                    <a:schemeClr val="bg1"/>
                  </a:solidFill>
                  <a:latin typeface="Times New Roman" pitchFamily="18" charset="0"/>
                  <a:cs typeface="Times New Roman" pitchFamily="18" charset="0"/>
                </a:defRPr>
              </a:lvl2pPr>
              <a:lvl3pPr marL="11811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ctr" eaLnBrk="1" hangingPunct="1">
                <a:spcBef>
                  <a:spcPct val="60000"/>
                </a:spcBef>
              </a:pPr>
              <a:r>
                <a:rPr lang="fr-FR" altLang="en-US" sz="1400" dirty="0">
                  <a:solidFill>
                    <a:schemeClr val="tx1"/>
                  </a:solidFill>
                  <a:latin typeface="Arial" pitchFamily="34" charset="0"/>
                </a:rPr>
                <a:t> </a:t>
              </a:r>
              <a:r>
                <a:rPr lang="fr-FR" altLang="en-US" sz="1400" dirty="0" smtClean="0">
                  <a:solidFill>
                    <a:schemeClr val="tx1"/>
                  </a:solidFill>
                  <a:latin typeface="Arial" pitchFamily="34" charset="0"/>
                </a:rPr>
                <a:t>Actions horizontales</a:t>
              </a:r>
              <a:endParaRPr lang="fr-FR" altLang="en-US" sz="1400" dirty="0">
                <a:solidFill>
                  <a:schemeClr val="tx1"/>
                </a:solidFill>
                <a:latin typeface="Arial" pitchFamily="34" charset="0"/>
              </a:endParaRPr>
            </a:p>
            <a:p>
              <a:pPr algn="ctr" eaLnBrk="1" hangingPunct="1"/>
              <a:endParaRPr lang="fr-FR" altLang="en-US" sz="1400" dirty="0">
                <a:solidFill>
                  <a:schemeClr val="tx1"/>
                </a:solidFill>
                <a:latin typeface="Arial" pitchFamily="34" charset="0"/>
              </a:endParaRPr>
            </a:p>
          </p:txBody>
        </p:sp>
      </p:grpSp>
    </p:spTree>
    <p:extLst>
      <p:ext uri="{BB962C8B-B14F-4D97-AF65-F5344CB8AC3E}">
        <p14:creationId xmlns:p14="http://schemas.microsoft.com/office/powerpoint/2010/main" val="4123168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20</a:t>
            </a:fld>
            <a:endParaRPr lang="fr-FR" altLang="en-US" b="0" smtClean="0"/>
          </a:p>
        </p:txBody>
      </p:sp>
      <mc:AlternateContent xmlns:mc="http://schemas.openxmlformats.org/markup-compatibility/2006" xmlns:a14="http://schemas.microsoft.com/office/drawing/2010/main">
        <mc:Choice Requires="a14">
          <p:sp>
            <p:nvSpPr>
              <p:cNvPr id="14340" name="Text Box 8"/>
              <p:cNvSpPr txBox="1">
                <a:spLocks noChangeArrowheads="1"/>
              </p:cNvSpPr>
              <p:nvPr/>
            </p:nvSpPr>
            <p:spPr bwMode="auto">
              <a:xfrm>
                <a:off x="250824" y="262671"/>
                <a:ext cx="8785671" cy="6478697"/>
              </a:xfrm>
              <a:prstGeom prst="rect">
                <a:avLst/>
              </a:prstGeom>
              <a:noFill/>
              <a:ln w="22225">
                <a:solidFill>
                  <a:schemeClr val="accent1">
                    <a:lumMod val="60000"/>
                    <a:lumOff val="40000"/>
                  </a:schemeClr>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spcAft>
                    <a:spcPts val="600"/>
                  </a:spcAft>
                  <a:defRPr/>
                </a:pPr>
                <a:r>
                  <a:rPr lang="fr-FR" sz="2000" u="sng" dirty="0" smtClean="0">
                    <a:solidFill>
                      <a:srgbClr val="FFC000"/>
                    </a:solidFill>
                  </a:rPr>
                  <a:t>VIII.2.Etat </a:t>
                </a:r>
                <a:r>
                  <a:rPr lang="fr-FR" sz="2000" u="sng" dirty="0">
                    <a:solidFill>
                      <a:srgbClr val="FFC000"/>
                    </a:solidFill>
                  </a:rPr>
                  <a:t>limite </a:t>
                </a:r>
                <a:r>
                  <a:rPr lang="fr-FR" sz="2000" u="sng" dirty="0" smtClean="0">
                    <a:solidFill>
                      <a:srgbClr val="FFC000"/>
                    </a:solidFill>
                  </a:rPr>
                  <a:t>de </a:t>
                </a:r>
                <a:r>
                  <a:rPr lang="fr-FR" sz="2000" u="sng" dirty="0" err="1" smtClean="0">
                    <a:solidFill>
                      <a:srgbClr val="FFC000"/>
                    </a:solidFill>
                  </a:rPr>
                  <a:t>service:E.L.S</a:t>
                </a:r>
                <a:r>
                  <a:rPr lang="fr-FR" sz="2000" u="sng" dirty="0" smtClean="0">
                    <a:solidFill>
                      <a:srgbClr val="FFC000"/>
                    </a:solidFill>
                  </a:rPr>
                  <a:t>: </a:t>
                </a:r>
                <a:r>
                  <a:rPr lang="fr-FR" sz="2000" b="0" dirty="0" smtClean="0"/>
                  <a:t>Les vérifications </a:t>
                </a:r>
                <a:r>
                  <a:rPr lang="fr-FR" sz="2000" b="0" dirty="0"/>
                  <a:t>a effectuer portent sur :</a:t>
                </a:r>
              </a:p>
              <a:p>
                <a:pPr marL="342900" indent="-342900">
                  <a:buFontTx/>
                  <a:buChar char="-"/>
                </a:pPr>
                <a:r>
                  <a:rPr lang="fr-FR" sz="2000" b="0" dirty="0" smtClean="0"/>
                  <a:t>un état </a:t>
                </a:r>
                <a:r>
                  <a:rPr lang="fr-FR" sz="2000" b="0" dirty="0"/>
                  <a:t>limite de compression du </a:t>
                </a:r>
                <a:r>
                  <a:rPr lang="fr-FR" sz="2000" b="0" dirty="0" smtClean="0"/>
                  <a:t>béton</a:t>
                </a:r>
              </a:p>
              <a:p>
                <a:pPr marL="342900" indent="-342900">
                  <a:buFontTx/>
                  <a:buChar char="-"/>
                </a:pPr>
                <a:r>
                  <a:rPr lang="fr-FR" sz="2000" b="0" dirty="0" smtClean="0"/>
                  <a:t>un état </a:t>
                </a:r>
                <a:r>
                  <a:rPr lang="fr-FR" sz="2000" b="0" dirty="0"/>
                  <a:t>limite d'ouverture des </a:t>
                </a:r>
                <a:r>
                  <a:rPr lang="fr-FR" sz="2000" b="0" dirty="0" smtClean="0"/>
                  <a:t>fissures</a:t>
                </a:r>
              </a:p>
              <a:p>
                <a:pPr marL="342900" indent="-342900" algn="just">
                  <a:lnSpc>
                    <a:spcPct val="150000"/>
                  </a:lnSpc>
                  <a:spcAft>
                    <a:spcPts val="0"/>
                  </a:spcAft>
                  <a:buFontTx/>
                  <a:buChar char="-"/>
                </a:pPr>
                <a:r>
                  <a:rPr lang="fr-FR" sz="2000" u="sng" dirty="0">
                    <a:solidFill>
                      <a:srgbClr val="FFD54F"/>
                    </a:solidFill>
                  </a:rPr>
                  <a:t>Etat limite de compression du béton à l'ELS</a:t>
                </a:r>
                <a:r>
                  <a:rPr lang="fr-FR" sz="2000" u="sng" dirty="0" smtClean="0">
                    <a:solidFill>
                      <a:srgbClr val="FFD54F"/>
                    </a:solidFill>
                  </a:rPr>
                  <a:t>: </a:t>
                </a:r>
                <a:r>
                  <a:rPr lang="fr-FR" sz="2000" b="0" dirty="0" smtClean="0"/>
                  <a:t>La </a:t>
                </a:r>
                <a:r>
                  <a:rPr lang="fr-FR" sz="2000" b="0" dirty="0"/>
                  <a:t>contrainte de compression du béton, symbole </a:t>
                </a:r>
                <a:r>
                  <a:rPr lang="fr-FR" sz="2000" b="0" dirty="0" err="1"/>
                  <a:t>σ</a:t>
                </a:r>
                <a:r>
                  <a:rPr lang="fr-FR" sz="1400" b="0" dirty="0" err="1"/>
                  <a:t>bc</a:t>
                </a:r>
                <a:r>
                  <a:rPr lang="fr-FR" sz="2000" b="0" dirty="0"/>
                  <a:t>, est limitée à:</a:t>
                </a:r>
                <a:endParaRPr lang="fr-FR" sz="2000" b="0" dirty="0" smtClean="0"/>
              </a:p>
              <a:p>
                <a:pPr marL="342900" indent="-342900" algn="just">
                  <a:spcAft>
                    <a:spcPts val="0"/>
                  </a:spcAft>
                  <a:buFontTx/>
                  <a:buChar char="-"/>
                </a:pPr>
                <a:endParaRPr lang="fr-FR" sz="2000" b="0" dirty="0" smtClean="0"/>
              </a:p>
              <a:p>
                <a:pPr algn="just">
                  <a:lnSpc>
                    <a:spcPct val="150000"/>
                  </a:lnSpc>
                  <a:spcAft>
                    <a:spcPts val="0"/>
                  </a:spcAft>
                </a:pPr>
                <a:r>
                  <a:rPr lang="fr-FR" sz="2000" u="sng" dirty="0" smtClean="0">
                    <a:solidFill>
                      <a:srgbClr val="FFD54F"/>
                    </a:solidFill>
                  </a:rPr>
                  <a:t>Contraintes </a:t>
                </a:r>
                <a:r>
                  <a:rPr lang="fr-FR" sz="2000" u="sng" dirty="0">
                    <a:solidFill>
                      <a:srgbClr val="FFD54F"/>
                    </a:solidFill>
                  </a:rPr>
                  <a:t>limites de traction des aciers </a:t>
                </a:r>
                <a:r>
                  <a:rPr lang="fr-FR" sz="2000" u="sng" dirty="0" smtClean="0">
                    <a:solidFill>
                      <a:srgbClr val="FFD54F"/>
                    </a:solidFill>
                  </a:rPr>
                  <a:t>à l’E.L.S </a:t>
                </a:r>
                <a:r>
                  <a:rPr lang="fr-FR" sz="2000" dirty="0">
                    <a:solidFill>
                      <a:srgbClr val="FFD54F"/>
                    </a:solidFill>
                  </a:rPr>
                  <a:t>(</a:t>
                </a:r>
                <a14:m>
                  <m:oMath xmlns:m="http://schemas.openxmlformats.org/officeDocument/2006/math">
                    <m:sSub>
                      <m:sSubPr>
                        <m:ctrlPr>
                          <a:rPr lang="fr-FR" sz="2000" i="1">
                            <a:solidFill>
                              <a:srgbClr val="FFD54F"/>
                            </a:solidFill>
                            <a:latin typeface="Cambria Math"/>
                          </a:rPr>
                        </m:ctrlPr>
                      </m:sSubPr>
                      <m:e>
                        <m:bar>
                          <m:barPr>
                            <m:pos m:val="top"/>
                            <m:ctrlPr>
                              <a:rPr lang="fr-FR" sz="2000" i="1">
                                <a:solidFill>
                                  <a:srgbClr val="FFD54F"/>
                                </a:solidFill>
                                <a:latin typeface="Cambria Math"/>
                              </a:rPr>
                            </m:ctrlPr>
                          </m:barPr>
                          <m:e>
                            <m:r>
                              <a:rPr lang="fr-FR" sz="2000">
                                <a:solidFill>
                                  <a:srgbClr val="FFD54F"/>
                                </a:solidFill>
                                <a:latin typeface="Cambria Math"/>
                              </a:rPr>
                              <m:t>𝝈</m:t>
                            </m:r>
                          </m:e>
                        </m:bar>
                      </m:e>
                      <m:sub>
                        <m:r>
                          <a:rPr lang="fr-FR" sz="2000">
                            <a:solidFill>
                              <a:srgbClr val="FFD54F"/>
                            </a:solidFill>
                            <a:latin typeface="Cambria Math"/>
                          </a:rPr>
                          <m:t>𝒔𝒕</m:t>
                        </m:r>
                      </m:sub>
                    </m:sSub>
                  </m:oMath>
                </a14:m>
                <a:r>
                  <a:rPr lang="fr-FR" sz="2000" dirty="0">
                    <a:solidFill>
                      <a:srgbClr val="FFD54F"/>
                    </a:solidFill>
                  </a:rPr>
                  <a:t>)</a:t>
                </a:r>
              </a:p>
              <a:p>
                <a:pPr algn="just">
                  <a:lnSpc>
                    <a:spcPct val="150000"/>
                  </a:lnSpc>
                  <a:spcAft>
                    <a:spcPts val="0"/>
                  </a:spcAft>
                </a:pPr>
                <a:r>
                  <a:rPr lang="fr-FR" sz="2000" b="0" dirty="0" smtClean="0"/>
                  <a:t>Les </a:t>
                </a:r>
                <a:r>
                  <a:rPr lang="fr-FR" sz="2000" b="0" dirty="0"/>
                  <a:t>formes et dimensions de chaque élément, ainsi que les dispositions </a:t>
                </a:r>
                <a:r>
                  <a:rPr lang="fr-FR" sz="2000" b="0" dirty="0" smtClean="0"/>
                  <a:t>des armatures</a:t>
                </a:r>
                <a:r>
                  <a:rPr lang="fr-FR" sz="2000" b="0" dirty="0"/>
                  <a:t>, sont conçues de manière à limiter la probabilité d'apparition de </a:t>
                </a:r>
                <a:r>
                  <a:rPr lang="fr-FR" sz="2000" b="0" dirty="0" smtClean="0"/>
                  <a:t>fissures d'une </a:t>
                </a:r>
                <a:r>
                  <a:rPr lang="fr-FR" sz="2000" b="0" dirty="0"/>
                  <a:t>largeur supérieure à celle qui serait tolérable en raison du rôle et de la situation</a:t>
                </a:r>
              </a:p>
              <a:p>
                <a:pPr algn="just">
                  <a:lnSpc>
                    <a:spcPct val="150000"/>
                  </a:lnSpc>
                  <a:spcAft>
                    <a:spcPts val="0"/>
                  </a:spcAft>
                </a:pPr>
                <a:r>
                  <a:rPr lang="fr-FR" sz="2000" b="0" dirty="0"/>
                  <a:t>de l'ouvrage, car les fissures de largeur excessive peuvent compromettre </a:t>
                </a:r>
                <a:r>
                  <a:rPr lang="fr-FR" sz="2000" b="0" dirty="0" smtClean="0"/>
                  <a:t>l'aspect des </a:t>
                </a:r>
                <a:r>
                  <a:rPr lang="fr-FR" sz="2000" b="0" dirty="0"/>
                  <a:t>parements, l'étanchéité des parois, la tenue des armatures vis-à-vis de </a:t>
                </a:r>
                <a:r>
                  <a:rPr lang="fr-FR" sz="2000" b="0" dirty="0" smtClean="0"/>
                  <a:t>la corrosion</a:t>
                </a:r>
                <a:r>
                  <a:rPr lang="fr-FR" sz="2000" b="0" dirty="0"/>
                  <a:t>. Donc pour limiter la fissuration, la contrainte de traction des armatures </a:t>
                </a:r>
                <a:r>
                  <a:rPr lang="fr-FR" sz="2000" b="0" dirty="0" smtClean="0"/>
                  <a:t>est limitée </a:t>
                </a:r>
                <a:r>
                  <a:rPr lang="fr-FR" sz="2000" b="0" dirty="0"/>
                  <a:t>à la </a:t>
                </a:r>
                <a:r>
                  <a:rPr lang="fr-FR" sz="2000" b="0" dirty="0" smtClean="0"/>
                  <a:t>valeur:</a:t>
                </a:r>
                <a:endParaRPr lang="fr-FR" sz="2000" b="0" dirty="0"/>
              </a:p>
              <a:p>
                <a:pPr algn="just">
                  <a:spcAft>
                    <a:spcPts val="1200"/>
                  </a:spcAft>
                </a:pPr>
                <a:endParaRPr lang="fr-FR" sz="2000" b="0" dirty="0"/>
              </a:p>
            </p:txBody>
          </p:sp>
        </mc:Choice>
        <mc:Fallback xmlns="">
          <p:sp>
            <p:nvSpPr>
              <p:cNvPr id="14340" name="Text Box 8"/>
              <p:cNvSpPr txBox="1">
                <a:spLocks noRot="1" noChangeAspect="1" noMove="1" noResize="1" noEditPoints="1" noAdjustHandles="1" noChangeArrowheads="1" noChangeShapeType="1" noTextEdit="1"/>
              </p:cNvSpPr>
              <p:nvPr/>
            </p:nvSpPr>
            <p:spPr bwMode="auto">
              <a:xfrm>
                <a:off x="250824" y="262671"/>
                <a:ext cx="8785671" cy="6478697"/>
              </a:xfrm>
              <a:prstGeom prst="rect">
                <a:avLst/>
              </a:prstGeom>
              <a:blipFill rotWithShape="1">
                <a:blip r:embed="rId3"/>
                <a:stretch>
                  <a:fillRect l="-554" t="-281" r="-623"/>
                </a:stretch>
              </a:blip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fr-FR">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040" y="1815898"/>
            <a:ext cx="1440160" cy="69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5661248"/>
            <a:ext cx="20574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10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21</a:t>
            </a:fld>
            <a:endParaRPr lang="fr-FR" altLang="en-US" b="0" smtClean="0"/>
          </a:p>
        </p:txBody>
      </p:sp>
      <p:sp>
        <p:nvSpPr>
          <p:cNvPr id="14340" name="Text Box 8"/>
          <p:cNvSpPr txBox="1">
            <a:spLocks noChangeArrowheads="1"/>
          </p:cNvSpPr>
          <p:nvPr/>
        </p:nvSpPr>
        <p:spPr bwMode="auto">
          <a:xfrm>
            <a:off x="107504" y="116632"/>
            <a:ext cx="8928991" cy="6632585"/>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Aft>
                <a:spcPts val="600"/>
              </a:spcAft>
              <a:defRPr/>
            </a:pPr>
            <a:r>
              <a:rPr lang="fr-FR" sz="2000" u="sng" dirty="0" smtClean="0">
                <a:solidFill>
                  <a:srgbClr val="FFD54F"/>
                </a:solidFill>
              </a:rPr>
              <a:t>comme peu préjudiciable</a:t>
            </a:r>
            <a:r>
              <a:rPr lang="fr-FR" sz="2000" dirty="0" smtClean="0">
                <a:solidFill>
                  <a:srgbClr val="FFD54F"/>
                </a:solidFill>
              </a:rPr>
              <a:t> : </a:t>
            </a:r>
            <a:r>
              <a:rPr lang="fr-FR" sz="2000" b="0" dirty="0" smtClean="0"/>
              <a:t>(locaux couverts et clos non soumis aux condensations) :                       </a:t>
            </a:r>
          </a:p>
          <a:p>
            <a:pPr algn="just">
              <a:lnSpc>
                <a:spcPct val="150000"/>
              </a:lnSpc>
              <a:spcAft>
                <a:spcPts val="600"/>
              </a:spcAft>
              <a:defRPr/>
            </a:pPr>
            <a:endParaRPr lang="fr-FR" sz="2000" b="0" u="sng" dirty="0">
              <a:solidFill>
                <a:srgbClr val="FFD54F"/>
              </a:solidFill>
            </a:endParaRPr>
          </a:p>
          <a:p>
            <a:pPr algn="just">
              <a:lnSpc>
                <a:spcPct val="150000"/>
              </a:lnSpc>
              <a:spcAft>
                <a:spcPts val="600"/>
              </a:spcAft>
              <a:defRPr/>
            </a:pPr>
            <a:r>
              <a:rPr lang="fr-FR" sz="2000" u="sng" dirty="0" smtClean="0">
                <a:solidFill>
                  <a:srgbClr val="FFD54F"/>
                </a:solidFill>
              </a:rPr>
              <a:t>Cas où la fissuration est considérée comme préjudiciable: </a:t>
            </a:r>
            <a:r>
              <a:rPr lang="fr-FR" sz="2000" b="0" dirty="0" smtClean="0"/>
              <a:t> éléments exposés</a:t>
            </a:r>
          </a:p>
          <a:p>
            <a:pPr algn="just">
              <a:lnSpc>
                <a:spcPct val="150000"/>
              </a:lnSpc>
              <a:spcBef>
                <a:spcPts val="600"/>
              </a:spcBef>
              <a:spcAft>
                <a:spcPts val="0"/>
              </a:spcAft>
            </a:pPr>
            <a:r>
              <a:rPr lang="fr-FR" sz="2000" b="0" dirty="0" smtClean="0"/>
              <a:t>aux </a:t>
            </a:r>
            <a:r>
              <a:rPr lang="fr-FR" sz="2000" b="0" dirty="0"/>
              <a:t>intempéries (pluie, neige, vent...) ou bien en contact avec l’eau) :</a:t>
            </a:r>
          </a:p>
          <a:p>
            <a:pPr algn="just">
              <a:lnSpc>
                <a:spcPct val="150000"/>
              </a:lnSpc>
              <a:spcAft>
                <a:spcPts val="1200"/>
              </a:spcAft>
            </a:pPr>
            <a:r>
              <a:rPr lang="fr-FR" sz="2000" b="0" dirty="0" smtClean="0"/>
              <a:t>• </a:t>
            </a:r>
            <a:r>
              <a:rPr lang="fr-FR" sz="2000" b="0" dirty="0" err="1">
                <a:solidFill>
                  <a:srgbClr val="FF0000"/>
                </a:solidFill>
              </a:rPr>
              <a:t>fe</a:t>
            </a:r>
            <a:r>
              <a:rPr lang="fr-FR" sz="2000" b="0" dirty="0">
                <a:solidFill>
                  <a:srgbClr val="FF0000"/>
                </a:solidFill>
              </a:rPr>
              <a:t> </a:t>
            </a:r>
            <a:r>
              <a:rPr lang="fr-FR" sz="2000" b="0" dirty="0"/>
              <a:t>: limite élastique.</a:t>
            </a:r>
          </a:p>
          <a:p>
            <a:pPr algn="just">
              <a:lnSpc>
                <a:spcPct val="150000"/>
              </a:lnSpc>
              <a:spcAft>
                <a:spcPts val="600"/>
              </a:spcAft>
            </a:pPr>
            <a:r>
              <a:rPr lang="fr-FR" sz="2000" b="0" dirty="0"/>
              <a:t>• </a:t>
            </a:r>
            <a:r>
              <a:rPr lang="fr-FR" sz="2000" b="0" dirty="0">
                <a:solidFill>
                  <a:srgbClr val="FF0000"/>
                </a:solidFill>
              </a:rPr>
              <a:t>η</a:t>
            </a:r>
            <a:r>
              <a:rPr lang="fr-FR" sz="2000" b="0" dirty="0"/>
              <a:t> : coefficient de fissuration, avec </a:t>
            </a:r>
            <a:r>
              <a:rPr lang="fr-FR" sz="2000" b="0" dirty="0" smtClean="0"/>
              <a:t>:</a:t>
            </a:r>
            <a:r>
              <a:rPr lang="fr-FR" sz="2000" b="0" dirty="0"/>
              <a:t>- η = 1 pour ronds lisse</a:t>
            </a:r>
          </a:p>
          <a:p>
            <a:pPr algn="just">
              <a:lnSpc>
                <a:spcPct val="150000"/>
              </a:lnSpc>
              <a:spcAft>
                <a:spcPts val="600"/>
              </a:spcAft>
            </a:pPr>
            <a:r>
              <a:rPr lang="fr-FR" sz="2000" b="0" dirty="0" smtClean="0"/>
              <a:t>- </a:t>
            </a:r>
            <a:r>
              <a:rPr lang="fr-FR" sz="2000" b="0" dirty="0">
                <a:solidFill>
                  <a:srgbClr val="FF0000"/>
                </a:solidFill>
              </a:rPr>
              <a:t>η</a:t>
            </a:r>
            <a:r>
              <a:rPr lang="fr-FR" sz="2000" b="0" dirty="0"/>
              <a:t> = 1,6 pour H.A (diamètres ≥ 6 mm)</a:t>
            </a:r>
          </a:p>
          <a:p>
            <a:pPr algn="just">
              <a:lnSpc>
                <a:spcPct val="150000"/>
              </a:lnSpc>
              <a:spcAft>
                <a:spcPts val="600"/>
              </a:spcAft>
            </a:pPr>
            <a:r>
              <a:rPr lang="fr-FR" sz="2000" b="0" dirty="0" smtClean="0"/>
              <a:t>• </a:t>
            </a:r>
            <a:r>
              <a:rPr lang="fr-FR" sz="2000" b="0" dirty="0" err="1">
                <a:solidFill>
                  <a:srgbClr val="FF0000"/>
                </a:solidFill>
              </a:rPr>
              <a:t>ftj</a:t>
            </a:r>
            <a:r>
              <a:rPr lang="fr-FR" sz="2000" b="0" dirty="0"/>
              <a:t>: la contrainte du béton à la traction à j jours.</a:t>
            </a:r>
          </a:p>
          <a:p>
            <a:pPr algn="just">
              <a:spcAft>
                <a:spcPts val="1200"/>
              </a:spcAft>
            </a:pPr>
            <a:r>
              <a:rPr lang="fr-FR" sz="2000" u="sng" dirty="0" smtClean="0">
                <a:solidFill>
                  <a:srgbClr val="FFD54F"/>
                </a:solidFill>
              </a:rPr>
              <a:t>- Cas </a:t>
            </a:r>
            <a:r>
              <a:rPr lang="fr-FR" sz="2000" u="sng" dirty="0">
                <a:solidFill>
                  <a:srgbClr val="FFD54F"/>
                </a:solidFill>
              </a:rPr>
              <a:t>où la fissuration est considérée comme très préjudiciable</a:t>
            </a:r>
            <a:r>
              <a:rPr lang="fr-FR" sz="2000" u="sng" dirty="0" smtClean="0">
                <a:solidFill>
                  <a:srgbClr val="FFD54F"/>
                </a:solidFill>
              </a:rPr>
              <a:t>: </a:t>
            </a:r>
            <a:r>
              <a:rPr lang="fr-FR" sz="2000" b="0" dirty="0" smtClean="0"/>
              <a:t>l’élément </a:t>
            </a:r>
            <a:r>
              <a:rPr lang="fr-FR" sz="2000" b="0" dirty="0"/>
              <a:t>est</a:t>
            </a:r>
          </a:p>
          <a:p>
            <a:pPr algn="just">
              <a:spcAft>
                <a:spcPts val="1200"/>
              </a:spcAft>
            </a:pPr>
            <a:r>
              <a:rPr lang="fr-FR" sz="2000" b="0" dirty="0"/>
              <a:t>soumis à un milieu </a:t>
            </a:r>
            <a:r>
              <a:rPr lang="fr-FR" sz="2000" b="0" dirty="0" smtClean="0"/>
              <a:t>agressif</a:t>
            </a:r>
          </a:p>
          <a:p>
            <a:pPr algn="just">
              <a:spcAft>
                <a:spcPts val="1200"/>
              </a:spcAft>
            </a:pPr>
            <a:endParaRPr lang="fr-FR" sz="2000" b="0" dirty="0"/>
          </a:p>
          <a:p>
            <a:pPr algn="just">
              <a:spcAft>
                <a:spcPts val="1200"/>
              </a:spcAft>
            </a:pPr>
            <a:endParaRPr lang="fr-FR" sz="2000" b="0" dirty="0" smtClean="0"/>
          </a:p>
          <a:p>
            <a:pPr algn="just">
              <a:spcAft>
                <a:spcPts val="1200"/>
              </a:spcAft>
            </a:pPr>
            <a:endParaRPr lang="fr-FR" sz="2000" b="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4" y="800708"/>
            <a:ext cx="132397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312876"/>
            <a:ext cx="290282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5318944"/>
            <a:ext cx="334327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6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22</a:t>
            </a:fld>
            <a:endParaRPr lang="fr-FR" altLang="en-US" b="0" smtClean="0"/>
          </a:p>
        </p:txBody>
      </p:sp>
      <p:sp>
        <p:nvSpPr>
          <p:cNvPr id="14340" name="Text Box 8"/>
          <p:cNvSpPr txBox="1">
            <a:spLocks noChangeArrowheads="1"/>
          </p:cNvSpPr>
          <p:nvPr/>
        </p:nvSpPr>
        <p:spPr bwMode="auto">
          <a:xfrm>
            <a:off x="107504" y="93975"/>
            <a:ext cx="8964488" cy="6940361"/>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Aft>
                <a:spcPts val="600"/>
              </a:spcAft>
              <a:defRPr/>
            </a:pPr>
            <a:r>
              <a:rPr lang="fr-FR" sz="2000" u="sng" dirty="0" smtClean="0">
                <a:solidFill>
                  <a:srgbClr val="FFC000"/>
                </a:solidFill>
              </a:rPr>
              <a:t>IX. Condition de non - fragilité: </a:t>
            </a:r>
          </a:p>
          <a:p>
            <a:pPr algn="just">
              <a:lnSpc>
                <a:spcPct val="150000"/>
              </a:lnSpc>
              <a:spcAft>
                <a:spcPts val="600"/>
              </a:spcAft>
              <a:defRPr/>
            </a:pPr>
            <a:r>
              <a:rPr lang="fr-FR" sz="2000" b="0" dirty="0" smtClean="0"/>
              <a:t>une section est considérée comme non fragile lorsque la sollicitation provoquant la fissuration du béton inferieur à la limite élastique des aciers </a:t>
            </a:r>
            <a:r>
              <a:rPr lang="fr-FR" sz="2000" b="0" dirty="0" err="1" smtClean="0"/>
              <a:t>fe</a:t>
            </a:r>
            <a:r>
              <a:rPr lang="fr-FR" sz="2000" b="0" dirty="0" smtClean="0"/>
              <a:t>. Une section minimum d'armatures longitudinales est imposée réglementairement. Cette section doit équilibrer la sollicitation de fissuration du béton non armé.</a:t>
            </a:r>
          </a:p>
          <a:p>
            <a:pPr marL="342900" indent="-342900" algn="just">
              <a:spcAft>
                <a:spcPts val="600"/>
              </a:spcAft>
              <a:buFontTx/>
              <a:buChar char="-"/>
            </a:pPr>
            <a:r>
              <a:rPr lang="fr-FR" sz="2000" b="0" dirty="0" smtClean="0">
                <a:solidFill>
                  <a:srgbClr val="FFD54F"/>
                </a:solidFill>
              </a:rPr>
              <a:t>Pour des pièces soumises à la traction simple</a:t>
            </a:r>
            <a:r>
              <a:rPr lang="fr-FR" sz="2000" b="0" dirty="0" smtClean="0"/>
              <a:t>: malgré que le béton n’intervient pas dans la résistance à la traction  mais il doit répondre à la condition de non-fragilité pour les raisons suivantes:</a:t>
            </a:r>
          </a:p>
          <a:p>
            <a:pPr marL="342900" indent="-342900" algn="just">
              <a:spcAft>
                <a:spcPts val="600"/>
              </a:spcAft>
              <a:buFontTx/>
              <a:buChar char="-"/>
            </a:pPr>
            <a:r>
              <a:rPr lang="fr-FR" sz="2000" b="0" dirty="0" smtClean="0"/>
              <a:t>Assurer la couverture des aciers</a:t>
            </a:r>
          </a:p>
          <a:p>
            <a:pPr marL="342900" indent="-342900" algn="just">
              <a:spcAft>
                <a:spcPts val="600"/>
              </a:spcAft>
              <a:buFontTx/>
              <a:buChar char="-"/>
            </a:pPr>
            <a:r>
              <a:rPr lang="fr-FR" sz="2000" b="0" dirty="0" smtClean="0"/>
              <a:t>Relie les barres d’acier </a:t>
            </a:r>
          </a:p>
          <a:p>
            <a:pPr algn="just">
              <a:spcAft>
                <a:spcPts val="1200"/>
              </a:spcAft>
            </a:pPr>
            <a:r>
              <a:rPr lang="fr-FR" sz="2000" b="0" dirty="0" smtClean="0"/>
              <a:t>Avec </a:t>
            </a:r>
            <a:r>
              <a:rPr lang="fr-FR" sz="2000" b="0" dirty="0" smtClean="0"/>
              <a:t>:</a:t>
            </a:r>
            <a:r>
              <a:rPr lang="fr-FR" sz="2000" b="0" dirty="0" err="1">
                <a:solidFill>
                  <a:srgbClr val="FF0000"/>
                </a:solidFill>
              </a:rPr>
              <a:t>f</a:t>
            </a:r>
            <a:r>
              <a:rPr lang="fr-FR" sz="1600" b="0" dirty="0" err="1">
                <a:solidFill>
                  <a:srgbClr val="FF0000"/>
                </a:solidFill>
              </a:rPr>
              <a:t>e</a:t>
            </a:r>
            <a:r>
              <a:rPr lang="fr-FR" sz="2000" b="0" dirty="0">
                <a:solidFill>
                  <a:srgbClr val="FF0000"/>
                </a:solidFill>
              </a:rPr>
              <a:t> </a:t>
            </a:r>
            <a:r>
              <a:rPr lang="fr-FR" sz="2000" b="0" dirty="0"/>
              <a:t>: limite d'élasticité de </a:t>
            </a:r>
            <a:r>
              <a:rPr lang="fr-FR" sz="2000" b="0" dirty="0" smtClean="0"/>
              <a:t>l'acier.</a:t>
            </a:r>
            <a:r>
              <a:rPr lang="fr-FR" sz="2000" b="0" dirty="0">
                <a:solidFill>
                  <a:srgbClr val="FF0000"/>
                </a:solidFill>
              </a:rPr>
              <a:t> B</a:t>
            </a:r>
            <a:r>
              <a:rPr lang="fr-FR" sz="2000" b="0" dirty="0"/>
              <a:t> : section totale du béton tendu</a:t>
            </a:r>
            <a:r>
              <a:rPr lang="fr-FR" sz="2000" b="0" dirty="0" smtClean="0"/>
              <a:t>.</a:t>
            </a:r>
            <a:r>
              <a:rPr lang="fr-FR" sz="2000" b="0" dirty="0">
                <a:solidFill>
                  <a:srgbClr val="FF0000"/>
                </a:solidFill>
              </a:rPr>
              <a:t> </a:t>
            </a:r>
            <a:r>
              <a:rPr lang="fr-FR" sz="2000" b="0" dirty="0" err="1">
                <a:solidFill>
                  <a:srgbClr val="FF0000"/>
                </a:solidFill>
              </a:rPr>
              <a:t>f</a:t>
            </a:r>
            <a:r>
              <a:rPr lang="fr-FR" sz="1400" b="0" dirty="0" err="1">
                <a:solidFill>
                  <a:srgbClr val="FF0000"/>
                </a:solidFill>
              </a:rPr>
              <a:t>t28</a:t>
            </a:r>
            <a:r>
              <a:rPr lang="fr-FR" sz="2000" b="0" dirty="0">
                <a:solidFill>
                  <a:srgbClr val="FF0000"/>
                </a:solidFill>
              </a:rPr>
              <a:t> </a:t>
            </a:r>
            <a:r>
              <a:rPr lang="fr-FR" sz="2000" b="0" dirty="0"/>
              <a:t>: résistance caractéristique du béton à la traction.</a:t>
            </a:r>
          </a:p>
          <a:p>
            <a:pPr algn="just">
              <a:lnSpc>
                <a:spcPct val="150000"/>
              </a:lnSpc>
              <a:spcAft>
                <a:spcPts val="600"/>
              </a:spcAft>
            </a:pPr>
            <a:r>
              <a:rPr lang="fr-FR" sz="2000" b="0" dirty="0" smtClean="0">
                <a:solidFill>
                  <a:srgbClr val="FFD54F"/>
                </a:solidFill>
              </a:rPr>
              <a:t>-Pour les pièces </a:t>
            </a:r>
            <a:r>
              <a:rPr lang="fr-FR" sz="2000" b="0" dirty="0">
                <a:solidFill>
                  <a:srgbClr val="FFD54F"/>
                </a:solidFill>
              </a:rPr>
              <a:t>de section rectangulaire soumises à la flexion simple</a:t>
            </a:r>
          </a:p>
          <a:p>
            <a:pPr algn="just">
              <a:lnSpc>
                <a:spcPct val="150000"/>
              </a:lnSpc>
              <a:spcAft>
                <a:spcPts val="600"/>
              </a:spcAft>
            </a:pPr>
            <a:r>
              <a:rPr lang="fr-FR" sz="2000" b="0" dirty="0"/>
              <a:t>b et d : sont les dimensions de la section.</a:t>
            </a:r>
            <a:endParaRPr lang="fr-FR" sz="2000" b="0" dirty="0" smtClean="0"/>
          </a:p>
          <a:p>
            <a:pPr algn="just">
              <a:spcAft>
                <a:spcPts val="1200"/>
              </a:spcAft>
            </a:pPr>
            <a:endParaRPr lang="fr-FR" sz="2000" b="0" dirty="0" smtClean="0"/>
          </a:p>
          <a:p>
            <a:pPr algn="just">
              <a:spcAft>
                <a:spcPts val="1200"/>
              </a:spcAft>
            </a:pPr>
            <a:endParaRPr lang="fr-FR" sz="2000" b="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06" r="29988" b="20979"/>
          <a:stretch/>
        </p:blipFill>
        <p:spPr bwMode="auto">
          <a:xfrm>
            <a:off x="4860032" y="3564155"/>
            <a:ext cx="2247151" cy="648065"/>
          </a:xfrm>
          <a:prstGeom prst="rect">
            <a:avLst/>
          </a:prstGeom>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71" r="29730"/>
          <a:stretch/>
        </p:blipFill>
        <p:spPr bwMode="auto">
          <a:xfrm>
            <a:off x="4827489" y="5589240"/>
            <a:ext cx="2442556" cy="630461"/>
          </a:xfrm>
          <a:prstGeom prst="rect">
            <a:avLst/>
          </a:prstGeom>
          <a:solidFill>
            <a:schemeClr val="bg1"/>
          </a:solidFill>
          <a:ln>
            <a:noFill/>
          </a:ln>
          <a:effectLst/>
        </p:spPr>
      </p:pic>
    </p:spTree>
    <p:extLst>
      <p:ext uri="{BB962C8B-B14F-4D97-AF65-F5344CB8AC3E}">
        <p14:creationId xmlns:p14="http://schemas.microsoft.com/office/powerpoint/2010/main" val="4135602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Béton armé, Mr. A. Guettiche</a:t>
            </a:r>
          </a:p>
        </p:txBody>
      </p:sp>
      <p:sp>
        <p:nvSpPr>
          <p:cNvPr id="1433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2DD5F2-C25A-4FC4-9530-F49BDC2CE7F3}" type="slidenum">
              <a:rPr lang="fr-FR" altLang="en-US" b="0" smtClean="0"/>
              <a:pPr eaLnBrk="1" hangingPunct="1"/>
              <a:t>23</a:t>
            </a:fld>
            <a:endParaRPr lang="fr-FR" altLang="en-US" b="0" smtClean="0"/>
          </a:p>
        </p:txBody>
      </p:sp>
      <p:sp>
        <p:nvSpPr>
          <p:cNvPr id="14340" name="Text Box 8"/>
          <p:cNvSpPr txBox="1">
            <a:spLocks noChangeArrowheads="1"/>
          </p:cNvSpPr>
          <p:nvPr/>
        </p:nvSpPr>
        <p:spPr bwMode="auto">
          <a:xfrm>
            <a:off x="64663" y="334679"/>
            <a:ext cx="8964488" cy="6478697"/>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Aft>
                <a:spcPts val="600"/>
              </a:spcAft>
              <a:defRPr/>
            </a:pPr>
            <a:r>
              <a:rPr lang="fr-FR" sz="2000" u="sng" dirty="0" smtClean="0">
                <a:solidFill>
                  <a:srgbClr val="FFC000"/>
                </a:solidFill>
              </a:rPr>
              <a:t>X. ANNEXE: </a:t>
            </a:r>
            <a:r>
              <a:rPr lang="fr-FR" sz="2000" b="0" dirty="0" smtClean="0"/>
              <a:t>Tableau des  sections d’acier</a:t>
            </a:r>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smtClean="0"/>
          </a:p>
          <a:p>
            <a:pPr algn="just">
              <a:spcAft>
                <a:spcPts val="1200"/>
              </a:spcAft>
            </a:pPr>
            <a:endParaRPr lang="fr-FR" sz="2000" b="0" dirty="0"/>
          </a:p>
          <a:p>
            <a:pPr algn="just">
              <a:spcAft>
                <a:spcPts val="1200"/>
              </a:spcAft>
            </a:pPr>
            <a:endParaRPr lang="fr-FR" sz="2000" b="0" dirty="0" smtClean="0"/>
          </a:p>
          <a:p>
            <a:pPr algn="just">
              <a:spcAft>
                <a:spcPts val="1200"/>
              </a:spcAft>
            </a:pPr>
            <a:endParaRPr lang="fr-FR" sz="2000" b="0" dirty="0"/>
          </a:p>
          <a:p>
            <a:pPr algn="just">
              <a:spcAft>
                <a:spcPts val="1200"/>
              </a:spcAft>
            </a:pPr>
            <a:endParaRPr lang="fr-FR" sz="2000" b="0" dirty="0" smtClean="0"/>
          </a:p>
          <a:p>
            <a:pPr algn="just">
              <a:spcAft>
                <a:spcPts val="1200"/>
              </a:spcAft>
            </a:pPr>
            <a:endParaRPr lang="fr-FR" sz="2000" b="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840904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480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2291"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78E504-5E73-45B2-B6F5-EAC0E7DE91FA}" type="slidenum">
              <a:rPr lang="fr-FR" altLang="en-US" b="0" smtClean="0"/>
              <a:pPr eaLnBrk="1" hangingPunct="1"/>
              <a:t>3</a:t>
            </a:fld>
            <a:endParaRPr lang="fr-FR" altLang="en-US" b="0" smtClean="0"/>
          </a:p>
        </p:txBody>
      </p:sp>
      <p:sp>
        <p:nvSpPr>
          <p:cNvPr id="5124" name="Text Box 8"/>
          <p:cNvSpPr txBox="1">
            <a:spLocks noChangeArrowheads="1"/>
          </p:cNvSpPr>
          <p:nvPr/>
        </p:nvSpPr>
        <p:spPr bwMode="auto">
          <a:xfrm>
            <a:off x="236538" y="44624"/>
            <a:ext cx="8799958" cy="6832640"/>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defRPr/>
            </a:pPr>
            <a:r>
              <a:rPr lang="fr-FR" altLang="en-US" i="1" dirty="0" smtClean="0"/>
              <a:t>	</a:t>
            </a:r>
          </a:p>
          <a:p>
            <a:pPr marL="342900" indent="-342900">
              <a:lnSpc>
                <a:spcPct val="150000"/>
              </a:lnSpc>
              <a:buFont typeface="Wingdings" panose="05000000000000000000" pitchFamily="2" charset="2"/>
              <a:buChar char="ü"/>
              <a:tabLst>
                <a:tab pos="574675" algn="l"/>
              </a:tabLst>
              <a:defRPr/>
            </a:pPr>
            <a:r>
              <a:rPr lang="fr-FR" sz="2000" b="0" dirty="0" err="1" smtClean="0"/>
              <a:t>G</a:t>
            </a:r>
            <a:r>
              <a:rPr lang="fr-FR" sz="1600" b="0" dirty="0" err="1" smtClean="0"/>
              <a:t>max</a:t>
            </a:r>
            <a:r>
              <a:rPr lang="fr-FR" sz="2000" b="0" dirty="0" smtClean="0"/>
              <a:t>: L’ensemble des actions permanentes dont l’effet est défavorable</a:t>
            </a:r>
            <a:endParaRPr lang="en-US" sz="2000" b="0" dirty="0" smtClean="0"/>
          </a:p>
          <a:p>
            <a:pPr marL="342900" indent="-342900">
              <a:lnSpc>
                <a:spcPct val="150000"/>
              </a:lnSpc>
              <a:buFont typeface="Wingdings" panose="05000000000000000000" pitchFamily="2" charset="2"/>
              <a:buChar char="ü"/>
              <a:tabLst>
                <a:tab pos="574675" algn="l"/>
              </a:tabLst>
              <a:defRPr/>
            </a:pPr>
            <a:r>
              <a:rPr lang="fr-FR" sz="2000" b="0" dirty="0" err="1" smtClean="0"/>
              <a:t>G</a:t>
            </a:r>
            <a:r>
              <a:rPr lang="fr-FR" sz="1600" b="0" dirty="0" err="1" smtClean="0"/>
              <a:t>min</a:t>
            </a:r>
            <a:r>
              <a:rPr lang="fr-FR" sz="2000" b="0" dirty="0" smtClean="0"/>
              <a:t>: L’ensemble des actions permanentes dont l’effet est favorable </a:t>
            </a:r>
          </a:p>
          <a:p>
            <a:pPr marL="342900" indent="-342900">
              <a:lnSpc>
                <a:spcPct val="150000"/>
              </a:lnSpc>
              <a:buFont typeface="Wingdings" panose="05000000000000000000" pitchFamily="2" charset="2"/>
              <a:buChar char="ü"/>
              <a:defRPr/>
            </a:pPr>
            <a:r>
              <a:rPr lang="fr-FR" sz="2000" b="0" dirty="0" smtClean="0"/>
              <a:t>Q 1 : L’action variable dite de base</a:t>
            </a:r>
          </a:p>
          <a:p>
            <a:pPr marL="342900" indent="-342900">
              <a:lnSpc>
                <a:spcPct val="150000"/>
              </a:lnSpc>
              <a:buFont typeface="Wingdings" panose="05000000000000000000" pitchFamily="2" charset="2"/>
              <a:buChar char="ü"/>
              <a:defRPr/>
            </a:pPr>
            <a:r>
              <a:rPr lang="fr-FR" sz="2000" b="0" dirty="0" smtClean="0"/>
              <a:t>Qi (i &gt; 1): les actions variables dites d'accompagnement</a:t>
            </a:r>
          </a:p>
          <a:p>
            <a:pPr marL="342900" indent="-342900" algn="just">
              <a:lnSpc>
                <a:spcPct val="150000"/>
              </a:lnSpc>
              <a:buFont typeface="Wingdings" panose="05000000000000000000" pitchFamily="2" charset="2"/>
              <a:buChar char="ü"/>
              <a:defRPr/>
            </a:pPr>
            <a:r>
              <a:rPr lang="fr-FR" sz="2000" b="0" dirty="0" smtClean="0"/>
              <a:t>Dans une combinaison donnée, </a:t>
            </a:r>
            <a:r>
              <a:rPr lang="fr-FR" sz="2000" b="0" dirty="0" err="1" smtClean="0"/>
              <a:t>G</a:t>
            </a:r>
            <a:r>
              <a:rPr lang="fr-FR" sz="1600" b="0" dirty="0" err="1" smtClean="0"/>
              <a:t>max</a:t>
            </a:r>
            <a:r>
              <a:rPr lang="fr-FR" sz="2000" b="0" dirty="0" smtClean="0"/>
              <a:t> et </a:t>
            </a:r>
            <a:r>
              <a:rPr lang="fr-FR" sz="2000" b="0" dirty="0" err="1" smtClean="0"/>
              <a:t>G</a:t>
            </a:r>
            <a:r>
              <a:rPr lang="fr-FR" sz="1600" b="0" dirty="0" err="1" smtClean="0"/>
              <a:t>min</a:t>
            </a:r>
            <a:r>
              <a:rPr lang="fr-FR" sz="1600" b="0" dirty="0" smtClean="0"/>
              <a:t> </a:t>
            </a:r>
            <a:r>
              <a:rPr lang="fr-FR" sz="2000" b="0" dirty="0" smtClean="0"/>
              <a:t>désignent des actions d’origines et de natures différentes, ce qui exclut de partager une même action permanente entre ces deux parties. En particulier le poids propre d’une poutre continue est introduit avec le même coefficient  sur toute sa longueur. Par contre s’il s’agit d’un mur de soutènement le poids du remblai a un effet favorable est la poussée défavorable, il convient de prendre la valeur minimale du poids </a:t>
            </a:r>
            <a:r>
              <a:rPr lang="fr-FR" sz="2000" b="0" dirty="0" err="1" smtClean="0"/>
              <a:t>G</a:t>
            </a:r>
            <a:r>
              <a:rPr lang="fr-FR" sz="1600" b="0" dirty="0" err="1" smtClean="0"/>
              <a:t>min</a:t>
            </a:r>
            <a:r>
              <a:rPr lang="fr-FR" sz="2000" b="0" dirty="0" smtClean="0"/>
              <a:t> et la valeur maximale de la poussée </a:t>
            </a:r>
            <a:r>
              <a:rPr lang="fr-FR" sz="2000" b="0" dirty="0" err="1" smtClean="0"/>
              <a:t>G</a:t>
            </a:r>
            <a:r>
              <a:rPr lang="fr-FR" sz="1600" b="0" dirty="0" err="1" smtClean="0"/>
              <a:t>max</a:t>
            </a:r>
            <a:endParaRPr lang="fr-FR" sz="1600" b="0" dirty="0" smtClean="0"/>
          </a:p>
          <a:p>
            <a:pPr algn="just">
              <a:lnSpc>
                <a:spcPct val="150000"/>
              </a:lnSpc>
              <a:defRPr/>
            </a:pPr>
            <a:r>
              <a:rPr lang="fr-FR" sz="2000" b="0" dirty="0" smtClean="0"/>
              <a:t>Les actions variables sont introduites de la façon la plus défavorable c’est-à-dire soit avec la valeur de combinaison indiquée, soit avec la valeur zéro.</a:t>
            </a:r>
          </a:p>
          <a:p>
            <a:pPr algn="just">
              <a:lnSpc>
                <a:spcPct val="150000"/>
              </a:lnSpc>
              <a:defRPr/>
            </a:pPr>
            <a:endParaRPr lang="fr-FR" sz="2000" b="0" dirty="0" smtClean="0"/>
          </a:p>
        </p:txBody>
      </p:sp>
      <p:sp>
        <p:nvSpPr>
          <p:cNvPr id="12293" name="Text Box 10"/>
          <p:cNvSpPr txBox="1">
            <a:spLocks noChangeArrowheads="1"/>
          </p:cNvSpPr>
          <p:nvPr/>
        </p:nvSpPr>
        <p:spPr bwMode="auto">
          <a:xfrm>
            <a:off x="323850" y="44624"/>
            <a:ext cx="6696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en-US" altLang="en-US" sz="2000" dirty="0" smtClean="0">
                <a:solidFill>
                  <a:srgbClr val="FFFF00"/>
                </a:solidFill>
              </a:rPr>
              <a:t>IV. </a:t>
            </a:r>
            <a:r>
              <a:rPr lang="en-US" altLang="en-US" sz="2000" dirty="0" err="1">
                <a:solidFill>
                  <a:srgbClr val="FFFF00"/>
                </a:solidFill>
              </a:rPr>
              <a:t>Combinaisons</a:t>
            </a:r>
            <a:r>
              <a:rPr lang="en-US" altLang="en-US" sz="2000" dirty="0">
                <a:solidFill>
                  <a:srgbClr val="FFFF00"/>
                </a:solidFill>
              </a:rPr>
              <a:t> </a:t>
            </a:r>
            <a:r>
              <a:rPr lang="en-US" altLang="en-US" sz="2000" dirty="0" err="1">
                <a:solidFill>
                  <a:srgbClr val="FFFF00"/>
                </a:solidFill>
              </a:rPr>
              <a:t>d'actions</a:t>
            </a:r>
            <a:r>
              <a:rPr lang="en-US" altLang="en-US" sz="2000" dirty="0">
                <a:solidFill>
                  <a:srgbClr val="FFFF00"/>
                </a:solidFill>
              </a:rPr>
              <a:t> </a:t>
            </a:r>
            <a:r>
              <a:rPr lang="en-US" altLang="en-US" sz="2000" dirty="0" smtClean="0">
                <a:solidFill>
                  <a:srgbClr val="FFFF00"/>
                </a:solidFill>
              </a:rPr>
              <a:t>: </a:t>
            </a:r>
            <a:r>
              <a:rPr lang="en-US" altLang="en-US" sz="2000" b="0" dirty="0" smtClean="0"/>
              <a:t>On </a:t>
            </a:r>
            <a:r>
              <a:rPr lang="en-US" altLang="en-US" sz="2000" b="0" dirty="0" err="1" smtClean="0"/>
              <a:t>désigne</a:t>
            </a:r>
            <a:r>
              <a:rPr lang="en-US" altLang="en-US" sz="2000" b="0" dirty="0" smtClean="0"/>
              <a:t> par :</a:t>
            </a:r>
            <a:endParaRPr lang="fr-FR" altLang="en-US"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2291"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78E504-5E73-45B2-B6F5-EAC0E7DE91FA}" type="slidenum">
              <a:rPr lang="fr-FR" altLang="en-US" b="0" smtClean="0"/>
              <a:pPr eaLnBrk="1" hangingPunct="1"/>
              <a:t>4</a:t>
            </a:fld>
            <a:endParaRPr lang="fr-FR" altLang="en-US" b="0" smtClean="0"/>
          </a:p>
        </p:txBody>
      </p:sp>
      <p:sp>
        <p:nvSpPr>
          <p:cNvPr id="5124" name="Text Box 8"/>
          <p:cNvSpPr txBox="1">
            <a:spLocks noChangeArrowheads="1"/>
          </p:cNvSpPr>
          <p:nvPr/>
        </p:nvSpPr>
        <p:spPr bwMode="auto">
          <a:xfrm>
            <a:off x="226572" y="188640"/>
            <a:ext cx="8661400" cy="6370975"/>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marL="342900" indent="-342900" algn="just">
              <a:buFontTx/>
              <a:buChar char="-"/>
              <a:defRPr/>
            </a:pPr>
            <a:r>
              <a:rPr lang="fr-FR" sz="2000" dirty="0" err="1" smtClean="0">
                <a:solidFill>
                  <a:srgbClr val="FFFF00"/>
                </a:solidFill>
              </a:rPr>
              <a:t>IV.1</a:t>
            </a:r>
            <a:r>
              <a:rPr lang="fr-FR" sz="2000" dirty="0" smtClean="0">
                <a:solidFill>
                  <a:srgbClr val="FFFF00"/>
                </a:solidFill>
              </a:rPr>
              <a:t> Combinaisons de calcul à considérer pour les </a:t>
            </a:r>
            <a:r>
              <a:rPr lang="fr-FR" sz="2000" dirty="0" err="1" smtClean="0">
                <a:solidFill>
                  <a:srgbClr val="FFFF00"/>
                </a:solidFill>
              </a:rPr>
              <a:t>ELU</a:t>
            </a:r>
            <a:r>
              <a:rPr lang="fr-FR" sz="2000" dirty="0" smtClean="0">
                <a:solidFill>
                  <a:srgbClr val="FFFF00"/>
                </a:solidFill>
              </a:rPr>
              <a:t> : </a:t>
            </a:r>
            <a:r>
              <a:rPr lang="fr-FR" sz="2000" b="0" dirty="0" smtClean="0"/>
              <a:t>Nous devons justifier:</a:t>
            </a:r>
          </a:p>
          <a:p>
            <a:pPr marL="342900" indent="-342900" algn="just">
              <a:lnSpc>
                <a:spcPct val="150000"/>
              </a:lnSpc>
              <a:buFontTx/>
              <a:buChar char="-"/>
              <a:defRPr/>
            </a:pPr>
            <a:r>
              <a:rPr lang="fr-FR" sz="2000" b="0" dirty="0" smtClean="0"/>
              <a:t>La résistance des matériaux utilisés</a:t>
            </a:r>
          </a:p>
          <a:p>
            <a:pPr marL="342900" indent="-342900" algn="just">
              <a:lnSpc>
                <a:spcPct val="150000"/>
              </a:lnSpc>
              <a:buFontTx/>
              <a:buChar char="-"/>
              <a:defRPr/>
            </a:pPr>
            <a:r>
              <a:rPr lang="fr-FR" sz="2000" b="0" dirty="0" smtClean="0"/>
              <a:t>L’équilibre statique de l’ouvrage</a:t>
            </a:r>
          </a:p>
          <a:p>
            <a:pPr marL="342900" indent="-342900" algn="just">
              <a:lnSpc>
                <a:spcPct val="150000"/>
              </a:lnSpc>
              <a:buFontTx/>
              <a:buChar char="-"/>
              <a:defRPr/>
            </a:pPr>
            <a:r>
              <a:rPr lang="fr-FR" sz="2000" b="0" dirty="0" smtClean="0"/>
              <a:t>La stabilité de forme.(flambement)</a:t>
            </a:r>
          </a:p>
          <a:p>
            <a:pPr algn="just">
              <a:lnSpc>
                <a:spcPct val="150000"/>
              </a:lnSpc>
              <a:defRPr/>
            </a:pPr>
            <a:r>
              <a:rPr lang="fr-FR" sz="2000" b="0" dirty="0" smtClean="0"/>
              <a:t>Les sollicitations à considérer résultent des combinaisons d’actions ci-après dont retient les plus défavorables; </a:t>
            </a:r>
          </a:p>
          <a:p>
            <a:pPr>
              <a:defRPr/>
            </a:pPr>
            <a:r>
              <a:rPr lang="fr-FR" sz="2000" b="0" dirty="0" smtClean="0"/>
              <a:t>-</a:t>
            </a:r>
            <a:r>
              <a:rPr lang="fr-FR" sz="2000" dirty="0" smtClean="0">
                <a:solidFill>
                  <a:srgbClr val="FFC000"/>
                </a:solidFill>
              </a:rPr>
              <a:t>Combinaisons fondamentales :</a:t>
            </a:r>
            <a:r>
              <a:rPr lang="en-US" sz="2000" b="0" dirty="0"/>
              <a:t>1,35 </a:t>
            </a:r>
            <a:r>
              <a:rPr lang="en-US" sz="2000" b="0" dirty="0" err="1"/>
              <a:t>Gmax</a:t>
            </a:r>
            <a:r>
              <a:rPr lang="en-US" sz="2000" b="0" dirty="0"/>
              <a:t> + </a:t>
            </a:r>
            <a:r>
              <a:rPr lang="en-US" sz="2000" b="0" dirty="0" err="1"/>
              <a:t>Gmin</a:t>
            </a:r>
            <a:r>
              <a:rPr lang="en-US" sz="2000" b="0" dirty="0"/>
              <a:t> + </a:t>
            </a:r>
            <a:r>
              <a:rPr lang="el-GR" sz="2800" b="0" dirty="0"/>
              <a:t>γ</a:t>
            </a:r>
            <a:r>
              <a:rPr lang="en-US" sz="1400" b="0" dirty="0" err="1"/>
              <a:t>Q1</a:t>
            </a:r>
            <a:r>
              <a:rPr lang="en-US" sz="2000" b="0" dirty="0"/>
              <a:t>. </a:t>
            </a:r>
            <a:r>
              <a:rPr lang="en-US" sz="2000" b="0" dirty="0" err="1"/>
              <a:t>Q1</a:t>
            </a:r>
            <a:r>
              <a:rPr lang="en-US" sz="2000" b="0" dirty="0"/>
              <a:t> +∑ 1,3</a:t>
            </a:r>
            <a:r>
              <a:rPr lang="el-GR" sz="2800" b="0" dirty="0"/>
              <a:t>ψ</a:t>
            </a:r>
            <a:r>
              <a:rPr lang="fr-FR" sz="1400" b="0" dirty="0" err="1"/>
              <a:t>0i</a:t>
            </a:r>
            <a:r>
              <a:rPr lang="en-US" sz="2000" b="0" dirty="0"/>
              <a:t>.Qi</a:t>
            </a:r>
            <a:endParaRPr lang="fr-FR" sz="2000" dirty="0">
              <a:solidFill>
                <a:srgbClr val="FFC000"/>
              </a:solidFill>
            </a:endParaRPr>
          </a:p>
          <a:p>
            <a:pPr algn="just">
              <a:defRPr/>
            </a:pPr>
            <a:r>
              <a:rPr lang="el-GR" sz="2800" b="0" dirty="0" smtClean="0"/>
              <a:t>γ</a:t>
            </a:r>
            <a:r>
              <a:rPr lang="fr-FR" sz="1100" b="0" dirty="0" smtClean="0"/>
              <a:t>Q1</a:t>
            </a:r>
            <a:r>
              <a:rPr lang="fr-FR" sz="2000" b="0" dirty="0" smtClean="0"/>
              <a:t> = 1,5 dans le cas général.</a:t>
            </a:r>
            <a:endParaRPr lang="fr-FR" sz="2000" dirty="0" smtClean="0">
              <a:solidFill>
                <a:srgbClr val="FFC000"/>
              </a:solidFill>
            </a:endParaRPr>
          </a:p>
          <a:p>
            <a:pPr algn="just">
              <a:lnSpc>
                <a:spcPct val="150000"/>
              </a:lnSpc>
              <a:defRPr/>
            </a:pPr>
            <a:r>
              <a:rPr lang="el-GR" sz="2800" b="0" dirty="0" smtClean="0"/>
              <a:t>γ</a:t>
            </a:r>
            <a:r>
              <a:rPr lang="fr-FR" sz="1400" b="0" dirty="0" smtClean="0"/>
              <a:t>Q1</a:t>
            </a:r>
            <a:r>
              <a:rPr lang="en-US" sz="2000" b="0" dirty="0" smtClean="0"/>
              <a:t> = 1,35 </a:t>
            </a:r>
            <a:r>
              <a:rPr lang="fr-FR" sz="2000" b="0" dirty="0" smtClean="0"/>
              <a:t>pour la température, les bâtiments agricoles à faible densité d’occupation humaine (et sans action humaine permanente), les charges routières étroitement  bornées ou de caractère particulier. Les actions variables </a:t>
            </a:r>
            <a:r>
              <a:rPr lang="fr-FR" sz="2000" b="0" dirty="0"/>
              <a:t>d’accompagnement Qi (i &gt; 1</a:t>
            </a:r>
            <a:r>
              <a:rPr lang="fr-FR" sz="2000" b="0" dirty="0" smtClean="0"/>
              <a:t>) sont pondérées par des coefficients dépendent de la nature des actions considérées (voir tableau)</a:t>
            </a:r>
          </a:p>
        </p:txBody>
      </p:sp>
    </p:spTree>
    <p:extLst>
      <p:ext uri="{BB962C8B-B14F-4D97-AF65-F5344CB8AC3E}">
        <p14:creationId xmlns:p14="http://schemas.microsoft.com/office/powerpoint/2010/main" val="2170906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2291"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78E504-5E73-45B2-B6F5-EAC0E7DE91FA}" type="slidenum">
              <a:rPr lang="fr-FR" altLang="en-US" b="0" smtClean="0"/>
              <a:pPr eaLnBrk="1" hangingPunct="1"/>
              <a:t>5</a:t>
            </a:fld>
            <a:endParaRPr lang="fr-FR" altLang="en-US" b="0" smtClean="0"/>
          </a:p>
        </p:txBody>
      </p:sp>
      <p:sp>
        <p:nvSpPr>
          <p:cNvPr id="5124" name="Text Box 8"/>
          <p:cNvSpPr txBox="1">
            <a:spLocks noChangeArrowheads="1"/>
          </p:cNvSpPr>
          <p:nvPr/>
        </p:nvSpPr>
        <p:spPr bwMode="auto">
          <a:xfrm>
            <a:off x="226572" y="188640"/>
            <a:ext cx="8661400" cy="6278642"/>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defRPr/>
            </a:pPr>
            <a:r>
              <a:rPr lang="fr-FR" sz="2000" dirty="0" smtClean="0">
                <a:solidFill>
                  <a:srgbClr val="FFC000"/>
                </a:solidFill>
              </a:rPr>
              <a:t>Combinaison </a:t>
            </a:r>
            <a:r>
              <a:rPr lang="fr-FR" sz="2000" dirty="0" err="1" smtClean="0">
                <a:solidFill>
                  <a:srgbClr val="FFC000"/>
                </a:solidFill>
              </a:rPr>
              <a:t>accidentelles:</a:t>
            </a:r>
            <a:r>
              <a:rPr lang="fr-FR" sz="2000" b="0" dirty="0" err="1"/>
              <a:t>Si</a:t>
            </a:r>
            <a:r>
              <a:rPr lang="fr-FR" sz="2000" b="0" dirty="0"/>
              <a:t> elles ne sont  définies par des textes spécifiques, les combinaisons d’actions à considérer sont les suivantes</a:t>
            </a:r>
            <a:r>
              <a:rPr lang="fr-FR" sz="2000" b="0" dirty="0" smtClean="0"/>
              <a:t>:</a:t>
            </a:r>
          </a:p>
          <a:p>
            <a:pPr algn="just">
              <a:lnSpc>
                <a:spcPct val="150000"/>
              </a:lnSpc>
              <a:defRPr/>
            </a:pPr>
            <a:r>
              <a:rPr lang="en-US" sz="2000" b="0" dirty="0" err="1"/>
              <a:t>Gmax</a:t>
            </a:r>
            <a:r>
              <a:rPr lang="en-US" sz="2000" b="0" dirty="0"/>
              <a:t> + </a:t>
            </a:r>
            <a:r>
              <a:rPr lang="en-US" sz="2000" b="0" dirty="0" err="1"/>
              <a:t>Gmin</a:t>
            </a:r>
            <a:r>
              <a:rPr lang="en-US" sz="2000" b="0" dirty="0"/>
              <a:t> + </a:t>
            </a:r>
            <a:r>
              <a:rPr lang="en-US" sz="2000" b="0" dirty="0" smtClean="0"/>
              <a:t>F</a:t>
            </a:r>
            <a:r>
              <a:rPr lang="en-US" sz="1600" b="0" dirty="0" smtClean="0"/>
              <a:t>A + </a:t>
            </a:r>
            <a:r>
              <a:rPr lang="el-GR" sz="2000" b="0" dirty="0" smtClean="0"/>
              <a:t>ψ</a:t>
            </a:r>
            <a:r>
              <a:rPr lang="fr-FR" sz="1400" b="0" dirty="0" err="1" smtClean="0"/>
              <a:t>1</a:t>
            </a:r>
            <a:r>
              <a:rPr lang="fr-FR" sz="2000" b="0" dirty="0" err="1" smtClean="0"/>
              <a:t>i</a:t>
            </a:r>
            <a:r>
              <a:rPr lang="fr-FR" sz="2000" b="0" dirty="0" smtClean="0"/>
              <a:t> </a:t>
            </a:r>
            <a:r>
              <a:rPr lang="en-US" sz="2000" b="0" dirty="0" err="1" smtClean="0"/>
              <a:t>Q1</a:t>
            </a:r>
            <a:r>
              <a:rPr lang="en-US" sz="2000" b="0" dirty="0" smtClean="0"/>
              <a:t> </a:t>
            </a:r>
            <a:r>
              <a:rPr lang="en-US" sz="2000" b="0" dirty="0"/>
              <a:t>+ </a:t>
            </a:r>
            <a:r>
              <a:rPr lang="en-US" sz="2000" b="0" dirty="0" smtClean="0"/>
              <a:t>∑</a:t>
            </a:r>
            <a:r>
              <a:rPr lang="en-US" sz="2000" b="0" dirty="0" err="1" smtClean="0"/>
              <a:t>i</a:t>
            </a:r>
            <a:r>
              <a:rPr lang="en-US" sz="2000" b="0" dirty="0" smtClean="0"/>
              <a:t>&gt;1 </a:t>
            </a:r>
            <a:r>
              <a:rPr lang="el-GR" sz="2800" b="0" dirty="0" smtClean="0"/>
              <a:t>ψ</a:t>
            </a:r>
            <a:r>
              <a:rPr lang="fr-FR" sz="1400" b="0" dirty="0" err="1" smtClean="0"/>
              <a:t>2i</a:t>
            </a:r>
            <a:r>
              <a:rPr lang="fr-FR" sz="1400" b="0" dirty="0" smtClean="0"/>
              <a:t> </a:t>
            </a:r>
            <a:r>
              <a:rPr lang="fr-FR" sz="1400" b="0" dirty="0"/>
              <a:t>.</a:t>
            </a:r>
            <a:r>
              <a:rPr lang="en-US" sz="2000" b="0" dirty="0"/>
              <a:t>Qi</a:t>
            </a:r>
          </a:p>
          <a:p>
            <a:pPr algn="just">
              <a:lnSpc>
                <a:spcPct val="150000"/>
              </a:lnSpc>
              <a:defRPr/>
            </a:pPr>
            <a:r>
              <a:rPr lang="fr-FR" sz="2000" b="0" dirty="0" smtClean="0"/>
              <a:t>F</a:t>
            </a:r>
            <a:r>
              <a:rPr lang="fr-FR" sz="1400" b="0" dirty="0" smtClean="0"/>
              <a:t>A</a:t>
            </a:r>
            <a:r>
              <a:rPr lang="fr-FR" sz="2000" b="0" dirty="0" smtClean="0"/>
              <a:t>: valeur nominale de l’action accidentelle</a:t>
            </a:r>
          </a:p>
          <a:p>
            <a:pPr algn="just">
              <a:lnSpc>
                <a:spcPct val="150000"/>
              </a:lnSpc>
              <a:defRPr/>
            </a:pPr>
            <a:r>
              <a:rPr lang="el-GR" sz="2000" b="0" dirty="0"/>
              <a:t>ψ</a:t>
            </a:r>
            <a:r>
              <a:rPr lang="fr-FR" sz="1400" b="0" dirty="0" err="1"/>
              <a:t>1</a:t>
            </a:r>
            <a:r>
              <a:rPr lang="fr-FR" sz="2000" b="0" dirty="0" err="1"/>
              <a:t>i</a:t>
            </a:r>
            <a:r>
              <a:rPr lang="fr-FR" sz="2000" b="0" dirty="0"/>
              <a:t> </a:t>
            </a:r>
            <a:r>
              <a:rPr lang="en-US" sz="2000" b="0" dirty="0" err="1" smtClean="0"/>
              <a:t>Q1</a:t>
            </a:r>
            <a:r>
              <a:rPr lang="en-US" sz="2000" b="0" dirty="0" smtClean="0"/>
              <a:t>: </a:t>
            </a:r>
            <a:r>
              <a:rPr lang="en-US" sz="2000" b="0" dirty="0" err="1" smtClean="0"/>
              <a:t>valeur</a:t>
            </a:r>
            <a:r>
              <a:rPr lang="en-US" sz="2000" b="0" dirty="0" smtClean="0"/>
              <a:t> </a:t>
            </a:r>
            <a:r>
              <a:rPr lang="en-US" sz="2000" b="0" dirty="0" err="1" smtClean="0"/>
              <a:t>fréquente</a:t>
            </a:r>
            <a:r>
              <a:rPr lang="en-US" sz="2000" b="0" dirty="0" smtClean="0"/>
              <a:t> </a:t>
            </a:r>
            <a:r>
              <a:rPr lang="en-US" sz="2000" b="0" dirty="0" err="1" smtClean="0"/>
              <a:t>d’une</a:t>
            </a:r>
            <a:r>
              <a:rPr lang="en-US" sz="2000" b="0" dirty="0" smtClean="0"/>
              <a:t> action variable.</a:t>
            </a:r>
          </a:p>
          <a:p>
            <a:pPr algn="just">
              <a:lnSpc>
                <a:spcPct val="150000"/>
              </a:lnSpc>
              <a:defRPr/>
            </a:pPr>
            <a:r>
              <a:rPr lang="el-GR" sz="2000" b="0" dirty="0" smtClean="0"/>
              <a:t>ψ</a:t>
            </a:r>
            <a:r>
              <a:rPr lang="fr-FR" sz="1400" b="0" dirty="0" err="1" smtClean="0"/>
              <a:t>2</a:t>
            </a:r>
            <a:r>
              <a:rPr lang="fr-FR" sz="2000" b="0" dirty="0" err="1" smtClean="0"/>
              <a:t>i</a:t>
            </a:r>
            <a:r>
              <a:rPr lang="fr-FR" sz="2000" b="0" dirty="0" smtClean="0"/>
              <a:t> </a:t>
            </a:r>
            <a:r>
              <a:rPr lang="en-US" sz="2000" b="0" dirty="0" smtClean="0"/>
              <a:t>Qi: </a:t>
            </a:r>
            <a:r>
              <a:rPr lang="en-US" sz="2000" b="0" dirty="0" err="1"/>
              <a:t>valeur</a:t>
            </a:r>
            <a:r>
              <a:rPr lang="en-US" sz="2000" b="0" dirty="0"/>
              <a:t> </a:t>
            </a:r>
            <a:r>
              <a:rPr lang="en-US" sz="2000" b="0" dirty="0" smtClean="0"/>
              <a:t>quasi-</a:t>
            </a:r>
            <a:r>
              <a:rPr lang="en-US" sz="2000" b="0" dirty="0" err="1" smtClean="0"/>
              <a:t>permanente</a:t>
            </a:r>
            <a:r>
              <a:rPr lang="en-US" sz="2000" b="0" dirty="0" smtClean="0"/>
              <a:t> </a:t>
            </a:r>
            <a:r>
              <a:rPr lang="en-US" sz="2000" b="0" dirty="0" err="1" smtClean="0"/>
              <a:t>d’une</a:t>
            </a:r>
            <a:r>
              <a:rPr lang="en-US" sz="2000" b="0" dirty="0" smtClean="0"/>
              <a:t> </a:t>
            </a:r>
            <a:r>
              <a:rPr lang="en-US" sz="2000" b="0" dirty="0" err="1" smtClean="0"/>
              <a:t>autre</a:t>
            </a:r>
            <a:r>
              <a:rPr lang="en-US" sz="2000" b="0" dirty="0" smtClean="0"/>
              <a:t> action </a:t>
            </a:r>
            <a:r>
              <a:rPr lang="en-US" sz="2000" b="0" dirty="0"/>
              <a:t>variable.</a:t>
            </a:r>
          </a:p>
          <a:p>
            <a:pPr algn="just">
              <a:lnSpc>
                <a:spcPct val="150000"/>
              </a:lnSpc>
              <a:defRPr/>
            </a:pPr>
            <a:r>
              <a:rPr lang="fr-FR" sz="2000" b="0" dirty="0" smtClean="0">
                <a:solidFill>
                  <a:srgbClr val="FF0000"/>
                </a:solidFill>
              </a:rPr>
              <a:t>Remarques: </a:t>
            </a:r>
          </a:p>
          <a:p>
            <a:pPr marL="342900" indent="-342900" algn="just">
              <a:lnSpc>
                <a:spcPct val="150000"/>
              </a:lnSpc>
              <a:buFontTx/>
              <a:buChar char="-"/>
              <a:defRPr/>
            </a:pPr>
            <a:r>
              <a:rPr lang="fr-FR" sz="2000" b="0" dirty="0" smtClean="0"/>
              <a:t>Les coefficients </a:t>
            </a:r>
            <a:r>
              <a:rPr lang="el-GR" sz="2000" b="0" dirty="0" smtClean="0"/>
              <a:t>ψ</a:t>
            </a:r>
            <a:r>
              <a:rPr lang="fr-FR" sz="2000" b="0" dirty="0" smtClean="0"/>
              <a:t>0,  </a:t>
            </a:r>
            <a:r>
              <a:rPr lang="el-GR" sz="2000" b="0" dirty="0"/>
              <a:t>ψ</a:t>
            </a:r>
            <a:r>
              <a:rPr lang="fr-FR" sz="2000" b="0" dirty="0" smtClean="0"/>
              <a:t>1, </a:t>
            </a:r>
            <a:r>
              <a:rPr lang="el-GR" sz="2000" b="0" dirty="0" smtClean="0"/>
              <a:t>ψ</a:t>
            </a:r>
            <a:r>
              <a:rPr lang="fr-FR" sz="2000" b="0" dirty="0" smtClean="0"/>
              <a:t>2 ne sont pas des coefficients «  de sécurité » . Il sont liés uniquement à la probabilité d’occurrence de la combinaison  de plusieurs actions variables simultanées qui  ne peuvent atteindre toutes ensemble leur intensité maximale. </a:t>
            </a:r>
          </a:p>
          <a:p>
            <a:pPr marL="342900" indent="-342900" algn="just">
              <a:lnSpc>
                <a:spcPct val="150000"/>
              </a:lnSpc>
              <a:buFontTx/>
              <a:buChar char="-"/>
              <a:defRPr/>
            </a:pPr>
            <a:r>
              <a:rPr lang="fr-FR" sz="2000" b="0" dirty="0" smtClean="0"/>
              <a:t>À l’</a:t>
            </a:r>
            <a:r>
              <a:rPr lang="fr-FR" sz="2000" b="0" dirty="0" err="1" smtClean="0"/>
              <a:t>E.L.U</a:t>
            </a:r>
            <a:r>
              <a:rPr lang="fr-FR" sz="2000" b="0" dirty="0" smtClean="0"/>
              <a:t> l’effet du vent est multiplié par 1.2</a:t>
            </a:r>
            <a:endParaRPr lang="fr-FR" sz="2000" b="0" dirty="0"/>
          </a:p>
          <a:p>
            <a:pPr marL="342900" indent="-342900" algn="just">
              <a:lnSpc>
                <a:spcPct val="150000"/>
              </a:lnSpc>
              <a:buFontTx/>
              <a:buChar char="-"/>
              <a:defRPr/>
            </a:pPr>
            <a:r>
              <a:rPr lang="fr-FR" sz="2000" b="0" dirty="0" smtClean="0"/>
              <a:t>Généralement la combinaison s'écrit : </a:t>
            </a:r>
            <a:r>
              <a:rPr lang="fr-FR" sz="2000" b="0" dirty="0" smtClean="0">
                <a:solidFill>
                  <a:srgbClr val="FF0000"/>
                </a:solidFill>
              </a:rPr>
              <a:t>1,35 G + 1,5 Q</a:t>
            </a:r>
            <a:endParaRPr lang="fr-FR" sz="2000" dirty="0" smtClean="0">
              <a:solidFill>
                <a:srgbClr val="FF0000"/>
              </a:solidFill>
            </a:endParaRPr>
          </a:p>
        </p:txBody>
      </p:sp>
    </p:spTree>
    <p:extLst>
      <p:ext uri="{BB962C8B-B14F-4D97-AF65-F5344CB8AC3E}">
        <p14:creationId xmlns:p14="http://schemas.microsoft.com/office/powerpoint/2010/main" val="241340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2291"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78E504-5E73-45B2-B6F5-EAC0E7DE91FA}" type="slidenum">
              <a:rPr lang="fr-FR" altLang="en-US" b="0" smtClean="0"/>
              <a:pPr eaLnBrk="1" hangingPunct="1"/>
              <a:t>6</a:t>
            </a:fld>
            <a:endParaRPr lang="fr-FR" altLang="en-US" b="0" smtClean="0"/>
          </a:p>
        </p:txBody>
      </p:sp>
      <p:sp>
        <p:nvSpPr>
          <p:cNvPr id="5124" name="Text Box 8"/>
          <p:cNvSpPr txBox="1">
            <a:spLocks noChangeArrowheads="1"/>
          </p:cNvSpPr>
          <p:nvPr/>
        </p:nvSpPr>
        <p:spPr bwMode="auto">
          <a:xfrm>
            <a:off x="226572" y="188640"/>
            <a:ext cx="8661400" cy="6124754"/>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defRPr/>
            </a:pPr>
            <a:r>
              <a:rPr lang="fr-FR" sz="2000" dirty="0" err="1" smtClean="0">
                <a:solidFill>
                  <a:srgbClr val="FFC000"/>
                </a:solidFill>
              </a:rPr>
              <a:t>IV-2</a:t>
            </a:r>
            <a:r>
              <a:rPr lang="fr-FR" sz="2000" dirty="0" smtClean="0">
                <a:solidFill>
                  <a:srgbClr val="FFC000"/>
                </a:solidFill>
              </a:rPr>
              <a:t> Combinaisons d'actions à considérer pour ELS</a:t>
            </a:r>
          </a:p>
          <a:p>
            <a:pPr algn="just">
              <a:lnSpc>
                <a:spcPct val="150000"/>
              </a:lnSpc>
              <a:defRPr/>
            </a:pPr>
            <a:r>
              <a:rPr lang="fr-FR" sz="2000" b="0" dirty="0" smtClean="0"/>
              <a:t>Elles résultent des combinaisons d’actions ci-après ,dites combinaison rares:</a:t>
            </a:r>
          </a:p>
          <a:p>
            <a:pPr algn="just">
              <a:lnSpc>
                <a:spcPct val="150000"/>
              </a:lnSpc>
              <a:defRPr/>
            </a:pPr>
            <a:r>
              <a:rPr lang="en-US" sz="2000" b="0" dirty="0" err="1" smtClean="0"/>
              <a:t>Gmax</a:t>
            </a:r>
            <a:r>
              <a:rPr lang="en-US" sz="2000" b="0" dirty="0" smtClean="0"/>
              <a:t> + </a:t>
            </a:r>
            <a:r>
              <a:rPr lang="en-US" sz="2000" b="0" dirty="0" err="1" smtClean="0"/>
              <a:t>Gmin</a:t>
            </a:r>
            <a:r>
              <a:rPr lang="en-US" sz="2000" b="0" dirty="0" smtClean="0"/>
              <a:t> + Q1 + ∑</a:t>
            </a:r>
            <a:r>
              <a:rPr lang="en-US" sz="1400" b="0" dirty="0" err="1" smtClean="0"/>
              <a:t>i</a:t>
            </a:r>
            <a:r>
              <a:rPr lang="en-US" sz="1400" b="0" dirty="0" smtClean="0"/>
              <a:t>&gt;1</a:t>
            </a:r>
            <a:r>
              <a:rPr lang="en-US" sz="2000" b="0" dirty="0" smtClean="0"/>
              <a:t> </a:t>
            </a:r>
            <a:r>
              <a:rPr lang="el-GR" sz="2800" b="0" dirty="0" smtClean="0"/>
              <a:t>ψ</a:t>
            </a:r>
            <a:r>
              <a:rPr lang="fr-FR" sz="1400" b="0" dirty="0" smtClean="0"/>
              <a:t>0i .</a:t>
            </a:r>
            <a:r>
              <a:rPr lang="en-US" sz="2000" b="0" dirty="0" smtClean="0"/>
              <a:t>Qi</a:t>
            </a:r>
          </a:p>
          <a:p>
            <a:pPr algn="just">
              <a:lnSpc>
                <a:spcPct val="150000"/>
              </a:lnSpc>
              <a:defRPr/>
            </a:pPr>
            <a:r>
              <a:rPr lang="fr-FR" sz="2000" b="0" dirty="0" smtClean="0"/>
              <a:t>Généralement la combinaison s'écrit: G + Q</a:t>
            </a:r>
          </a:p>
          <a:p>
            <a:pPr marL="342900" indent="-342900" algn="just">
              <a:lnSpc>
                <a:spcPct val="150000"/>
              </a:lnSpc>
              <a:buFontTx/>
              <a:buChar char="-"/>
              <a:defRPr/>
            </a:pPr>
            <a:r>
              <a:rPr lang="fr-FR" sz="2000" b="0" dirty="0" smtClean="0"/>
              <a:t>Valeurs des coefficients </a:t>
            </a:r>
            <a:r>
              <a:rPr lang="el-GR" sz="2000" b="0" dirty="0" smtClean="0"/>
              <a:t>ψ</a:t>
            </a:r>
            <a:r>
              <a:rPr lang="fr-FR" sz="2000" b="0" dirty="0" smtClean="0"/>
              <a:t>0 , </a:t>
            </a:r>
            <a:r>
              <a:rPr lang="el-GR" sz="2000" b="0" dirty="0" smtClean="0"/>
              <a:t>ψ</a:t>
            </a:r>
            <a:r>
              <a:rPr lang="fr-FR" sz="2000" b="0" dirty="0" smtClean="0"/>
              <a:t>1 , </a:t>
            </a:r>
            <a:r>
              <a:rPr lang="el-GR" sz="2000" b="0" dirty="0" smtClean="0"/>
              <a:t>ψ</a:t>
            </a:r>
            <a:r>
              <a:rPr lang="fr-FR" sz="2000" b="0" dirty="0" smtClean="0"/>
              <a:t>2 </a:t>
            </a:r>
          </a:p>
          <a:p>
            <a:pPr marL="342900" indent="-342900" algn="just">
              <a:buFontTx/>
              <a:buChar char="-"/>
              <a:defRPr/>
            </a:pPr>
            <a:endParaRPr lang="fr-FR" sz="2000" b="0" dirty="0"/>
          </a:p>
          <a:p>
            <a:pPr marL="342900" indent="-342900" algn="just">
              <a:buFontTx/>
              <a:buChar char="-"/>
              <a:defRPr/>
            </a:pPr>
            <a:endParaRPr lang="fr-FR" sz="2000" b="0" dirty="0" smtClean="0"/>
          </a:p>
          <a:p>
            <a:pPr marL="342900" indent="-342900" algn="just">
              <a:buFontTx/>
              <a:buChar char="-"/>
              <a:defRPr/>
            </a:pPr>
            <a:endParaRPr lang="fr-FR" sz="2000" b="0" dirty="0" smtClean="0"/>
          </a:p>
          <a:p>
            <a:pPr marL="342900" indent="-342900" algn="just">
              <a:buFontTx/>
              <a:buChar char="-"/>
              <a:defRPr/>
            </a:pPr>
            <a:endParaRPr lang="fr-FR" sz="2000" b="0" dirty="0"/>
          </a:p>
          <a:p>
            <a:pPr marL="342900" indent="-342900" algn="just">
              <a:buFontTx/>
              <a:buChar char="-"/>
              <a:defRPr/>
            </a:pPr>
            <a:endParaRPr lang="fr-FR" sz="2000" b="0" dirty="0" smtClean="0"/>
          </a:p>
          <a:p>
            <a:pPr marL="342900" indent="-342900" algn="just">
              <a:buFontTx/>
              <a:buChar char="-"/>
              <a:defRPr/>
            </a:pPr>
            <a:endParaRPr lang="fr-FR" sz="2000" b="0" dirty="0"/>
          </a:p>
          <a:p>
            <a:pPr marL="342900" indent="-342900" algn="just">
              <a:buFontTx/>
              <a:buChar char="-"/>
              <a:defRPr/>
            </a:pPr>
            <a:endParaRPr lang="fr-FR" sz="2000" b="0" dirty="0" smtClean="0"/>
          </a:p>
          <a:p>
            <a:pPr marL="342900" indent="-342900" algn="just">
              <a:buFontTx/>
              <a:buChar char="-"/>
              <a:defRPr/>
            </a:pPr>
            <a:endParaRPr lang="fr-FR" sz="2000" b="0" dirty="0"/>
          </a:p>
          <a:p>
            <a:pPr marL="342900" indent="-342900" algn="just">
              <a:buFontTx/>
              <a:buChar char="-"/>
              <a:defRPr/>
            </a:pPr>
            <a:endParaRPr lang="fr-FR" sz="2000" b="0" dirty="0" smtClean="0"/>
          </a:p>
          <a:p>
            <a:pPr marL="342900" indent="-342900" algn="just">
              <a:buFontTx/>
              <a:buChar char="-"/>
              <a:defRPr/>
            </a:pPr>
            <a:endParaRPr lang="fr-FR" sz="2000" b="0" dirty="0"/>
          </a:p>
          <a:p>
            <a:pPr marL="342900" indent="-342900" algn="just">
              <a:buFontTx/>
              <a:buChar char="-"/>
              <a:defRPr/>
            </a:pPr>
            <a:endParaRPr lang="fr-FR" sz="2000" b="0" dirty="0" smtClean="0"/>
          </a:p>
          <a:p>
            <a:pPr marL="342900" indent="-342900" algn="just">
              <a:buFontTx/>
              <a:buChar char="-"/>
              <a:defRPr/>
            </a:pPr>
            <a:endParaRPr lang="fr-FR" sz="2000" b="0" dirty="0"/>
          </a:p>
        </p:txBody>
      </p:sp>
      <p:graphicFrame>
        <p:nvGraphicFramePr>
          <p:cNvPr id="2" name="Table 1"/>
          <p:cNvGraphicFramePr>
            <a:graphicFrameLocks noGrp="1"/>
          </p:cNvGraphicFramePr>
          <p:nvPr>
            <p:extLst>
              <p:ext uri="{D42A27DB-BD31-4B8C-83A1-F6EECF244321}">
                <p14:modId xmlns:p14="http://schemas.microsoft.com/office/powerpoint/2010/main" val="3698045632"/>
              </p:ext>
            </p:extLst>
          </p:nvPr>
        </p:nvGraphicFramePr>
        <p:xfrm>
          <a:off x="1043608" y="2636912"/>
          <a:ext cx="7560840" cy="3674675"/>
        </p:xfrm>
        <a:graphic>
          <a:graphicData uri="http://schemas.openxmlformats.org/drawingml/2006/table">
            <a:tbl>
              <a:tblPr firstRow="1" bandRow="1">
                <a:tableStyleId>{5C22544A-7EE6-4342-B048-85BDC9FD1C3A}</a:tableStyleId>
              </a:tblPr>
              <a:tblGrid>
                <a:gridCol w="1656184"/>
                <a:gridCol w="3672408"/>
                <a:gridCol w="720080"/>
                <a:gridCol w="720080"/>
                <a:gridCol w="792088"/>
              </a:tblGrid>
              <a:tr h="358062">
                <a:tc gridSpan="2">
                  <a:txBody>
                    <a:bodyPr/>
                    <a:lstStyle/>
                    <a:p>
                      <a:pPr algn="ctr"/>
                      <a:r>
                        <a:rPr lang="fr-FR" dirty="0" smtClean="0"/>
                        <a:t>Nature des charges</a:t>
                      </a:r>
                      <a:endParaRPr lang="fr-FR" dirty="0"/>
                    </a:p>
                  </a:txBody>
                  <a:tcPr/>
                </a:tc>
                <a:tc hMerge="1">
                  <a:txBody>
                    <a:bodyPr/>
                    <a:lstStyle/>
                    <a:p>
                      <a:endParaRPr lang="fr-FR" dirty="0"/>
                    </a:p>
                  </a:txBody>
                  <a:tcPr/>
                </a:tc>
                <a:tc>
                  <a:txBody>
                    <a:bodyPr/>
                    <a:lstStyle/>
                    <a:p>
                      <a:r>
                        <a:rPr lang="el-GR" sz="1800" b="0" dirty="0" smtClean="0"/>
                        <a:t>ψ</a:t>
                      </a:r>
                      <a:r>
                        <a:rPr lang="fr-FR" sz="1800" b="0" dirty="0" smtClean="0"/>
                        <a:t>0 </a:t>
                      </a:r>
                      <a:endParaRPr lang="fr-FR" dirty="0"/>
                    </a:p>
                  </a:txBody>
                  <a:tcPr/>
                </a:tc>
                <a:tc>
                  <a:txBody>
                    <a:bodyPr/>
                    <a:lstStyle/>
                    <a:p>
                      <a:r>
                        <a:rPr lang="el-GR" sz="1800" b="0" dirty="0" smtClean="0"/>
                        <a:t>ψ</a:t>
                      </a:r>
                      <a:r>
                        <a:rPr lang="fr-FR" sz="1800" b="0" dirty="0" smtClean="0"/>
                        <a:t>1</a:t>
                      </a:r>
                      <a:endParaRPr lang="fr-FR" dirty="0"/>
                    </a:p>
                  </a:txBody>
                  <a:tcPr/>
                </a:tc>
                <a:tc>
                  <a:txBody>
                    <a:bodyPr/>
                    <a:lstStyle/>
                    <a:p>
                      <a:r>
                        <a:rPr lang="el-GR" sz="1800" b="0" dirty="0" smtClean="0"/>
                        <a:t>ψ</a:t>
                      </a:r>
                      <a:r>
                        <a:rPr lang="fr-FR" sz="1800" b="0" dirty="0" smtClean="0"/>
                        <a:t>2</a:t>
                      </a:r>
                      <a:endParaRPr lang="fr-FR" dirty="0"/>
                    </a:p>
                  </a:txBody>
                  <a:tcPr/>
                </a:tc>
              </a:tr>
              <a:tr h="282312">
                <a:tc rowSpan="3">
                  <a:txBody>
                    <a:bodyPr/>
                    <a:lstStyle/>
                    <a:p>
                      <a:endParaRPr lang="fr-FR" sz="1400" dirty="0" smtClean="0"/>
                    </a:p>
                    <a:p>
                      <a:endParaRPr lang="fr-FR" sz="1400" dirty="0" smtClean="0"/>
                    </a:p>
                    <a:p>
                      <a:r>
                        <a:rPr lang="fr-FR" sz="1400" dirty="0" smtClean="0"/>
                        <a:t>Charges </a:t>
                      </a:r>
                    </a:p>
                    <a:p>
                      <a:r>
                        <a:rPr lang="fr-FR" sz="1400" dirty="0" smtClean="0"/>
                        <a:t>D’exploitation</a:t>
                      </a:r>
                      <a:endParaRPr lang="fr-FR" sz="1400" dirty="0"/>
                    </a:p>
                  </a:txBody>
                  <a:tcPr/>
                </a:tc>
                <a:tc>
                  <a:txBody>
                    <a:bodyPr/>
                    <a:lstStyle/>
                    <a:p>
                      <a:r>
                        <a:rPr lang="fr-FR" dirty="0" smtClean="0"/>
                        <a:t>Archives</a:t>
                      </a:r>
                      <a:endParaRPr lang="fr-FR" dirty="0"/>
                    </a:p>
                  </a:txBody>
                  <a:tcPr/>
                </a:tc>
                <a:tc>
                  <a:txBody>
                    <a:bodyPr/>
                    <a:lstStyle/>
                    <a:p>
                      <a:r>
                        <a:rPr lang="fr-FR" dirty="0" smtClean="0"/>
                        <a:t>0.9</a:t>
                      </a:r>
                      <a:endParaRPr lang="fr-FR" dirty="0"/>
                    </a:p>
                  </a:txBody>
                  <a:tcPr/>
                </a:tc>
                <a:tc>
                  <a:txBody>
                    <a:bodyPr/>
                    <a:lstStyle/>
                    <a:p>
                      <a:r>
                        <a:rPr lang="fr-FR" dirty="0" smtClean="0"/>
                        <a:t>0.9</a:t>
                      </a:r>
                      <a:endParaRPr lang="fr-FR" dirty="0"/>
                    </a:p>
                  </a:txBody>
                  <a:tcPr/>
                </a:tc>
                <a:tc>
                  <a:txBody>
                    <a:bodyPr/>
                    <a:lstStyle/>
                    <a:p>
                      <a:r>
                        <a:rPr lang="fr-FR" dirty="0" smtClean="0"/>
                        <a:t>0.8</a:t>
                      </a:r>
                      <a:endParaRPr lang="fr-FR" dirty="0"/>
                    </a:p>
                  </a:txBody>
                  <a:tcPr/>
                </a:tc>
              </a:tr>
              <a:tr h="358062">
                <a:tc vMerge="1">
                  <a:txBody>
                    <a:bodyPr/>
                    <a:lstStyle/>
                    <a:p>
                      <a:endParaRPr lang="fr-FR" dirty="0"/>
                    </a:p>
                  </a:txBody>
                  <a:tcPr/>
                </a:tc>
                <a:tc>
                  <a:txBody>
                    <a:bodyPr/>
                    <a:lstStyle/>
                    <a:p>
                      <a:r>
                        <a:rPr lang="fr-FR" dirty="0" smtClean="0"/>
                        <a:t>Parc de stationnement</a:t>
                      </a:r>
                      <a:endParaRPr lang="fr-FR" dirty="0"/>
                    </a:p>
                  </a:txBody>
                  <a:tcPr/>
                </a:tc>
                <a:tc>
                  <a:txBody>
                    <a:bodyPr/>
                    <a:lstStyle/>
                    <a:p>
                      <a:r>
                        <a:rPr lang="fr-FR" dirty="0" smtClean="0"/>
                        <a:t>0.9</a:t>
                      </a:r>
                      <a:endParaRPr lang="fr-FR" dirty="0"/>
                    </a:p>
                  </a:txBody>
                  <a:tcPr/>
                </a:tc>
                <a:tc>
                  <a:txBody>
                    <a:bodyPr/>
                    <a:lstStyle/>
                    <a:p>
                      <a:r>
                        <a:rPr lang="fr-FR" dirty="0" smtClean="0"/>
                        <a:t>0.75</a:t>
                      </a:r>
                      <a:endParaRPr lang="fr-FR" dirty="0"/>
                    </a:p>
                  </a:txBody>
                  <a:tcPr/>
                </a:tc>
                <a:tc>
                  <a:txBody>
                    <a:bodyPr/>
                    <a:lstStyle/>
                    <a:p>
                      <a:r>
                        <a:rPr lang="fr-FR" dirty="0" smtClean="0"/>
                        <a:t>0.8</a:t>
                      </a:r>
                      <a:endParaRPr lang="fr-FR" dirty="0"/>
                    </a:p>
                  </a:txBody>
                  <a:tcPr/>
                </a:tc>
              </a:tr>
              <a:tr h="733511">
                <a:tc vMerge="1">
                  <a:txBody>
                    <a:bodyPr/>
                    <a:lstStyle/>
                    <a:p>
                      <a:endParaRPr lang="fr-FR" dirty="0"/>
                    </a:p>
                  </a:txBody>
                  <a:tcPr/>
                </a:tc>
                <a:tc>
                  <a:txBody>
                    <a:bodyPr/>
                    <a:lstStyle/>
                    <a:p>
                      <a:r>
                        <a:rPr lang="fr-FR" sz="1400" dirty="0" smtClean="0"/>
                        <a:t>Salle de réunion:</a:t>
                      </a:r>
                    </a:p>
                    <a:p>
                      <a:r>
                        <a:rPr lang="fr-FR" sz="1400" dirty="0" smtClean="0"/>
                        <a:t>A places assises</a:t>
                      </a:r>
                    </a:p>
                    <a:p>
                      <a:r>
                        <a:rPr lang="fr-FR" sz="1400" dirty="0" smtClean="0"/>
                        <a:t>A place debout </a:t>
                      </a:r>
                      <a:endParaRPr lang="fr-FR" sz="1400" dirty="0"/>
                    </a:p>
                  </a:txBody>
                  <a:tcPr/>
                </a:tc>
                <a:tc>
                  <a:txBody>
                    <a:bodyPr/>
                    <a:lstStyle/>
                    <a:p>
                      <a:endParaRPr lang="fr-FR" sz="1400" dirty="0" smtClean="0"/>
                    </a:p>
                    <a:p>
                      <a:r>
                        <a:rPr lang="fr-FR" sz="1400" dirty="0" smtClean="0"/>
                        <a:t>0.77</a:t>
                      </a:r>
                    </a:p>
                    <a:p>
                      <a:r>
                        <a:rPr lang="fr-FR" sz="1400" dirty="0" smtClean="0"/>
                        <a:t>0.77</a:t>
                      </a:r>
                    </a:p>
                  </a:txBody>
                  <a:tcPr/>
                </a:tc>
                <a:tc>
                  <a:txBody>
                    <a:bodyPr/>
                    <a:lstStyle/>
                    <a:p>
                      <a:endParaRPr lang="fr-FR" sz="1400" dirty="0" smtClean="0"/>
                    </a:p>
                    <a:p>
                      <a:r>
                        <a:rPr lang="fr-FR" sz="1400" dirty="0" smtClean="0"/>
                        <a:t>0.65</a:t>
                      </a:r>
                    </a:p>
                    <a:p>
                      <a:r>
                        <a:rPr lang="fr-FR" sz="1400" dirty="0" smtClean="0"/>
                        <a:t>0.75</a:t>
                      </a:r>
                      <a:endParaRPr lang="fr-FR" sz="1400" dirty="0"/>
                    </a:p>
                  </a:txBody>
                  <a:tcPr/>
                </a:tc>
                <a:tc>
                  <a:txBody>
                    <a:bodyPr/>
                    <a:lstStyle/>
                    <a:p>
                      <a:endParaRPr lang="fr-FR" sz="1400" dirty="0" smtClean="0"/>
                    </a:p>
                    <a:p>
                      <a:r>
                        <a:rPr lang="fr-FR" sz="1400" dirty="0" smtClean="0"/>
                        <a:t>0.40</a:t>
                      </a:r>
                    </a:p>
                    <a:p>
                      <a:r>
                        <a:rPr lang="fr-FR" sz="1400" dirty="0" smtClean="0"/>
                        <a:t>0.25</a:t>
                      </a:r>
                      <a:endParaRPr lang="fr-FR" sz="1400" dirty="0"/>
                    </a:p>
                  </a:txBody>
                  <a:tcPr/>
                </a:tc>
              </a:tr>
              <a:tr h="358062">
                <a:tc>
                  <a:txBody>
                    <a:bodyPr/>
                    <a:lstStyle/>
                    <a:p>
                      <a:endParaRPr lang="fr-FR" sz="1400"/>
                    </a:p>
                  </a:txBody>
                  <a:tcPr/>
                </a:tc>
                <a:tc>
                  <a:txBody>
                    <a:bodyPr/>
                    <a:lstStyle/>
                    <a:p>
                      <a:r>
                        <a:rPr lang="fr-FR" sz="1400" dirty="0" smtClean="0"/>
                        <a:t>Salles</a:t>
                      </a:r>
                      <a:r>
                        <a:rPr lang="fr-FR" sz="1400" baseline="0" dirty="0" smtClean="0"/>
                        <a:t> d’expositions</a:t>
                      </a:r>
                      <a:endParaRPr lang="fr-FR" sz="1400" dirty="0"/>
                    </a:p>
                  </a:txBody>
                  <a:tcPr/>
                </a:tc>
                <a:tc>
                  <a:txBody>
                    <a:bodyPr/>
                    <a:lstStyle/>
                    <a:p>
                      <a:r>
                        <a:rPr lang="fr-FR" sz="1400" dirty="0" smtClean="0"/>
                        <a:t>0.77</a:t>
                      </a:r>
                      <a:endParaRPr lang="fr-FR" sz="1400" dirty="0"/>
                    </a:p>
                  </a:txBody>
                  <a:tcPr/>
                </a:tc>
                <a:tc>
                  <a:txBody>
                    <a:bodyPr/>
                    <a:lstStyle/>
                    <a:p>
                      <a:r>
                        <a:rPr lang="fr-FR" sz="1400" dirty="0" smtClean="0"/>
                        <a:t>0.65</a:t>
                      </a:r>
                      <a:endParaRPr lang="fr-FR" sz="1400" dirty="0"/>
                    </a:p>
                  </a:txBody>
                  <a:tcPr/>
                </a:tc>
                <a:tc>
                  <a:txBody>
                    <a:bodyPr/>
                    <a:lstStyle/>
                    <a:p>
                      <a:r>
                        <a:rPr lang="fr-FR" sz="1400" dirty="0" smtClean="0"/>
                        <a:t>0.25</a:t>
                      </a:r>
                      <a:endParaRPr lang="fr-FR" sz="1400" dirty="0"/>
                    </a:p>
                  </a:txBody>
                  <a:tcPr/>
                </a:tc>
              </a:tr>
              <a:tr h="259419">
                <a:tc>
                  <a:txBody>
                    <a:bodyPr/>
                    <a:lstStyle/>
                    <a:p>
                      <a:endParaRPr lang="fr-FR" sz="1400"/>
                    </a:p>
                  </a:txBody>
                  <a:tcPr/>
                </a:tc>
                <a:tc>
                  <a:txBody>
                    <a:bodyPr/>
                    <a:lstStyle/>
                    <a:p>
                      <a:r>
                        <a:rPr lang="fr-FR" sz="1400" dirty="0" smtClean="0"/>
                        <a:t>Autres locaux</a:t>
                      </a:r>
                      <a:endParaRPr lang="fr-FR" sz="1400" dirty="0"/>
                    </a:p>
                  </a:txBody>
                  <a:tcPr/>
                </a:tc>
                <a:tc>
                  <a:txBody>
                    <a:bodyPr/>
                    <a:lstStyle/>
                    <a:p>
                      <a:r>
                        <a:rPr lang="fr-FR" sz="1400" dirty="0" smtClean="0"/>
                        <a:t>0.77</a:t>
                      </a:r>
                      <a:endParaRPr lang="fr-FR" sz="1400" dirty="0"/>
                    </a:p>
                  </a:txBody>
                  <a:tcPr/>
                </a:tc>
                <a:tc>
                  <a:txBody>
                    <a:bodyPr/>
                    <a:lstStyle/>
                    <a:p>
                      <a:r>
                        <a:rPr lang="fr-FR" sz="1400" dirty="0" smtClean="0"/>
                        <a:t>0.75</a:t>
                      </a:r>
                      <a:endParaRPr lang="fr-FR" sz="1400" dirty="0"/>
                    </a:p>
                  </a:txBody>
                  <a:tcPr/>
                </a:tc>
                <a:tc>
                  <a:txBody>
                    <a:bodyPr/>
                    <a:lstStyle/>
                    <a:p>
                      <a:r>
                        <a:rPr lang="fr-FR" sz="1400" dirty="0" smtClean="0"/>
                        <a:t>0.65</a:t>
                      </a:r>
                      <a:endParaRPr lang="fr-FR" sz="1400" dirty="0"/>
                    </a:p>
                  </a:txBody>
                  <a:tcPr/>
                </a:tc>
              </a:tr>
              <a:tr h="294297">
                <a:tc rowSpan="3">
                  <a:txBody>
                    <a:bodyPr/>
                    <a:lstStyle/>
                    <a:p>
                      <a:r>
                        <a:rPr lang="fr-FR" sz="1400" dirty="0" smtClean="0"/>
                        <a:t>Charges climatiques</a:t>
                      </a:r>
                      <a:endParaRPr lang="fr-FR" sz="1400" dirty="0"/>
                    </a:p>
                  </a:txBody>
                  <a:tcPr/>
                </a:tc>
                <a:tc>
                  <a:txBody>
                    <a:bodyPr/>
                    <a:lstStyle/>
                    <a:p>
                      <a:r>
                        <a:rPr lang="fr-FR" sz="1400" dirty="0" smtClean="0"/>
                        <a:t>vent</a:t>
                      </a:r>
                      <a:endParaRPr lang="fr-FR" sz="1400" dirty="0"/>
                    </a:p>
                  </a:txBody>
                  <a:tcPr/>
                </a:tc>
                <a:tc>
                  <a:txBody>
                    <a:bodyPr/>
                    <a:lstStyle/>
                    <a:p>
                      <a:r>
                        <a:rPr lang="fr-FR" sz="1400" dirty="0" smtClean="0"/>
                        <a:t>0.77</a:t>
                      </a:r>
                      <a:endParaRPr lang="fr-FR" sz="1400" dirty="0"/>
                    </a:p>
                  </a:txBody>
                  <a:tcPr/>
                </a:tc>
                <a:tc>
                  <a:txBody>
                    <a:bodyPr/>
                    <a:lstStyle/>
                    <a:p>
                      <a:r>
                        <a:rPr lang="fr-FR" sz="1400" dirty="0" smtClean="0"/>
                        <a:t>0.20</a:t>
                      </a:r>
                      <a:endParaRPr lang="fr-FR" sz="1400" dirty="0"/>
                    </a:p>
                  </a:txBody>
                  <a:tcPr/>
                </a:tc>
                <a:tc>
                  <a:txBody>
                    <a:bodyPr/>
                    <a:lstStyle/>
                    <a:p>
                      <a:r>
                        <a:rPr lang="fr-FR" sz="1400" dirty="0" smtClean="0"/>
                        <a:t>0</a:t>
                      </a:r>
                      <a:endParaRPr lang="fr-FR" sz="1400" dirty="0"/>
                    </a:p>
                  </a:txBody>
                  <a:tcPr/>
                </a:tc>
              </a:tr>
              <a:tr h="500305">
                <a:tc vMerge="1">
                  <a:txBody>
                    <a:bodyPr/>
                    <a:lstStyle/>
                    <a:p>
                      <a:endParaRPr lang="fr-FR" dirty="0"/>
                    </a:p>
                  </a:txBody>
                  <a:tcPr/>
                </a:tc>
                <a:tc>
                  <a:txBody>
                    <a:bodyPr/>
                    <a:lstStyle/>
                    <a:p>
                      <a:r>
                        <a:rPr lang="fr-FR" sz="1400" dirty="0" smtClean="0"/>
                        <a:t>Neige</a:t>
                      </a:r>
                      <a:r>
                        <a:rPr lang="fr-FR" sz="1400" baseline="0" dirty="0" smtClean="0"/>
                        <a:t> pour une altitude ≤</a:t>
                      </a:r>
                      <a:r>
                        <a:rPr lang="fr-FR" sz="1400" baseline="0" dirty="0" err="1" smtClean="0"/>
                        <a:t>500m</a:t>
                      </a:r>
                      <a:endParaRPr lang="fr-FR"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Neige</a:t>
                      </a:r>
                      <a:r>
                        <a:rPr lang="fr-FR" sz="1400" baseline="0" dirty="0" smtClean="0"/>
                        <a:t> pour une altitude &gt;</a:t>
                      </a:r>
                      <a:r>
                        <a:rPr lang="fr-FR" sz="1400" baseline="0" dirty="0" err="1" smtClean="0"/>
                        <a:t>500m</a:t>
                      </a:r>
                      <a:endParaRPr lang="fr-FR" sz="1400" baseline="0" dirty="0" smtClean="0"/>
                    </a:p>
                  </a:txBody>
                  <a:tcPr/>
                </a:tc>
                <a:tc>
                  <a:txBody>
                    <a:bodyPr/>
                    <a:lstStyle/>
                    <a:p>
                      <a:r>
                        <a:rPr lang="fr-FR" sz="1400" dirty="0" smtClean="0"/>
                        <a:t>0.77</a:t>
                      </a:r>
                    </a:p>
                    <a:p>
                      <a:r>
                        <a:rPr lang="fr-FR" sz="1400" dirty="0" smtClean="0"/>
                        <a:t>0.77</a:t>
                      </a:r>
                      <a:endParaRPr lang="fr-FR" sz="1400" dirty="0"/>
                    </a:p>
                  </a:txBody>
                  <a:tcPr/>
                </a:tc>
                <a:tc>
                  <a:txBody>
                    <a:bodyPr/>
                    <a:lstStyle/>
                    <a:p>
                      <a:r>
                        <a:rPr lang="fr-FR" sz="1400" dirty="0" smtClean="0"/>
                        <a:t>0.15</a:t>
                      </a:r>
                    </a:p>
                    <a:p>
                      <a:r>
                        <a:rPr lang="fr-FR" sz="1400" dirty="0" smtClean="0"/>
                        <a:t>0.30</a:t>
                      </a:r>
                      <a:endParaRPr lang="fr-FR" sz="1400" dirty="0"/>
                    </a:p>
                  </a:txBody>
                  <a:tcPr/>
                </a:tc>
                <a:tc>
                  <a:txBody>
                    <a:bodyPr/>
                    <a:lstStyle/>
                    <a:p>
                      <a:r>
                        <a:rPr lang="fr-FR" sz="1400" dirty="0" smtClean="0"/>
                        <a:t>0</a:t>
                      </a:r>
                    </a:p>
                    <a:p>
                      <a:r>
                        <a:rPr lang="fr-FR" sz="1400" dirty="0" smtClean="0"/>
                        <a:t>0.1</a:t>
                      </a:r>
                      <a:endParaRPr lang="fr-FR" sz="1400" dirty="0"/>
                    </a:p>
                  </a:txBody>
                  <a:tcPr/>
                </a:tc>
              </a:tr>
              <a:tr h="358062">
                <a:tc vMerge="1">
                  <a:txBody>
                    <a:bodyPr/>
                    <a:lstStyle/>
                    <a:p>
                      <a:endParaRPr lang="fr-FR" dirty="0"/>
                    </a:p>
                  </a:txBody>
                  <a:tcPr/>
                </a:tc>
                <a:tc>
                  <a:txBody>
                    <a:bodyPr/>
                    <a:lstStyle/>
                    <a:p>
                      <a:r>
                        <a:rPr lang="fr-FR" sz="1400" dirty="0" smtClean="0"/>
                        <a:t>Températures (variation</a:t>
                      </a:r>
                      <a:r>
                        <a:rPr lang="fr-FR" sz="1400" baseline="0" dirty="0" smtClean="0"/>
                        <a:t> uniforme)</a:t>
                      </a:r>
                      <a:endParaRPr lang="fr-FR" sz="1400" dirty="0"/>
                    </a:p>
                  </a:txBody>
                  <a:tcPr/>
                </a:tc>
                <a:tc>
                  <a:txBody>
                    <a:bodyPr/>
                    <a:lstStyle/>
                    <a:p>
                      <a:r>
                        <a:rPr lang="fr-FR" sz="1400" dirty="0" smtClean="0"/>
                        <a:t>0.60</a:t>
                      </a:r>
                      <a:endParaRPr lang="fr-FR" sz="1400" dirty="0"/>
                    </a:p>
                  </a:txBody>
                  <a:tcPr/>
                </a:tc>
                <a:tc>
                  <a:txBody>
                    <a:bodyPr/>
                    <a:lstStyle/>
                    <a:p>
                      <a:r>
                        <a:rPr lang="fr-FR" sz="1400" dirty="0" smtClean="0"/>
                        <a:t>0.50</a:t>
                      </a:r>
                      <a:endParaRPr lang="fr-FR" sz="1400" dirty="0"/>
                    </a:p>
                  </a:txBody>
                  <a:tcPr/>
                </a:tc>
                <a:tc>
                  <a:txBody>
                    <a:bodyPr/>
                    <a:lstStyle/>
                    <a:p>
                      <a:r>
                        <a:rPr lang="fr-FR" sz="1400" dirty="0" smtClean="0"/>
                        <a:t>0</a:t>
                      </a:r>
                      <a:endParaRPr lang="fr-FR" sz="1400" dirty="0"/>
                    </a:p>
                  </a:txBody>
                  <a:tcPr/>
                </a:tc>
              </a:tr>
            </a:tbl>
          </a:graphicData>
        </a:graphic>
      </p:graphicFrame>
    </p:spTree>
    <p:extLst>
      <p:ext uri="{BB962C8B-B14F-4D97-AF65-F5344CB8AC3E}">
        <p14:creationId xmlns:p14="http://schemas.microsoft.com/office/powerpoint/2010/main" val="427114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0243"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71782FD-E137-425C-8C27-616717C69933}" type="slidenum">
              <a:rPr lang="fr-FR" altLang="en-US" b="0" smtClean="0"/>
              <a:pPr eaLnBrk="1" hangingPunct="1"/>
              <a:t>7</a:t>
            </a:fld>
            <a:endParaRPr lang="fr-FR" altLang="en-US" b="0" smtClean="0"/>
          </a:p>
        </p:txBody>
      </p:sp>
      <p:sp>
        <p:nvSpPr>
          <p:cNvPr id="4100" name="Text Box 8"/>
          <p:cNvSpPr txBox="1">
            <a:spLocks noChangeArrowheads="1"/>
          </p:cNvSpPr>
          <p:nvPr/>
        </p:nvSpPr>
        <p:spPr bwMode="auto">
          <a:xfrm>
            <a:off x="236538" y="44624"/>
            <a:ext cx="8661400" cy="6555641"/>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defRPr/>
            </a:pPr>
            <a:r>
              <a:rPr lang="en-US" altLang="en-US" sz="2000" dirty="0">
                <a:solidFill>
                  <a:srgbClr val="FFFF00"/>
                </a:solidFill>
              </a:rPr>
              <a:t>III- Notion d'états </a:t>
            </a:r>
            <a:r>
              <a:rPr lang="en-US" altLang="en-US" sz="2000" dirty="0" err="1">
                <a:solidFill>
                  <a:srgbClr val="FFFF00"/>
                </a:solidFill>
              </a:rPr>
              <a:t>limites</a:t>
            </a:r>
            <a:r>
              <a:rPr lang="en-US" altLang="en-US" sz="2000" dirty="0">
                <a:solidFill>
                  <a:srgbClr val="FFFF00"/>
                </a:solidFill>
              </a:rPr>
              <a:t> </a:t>
            </a:r>
            <a:r>
              <a:rPr lang="fr-FR" altLang="en-US" sz="2000" dirty="0" smtClean="0">
                <a:solidFill>
                  <a:srgbClr val="FFFF00"/>
                </a:solidFill>
              </a:rPr>
              <a:t>:</a:t>
            </a:r>
            <a:r>
              <a:rPr lang="fr-FR" altLang="en-US" sz="2000" b="0" dirty="0"/>
              <a:t>Un état limite est un état particulier au-delà duquel une structure cesse de remplir les fonctions pour lesquelles elle à été conçue . un état limite· est donc atteint lorsqu’( une condition requise pour une construction ( pas de stabilité, rupture .. </a:t>
            </a:r>
            <a:r>
              <a:rPr lang="fr-FR" altLang="en-US" sz="2000" b="0" dirty="0" smtClean="0"/>
              <a:t>)</a:t>
            </a:r>
            <a:r>
              <a:rPr lang="fr-FR" altLang="en-US" sz="2000" b="0" dirty="0"/>
              <a:t> Nous distinguons 2 états limites :</a:t>
            </a:r>
          </a:p>
          <a:p>
            <a:pPr algn="just">
              <a:defRPr/>
            </a:pPr>
            <a:r>
              <a:rPr lang="en-US" altLang="en-US" sz="2000" dirty="0" smtClean="0">
                <a:solidFill>
                  <a:srgbClr val="FFC000"/>
                </a:solidFill>
              </a:rPr>
              <a:t>III-1 </a:t>
            </a:r>
            <a:r>
              <a:rPr lang="en-US" altLang="en-US" sz="2000" dirty="0" err="1" smtClean="0">
                <a:solidFill>
                  <a:srgbClr val="FFC000"/>
                </a:solidFill>
              </a:rPr>
              <a:t>Etat</a:t>
            </a:r>
            <a:r>
              <a:rPr lang="en-US" altLang="en-US" sz="2000" dirty="0" smtClean="0">
                <a:solidFill>
                  <a:srgbClr val="FFC000"/>
                </a:solidFill>
              </a:rPr>
              <a:t> </a:t>
            </a:r>
            <a:r>
              <a:rPr lang="en-US" altLang="en-US" sz="2000" dirty="0" err="1" smtClean="0">
                <a:solidFill>
                  <a:srgbClr val="FFC000"/>
                </a:solidFill>
              </a:rPr>
              <a:t>limite</a:t>
            </a:r>
            <a:r>
              <a:rPr lang="en-US" altLang="en-US" sz="2000" dirty="0" smtClean="0">
                <a:solidFill>
                  <a:srgbClr val="FFC000"/>
                </a:solidFill>
              </a:rPr>
              <a:t> </a:t>
            </a:r>
            <a:r>
              <a:rPr lang="en-US" altLang="en-US" sz="2000" dirty="0" err="1" smtClean="0">
                <a:solidFill>
                  <a:srgbClr val="FFC000"/>
                </a:solidFill>
              </a:rPr>
              <a:t>ultime</a:t>
            </a:r>
            <a:r>
              <a:rPr lang="en-US" altLang="en-US" sz="2000" dirty="0" smtClean="0">
                <a:solidFill>
                  <a:srgbClr val="FFC000"/>
                </a:solidFill>
              </a:rPr>
              <a:t> (E.L.U) :</a:t>
            </a:r>
            <a:r>
              <a:rPr lang="fr-FR" altLang="en-US" sz="2000" b="0" dirty="0"/>
              <a:t>Il s'agit de l'état pour lequel la valeur maximale de la capacité portante de la construction est atteinte et dont le dépassement entraîne la ruine de la construction.</a:t>
            </a:r>
          </a:p>
          <a:p>
            <a:pPr algn="just">
              <a:lnSpc>
                <a:spcPct val="150000"/>
              </a:lnSpc>
              <a:defRPr/>
            </a:pPr>
            <a:r>
              <a:rPr lang="fr-FR" altLang="en-US" sz="2000" dirty="0" err="1" smtClean="0">
                <a:solidFill>
                  <a:srgbClr val="FFC000"/>
                </a:solidFill>
              </a:rPr>
              <a:t>III-2</a:t>
            </a:r>
            <a:r>
              <a:rPr lang="fr-FR" altLang="en-US" sz="2000" dirty="0" smtClean="0">
                <a:solidFill>
                  <a:srgbClr val="FFC000"/>
                </a:solidFill>
              </a:rPr>
              <a:t>. Etat limite de service (E.L.S) :</a:t>
            </a:r>
            <a:r>
              <a:rPr lang="fr-FR" altLang="en-US" sz="2000" b="0" dirty="0"/>
              <a:t>il constitue des limites au-delà des </a:t>
            </a:r>
            <a:r>
              <a:rPr lang="fr-FR" altLang="en-US" sz="2000" b="0" dirty="0" err="1"/>
              <a:t>que11es</a:t>
            </a:r>
            <a:r>
              <a:rPr lang="fr-FR" altLang="en-US" sz="2000" b="0" dirty="0"/>
              <a:t> les conditions normales d' </a:t>
            </a:r>
            <a:r>
              <a:rPr lang="fr-FR" altLang="en-US" sz="2000" b="0"/>
              <a:t>exploitation </a:t>
            </a:r>
            <a:r>
              <a:rPr lang="fr-FR" altLang="en-US" sz="2000" b="0" smtClean="0"/>
              <a:t>ne </a:t>
            </a:r>
            <a:r>
              <a:rPr lang="fr-FR" altLang="en-US" sz="2000" b="0" dirty="0"/>
              <a:t>sont plus satisfaites sans </a:t>
            </a:r>
            <a:r>
              <a:rPr lang="fr-FR" altLang="en-US" sz="2000" b="0" dirty="0" smtClean="0"/>
              <a:t>ruine (limite de déformation; limite de compression du béton ,limite des ouvertures des </a:t>
            </a:r>
            <a:r>
              <a:rPr lang="fr-FR" altLang="en-US" sz="2000" b="0" dirty="0" err="1" smtClean="0"/>
              <a:t>fisssures</a:t>
            </a:r>
            <a:r>
              <a:rPr lang="fr-FR" altLang="en-US" sz="2000" b="0" dirty="0" smtClean="0"/>
              <a:t>).</a:t>
            </a:r>
            <a:endParaRPr lang="fr-FR" altLang="en-US" sz="2000" b="0" dirty="0"/>
          </a:p>
          <a:p>
            <a:pPr algn="just">
              <a:lnSpc>
                <a:spcPct val="150000"/>
              </a:lnSpc>
              <a:defRPr/>
            </a:pPr>
            <a:r>
              <a:rPr lang="fr-FR" altLang="en-US" sz="2000" dirty="0" err="1" smtClean="0">
                <a:solidFill>
                  <a:srgbClr val="FFC000"/>
                </a:solidFill>
              </a:rPr>
              <a:t>III-3</a:t>
            </a:r>
            <a:r>
              <a:rPr lang="fr-FR" altLang="en-US" sz="2000" dirty="0" smtClean="0">
                <a:solidFill>
                  <a:srgbClr val="FFC000"/>
                </a:solidFill>
              </a:rPr>
              <a:t> Règlements Algériens: (C.B.A.93)-(</a:t>
            </a:r>
            <a:r>
              <a:rPr lang="fr-FR" altLang="en-US" sz="2000" dirty="0" err="1" smtClean="0">
                <a:solidFill>
                  <a:srgbClr val="FFC000"/>
                </a:solidFill>
              </a:rPr>
              <a:t>R.P.A.2003</a:t>
            </a:r>
            <a:r>
              <a:rPr lang="fr-FR" altLang="en-US" sz="2000" dirty="0" smtClean="0">
                <a:solidFill>
                  <a:srgbClr val="FFC000"/>
                </a:solidFill>
              </a:rPr>
              <a:t>)</a:t>
            </a:r>
            <a:r>
              <a:rPr lang="fr-FR" altLang="en-US" sz="2000" b="0" dirty="0"/>
              <a:t> C'est les règlements techniques algérien qui viennent se substituer à la pratique admise du </a:t>
            </a:r>
            <a:r>
              <a:rPr lang="fr-FR" altLang="en-US" sz="2000" b="0" dirty="0" err="1">
                <a:solidFill>
                  <a:srgbClr val="FF0000"/>
                </a:solidFill>
              </a:rPr>
              <a:t>B.A.E.L</a:t>
            </a:r>
            <a:r>
              <a:rPr lang="fr-FR" altLang="en-US" sz="2000" b="0" dirty="0"/>
              <a:t> (Béton Armé aux </a:t>
            </a:r>
            <a:r>
              <a:rPr lang="fr-FR" altLang="en-US" sz="2000" b="0" dirty="0" err="1"/>
              <a:t>Etats</a:t>
            </a:r>
            <a:r>
              <a:rPr lang="fr-FR" altLang="en-US" sz="2000" b="0" dirty="0"/>
              <a:t> Limites) ; en donnant des recommandations spéciales pour le pays Algérien dans le domaine parasismique </a:t>
            </a:r>
            <a:r>
              <a:rPr lang="fr-FR" altLang="en-US" sz="2000" b="0" dirty="0" err="1">
                <a:solidFill>
                  <a:srgbClr val="FF0000"/>
                </a:solidFill>
              </a:rPr>
              <a:t>R.P</a:t>
            </a:r>
            <a:r>
              <a:rPr lang="fr-FR" altLang="en-US" sz="2000" b="0" dirty="0">
                <a:solidFill>
                  <a:srgbClr val="FF0000"/>
                </a:solidFill>
              </a:rPr>
              <a:t> .A </a:t>
            </a:r>
            <a:r>
              <a:rPr lang="fr-FR" altLang="en-US" sz="2000" b="0" dirty="0"/>
              <a:t>(Règlement Parasismique </a:t>
            </a:r>
            <a:r>
              <a:rPr lang="en-US" altLang="en-US" sz="2000" b="0" dirty="0" err="1"/>
              <a:t>Algérien</a:t>
            </a:r>
            <a:r>
              <a:rPr lang="en-US" altLang="en-US" sz="2000" b="0" dirty="0" smtClean="0"/>
              <a:t>).</a:t>
            </a:r>
            <a:endParaRPr lang="en-US" altLang="en-US" sz="20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2291"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78E504-5E73-45B2-B6F5-EAC0E7DE91FA}" type="slidenum">
              <a:rPr lang="fr-FR" altLang="en-US" b="0" smtClean="0"/>
              <a:pPr eaLnBrk="1" hangingPunct="1"/>
              <a:t>8</a:t>
            </a:fld>
            <a:endParaRPr lang="fr-FR" altLang="en-US" b="0" smtClean="0"/>
          </a:p>
        </p:txBody>
      </p:sp>
      <p:sp>
        <p:nvSpPr>
          <p:cNvPr id="5124" name="Text Box 8"/>
          <p:cNvSpPr txBox="1">
            <a:spLocks noChangeArrowheads="1"/>
          </p:cNvSpPr>
          <p:nvPr/>
        </p:nvSpPr>
        <p:spPr bwMode="auto">
          <a:xfrm>
            <a:off x="107504" y="73069"/>
            <a:ext cx="8928992" cy="6740307"/>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a:p>
          <a:p>
            <a:pPr algn="just">
              <a:defRPr/>
            </a:pPr>
            <a:endParaRPr lang="fr-FR" altLang="en-US" i="1" dirty="0" smtClean="0"/>
          </a:p>
          <a:p>
            <a:pPr algn="just">
              <a:defRPr/>
            </a:pPr>
            <a:endParaRPr lang="fr-FR" altLang="en-US" i="1" dirty="0" smtClean="0"/>
          </a:p>
        </p:txBody>
      </p:sp>
      <p:sp>
        <p:nvSpPr>
          <p:cNvPr id="12293" name="Text Box 10"/>
          <p:cNvSpPr txBox="1">
            <a:spLocks noChangeArrowheads="1"/>
          </p:cNvSpPr>
          <p:nvPr/>
        </p:nvSpPr>
        <p:spPr bwMode="auto">
          <a:xfrm>
            <a:off x="107504" y="191258"/>
            <a:ext cx="8928992"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spcAft>
                <a:spcPts val="600"/>
              </a:spcAft>
            </a:pPr>
            <a:r>
              <a:rPr lang="en-US" altLang="en-US" sz="2000" dirty="0" smtClean="0">
                <a:solidFill>
                  <a:srgbClr val="FFFF00"/>
                </a:solidFill>
              </a:rPr>
              <a:t>V. </a:t>
            </a:r>
            <a:r>
              <a:rPr lang="en-US" altLang="en-US" dirty="0" err="1">
                <a:solidFill>
                  <a:srgbClr val="FFFF00"/>
                </a:solidFill>
              </a:rPr>
              <a:t>Combinaisons</a:t>
            </a:r>
            <a:r>
              <a:rPr lang="en-US" altLang="en-US" dirty="0">
                <a:solidFill>
                  <a:srgbClr val="FFFF00"/>
                </a:solidFill>
              </a:rPr>
              <a:t> </a:t>
            </a:r>
            <a:r>
              <a:rPr lang="en-US" altLang="en-US" dirty="0" err="1" smtClean="0">
                <a:solidFill>
                  <a:srgbClr val="FFFF00"/>
                </a:solidFill>
              </a:rPr>
              <a:t>d'actions</a:t>
            </a:r>
            <a:r>
              <a:rPr lang="en-US" altLang="en-US" dirty="0" smtClean="0">
                <a:solidFill>
                  <a:srgbClr val="FFFF00"/>
                </a:solidFill>
              </a:rPr>
              <a:t> </a:t>
            </a:r>
            <a:r>
              <a:rPr lang="en-US" altLang="en-US" dirty="0" err="1" smtClean="0">
                <a:solidFill>
                  <a:srgbClr val="FFFF00"/>
                </a:solidFill>
              </a:rPr>
              <a:t>dans</a:t>
            </a:r>
            <a:r>
              <a:rPr lang="en-US" altLang="en-US" dirty="0" smtClean="0">
                <a:solidFill>
                  <a:srgbClr val="FFFF00"/>
                </a:solidFill>
              </a:rPr>
              <a:t> la </a:t>
            </a:r>
            <a:r>
              <a:rPr lang="en-US" altLang="en-US" dirty="0" err="1" smtClean="0">
                <a:solidFill>
                  <a:srgbClr val="FFFF00"/>
                </a:solidFill>
              </a:rPr>
              <a:t>pratique</a:t>
            </a:r>
            <a:r>
              <a:rPr lang="en-US" altLang="en-US" dirty="0" smtClean="0">
                <a:solidFill>
                  <a:srgbClr val="FFFF00"/>
                </a:solidFill>
              </a:rPr>
              <a:t> :</a:t>
            </a:r>
          </a:p>
          <a:p>
            <a:pPr algn="just" eaLnBrk="1" hangingPunct="1">
              <a:lnSpc>
                <a:spcPct val="150000"/>
              </a:lnSpc>
              <a:spcAft>
                <a:spcPts val="0"/>
              </a:spcAft>
            </a:pPr>
            <a:r>
              <a:rPr lang="en-US" altLang="en-US" dirty="0" smtClean="0">
                <a:solidFill>
                  <a:srgbClr val="FF9933"/>
                </a:solidFill>
              </a:rPr>
              <a:t>V.1. </a:t>
            </a:r>
            <a:r>
              <a:rPr lang="en-US" altLang="en-US" u="sng" dirty="0" smtClean="0">
                <a:solidFill>
                  <a:srgbClr val="FF9933"/>
                </a:solidFill>
              </a:rPr>
              <a:t>Pour les  </a:t>
            </a:r>
            <a:r>
              <a:rPr lang="en-US" altLang="en-US" u="sng" dirty="0" err="1" smtClean="0">
                <a:solidFill>
                  <a:srgbClr val="FF9933"/>
                </a:solidFill>
              </a:rPr>
              <a:t>poteaux</a:t>
            </a:r>
            <a:r>
              <a:rPr lang="en-US" altLang="en-US" u="sng" dirty="0" smtClean="0">
                <a:solidFill>
                  <a:srgbClr val="FF9933"/>
                </a:solidFill>
              </a:rPr>
              <a:t> et les </a:t>
            </a:r>
            <a:r>
              <a:rPr lang="en-US" altLang="en-US" u="sng" dirty="0" err="1" smtClean="0">
                <a:solidFill>
                  <a:srgbClr val="FF9933"/>
                </a:solidFill>
              </a:rPr>
              <a:t>fondations</a:t>
            </a:r>
            <a:r>
              <a:rPr lang="en-US" altLang="en-US" dirty="0" smtClean="0">
                <a:solidFill>
                  <a:srgbClr val="FF9933"/>
                </a:solidFill>
              </a:rPr>
              <a:t>: </a:t>
            </a:r>
            <a:r>
              <a:rPr lang="fr-FR" altLang="en-US" b="0" dirty="0"/>
              <a:t>Dans le cas le plus courant, l'unique combinaison d'actions à considérer </a:t>
            </a:r>
            <a:r>
              <a:rPr lang="fr-FR" altLang="en-US" b="0" dirty="0" smtClean="0"/>
              <a:t>est</a:t>
            </a:r>
            <a:r>
              <a:rPr lang="fr-FR" altLang="en-US" b="0" dirty="0"/>
              <a:t>: </a:t>
            </a:r>
            <a:r>
              <a:rPr lang="fr-FR" altLang="en-US" b="0" dirty="0">
                <a:solidFill>
                  <a:srgbClr val="FF0000"/>
                </a:solidFill>
              </a:rPr>
              <a:t>1,35. G + 1,5. Q</a:t>
            </a:r>
            <a:r>
              <a:rPr lang="fr-FR" altLang="en-US" b="0" dirty="0" smtClean="0"/>
              <a:t>.</a:t>
            </a:r>
          </a:p>
          <a:p>
            <a:pPr eaLnBrk="1" hangingPunct="1">
              <a:lnSpc>
                <a:spcPct val="150000"/>
              </a:lnSpc>
              <a:spcAft>
                <a:spcPts val="0"/>
              </a:spcAft>
            </a:pPr>
            <a:r>
              <a:rPr lang="fr-FR" altLang="en-US" u="sng" dirty="0" err="1" smtClean="0">
                <a:solidFill>
                  <a:srgbClr val="FF9933"/>
                </a:solidFill>
              </a:rPr>
              <a:t>V.2</a:t>
            </a:r>
            <a:r>
              <a:rPr lang="fr-FR" altLang="en-US" u="sng" dirty="0" smtClean="0">
                <a:solidFill>
                  <a:srgbClr val="FF9933"/>
                </a:solidFill>
              </a:rPr>
              <a:t>. Pour le cas des planchers (poutres ou dalles) :</a:t>
            </a:r>
            <a:endParaRPr lang="en-US" altLang="en-US" u="sng" dirty="0" smtClean="0">
              <a:solidFill>
                <a:srgbClr val="FF9933"/>
              </a:solidFill>
            </a:endParaRPr>
          </a:p>
          <a:p>
            <a:pPr marL="342900" indent="-342900" eaLnBrk="1" hangingPunct="1">
              <a:lnSpc>
                <a:spcPct val="150000"/>
              </a:lnSpc>
              <a:spcAft>
                <a:spcPts val="0"/>
              </a:spcAft>
              <a:buAutoNum type="alphaLcPeriod"/>
            </a:pPr>
            <a:r>
              <a:rPr lang="fr-FR" altLang="en-US" dirty="0" smtClean="0">
                <a:solidFill>
                  <a:srgbClr val="FF9933"/>
                </a:solidFill>
              </a:rPr>
              <a:t>Cas d’une seule travée sans </a:t>
            </a:r>
            <a:r>
              <a:rPr lang="fr-FR" altLang="en-US" dirty="0" err="1" smtClean="0">
                <a:solidFill>
                  <a:srgbClr val="FF9933"/>
                </a:solidFill>
              </a:rPr>
              <a:t>porte-à-faut</a:t>
            </a:r>
            <a:r>
              <a:rPr lang="fr-FR" altLang="en-US" dirty="0" smtClean="0">
                <a:solidFill>
                  <a:srgbClr val="FF9933"/>
                </a:solidFill>
              </a:rPr>
              <a:t> </a:t>
            </a:r>
            <a:r>
              <a:rPr lang="fr-FR" altLang="en-US" dirty="0" smtClean="0">
                <a:solidFill>
                  <a:srgbClr val="FFFF00"/>
                </a:solidFill>
              </a:rPr>
              <a:t>:</a:t>
            </a:r>
          </a:p>
          <a:p>
            <a:pPr marL="342900" indent="-342900" eaLnBrk="1" hangingPunct="1">
              <a:lnSpc>
                <a:spcPct val="150000"/>
              </a:lnSpc>
              <a:spcAft>
                <a:spcPts val="0"/>
              </a:spcAft>
              <a:buAutoNum type="alphaLcPeriod"/>
            </a:pPr>
            <a:endParaRPr lang="fr-FR" altLang="en-US" dirty="0" smtClean="0">
              <a:solidFill>
                <a:srgbClr val="FFFF00"/>
              </a:solidFill>
            </a:endParaRPr>
          </a:p>
          <a:p>
            <a:pPr marL="342900" indent="-342900" eaLnBrk="1" hangingPunct="1">
              <a:lnSpc>
                <a:spcPct val="150000"/>
              </a:lnSpc>
              <a:spcAft>
                <a:spcPts val="0"/>
              </a:spcAft>
              <a:buFontTx/>
              <a:buAutoNum type="alphaLcPeriod"/>
            </a:pPr>
            <a:r>
              <a:rPr lang="fr-FR" altLang="en-US" dirty="0">
                <a:solidFill>
                  <a:srgbClr val="FF9933"/>
                </a:solidFill>
              </a:rPr>
              <a:t>Cas </a:t>
            </a:r>
            <a:r>
              <a:rPr lang="fr-FR" altLang="en-US" dirty="0" smtClean="0">
                <a:solidFill>
                  <a:srgbClr val="FF9933"/>
                </a:solidFill>
              </a:rPr>
              <a:t>de plusieurs travée </a:t>
            </a:r>
            <a:r>
              <a:rPr lang="fr-FR" altLang="en-US" dirty="0">
                <a:solidFill>
                  <a:srgbClr val="FF9933"/>
                </a:solidFill>
              </a:rPr>
              <a:t>sans </a:t>
            </a:r>
            <a:r>
              <a:rPr lang="fr-FR" altLang="en-US" dirty="0" err="1">
                <a:solidFill>
                  <a:srgbClr val="FF9933"/>
                </a:solidFill>
              </a:rPr>
              <a:t>porte-à-faut</a:t>
            </a:r>
            <a:r>
              <a:rPr lang="fr-FR" altLang="en-US" dirty="0">
                <a:solidFill>
                  <a:srgbClr val="FF9933"/>
                </a:solidFill>
              </a:rPr>
              <a:t>:</a:t>
            </a:r>
            <a:endParaRPr lang="fr-FR" altLang="en-US" dirty="0">
              <a:solidFill>
                <a:srgbClr val="FFFF00"/>
              </a:solidFill>
            </a:endParaRPr>
          </a:p>
          <a:p>
            <a:pPr marL="342900" indent="-342900" eaLnBrk="1" hangingPunct="1">
              <a:lnSpc>
                <a:spcPct val="150000"/>
              </a:lnSpc>
              <a:spcAft>
                <a:spcPts val="0"/>
              </a:spcAft>
              <a:buAutoNum type="alphaLcPeriod"/>
            </a:pPr>
            <a:endParaRPr lang="fr-FR" altLang="en-US" dirty="0" smtClean="0">
              <a:solidFill>
                <a:srgbClr val="FF9933"/>
              </a:solidFill>
            </a:endParaRPr>
          </a:p>
          <a:p>
            <a:pPr marL="342900" indent="-342900" eaLnBrk="1" hangingPunct="1">
              <a:lnSpc>
                <a:spcPct val="150000"/>
              </a:lnSpc>
              <a:spcAft>
                <a:spcPts val="0"/>
              </a:spcAft>
              <a:buAutoNum type="alphaLcPeriod"/>
            </a:pPr>
            <a:endParaRPr lang="fr-FR" altLang="en-US" dirty="0" smtClean="0">
              <a:solidFill>
                <a:srgbClr val="FFFF00"/>
              </a:solidFill>
            </a:endParaRPr>
          </a:p>
          <a:p>
            <a:pPr algn="just" eaLnBrk="1" hangingPunct="1">
              <a:lnSpc>
                <a:spcPct val="150000"/>
              </a:lnSpc>
            </a:pPr>
            <a:r>
              <a:rPr lang="fr-FR" altLang="en-US" dirty="0" smtClean="0">
                <a:solidFill>
                  <a:srgbClr val="FF9933"/>
                </a:solidFill>
              </a:rPr>
              <a:t>c. Cas </a:t>
            </a:r>
            <a:r>
              <a:rPr lang="fr-FR" altLang="en-US" dirty="0">
                <a:solidFill>
                  <a:srgbClr val="FF9933"/>
                </a:solidFill>
              </a:rPr>
              <a:t>d'une poutre reposant sur deux appuis, prolongée par un </a:t>
            </a:r>
            <a:r>
              <a:rPr lang="fr-FR" altLang="en-US" dirty="0" smtClean="0">
                <a:solidFill>
                  <a:srgbClr val="FF9933"/>
                </a:solidFill>
              </a:rPr>
              <a:t>porte-à-faux:</a:t>
            </a:r>
            <a:endParaRPr lang="en-US" altLang="en-US" dirty="0">
              <a:solidFill>
                <a:srgbClr val="FF9933"/>
              </a:solidFill>
            </a:endParaRPr>
          </a:p>
          <a:p>
            <a:pPr eaLnBrk="1" hangingPunct="1">
              <a:lnSpc>
                <a:spcPct val="150000"/>
              </a:lnSpc>
            </a:pPr>
            <a:r>
              <a:rPr lang="fr-FR" altLang="en-US" dirty="0" smtClean="0">
                <a:solidFill>
                  <a:srgbClr val="FFC000"/>
                </a:solidFill>
              </a:rPr>
              <a:t>Aux </a:t>
            </a:r>
            <a:r>
              <a:rPr lang="fr-FR" altLang="en-US" dirty="0">
                <a:solidFill>
                  <a:srgbClr val="FFC000"/>
                </a:solidFill>
              </a:rPr>
              <a:t>états limites </a:t>
            </a:r>
            <a:r>
              <a:rPr lang="fr-FR" altLang="en-US" dirty="0" smtClean="0">
                <a:solidFill>
                  <a:srgbClr val="FFC000"/>
                </a:solidFill>
              </a:rPr>
              <a:t>E.L.U.R:</a:t>
            </a:r>
          </a:p>
          <a:p>
            <a:pPr eaLnBrk="1" hangingPunct="1"/>
            <a:endParaRPr lang="fr-FR" altLang="en-US" dirty="0" smtClean="0">
              <a:solidFill>
                <a:srgbClr val="FFC000"/>
              </a:solidFill>
            </a:endParaRPr>
          </a:p>
        </p:txBody>
      </p:sp>
      <p:grpSp>
        <p:nvGrpSpPr>
          <p:cNvPr id="2" name="Group 1"/>
          <p:cNvGrpSpPr/>
          <p:nvPr/>
        </p:nvGrpSpPr>
        <p:grpSpPr>
          <a:xfrm>
            <a:off x="2771801" y="4365104"/>
            <a:ext cx="6120680" cy="2016224"/>
            <a:chOff x="1538936" y="3428999"/>
            <a:chExt cx="6677025" cy="295232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936" y="3428999"/>
              <a:ext cx="6677025" cy="54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36" y="3962382"/>
              <a:ext cx="6677025" cy="61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936" y="4576174"/>
              <a:ext cx="6677025" cy="58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936" y="5122055"/>
              <a:ext cx="6675633" cy="61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936" y="5733256"/>
              <a:ext cx="6675633"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3" name="Table 2"/>
          <p:cNvGraphicFramePr>
            <a:graphicFrameLocks noGrp="1"/>
          </p:cNvGraphicFramePr>
          <p:nvPr>
            <p:extLst>
              <p:ext uri="{D42A27DB-BD31-4B8C-83A1-F6EECF244321}">
                <p14:modId xmlns:p14="http://schemas.microsoft.com/office/powerpoint/2010/main" val="4086219805"/>
              </p:ext>
            </p:extLst>
          </p:nvPr>
        </p:nvGraphicFramePr>
        <p:xfrm>
          <a:off x="4716016" y="2564904"/>
          <a:ext cx="4223198" cy="1356150"/>
        </p:xfrm>
        <a:graphic>
          <a:graphicData uri="http://schemas.openxmlformats.org/drawingml/2006/table">
            <a:tbl>
              <a:tblPr firstRow="1" bandRow="1">
                <a:tableStyleId>{5C22544A-7EE6-4342-B048-85BDC9FD1C3A}</a:tableStyleId>
              </a:tblPr>
              <a:tblGrid>
                <a:gridCol w="792088"/>
                <a:gridCol w="1609799"/>
                <a:gridCol w="1821311"/>
              </a:tblGrid>
              <a:tr h="432048">
                <a:tc>
                  <a:txBody>
                    <a:bodyPr/>
                    <a:lstStyle/>
                    <a:p>
                      <a:r>
                        <a:rPr lang="fr-FR" sz="1600" dirty="0" err="1" smtClean="0">
                          <a:solidFill>
                            <a:schemeClr val="bg1"/>
                          </a:solidFill>
                        </a:rPr>
                        <a:t>Etat</a:t>
                      </a:r>
                      <a:endParaRPr lang="fr-FR" sz="1600" dirty="0">
                        <a:solidFill>
                          <a:schemeClr val="bg1"/>
                        </a:solidFill>
                      </a:endParaRPr>
                    </a:p>
                  </a:txBody>
                  <a:tcPr>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n-US" sz="1600" b="0" dirty="0" smtClean="0">
                          <a:solidFill>
                            <a:schemeClr val="bg1"/>
                          </a:solidFill>
                        </a:rPr>
                        <a:t>Travées chargées</a:t>
                      </a:r>
                      <a:endParaRPr lang="fr-FR" sz="1600" dirty="0" smtClean="0">
                        <a:solidFill>
                          <a:schemeClr val="bg1"/>
                        </a:solidFill>
                      </a:endParaRPr>
                    </a:p>
                  </a:txBody>
                  <a:tcPr>
                    <a:solidFill>
                      <a:srgbClr val="FF9933"/>
                    </a:solidFill>
                  </a:tcPr>
                </a:tc>
                <a:tc>
                  <a:txBody>
                    <a:bodyPr/>
                    <a:lstStyle/>
                    <a:p>
                      <a:r>
                        <a:rPr lang="fr-FR" altLang="en-US" sz="1600" b="0" dirty="0" smtClean="0">
                          <a:solidFill>
                            <a:schemeClr val="bg1"/>
                          </a:solidFill>
                        </a:rPr>
                        <a:t>Travées déchargées</a:t>
                      </a:r>
                      <a:endParaRPr lang="fr-FR" sz="1600" dirty="0">
                        <a:solidFill>
                          <a:schemeClr val="bg1"/>
                        </a:solidFill>
                      </a:endParaRPr>
                    </a:p>
                  </a:txBody>
                  <a:tcPr>
                    <a:solidFill>
                      <a:srgbClr val="FF9933"/>
                    </a:solidFill>
                  </a:tcPr>
                </a:tc>
              </a:tr>
              <a:tr h="588065">
                <a:tc>
                  <a:txBody>
                    <a:bodyPr/>
                    <a:lstStyle/>
                    <a:p>
                      <a:r>
                        <a:rPr lang="fr-FR" sz="1600" dirty="0" err="1" smtClean="0"/>
                        <a:t>ELU</a:t>
                      </a:r>
                      <a:endParaRPr lang="fr-F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altLang="en-US" sz="1600" b="0" dirty="0" err="1" smtClean="0">
                          <a:solidFill>
                            <a:srgbClr val="FF0000"/>
                          </a:solidFill>
                        </a:rPr>
                        <a:t>1,35.G</a:t>
                      </a:r>
                      <a:r>
                        <a:rPr lang="fr-FR" altLang="en-US" sz="1600" b="0" dirty="0" smtClean="0">
                          <a:solidFill>
                            <a:srgbClr val="FF0000"/>
                          </a:solidFill>
                        </a:rPr>
                        <a:t> + 1,5 .Q</a:t>
                      </a:r>
                    </a:p>
                    <a:p>
                      <a:pPr algn="ctr"/>
                      <a:r>
                        <a:rPr lang="fr-FR" sz="1600" dirty="0" err="1" smtClean="0">
                          <a:solidFill>
                            <a:srgbClr val="FF0000"/>
                          </a:solidFill>
                        </a:rPr>
                        <a:t>G+1.5Q</a:t>
                      </a:r>
                      <a:endParaRPr lang="fr-FR" sz="1600" dirty="0">
                        <a:solidFill>
                          <a:srgbClr val="FF0000"/>
                        </a:solidFill>
                      </a:endParaRPr>
                    </a:p>
                  </a:txBody>
                  <a:tcPr/>
                </a:tc>
                <a:tc>
                  <a:txBody>
                    <a:bodyPr/>
                    <a:lstStyle/>
                    <a:p>
                      <a:pPr algn="ctr"/>
                      <a:r>
                        <a:rPr lang="fr-FR" sz="1600" dirty="0" err="1" smtClean="0"/>
                        <a:t>1.35G</a:t>
                      </a:r>
                      <a:endParaRPr lang="fr-FR" sz="1600" dirty="0" smtClean="0"/>
                    </a:p>
                    <a:p>
                      <a:pPr algn="ctr"/>
                      <a:r>
                        <a:rPr lang="fr-FR" sz="1600" dirty="0" smtClean="0"/>
                        <a:t>G</a:t>
                      </a:r>
                      <a:endParaRPr lang="fr-FR" sz="1600" dirty="0"/>
                    </a:p>
                  </a:txBody>
                  <a:tcPr/>
                </a:tc>
              </a:tr>
              <a:tr h="336037">
                <a:tc>
                  <a:txBody>
                    <a:bodyPr/>
                    <a:lstStyle/>
                    <a:p>
                      <a:r>
                        <a:rPr lang="fr-FR" sz="1600" dirty="0" smtClean="0"/>
                        <a:t>ELS</a:t>
                      </a:r>
                      <a:endParaRPr lang="fr-FR" sz="1600" dirty="0"/>
                    </a:p>
                  </a:txBody>
                  <a:tcPr/>
                </a:tc>
                <a:tc>
                  <a:txBody>
                    <a:bodyPr/>
                    <a:lstStyle/>
                    <a:p>
                      <a:pPr algn="ctr"/>
                      <a:r>
                        <a:rPr lang="fr-FR" sz="1600" dirty="0" err="1" smtClean="0">
                          <a:solidFill>
                            <a:srgbClr val="FF0000"/>
                          </a:solidFill>
                        </a:rPr>
                        <a:t>G+Q</a:t>
                      </a:r>
                      <a:endParaRPr lang="fr-FR" sz="1600" dirty="0">
                        <a:solidFill>
                          <a:srgbClr val="FF0000"/>
                        </a:solidFill>
                      </a:endParaRPr>
                    </a:p>
                  </a:txBody>
                  <a:tcPr/>
                </a:tc>
                <a:tc>
                  <a:txBody>
                    <a:bodyPr/>
                    <a:lstStyle/>
                    <a:p>
                      <a:pPr algn="ctr"/>
                      <a:r>
                        <a:rPr lang="fr-FR" sz="1600" dirty="0" smtClean="0"/>
                        <a:t>G</a:t>
                      </a:r>
                      <a:endParaRPr lang="fr-FR" sz="16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4047419"/>
              </p:ext>
            </p:extLst>
          </p:nvPr>
        </p:nvGraphicFramePr>
        <p:xfrm>
          <a:off x="5244824" y="1700808"/>
          <a:ext cx="2808312" cy="792088"/>
        </p:xfrm>
        <a:graphic>
          <a:graphicData uri="http://schemas.openxmlformats.org/drawingml/2006/table">
            <a:tbl>
              <a:tblPr firstRow="1" bandRow="1">
                <a:tableStyleId>{5C22544A-7EE6-4342-B048-85BDC9FD1C3A}</a:tableStyleId>
              </a:tblPr>
              <a:tblGrid>
                <a:gridCol w="1512168"/>
                <a:gridCol w="1296144"/>
              </a:tblGrid>
              <a:tr h="351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n-US" b="0" dirty="0" err="1" smtClean="0">
                          <a:solidFill>
                            <a:schemeClr val="bg1"/>
                          </a:solidFill>
                        </a:rPr>
                        <a:t>ELU</a:t>
                      </a:r>
                      <a:endParaRPr lang="fr-FR" dirty="0" smtClean="0">
                        <a:solidFill>
                          <a:schemeClr val="bg1"/>
                        </a:solidFill>
                      </a:endParaRPr>
                    </a:p>
                  </a:txBody>
                  <a:tcPr>
                    <a:solidFill>
                      <a:srgbClr val="FF9933"/>
                    </a:solidFill>
                  </a:tcPr>
                </a:tc>
                <a:tc>
                  <a:txBody>
                    <a:bodyPr/>
                    <a:lstStyle/>
                    <a:p>
                      <a:r>
                        <a:rPr lang="fr-FR" b="0" dirty="0" smtClean="0">
                          <a:solidFill>
                            <a:schemeClr val="bg1"/>
                          </a:solidFill>
                        </a:rPr>
                        <a:t>ELS</a:t>
                      </a:r>
                      <a:endParaRPr lang="fr-FR" dirty="0">
                        <a:solidFill>
                          <a:schemeClr val="bg1"/>
                        </a:solidFill>
                      </a:endParaRPr>
                    </a:p>
                  </a:txBody>
                  <a:tcPr>
                    <a:solidFill>
                      <a:srgbClr val="FF9933"/>
                    </a:solidFill>
                  </a:tcPr>
                </a:tc>
              </a:tr>
              <a:tr h="426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altLang="en-US" b="0" dirty="0" err="1" smtClean="0">
                          <a:solidFill>
                            <a:schemeClr val="tx1"/>
                          </a:solidFill>
                        </a:rPr>
                        <a:t>1,35G</a:t>
                      </a:r>
                      <a:r>
                        <a:rPr lang="fr-FR" altLang="en-US" b="0" dirty="0" smtClean="0">
                          <a:solidFill>
                            <a:schemeClr val="tx1"/>
                          </a:solidFill>
                        </a:rPr>
                        <a:t> + 1,5 Q</a:t>
                      </a:r>
                    </a:p>
                  </a:txBody>
                  <a:tcPr/>
                </a:tc>
                <a:tc>
                  <a:txBody>
                    <a:bodyPr/>
                    <a:lstStyle/>
                    <a:p>
                      <a:pPr algn="ctr"/>
                      <a:r>
                        <a:rPr lang="fr-FR" dirty="0" err="1" smtClean="0"/>
                        <a:t>G+Q</a:t>
                      </a:r>
                      <a:endParaRPr lang="fr-FR" dirty="0" smtClean="0"/>
                    </a:p>
                  </a:txBody>
                  <a:tcPr/>
                </a:tc>
              </a:tr>
            </a:tbl>
          </a:graphicData>
        </a:graphic>
      </p:graphicFrame>
    </p:spTree>
    <p:extLst>
      <p:ext uri="{BB962C8B-B14F-4D97-AF65-F5344CB8AC3E}">
        <p14:creationId xmlns:p14="http://schemas.microsoft.com/office/powerpoint/2010/main" val="50103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1"/>
          <p:cNvSpPr>
            <a:spLocks noGrp="1"/>
          </p:cNvSpPr>
          <p:nvPr>
            <p:ph type="ftr" sz="quarter" idx="10"/>
          </p:nvPr>
        </p:nvSpPr>
        <p:spPr>
          <a:xfrm>
            <a:off x="228600" y="6500813"/>
            <a:ext cx="4724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smtClean="0"/>
              <a:t>Cours </a:t>
            </a:r>
            <a:r>
              <a:rPr lang="fr-FR" altLang="en-US" b="0" dirty="0"/>
              <a:t>Béton armé, </a:t>
            </a:r>
            <a:r>
              <a:rPr lang="fr-FR" altLang="en-US" b="0" dirty="0" smtClean="0"/>
              <a:t>Mr. A. Guettiche</a:t>
            </a:r>
          </a:p>
        </p:txBody>
      </p:sp>
      <p:sp>
        <p:nvSpPr>
          <p:cNvPr id="12291"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9078E504-5E73-45B2-B6F5-EAC0E7DE91FA}" type="slidenum">
              <a:rPr lang="fr-FR" altLang="en-US" b="0" smtClean="0"/>
              <a:pPr eaLnBrk="1" hangingPunct="1"/>
              <a:t>9</a:t>
            </a:fld>
            <a:endParaRPr lang="fr-FR" altLang="en-US" b="0" smtClean="0"/>
          </a:p>
        </p:txBody>
      </p:sp>
      <p:sp>
        <p:nvSpPr>
          <p:cNvPr id="5124" name="Text Box 8"/>
          <p:cNvSpPr txBox="1">
            <a:spLocks noChangeArrowheads="1"/>
          </p:cNvSpPr>
          <p:nvPr/>
        </p:nvSpPr>
        <p:spPr bwMode="auto">
          <a:xfrm>
            <a:off x="179512" y="44624"/>
            <a:ext cx="8856984" cy="6740307"/>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a:p>
            <a:pPr algn="just">
              <a:defRPr/>
            </a:pPr>
            <a:endParaRPr lang="fr-FR" altLang="en-US" i="1" dirty="0" smtClean="0"/>
          </a:p>
        </p:txBody>
      </p:sp>
      <p:sp>
        <p:nvSpPr>
          <p:cNvPr id="12293" name="Text Box 10"/>
          <p:cNvSpPr txBox="1">
            <a:spLocks noChangeArrowheads="1"/>
          </p:cNvSpPr>
          <p:nvPr/>
        </p:nvSpPr>
        <p:spPr bwMode="auto">
          <a:xfrm>
            <a:off x="323528" y="191258"/>
            <a:ext cx="8712968"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sz="2000" dirty="0">
                <a:solidFill>
                  <a:srgbClr val="FFC000"/>
                </a:solidFill>
              </a:rPr>
              <a:t>b.2 Aux états limites </a:t>
            </a:r>
            <a:r>
              <a:rPr lang="fr-FR" altLang="en-US" sz="2000" dirty="0" smtClean="0">
                <a:solidFill>
                  <a:srgbClr val="FFC000"/>
                </a:solidFill>
              </a:rPr>
              <a:t>E.L.S:</a:t>
            </a:r>
          </a:p>
          <a:p>
            <a:pPr eaLnBrk="1" hangingPunct="1"/>
            <a:endParaRPr lang="fr-FR" altLang="en-US" sz="2000" dirty="0">
              <a:solidFill>
                <a:srgbClr val="FFC000"/>
              </a:solidFill>
            </a:endParaRPr>
          </a:p>
          <a:p>
            <a:pPr eaLnBrk="1" hangingPunct="1"/>
            <a:endParaRPr lang="fr-FR" altLang="en-US" sz="2000" dirty="0" smtClean="0">
              <a:solidFill>
                <a:srgbClr val="FFC000"/>
              </a:solidFill>
            </a:endParaRPr>
          </a:p>
          <a:p>
            <a:pPr eaLnBrk="1" hangingPunct="1"/>
            <a:endParaRPr lang="fr-FR" altLang="en-US" sz="2000" dirty="0">
              <a:solidFill>
                <a:srgbClr val="FFC000"/>
              </a:solidFill>
            </a:endParaRPr>
          </a:p>
          <a:p>
            <a:pPr eaLnBrk="1" hangingPunct="1"/>
            <a:endParaRPr lang="fr-FR" altLang="en-US" sz="2000" dirty="0" smtClean="0">
              <a:solidFill>
                <a:srgbClr val="FFC000"/>
              </a:solidFill>
            </a:endParaRPr>
          </a:p>
          <a:p>
            <a:pPr eaLnBrk="1" hangingPunct="1"/>
            <a:endParaRPr lang="fr-FR" altLang="en-US" sz="2000" dirty="0" smtClean="0">
              <a:solidFill>
                <a:srgbClr val="FFC000"/>
              </a:solidFill>
            </a:endParaRPr>
          </a:p>
          <a:p>
            <a:pPr eaLnBrk="1" hangingPunct="1"/>
            <a:endParaRPr lang="fr-FR" altLang="en-US" sz="2000" dirty="0" smtClean="0">
              <a:solidFill>
                <a:srgbClr val="FFC000"/>
              </a:solidFill>
            </a:endParaRPr>
          </a:p>
          <a:p>
            <a:pPr>
              <a:spcBef>
                <a:spcPct val="60000"/>
              </a:spcBef>
              <a:spcAft>
                <a:spcPts val="1200"/>
              </a:spcAft>
              <a:defRPr/>
            </a:pPr>
            <a:r>
              <a:rPr lang="en-US" altLang="en-US" sz="2000" u="sng" dirty="0">
                <a:solidFill>
                  <a:srgbClr val="FFFF00"/>
                </a:solidFill>
              </a:rPr>
              <a:t>VI. </a:t>
            </a:r>
            <a:r>
              <a:rPr lang="en-US" altLang="en-US" sz="2000" u="sng" dirty="0" err="1">
                <a:solidFill>
                  <a:srgbClr val="FFFF00"/>
                </a:solidFill>
              </a:rPr>
              <a:t>Caractéristique</a:t>
            </a:r>
            <a:r>
              <a:rPr lang="en-US" altLang="en-US" sz="2000" u="sng" dirty="0">
                <a:solidFill>
                  <a:srgbClr val="FFFF00"/>
                </a:solidFill>
              </a:rPr>
              <a:t> </a:t>
            </a:r>
            <a:r>
              <a:rPr lang="en-US" altLang="en-US" sz="2000" u="sng" dirty="0" err="1">
                <a:solidFill>
                  <a:srgbClr val="FFFF00"/>
                </a:solidFill>
              </a:rPr>
              <a:t>mécanique</a:t>
            </a:r>
            <a:r>
              <a:rPr lang="en-US" altLang="en-US" sz="2000" u="sng" dirty="0">
                <a:solidFill>
                  <a:srgbClr val="FFFF00"/>
                </a:solidFill>
              </a:rPr>
              <a:t> du </a:t>
            </a:r>
            <a:r>
              <a:rPr lang="en-US" altLang="en-US" sz="2000" u="sng" dirty="0" err="1">
                <a:solidFill>
                  <a:srgbClr val="FFFF00"/>
                </a:solidFill>
              </a:rPr>
              <a:t>béton</a:t>
            </a:r>
            <a:r>
              <a:rPr lang="en-US" altLang="en-US" sz="2000" u="sng" dirty="0">
                <a:solidFill>
                  <a:srgbClr val="FFFF00"/>
                </a:solidFill>
              </a:rPr>
              <a:t> </a:t>
            </a:r>
          </a:p>
          <a:p>
            <a:pPr>
              <a:spcBef>
                <a:spcPts val="0"/>
              </a:spcBef>
              <a:spcAft>
                <a:spcPts val="1200"/>
              </a:spcAft>
              <a:defRPr/>
            </a:pPr>
            <a:r>
              <a:rPr lang="en-US" altLang="en-US" sz="2000" dirty="0">
                <a:solidFill>
                  <a:srgbClr val="FFC000"/>
                </a:solidFill>
              </a:rPr>
              <a:t>VI-1.Résistance du </a:t>
            </a:r>
            <a:r>
              <a:rPr lang="en-US" altLang="en-US" sz="2000" dirty="0" err="1">
                <a:solidFill>
                  <a:srgbClr val="FFC000"/>
                </a:solidFill>
              </a:rPr>
              <a:t>béton</a:t>
            </a:r>
            <a:r>
              <a:rPr lang="en-US" altLang="en-US" sz="2000" dirty="0">
                <a:solidFill>
                  <a:srgbClr val="FFC000"/>
                </a:solidFill>
              </a:rPr>
              <a:t>  à la compression :</a:t>
            </a:r>
            <a:endParaRPr lang="fr-FR" altLang="en-US" sz="2000" dirty="0">
              <a:solidFill>
                <a:srgbClr val="FFC000"/>
              </a:solidFill>
            </a:endParaRPr>
          </a:p>
          <a:p>
            <a:pPr>
              <a:spcBef>
                <a:spcPts val="0"/>
              </a:spcBef>
              <a:defRPr/>
            </a:pPr>
            <a:r>
              <a:rPr lang="fr-FR" altLang="en-US" sz="2000" b="0" u="sng" dirty="0">
                <a:solidFill>
                  <a:srgbClr val="FFFF00"/>
                </a:solidFill>
              </a:rPr>
              <a:t>a- Essai de compression : </a:t>
            </a:r>
            <a:r>
              <a:rPr lang="fr-FR" altLang="en-US" sz="2000" b="0" dirty="0"/>
              <a:t>l'essai est effectué sur des cylindres en béton comme suit</a:t>
            </a:r>
            <a:r>
              <a:rPr lang="fr-FR" altLang="en-US" sz="2000" b="0" dirty="0" smtClean="0"/>
              <a:t>:</a:t>
            </a:r>
          </a:p>
          <a:p>
            <a:pPr>
              <a:spcBef>
                <a:spcPts val="0"/>
              </a:spcBef>
              <a:defRPr/>
            </a:pPr>
            <a:endParaRPr lang="fr-FR" altLang="en-US" sz="2000" b="0" u="sng" dirty="0">
              <a:solidFill>
                <a:srgbClr val="FFFF00"/>
              </a:solidFill>
            </a:endParaRPr>
          </a:p>
          <a:p>
            <a:pPr>
              <a:spcBef>
                <a:spcPts val="0"/>
              </a:spcBef>
              <a:defRPr/>
            </a:pPr>
            <a:endParaRPr lang="fr-FR" altLang="en-US" sz="2000" b="0" u="sng" dirty="0" smtClean="0">
              <a:solidFill>
                <a:srgbClr val="FFFF00"/>
              </a:solidFill>
            </a:endParaRPr>
          </a:p>
          <a:p>
            <a:pPr>
              <a:spcBef>
                <a:spcPts val="0"/>
              </a:spcBef>
              <a:defRPr/>
            </a:pPr>
            <a:endParaRPr lang="fr-FR" altLang="en-US" sz="2000" b="0" u="sng" dirty="0">
              <a:solidFill>
                <a:srgbClr val="FFFF00"/>
              </a:solidFill>
            </a:endParaRPr>
          </a:p>
          <a:p>
            <a:pPr>
              <a:spcBef>
                <a:spcPts val="0"/>
              </a:spcBef>
              <a:defRPr/>
            </a:pPr>
            <a:endParaRPr lang="fr-FR" altLang="en-US" sz="2000" b="0" u="sng" dirty="0" smtClean="0">
              <a:solidFill>
                <a:srgbClr val="FFFF00"/>
              </a:solidFill>
            </a:endParaRPr>
          </a:p>
          <a:p>
            <a:pPr>
              <a:spcBef>
                <a:spcPts val="0"/>
              </a:spcBef>
              <a:defRPr/>
            </a:pPr>
            <a:endParaRPr lang="fr-FR" altLang="en-US" sz="2000" b="0" u="sng" dirty="0">
              <a:solidFill>
                <a:srgbClr val="FFFF00"/>
              </a:solidFill>
            </a:endParaRPr>
          </a:p>
          <a:p>
            <a:pPr>
              <a:spcBef>
                <a:spcPts val="0"/>
              </a:spcBef>
              <a:defRPr/>
            </a:pPr>
            <a:endParaRPr lang="fr-FR" altLang="en-US" sz="2000" u="sng" dirty="0">
              <a:solidFill>
                <a:srgbClr val="FFFF00"/>
              </a:solidFill>
            </a:endParaRPr>
          </a:p>
          <a:p>
            <a:pPr eaLnBrk="1" hangingPunct="1"/>
            <a:endParaRPr lang="fr-FR" altLang="en-US" sz="2000" dirty="0" smtClean="0">
              <a:solidFill>
                <a:srgbClr val="FFC000"/>
              </a:solidFill>
            </a:endParaRPr>
          </a:p>
          <a:p>
            <a:pPr eaLnBrk="1" hangingPunct="1"/>
            <a:endParaRPr lang="fr-FR" altLang="en-US" dirty="0">
              <a:solidFill>
                <a:srgbClr val="FFC000"/>
              </a:solidFill>
            </a:endParaRPr>
          </a:p>
          <a:p>
            <a:pPr eaLnBrk="1" hangingPunct="1"/>
            <a:endParaRPr lang="fr-FR" altLang="en-US"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350" y="649411"/>
            <a:ext cx="7153275" cy="178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04" y="4221088"/>
            <a:ext cx="191703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04" y="4174536"/>
            <a:ext cx="1573212" cy="184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47" y="4460119"/>
            <a:ext cx="1524000" cy="110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433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bg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bg1"/>
            </a:solidFill>
            <a:effectLst/>
            <a:latin typeface="Times New Roman" pitchFamily="18" charset="0"/>
            <a:cs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13656</TotalTime>
  <Words>2779</Words>
  <Application>Microsoft Office PowerPoint</Application>
  <PresentationFormat>On-screen Show (4:3)</PresentationFormat>
  <Paragraphs>479</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abdelheq</dc:creator>
  <cp:lastModifiedBy>leylouche</cp:lastModifiedBy>
  <cp:revision>446</cp:revision>
  <cp:lastPrinted>2014-12-13T20:24:29Z</cp:lastPrinted>
  <dcterms:created xsi:type="dcterms:W3CDTF">2004-09-12T12:45:10Z</dcterms:created>
  <dcterms:modified xsi:type="dcterms:W3CDTF">2020-12-18T12:22:27Z</dcterms:modified>
</cp:coreProperties>
</file>