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6" d="100"/>
          <a:sy n="86" d="100"/>
        </p:scale>
        <p:origin x="1122"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BE"/>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BE"/>
          </a:p>
        </p:txBody>
      </p:sp>
      <p:sp>
        <p:nvSpPr>
          <p:cNvPr id="4" name="Espace réservé de la date 3"/>
          <p:cNvSpPr>
            <a:spLocks noGrp="1"/>
          </p:cNvSpPr>
          <p:nvPr>
            <p:ph type="dt" sz="half" idx="10"/>
          </p:nvPr>
        </p:nvSpPr>
        <p:spPr/>
        <p:txBody>
          <a:bodyPr/>
          <a:lstStyle/>
          <a:p>
            <a:fld id="{AA309A6D-C09C-4548-B29A-6CF363A7E532}" type="datetimeFigureOut">
              <a:rPr lang="fr-FR" smtClean="0"/>
              <a:t>21/05/2023</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t>‹N°›</a:t>
            </a:fld>
            <a:endParaRPr lang="fr-BE"/>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BE"/>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e la date 3"/>
          <p:cNvSpPr>
            <a:spLocks noGrp="1"/>
          </p:cNvSpPr>
          <p:nvPr>
            <p:ph type="dt" sz="half" idx="10"/>
          </p:nvPr>
        </p:nvSpPr>
        <p:spPr/>
        <p:txBody>
          <a:bodyPr/>
          <a:lstStyle/>
          <a:p>
            <a:fld id="{AA309A6D-C09C-4548-B29A-6CF363A7E532}" type="datetimeFigureOut">
              <a:rPr lang="fr-FR" smtClean="0"/>
              <a:t>21/05/2023</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t>‹N°›</a:t>
            </a:fld>
            <a:endParaRPr lang="fr-B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fr-BE"/>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e la date 3"/>
          <p:cNvSpPr>
            <a:spLocks noGrp="1"/>
          </p:cNvSpPr>
          <p:nvPr>
            <p:ph type="dt" sz="half" idx="10"/>
          </p:nvPr>
        </p:nvSpPr>
        <p:spPr/>
        <p:txBody>
          <a:bodyPr/>
          <a:lstStyle/>
          <a:p>
            <a:fld id="{AA309A6D-C09C-4548-B29A-6CF363A7E532}" type="datetimeFigureOut">
              <a:rPr lang="fr-FR" smtClean="0"/>
              <a:t>21/05/2023</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t>‹N°›</a:t>
            </a:fld>
            <a:endParaRPr lang="fr-B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BE"/>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e la date 3"/>
          <p:cNvSpPr>
            <a:spLocks noGrp="1"/>
          </p:cNvSpPr>
          <p:nvPr>
            <p:ph type="dt" sz="half" idx="10"/>
          </p:nvPr>
        </p:nvSpPr>
        <p:spPr/>
        <p:txBody>
          <a:bodyPr/>
          <a:lstStyle/>
          <a:p>
            <a:fld id="{AA309A6D-C09C-4548-B29A-6CF363A7E532}" type="datetimeFigureOut">
              <a:rPr lang="fr-FR" smtClean="0"/>
              <a:t>21/05/2023</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t>‹N°›</a:t>
            </a:fld>
            <a:endParaRPr lang="fr-B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BE"/>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AA309A6D-C09C-4548-B29A-6CF363A7E532}" type="datetimeFigureOut">
              <a:rPr lang="fr-FR" smtClean="0"/>
              <a:t>21/05/2023</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t>‹N°›</a:t>
            </a:fld>
            <a:endParaRPr lang="fr-BE"/>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BE"/>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5" name="Espace réservé de la date 4"/>
          <p:cNvSpPr>
            <a:spLocks noGrp="1"/>
          </p:cNvSpPr>
          <p:nvPr>
            <p:ph type="dt" sz="half" idx="10"/>
          </p:nvPr>
        </p:nvSpPr>
        <p:spPr/>
        <p:txBody>
          <a:bodyPr/>
          <a:lstStyle/>
          <a:p>
            <a:fld id="{AA309A6D-C09C-4548-B29A-6CF363A7E532}" type="datetimeFigureOut">
              <a:rPr lang="fr-FR" smtClean="0"/>
              <a:t>21/05/2023</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CF4668DC-857F-487D-BFFA-8C0CA5037977}" type="slidenum">
              <a:rPr lang="fr-BE" smtClean="0"/>
              <a:t>‹N°›</a:t>
            </a:fld>
            <a:endParaRPr lang="fr-B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BE"/>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7" name="Espace réservé de la date 6"/>
          <p:cNvSpPr>
            <a:spLocks noGrp="1"/>
          </p:cNvSpPr>
          <p:nvPr>
            <p:ph type="dt" sz="half" idx="10"/>
          </p:nvPr>
        </p:nvSpPr>
        <p:spPr/>
        <p:txBody>
          <a:bodyPr/>
          <a:lstStyle/>
          <a:p>
            <a:fld id="{AA309A6D-C09C-4548-B29A-6CF363A7E532}" type="datetimeFigureOut">
              <a:rPr lang="fr-FR" smtClean="0"/>
              <a:t>21/05/2023</a:t>
            </a:fld>
            <a:endParaRPr lang="fr-BE"/>
          </a:p>
        </p:txBody>
      </p:sp>
      <p:sp>
        <p:nvSpPr>
          <p:cNvPr id="8" name="Espace réservé du pied de page 7"/>
          <p:cNvSpPr>
            <a:spLocks noGrp="1"/>
          </p:cNvSpPr>
          <p:nvPr>
            <p:ph type="ftr" sz="quarter" idx="11"/>
          </p:nvPr>
        </p:nvSpPr>
        <p:spPr/>
        <p:txBody>
          <a:bodyPr/>
          <a:lstStyle/>
          <a:p>
            <a:endParaRPr lang="fr-BE"/>
          </a:p>
        </p:txBody>
      </p:sp>
      <p:sp>
        <p:nvSpPr>
          <p:cNvPr id="9" name="Espace réservé du numéro de diapositive 8"/>
          <p:cNvSpPr>
            <a:spLocks noGrp="1"/>
          </p:cNvSpPr>
          <p:nvPr>
            <p:ph type="sldNum" sz="quarter" idx="12"/>
          </p:nvPr>
        </p:nvSpPr>
        <p:spPr/>
        <p:txBody>
          <a:bodyPr/>
          <a:lstStyle/>
          <a:p>
            <a:fld id="{CF4668DC-857F-487D-BFFA-8C0CA5037977}" type="slidenum">
              <a:rPr lang="fr-BE" smtClean="0"/>
              <a:t>‹N°›</a:t>
            </a:fld>
            <a:endParaRPr lang="fr-B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BE"/>
          </a:p>
        </p:txBody>
      </p:sp>
      <p:sp>
        <p:nvSpPr>
          <p:cNvPr id="3" name="Espace réservé de la date 2"/>
          <p:cNvSpPr>
            <a:spLocks noGrp="1"/>
          </p:cNvSpPr>
          <p:nvPr>
            <p:ph type="dt" sz="half" idx="10"/>
          </p:nvPr>
        </p:nvSpPr>
        <p:spPr/>
        <p:txBody>
          <a:bodyPr/>
          <a:lstStyle/>
          <a:p>
            <a:fld id="{AA309A6D-C09C-4548-B29A-6CF363A7E532}" type="datetimeFigureOut">
              <a:rPr lang="fr-FR" smtClean="0"/>
              <a:t>21/05/2023</a:t>
            </a:fld>
            <a:endParaRPr lang="fr-BE"/>
          </a:p>
        </p:txBody>
      </p:sp>
      <p:sp>
        <p:nvSpPr>
          <p:cNvPr id="4" name="Espace réservé du pied de page 3"/>
          <p:cNvSpPr>
            <a:spLocks noGrp="1"/>
          </p:cNvSpPr>
          <p:nvPr>
            <p:ph type="ftr" sz="quarter" idx="11"/>
          </p:nvPr>
        </p:nvSpPr>
        <p:spPr/>
        <p:txBody>
          <a:bodyPr/>
          <a:lstStyle/>
          <a:p>
            <a:endParaRPr lang="fr-BE"/>
          </a:p>
        </p:txBody>
      </p:sp>
      <p:sp>
        <p:nvSpPr>
          <p:cNvPr id="5" name="Espace réservé du numéro de diapositive 4"/>
          <p:cNvSpPr>
            <a:spLocks noGrp="1"/>
          </p:cNvSpPr>
          <p:nvPr>
            <p:ph type="sldNum" sz="quarter" idx="12"/>
          </p:nvPr>
        </p:nvSpPr>
        <p:spPr/>
        <p:txBody>
          <a:bodyPr/>
          <a:lstStyle/>
          <a:p>
            <a:fld id="{CF4668DC-857F-487D-BFFA-8C0CA5037977}" type="slidenum">
              <a:rPr lang="fr-BE" smtClean="0"/>
              <a:t>‹N°›</a:t>
            </a:fld>
            <a:endParaRPr lang="fr-B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AA309A6D-C09C-4548-B29A-6CF363A7E532}" type="datetimeFigureOut">
              <a:rPr lang="fr-FR" smtClean="0"/>
              <a:t>21/05/2023</a:t>
            </a:fld>
            <a:endParaRPr lang="fr-BE"/>
          </a:p>
        </p:txBody>
      </p:sp>
      <p:sp>
        <p:nvSpPr>
          <p:cNvPr id="3" name="Espace réservé du pied de page 2"/>
          <p:cNvSpPr>
            <a:spLocks noGrp="1"/>
          </p:cNvSpPr>
          <p:nvPr>
            <p:ph type="ftr" sz="quarter" idx="11"/>
          </p:nvPr>
        </p:nvSpPr>
        <p:spPr/>
        <p:txBody>
          <a:bodyPr/>
          <a:lstStyle/>
          <a:p>
            <a:endParaRPr lang="fr-BE"/>
          </a:p>
        </p:txBody>
      </p:sp>
      <p:sp>
        <p:nvSpPr>
          <p:cNvPr id="4" name="Espace réservé du numéro de diapositive 3"/>
          <p:cNvSpPr>
            <a:spLocks noGrp="1"/>
          </p:cNvSpPr>
          <p:nvPr>
            <p:ph type="sldNum" sz="quarter" idx="12"/>
          </p:nvPr>
        </p:nvSpPr>
        <p:spPr/>
        <p:txBody>
          <a:bodyPr/>
          <a:lstStyle/>
          <a:p>
            <a:fld id="{CF4668DC-857F-487D-BFFA-8C0CA5037977}" type="slidenum">
              <a:rPr lang="fr-BE" smtClean="0"/>
              <a:t>‹N°›</a:t>
            </a:fld>
            <a:endParaRPr lang="fr-B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BE"/>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AA309A6D-C09C-4548-B29A-6CF363A7E532}" type="datetimeFigureOut">
              <a:rPr lang="fr-FR" smtClean="0"/>
              <a:t>21/05/2023</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CF4668DC-857F-487D-BFFA-8C0CA5037977}" type="slidenum">
              <a:rPr lang="fr-BE" smtClean="0"/>
              <a:t>‹N°›</a:t>
            </a:fld>
            <a:endParaRPr lang="fr-BE"/>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BE"/>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BE"/>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AA309A6D-C09C-4548-B29A-6CF363A7E532}" type="datetimeFigureOut">
              <a:rPr lang="fr-FR" smtClean="0"/>
              <a:t>21/05/2023</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CF4668DC-857F-487D-BFFA-8C0CA5037977}" type="slidenum">
              <a:rPr lang="fr-BE" smtClean="0"/>
              <a:t>‹N°›</a:t>
            </a:fld>
            <a:endParaRPr lang="fr-BE"/>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pour modifier le style du titre</a:t>
            </a:r>
            <a:endParaRPr lang="fr-BE"/>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A309A6D-C09C-4548-B29A-6CF363A7E532}" type="datetimeFigureOut">
              <a:rPr lang="fr-FR" smtClean="0"/>
              <a:t>21/05/2023</a:t>
            </a:fld>
            <a:endParaRPr lang="fr-BE"/>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BE"/>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F4668DC-857F-487D-BFFA-8C0CA5037977}" type="slidenum">
              <a:rPr lang="fr-BE" smtClean="0"/>
              <a:t>‹N°›</a:t>
            </a:fld>
            <a:endParaRPr lang="fr-BE"/>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685800" y="1772816"/>
            <a:ext cx="7772400" cy="2664296"/>
          </a:xfrm>
        </p:spPr>
        <p:style>
          <a:lnRef idx="0">
            <a:scrgbClr r="0" g="0" b="0"/>
          </a:lnRef>
          <a:fillRef idx="1002">
            <a:schemeClr val="lt1"/>
          </a:fillRef>
          <a:effectRef idx="0">
            <a:scrgbClr r="0" g="0" b="0"/>
          </a:effectRef>
          <a:fontRef idx="major"/>
        </p:style>
        <p:txBody>
          <a:bodyPr>
            <a:normAutofit fontScale="90000"/>
          </a:bodyPr>
          <a:lstStyle/>
          <a:p>
            <a:pPr rtl="1">
              <a:lnSpc>
                <a:spcPct val="107000"/>
              </a:lnSpc>
              <a:spcAft>
                <a:spcPts val="1200"/>
              </a:spcAft>
            </a:pPr>
            <a:r>
              <a:rPr lang="ar-DZ" sz="3600" dirty="0" smtClean="0">
                <a:solidFill>
                  <a:srgbClr val="000000"/>
                </a:solidFill>
                <a:latin typeface="Calibri" panose="020F0502020204030204" pitchFamily="34" charset="0"/>
                <a:ea typeface="Calibri" panose="020F0502020204030204" pitchFamily="34" charset="0"/>
                <a:cs typeface="Andalus" panose="02020603050405020304" pitchFamily="18" charset="-78"/>
              </a:rPr>
              <a:t/>
            </a:r>
            <a:br>
              <a:rPr lang="ar-DZ" sz="3600" dirty="0" smtClean="0">
                <a:solidFill>
                  <a:srgbClr val="000000"/>
                </a:solidFill>
                <a:latin typeface="Calibri" panose="020F0502020204030204" pitchFamily="34" charset="0"/>
                <a:ea typeface="Calibri" panose="020F0502020204030204" pitchFamily="34" charset="0"/>
                <a:cs typeface="Andalus" panose="02020603050405020304" pitchFamily="18" charset="-78"/>
              </a:rPr>
            </a:br>
            <a:r>
              <a:rPr lang="ar-KW" sz="3600" dirty="0" smtClean="0">
                <a:solidFill>
                  <a:srgbClr val="000000"/>
                </a:solidFill>
                <a:latin typeface="Calibri" panose="020F0502020204030204" pitchFamily="34" charset="0"/>
                <a:ea typeface="Calibri" panose="020F0502020204030204" pitchFamily="34" charset="0"/>
                <a:cs typeface="Andalus" panose="02020603050405020304" pitchFamily="18" charset="-78"/>
              </a:rPr>
              <a:t>المحور </a:t>
            </a:r>
            <a:r>
              <a:rPr lang="ar-KW" sz="3600" dirty="0">
                <a:solidFill>
                  <a:srgbClr val="000000"/>
                </a:solidFill>
                <a:latin typeface="Calibri" panose="020F0502020204030204" pitchFamily="34" charset="0"/>
                <a:ea typeface="Calibri" panose="020F0502020204030204" pitchFamily="34" charset="0"/>
                <a:cs typeface="Andalus" panose="02020603050405020304" pitchFamily="18" charset="-78"/>
              </a:rPr>
              <a:t>الثاني</a:t>
            </a:r>
            <a:r>
              <a:rPr lang="ar-KW" sz="3600" dirty="0" smtClean="0">
                <a:solidFill>
                  <a:srgbClr val="000000"/>
                </a:solidFill>
                <a:latin typeface="Calibri" panose="020F0502020204030204" pitchFamily="34" charset="0"/>
                <a:ea typeface="Calibri" panose="020F0502020204030204" pitchFamily="34" charset="0"/>
                <a:cs typeface="Andalus" panose="02020603050405020304" pitchFamily="18" charset="-78"/>
              </a:rPr>
              <a:t>:</a:t>
            </a:r>
            <a:r>
              <a:rPr lang="ar-DZ" sz="3600" dirty="0" smtClean="0">
                <a:solidFill>
                  <a:srgbClr val="000000"/>
                </a:solidFill>
                <a:latin typeface="Calibri" panose="020F0502020204030204" pitchFamily="34" charset="0"/>
                <a:ea typeface="Calibri" panose="020F0502020204030204" pitchFamily="34" charset="0"/>
                <a:cs typeface="Andalus" panose="02020603050405020304" pitchFamily="18" charset="-78"/>
              </a:rPr>
              <a:t/>
            </a:r>
            <a:br>
              <a:rPr lang="ar-DZ" sz="3600" dirty="0" smtClean="0">
                <a:solidFill>
                  <a:srgbClr val="000000"/>
                </a:solidFill>
                <a:latin typeface="Calibri" panose="020F0502020204030204" pitchFamily="34" charset="0"/>
                <a:ea typeface="Calibri" panose="020F0502020204030204" pitchFamily="34" charset="0"/>
                <a:cs typeface="Andalus" panose="02020603050405020304" pitchFamily="18" charset="-78"/>
              </a:rPr>
            </a:br>
            <a:r>
              <a:rPr lang="ar-DZ" sz="2400" dirty="0">
                <a:solidFill>
                  <a:srgbClr val="000000"/>
                </a:solidFill>
                <a:latin typeface="Calibri" panose="020F0502020204030204" pitchFamily="34" charset="0"/>
                <a:ea typeface="Calibri" panose="020F0502020204030204" pitchFamily="34" charset="0"/>
                <a:cs typeface="Andalus" panose="02020603050405020304" pitchFamily="18" charset="-78"/>
              </a:rPr>
              <a:t/>
            </a:r>
            <a:br>
              <a:rPr lang="ar-DZ" sz="2400" dirty="0">
                <a:solidFill>
                  <a:srgbClr val="000000"/>
                </a:solidFill>
                <a:latin typeface="Calibri" panose="020F0502020204030204" pitchFamily="34" charset="0"/>
                <a:ea typeface="Calibri" panose="020F0502020204030204" pitchFamily="34" charset="0"/>
                <a:cs typeface="Andalus" panose="02020603050405020304" pitchFamily="18" charset="-78"/>
              </a:rPr>
            </a:br>
            <a:r>
              <a:rPr lang="fr-FR" sz="1050" dirty="0">
                <a:latin typeface="Calibri" panose="020F0502020204030204" pitchFamily="34" charset="0"/>
                <a:ea typeface="Calibri" panose="020F0502020204030204" pitchFamily="34" charset="0"/>
                <a:cs typeface="Arial" panose="020B0604020202020204" pitchFamily="34" charset="0"/>
              </a:rPr>
              <a:t/>
            </a:r>
            <a:br>
              <a:rPr lang="fr-FR" sz="1050" dirty="0">
                <a:latin typeface="Calibri" panose="020F0502020204030204" pitchFamily="34" charset="0"/>
                <a:ea typeface="Calibri" panose="020F0502020204030204" pitchFamily="34" charset="0"/>
                <a:cs typeface="Arial" panose="020B0604020202020204" pitchFamily="34" charset="0"/>
              </a:rPr>
            </a:br>
            <a:r>
              <a:rPr lang="ar-KW" sz="4800" dirty="0">
                <a:solidFill>
                  <a:srgbClr val="000000"/>
                </a:solidFill>
                <a:latin typeface="Calibri" panose="020F0502020204030204" pitchFamily="34" charset="0"/>
                <a:ea typeface="Calibri" panose="020F0502020204030204" pitchFamily="34" charset="0"/>
                <a:cs typeface="Andalus" panose="02020603050405020304" pitchFamily="18" charset="-78"/>
              </a:rPr>
              <a:t>استراتيجية إدارة الموارد البشرية</a:t>
            </a:r>
            <a:r>
              <a:rPr lang="fr-FR" sz="4800" dirty="0">
                <a:latin typeface="Calibri" panose="020F0502020204030204" pitchFamily="34" charset="0"/>
                <a:ea typeface="Calibri" panose="020F0502020204030204" pitchFamily="34" charset="0"/>
                <a:cs typeface="Arial" panose="020B0604020202020204" pitchFamily="34" charset="0"/>
              </a:rPr>
              <a:t/>
            </a:r>
            <a:br>
              <a:rPr lang="fr-FR" sz="4800" dirty="0">
                <a:latin typeface="Calibri" panose="020F0502020204030204" pitchFamily="34" charset="0"/>
                <a:ea typeface="Calibri" panose="020F0502020204030204" pitchFamily="34" charset="0"/>
                <a:cs typeface="Arial" panose="020B0604020202020204" pitchFamily="34" charset="0"/>
              </a:rPr>
            </a:br>
            <a:endParaRPr lang="fr-FR" sz="4800" dirty="0"/>
          </a:p>
        </p:txBody>
      </p:sp>
    </p:spTree>
    <p:extLst>
      <p:ext uri="{BB962C8B-B14F-4D97-AF65-F5344CB8AC3E}">
        <p14:creationId xmlns:p14="http://schemas.microsoft.com/office/powerpoint/2010/main" val="112741397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ln>
            <a:solidFill>
              <a:schemeClr val="bg1">
                <a:lumMod val="50000"/>
              </a:schemeClr>
            </a:solidFill>
          </a:ln>
        </p:spPr>
        <p:style>
          <a:lnRef idx="0">
            <a:scrgbClr r="0" g="0" b="0"/>
          </a:lnRef>
          <a:fillRef idx="1002">
            <a:schemeClr val="lt1"/>
          </a:fillRef>
          <a:effectRef idx="0">
            <a:scrgbClr r="0" g="0" b="0"/>
          </a:effectRef>
          <a:fontRef idx="major"/>
        </p:style>
        <p:txBody>
          <a:bodyPr>
            <a:normAutofit/>
          </a:bodyPr>
          <a:lstStyle/>
          <a:p>
            <a:r>
              <a:rPr lang="ar-SA" sz="3600" b="1" dirty="0"/>
              <a:t>أهداف المحاضرة الثالثة</a:t>
            </a:r>
            <a:endParaRPr lang="fr-FR" sz="3600" dirty="0"/>
          </a:p>
        </p:txBody>
      </p:sp>
      <p:sp>
        <p:nvSpPr>
          <p:cNvPr id="3" name="Espace réservé du contenu 2"/>
          <p:cNvSpPr>
            <a:spLocks noGrp="1"/>
          </p:cNvSpPr>
          <p:nvPr>
            <p:ph idx="1"/>
          </p:nvPr>
        </p:nvSpPr>
        <p:spPr>
          <a:xfrm>
            <a:off x="457200" y="1965824"/>
            <a:ext cx="8229600" cy="599080"/>
          </a:xfrm>
          <a:solidFill>
            <a:schemeClr val="bg1">
              <a:lumMod val="95000"/>
            </a:schemeClr>
          </a:solidFill>
          <a:ln>
            <a:solidFill>
              <a:schemeClr val="bg1">
                <a:lumMod val="50000"/>
              </a:schemeClr>
            </a:solidFill>
          </a:ln>
        </p:spPr>
        <p:txBody>
          <a:bodyPr>
            <a:normAutofit fontScale="92500"/>
          </a:bodyPr>
          <a:lstStyle/>
          <a:p>
            <a:pPr marL="0" indent="0" algn="just" rtl="1">
              <a:spcBef>
                <a:spcPts val="0"/>
              </a:spcBef>
              <a:buNone/>
            </a:pPr>
            <a:r>
              <a:rPr lang="ar-SA" dirty="0"/>
              <a:t>التعرف على ماهية استراتيجية الموارد البشرية وتوضيح </a:t>
            </a:r>
            <a:r>
              <a:rPr lang="ar-SA" dirty="0" smtClean="0"/>
              <a:t>مكوناتها</a:t>
            </a:r>
            <a:r>
              <a:rPr lang="ar-SA" dirty="0">
                <a:latin typeface="Simplified Arabic" panose="02020603050405020304" pitchFamily="18" charset="-78"/>
                <a:cs typeface="Simplified Arabic" panose="02020603050405020304" pitchFamily="18" charset="-78"/>
              </a:rPr>
              <a:t>.</a:t>
            </a:r>
            <a:endParaRPr lang="fr-FR" dirty="0">
              <a:latin typeface="Simplified Arabic" panose="02020603050405020304" pitchFamily="18" charset="-78"/>
              <a:cs typeface="Simplified Arabic" panose="02020603050405020304" pitchFamily="18" charset="-78"/>
            </a:endParaRPr>
          </a:p>
          <a:p>
            <a:pPr marL="0" lvl="0" indent="0" algn="just" rtl="1">
              <a:spcBef>
                <a:spcPts val="0"/>
              </a:spcBef>
              <a:buNone/>
            </a:pPr>
            <a:endParaRPr lang="fr-FR" dirty="0"/>
          </a:p>
          <a:p>
            <a:pPr marL="0" indent="0">
              <a:buNone/>
            </a:pPr>
            <a:endParaRPr lang="fr-FR" dirty="0"/>
          </a:p>
        </p:txBody>
      </p:sp>
      <p:sp>
        <p:nvSpPr>
          <p:cNvPr id="4" name="Espace réservé du contenu 2"/>
          <p:cNvSpPr txBox="1">
            <a:spLocks/>
          </p:cNvSpPr>
          <p:nvPr/>
        </p:nvSpPr>
        <p:spPr>
          <a:xfrm>
            <a:off x="457200" y="3356992"/>
            <a:ext cx="8229600" cy="648072"/>
          </a:xfrm>
          <a:prstGeom prst="rect">
            <a:avLst/>
          </a:prstGeom>
          <a:solidFill>
            <a:schemeClr val="bg1">
              <a:lumMod val="95000"/>
            </a:schemeClr>
          </a:solidFill>
          <a:ln>
            <a:solidFill>
              <a:schemeClr val="bg1">
                <a:lumMod val="50000"/>
              </a:schemeClr>
            </a:solidFill>
          </a:ln>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lvl="0" indent="0" algn="just" rtl="1">
              <a:buNone/>
            </a:pPr>
            <a:r>
              <a:rPr lang="ar-DZ" dirty="0" smtClean="0"/>
              <a:t>توضيح مراحل تكوين </a:t>
            </a:r>
            <a:r>
              <a:rPr lang="ar-SA" dirty="0" smtClean="0"/>
              <a:t>استراتيجية الموارد </a:t>
            </a:r>
            <a:r>
              <a:rPr lang="ar-SA" dirty="0" smtClean="0"/>
              <a:t>البشرية</a:t>
            </a:r>
            <a:r>
              <a:rPr lang="ar-SA" dirty="0">
                <a:latin typeface="Simplified Arabic" panose="02020603050405020304" pitchFamily="18" charset="-78"/>
                <a:cs typeface="Simplified Arabic" panose="02020603050405020304" pitchFamily="18" charset="-78"/>
              </a:rPr>
              <a:t>.</a:t>
            </a:r>
            <a:endParaRPr lang="fr-FR" dirty="0">
              <a:latin typeface="Simplified Arabic" panose="02020603050405020304" pitchFamily="18" charset="-78"/>
              <a:cs typeface="Simplified Arabic" panose="02020603050405020304" pitchFamily="18" charset="-78"/>
            </a:endParaRPr>
          </a:p>
          <a:p>
            <a:pPr marL="0" indent="0" algn="just" rtl="1">
              <a:buFont typeface="Arial" pitchFamily="34" charset="0"/>
              <a:buNone/>
            </a:pPr>
            <a:endParaRPr lang="fr-FR" dirty="0"/>
          </a:p>
        </p:txBody>
      </p:sp>
      <p:sp>
        <p:nvSpPr>
          <p:cNvPr id="5" name="Espace réservé du contenu 2"/>
          <p:cNvSpPr txBox="1">
            <a:spLocks/>
          </p:cNvSpPr>
          <p:nvPr/>
        </p:nvSpPr>
        <p:spPr>
          <a:xfrm>
            <a:off x="480452" y="4797152"/>
            <a:ext cx="8206348" cy="648072"/>
          </a:xfrm>
          <a:prstGeom prst="rect">
            <a:avLst/>
          </a:prstGeom>
          <a:solidFill>
            <a:schemeClr val="bg1">
              <a:lumMod val="95000"/>
            </a:schemeClr>
          </a:solidFill>
          <a:ln>
            <a:solidFill>
              <a:schemeClr val="bg1">
                <a:lumMod val="50000"/>
              </a:schemeClr>
            </a:solidFill>
          </a:ln>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lvl="0" indent="0" algn="just" rtl="1">
              <a:buNone/>
            </a:pPr>
            <a:r>
              <a:rPr lang="ar-DZ" dirty="0" smtClean="0"/>
              <a:t>التعرف على بعض ال</a:t>
            </a:r>
            <a:r>
              <a:rPr lang="ar-SA" dirty="0" smtClean="0"/>
              <a:t>استراتيجي</a:t>
            </a:r>
            <a:r>
              <a:rPr lang="ar-DZ" dirty="0" smtClean="0"/>
              <a:t>ات الفرعية</a:t>
            </a:r>
            <a:r>
              <a:rPr lang="ar-SA" dirty="0" smtClean="0"/>
              <a:t> </a:t>
            </a:r>
            <a:r>
              <a:rPr lang="ar-DZ" dirty="0"/>
              <a:t>ل</a:t>
            </a:r>
            <a:r>
              <a:rPr lang="ar-SA" dirty="0" smtClean="0"/>
              <a:t>لموارد </a:t>
            </a:r>
            <a:r>
              <a:rPr lang="ar-SA" dirty="0" smtClean="0"/>
              <a:t>البشرية</a:t>
            </a:r>
            <a:r>
              <a:rPr lang="ar-SA" dirty="0">
                <a:latin typeface="Simplified Arabic" panose="02020603050405020304" pitchFamily="18" charset="-78"/>
                <a:cs typeface="Simplified Arabic" panose="02020603050405020304" pitchFamily="18" charset="-78"/>
              </a:rPr>
              <a:t>.</a:t>
            </a:r>
            <a:endParaRPr lang="fr-FR" dirty="0">
              <a:latin typeface="Simplified Arabic" panose="02020603050405020304" pitchFamily="18" charset="-78"/>
              <a:cs typeface="Simplified Arabic" panose="02020603050405020304" pitchFamily="18" charset="-78"/>
            </a:endParaRPr>
          </a:p>
          <a:p>
            <a:pPr marL="0" indent="0" algn="just" rtl="1">
              <a:buFont typeface="Arial" pitchFamily="34" charset="0"/>
              <a:buNone/>
            </a:pPr>
            <a:endParaRPr lang="fr-FR" dirty="0" smtClean="0"/>
          </a:p>
          <a:p>
            <a:pPr marL="0" indent="0">
              <a:buFont typeface="Arial" pitchFamily="34" charset="0"/>
              <a:buNone/>
            </a:pPr>
            <a:endParaRPr lang="fr-FR" dirty="0"/>
          </a:p>
        </p:txBody>
      </p:sp>
    </p:spTree>
    <p:extLst>
      <p:ext uri="{BB962C8B-B14F-4D97-AF65-F5344CB8AC3E}">
        <p14:creationId xmlns:p14="http://schemas.microsoft.com/office/powerpoint/2010/main" val="113087328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ln>
            <a:solidFill>
              <a:schemeClr val="bg1">
                <a:lumMod val="50000"/>
              </a:schemeClr>
            </a:solidFill>
          </a:ln>
        </p:spPr>
        <p:style>
          <a:lnRef idx="0">
            <a:scrgbClr r="0" g="0" b="0"/>
          </a:lnRef>
          <a:fillRef idx="1002">
            <a:schemeClr val="lt1"/>
          </a:fillRef>
          <a:effectRef idx="0">
            <a:scrgbClr r="0" g="0" b="0"/>
          </a:effectRef>
          <a:fontRef idx="major"/>
        </p:style>
        <p:txBody>
          <a:bodyPr>
            <a:normAutofit/>
          </a:bodyPr>
          <a:lstStyle/>
          <a:p>
            <a:r>
              <a:rPr lang="ar-SA" sz="3600" b="1" dirty="0"/>
              <a:t>تمهيد</a:t>
            </a:r>
            <a:endParaRPr lang="fr-FR" sz="3600" dirty="0"/>
          </a:p>
        </p:txBody>
      </p:sp>
      <p:sp>
        <p:nvSpPr>
          <p:cNvPr id="3" name="Espace réservé du contenu 2"/>
          <p:cNvSpPr>
            <a:spLocks noGrp="1"/>
          </p:cNvSpPr>
          <p:nvPr>
            <p:ph idx="1"/>
          </p:nvPr>
        </p:nvSpPr>
        <p:spPr>
          <a:xfrm>
            <a:off x="457200" y="2132855"/>
            <a:ext cx="8229600" cy="3096345"/>
          </a:xfrm>
          <a:solidFill>
            <a:schemeClr val="bg1">
              <a:lumMod val="95000"/>
            </a:schemeClr>
          </a:solidFill>
          <a:ln>
            <a:solidFill>
              <a:schemeClr val="bg1">
                <a:lumMod val="50000"/>
              </a:schemeClr>
            </a:solidFill>
          </a:ln>
        </p:spPr>
        <p:txBody>
          <a:bodyPr>
            <a:normAutofit/>
          </a:bodyPr>
          <a:lstStyle/>
          <a:p>
            <a:pPr marL="0" indent="360000" algn="just" rtl="1">
              <a:spcBef>
                <a:spcPts val="0"/>
              </a:spcBef>
              <a:buNone/>
            </a:pPr>
            <a:r>
              <a:rPr lang="ar-SA" sz="2800" dirty="0" smtClean="0"/>
              <a:t>تواجه </a:t>
            </a:r>
            <a:r>
              <a:rPr lang="ar-SA" sz="2800" dirty="0"/>
              <a:t>إدارة الموارد البشرية تحديات كبيرة ومعقدة نتيجة للتطورات الكبيرة والمتواصلة في مختلف الجوانب التكنولوجية، الاجتماعية، الاقتصادية والسياسية، الأمر الذي دفعها إلى الاعتماد على استراتيجيات تتعامل </a:t>
            </a:r>
            <a:r>
              <a:rPr lang="ar-SA" sz="2800" dirty="0" smtClean="0"/>
              <a:t>مع </a:t>
            </a:r>
            <a:r>
              <a:rPr lang="ar-SA" sz="2800" dirty="0"/>
              <a:t>الموارد البشرية بوصفها أصلا مهما من أصول المنظمة، ومصدرا ذا قيمة استثمارية وميزة تنافسية، وتعمل على توظيف أفضل الكفاءات والمواهب وتطويرها وتنفيذها وإدارتها بشكل فعال، الأمر الذي يساهم في بقاء المنظمة ونموها واستمراريتها.</a:t>
            </a:r>
            <a:endParaRPr lang="fr-FR" sz="2800" dirty="0"/>
          </a:p>
          <a:p>
            <a:pPr marL="0" indent="0">
              <a:buNone/>
            </a:pPr>
            <a:endParaRPr lang="fr-FR" sz="2800" dirty="0"/>
          </a:p>
        </p:txBody>
      </p:sp>
    </p:spTree>
    <p:extLst>
      <p:ext uri="{BB962C8B-B14F-4D97-AF65-F5344CB8AC3E}">
        <p14:creationId xmlns:p14="http://schemas.microsoft.com/office/powerpoint/2010/main" val="113032849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1210146"/>
          </a:xfrm>
          <a:ln>
            <a:solidFill>
              <a:schemeClr val="bg1">
                <a:lumMod val="50000"/>
              </a:schemeClr>
            </a:solidFill>
          </a:ln>
        </p:spPr>
        <p:style>
          <a:lnRef idx="0">
            <a:scrgbClr r="0" g="0" b="0"/>
          </a:lnRef>
          <a:fillRef idx="1002">
            <a:schemeClr val="lt1"/>
          </a:fillRef>
          <a:effectRef idx="0">
            <a:scrgbClr r="0" g="0" b="0"/>
          </a:effectRef>
          <a:fontRef idx="major"/>
        </p:style>
        <p:txBody>
          <a:bodyPr>
            <a:normAutofit/>
          </a:bodyPr>
          <a:lstStyle/>
          <a:p>
            <a:r>
              <a:rPr lang="ar-SA" sz="3600" b="1" dirty="0"/>
              <a:t>تعريف استراتيجية إدارة الموارد </a:t>
            </a:r>
            <a:r>
              <a:rPr lang="ar-SA" sz="3600" b="1" dirty="0" smtClean="0"/>
              <a:t>البشرية</a:t>
            </a:r>
            <a:endParaRPr lang="fr-FR" sz="3600" dirty="0"/>
          </a:p>
        </p:txBody>
      </p:sp>
      <p:sp>
        <p:nvSpPr>
          <p:cNvPr id="3" name="Espace réservé du contenu 2"/>
          <p:cNvSpPr>
            <a:spLocks noGrp="1"/>
          </p:cNvSpPr>
          <p:nvPr>
            <p:ph idx="1"/>
          </p:nvPr>
        </p:nvSpPr>
        <p:spPr>
          <a:xfrm>
            <a:off x="457200" y="1899085"/>
            <a:ext cx="8229600" cy="820687"/>
          </a:xfrm>
          <a:solidFill>
            <a:schemeClr val="bg1">
              <a:lumMod val="95000"/>
            </a:schemeClr>
          </a:solidFill>
          <a:ln>
            <a:solidFill>
              <a:schemeClr val="bg1">
                <a:lumMod val="50000"/>
              </a:schemeClr>
            </a:solidFill>
          </a:ln>
        </p:spPr>
        <p:txBody>
          <a:bodyPr>
            <a:normAutofit fontScale="62500" lnSpcReduction="20000"/>
          </a:bodyPr>
          <a:lstStyle/>
          <a:p>
            <a:pPr marL="0" lvl="0" indent="0" algn="just" rtl="1">
              <a:lnSpc>
                <a:spcPct val="120000"/>
              </a:lnSpc>
              <a:spcBef>
                <a:spcPts val="0"/>
              </a:spcBef>
              <a:buNone/>
            </a:pPr>
            <a:r>
              <a:rPr lang="ar-SA" b="1" dirty="0">
                <a:latin typeface="Simplified Arabic" panose="02020603050405020304" pitchFamily="18" charset="-78"/>
                <a:cs typeface="Simplified Arabic" panose="02020603050405020304" pitchFamily="18" charset="-78"/>
              </a:rPr>
              <a:t>استراتيجية الموارد البشرية</a:t>
            </a:r>
            <a:r>
              <a:rPr lang="ar-SA" dirty="0">
                <a:latin typeface="Simplified Arabic" panose="02020603050405020304" pitchFamily="18" charset="-78"/>
                <a:cs typeface="Simplified Arabic" panose="02020603050405020304" pitchFamily="18" charset="-78"/>
              </a:rPr>
              <a:t>: </a:t>
            </a:r>
            <a:r>
              <a:rPr lang="ar-SA" dirty="0" smtClean="0">
                <a:latin typeface="Simplified Arabic" panose="02020603050405020304" pitchFamily="18" charset="-78"/>
                <a:cs typeface="Simplified Arabic" panose="02020603050405020304" pitchFamily="18" charset="-78"/>
              </a:rPr>
              <a:t>هي</a:t>
            </a:r>
            <a:r>
              <a:rPr lang="ar-DZ" dirty="0" smtClean="0">
                <a:latin typeface="Simplified Arabic" panose="02020603050405020304" pitchFamily="18" charset="-78"/>
                <a:cs typeface="Simplified Arabic" panose="02020603050405020304" pitchFamily="18" charset="-78"/>
              </a:rPr>
              <a:t> خطة تحدد كيفية</a:t>
            </a:r>
            <a:r>
              <a:rPr lang="ar-SA" dirty="0" smtClean="0">
                <a:latin typeface="Simplified Arabic" panose="02020603050405020304" pitchFamily="18" charset="-78"/>
                <a:cs typeface="Simplified Arabic" panose="02020603050405020304" pitchFamily="18" charset="-78"/>
              </a:rPr>
              <a:t> </a:t>
            </a:r>
            <a:r>
              <a:rPr lang="ar-SA" dirty="0">
                <a:latin typeface="Simplified Arabic" panose="02020603050405020304" pitchFamily="18" charset="-78"/>
                <a:cs typeface="Simplified Arabic" panose="02020603050405020304" pitchFamily="18" charset="-78"/>
              </a:rPr>
              <a:t>تصميم وتنفيذ مجموعة من الممارسات والسياسات المتكاملة التي تدعم الاستثمار في رأس المال البشري باعتباره أهم مصدر للميزة التنافسية.</a:t>
            </a:r>
            <a:endParaRPr lang="fr-FR" dirty="0">
              <a:latin typeface="Simplified Arabic" panose="02020603050405020304" pitchFamily="18" charset="-78"/>
              <a:cs typeface="Simplified Arabic" panose="02020603050405020304" pitchFamily="18" charset="-78"/>
            </a:endParaRPr>
          </a:p>
          <a:p>
            <a:pPr marL="0" indent="0" algn="just" rtl="1">
              <a:lnSpc>
                <a:spcPct val="120000"/>
              </a:lnSpc>
              <a:spcBef>
                <a:spcPts val="0"/>
              </a:spcBef>
              <a:buNone/>
            </a:pPr>
            <a:endParaRPr lang="fr-FR" dirty="0"/>
          </a:p>
        </p:txBody>
      </p:sp>
      <p:sp>
        <p:nvSpPr>
          <p:cNvPr id="4" name="Espace réservé du contenu 2"/>
          <p:cNvSpPr txBox="1">
            <a:spLocks/>
          </p:cNvSpPr>
          <p:nvPr/>
        </p:nvSpPr>
        <p:spPr>
          <a:xfrm>
            <a:off x="457200" y="3134073"/>
            <a:ext cx="8229600" cy="1080119"/>
          </a:xfrm>
          <a:prstGeom prst="rect">
            <a:avLst/>
          </a:prstGeom>
          <a:solidFill>
            <a:schemeClr val="bg1">
              <a:lumMod val="95000"/>
            </a:schemeClr>
          </a:solidFill>
          <a:ln>
            <a:solidFill>
              <a:schemeClr val="bg1">
                <a:lumMod val="50000"/>
              </a:schemeClr>
            </a:solidFill>
          </a:ln>
        </p:spPr>
        <p:txBody>
          <a:bodyPr vert="horz" lIns="91440" tIns="45720" rIns="91440" bIns="45720" rtlCol="0">
            <a:normAutofit fontScale="62500" lnSpcReduction="20000"/>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lvl="0" indent="0" algn="just" rtl="1">
              <a:lnSpc>
                <a:spcPct val="120000"/>
              </a:lnSpc>
              <a:spcBef>
                <a:spcPts val="0"/>
              </a:spcBef>
              <a:buNone/>
            </a:pPr>
            <a:r>
              <a:rPr lang="ar-SA" b="1" dirty="0">
                <a:latin typeface="Simplified Arabic" panose="02020603050405020304" pitchFamily="18" charset="-78"/>
                <a:cs typeface="Simplified Arabic" panose="02020603050405020304" pitchFamily="18" charset="-78"/>
              </a:rPr>
              <a:t>استراتيجية الموارد البشرية:</a:t>
            </a:r>
            <a:r>
              <a:rPr lang="ar-SA" dirty="0">
                <a:latin typeface="Simplified Arabic" panose="02020603050405020304" pitchFamily="18" charset="-78"/>
                <a:cs typeface="Simplified Arabic" panose="02020603050405020304" pitchFamily="18" charset="-78"/>
              </a:rPr>
              <a:t> هي خطة طويلة المدى تشتمل على ممارسات وسياسات تتعلق بكيفية التعامل مع المورد البشري في العمل، بحيث تتكامل وتتناسق هذه الاستراتيجية مع الاستراتيجية العامة للمنظمة، بهدف تحقيق رسالتها، غايتها وأهدافها في ظل متغيرات البيئة الداخلية </a:t>
            </a:r>
            <a:r>
              <a:rPr lang="ar-SA" dirty="0" smtClean="0">
                <a:latin typeface="Simplified Arabic" panose="02020603050405020304" pitchFamily="18" charset="-78"/>
                <a:cs typeface="Simplified Arabic" panose="02020603050405020304" pitchFamily="18" charset="-78"/>
              </a:rPr>
              <a:t>والخارجية.</a:t>
            </a:r>
            <a:endParaRPr lang="fr-FR" dirty="0">
              <a:latin typeface="Simplified Arabic" panose="02020603050405020304" pitchFamily="18" charset="-78"/>
              <a:cs typeface="Simplified Arabic" panose="02020603050405020304" pitchFamily="18" charset="-78"/>
            </a:endParaRPr>
          </a:p>
        </p:txBody>
      </p:sp>
      <p:sp>
        <p:nvSpPr>
          <p:cNvPr id="5" name="Espace réservé du contenu 2"/>
          <p:cNvSpPr txBox="1">
            <a:spLocks/>
          </p:cNvSpPr>
          <p:nvPr/>
        </p:nvSpPr>
        <p:spPr>
          <a:xfrm>
            <a:off x="457200" y="4628493"/>
            <a:ext cx="8229600" cy="1080120"/>
          </a:xfrm>
          <a:prstGeom prst="rect">
            <a:avLst/>
          </a:prstGeom>
          <a:solidFill>
            <a:schemeClr val="bg1">
              <a:lumMod val="95000"/>
            </a:schemeClr>
          </a:solidFill>
          <a:ln>
            <a:solidFill>
              <a:schemeClr val="bg1">
                <a:lumMod val="50000"/>
              </a:schemeClr>
            </a:solidFill>
          </a:ln>
        </p:spPr>
        <p:txBody>
          <a:bodyPr vert="horz" lIns="91440" tIns="45720" rIns="91440" bIns="45720" rtlCol="0">
            <a:normAutofit fontScale="62500" lnSpcReduction="20000"/>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lvl="0" indent="0" algn="just" rtl="1">
              <a:lnSpc>
                <a:spcPct val="120000"/>
              </a:lnSpc>
              <a:spcBef>
                <a:spcPts val="0"/>
              </a:spcBef>
              <a:buNone/>
            </a:pPr>
            <a:r>
              <a:rPr lang="ar-SA" b="1" dirty="0" smtClean="0">
                <a:latin typeface="Simplified Arabic" panose="02020603050405020304" pitchFamily="18" charset="-78"/>
                <a:cs typeface="Simplified Arabic" panose="02020603050405020304" pitchFamily="18" charset="-78"/>
              </a:rPr>
              <a:t>استراتيجية </a:t>
            </a:r>
            <a:r>
              <a:rPr lang="ar-SA" b="1" dirty="0">
                <a:latin typeface="Simplified Arabic" panose="02020603050405020304" pitchFamily="18" charset="-78"/>
                <a:cs typeface="Simplified Arabic" panose="02020603050405020304" pitchFamily="18" charset="-78"/>
              </a:rPr>
              <a:t>الموارد البشرية:</a:t>
            </a:r>
            <a:r>
              <a:rPr lang="ar-SA" dirty="0">
                <a:latin typeface="Simplified Arabic" panose="02020603050405020304" pitchFamily="18" charset="-78"/>
                <a:cs typeface="Simplified Arabic" panose="02020603050405020304" pitchFamily="18" charset="-78"/>
              </a:rPr>
              <a:t> هي استراتيجية خاصة بالوظائف الرئيسية لإدارة الموارد البشرية بالتوافق              مع استراتيجية المنظمة، وكذا الفرص والتهديدات الخارجية ونقاط القوة والضعف الداخلية، من أجل تمكين المنظمة من امتلاك مزايا تنافسية، وزيادة قدرتها على تحقيق النجاح والبقاء في بيئة أعمالها.</a:t>
            </a:r>
            <a:endParaRPr lang="fr-FR" dirty="0">
              <a:latin typeface="Simplified Arabic" panose="02020603050405020304" pitchFamily="18" charset="-78"/>
              <a:cs typeface="Simplified Arabic" panose="02020603050405020304" pitchFamily="18" charset="-78"/>
            </a:endParaRPr>
          </a:p>
        </p:txBody>
      </p:sp>
    </p:spTree>
    <p:extLst>
      <p:ext uri="{BB962C8B-B14F-4D97-AF65-F5344CB8AC3E}">
        <p14:creationId xmlns:p14="http://schemas.microsoft.com/office/powerpoint/2010/main" val="252544654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ln>
            <a:solidFill>
              <a:schemeClr val="bg1">
                <a:lumMod val="50000"/>
              </a:schemeClr>
            </a:solidFill>
          </a:ln>
        </p:spPr>
        <p:style>
          <a:lnRef idx="0">
            <a:scrgbClr r="0" g="0" b="0"/>
          </a:lnRef>
          <a:fillRef idx="1002">
            <a:schemeClr val="lt1"/>
          </a:fillRef>
          <a:effectRef idx="0">
            <a:scrgbClr r="0" g="0" b="0"/>
          </a:effectRef>
          <a:fontRef idx="major"/>
        </p:style>
        <p:txBody>
          <a:bodyPr>
            <a:normAutofit/>
          </a:bodyPr>
          <a:lstStyle/>
          <a:p>
            <a:r>
              <a:rPr lang="ar-SA" sz="3600" b="1" dirty="0">
                <a:ea typeface="Calibri" panose="020F0502020204030204" pitchFamily="34" charset="0"/>
                <a:cs typeface="Simplified Arabic" panose="02020603050405020304" pitchFamily="18" charset="-78"/>
              </a:rPr>
              <a:t>مكونات استراتيجية الموارد البشرية</a:t>
            </a:r>
            <a:endParaRPr lang="fr-FR" sz="3600" dirty="0"/>
          </a:p>
        </p:txBody>
      </p:sp>
      <p:sp>
        <p:nvSpPr>
          <p:cNvPr id="3" name="Espace réservé du contenu 2"/>
          <p:cNvSpPr>
            <a:spLocks noGrp="1"/>
          </p:cNvSpPr>
          <p:nvPr>
            <p:ph idx="1"/>
          </p:nvPr>
        </p:nvSpPr>
        <p:spPr>
          <a:xfrm>
            <a:off x="457200" y="1600201"/>
            <a:ext cx="8229600" cy="748679"/>
          </a:xfrm>
          <a:solidFill>
            <a:schemeClr val="bg1">
              <a:lumMod val="95000"/>
            </a:schemeClr>
          </a:solidFill>
          <a:ln>
            <a:solidFill>
              <a:schemeClr val="bg1">
                <a:lumMod val="50000"/>
              </a:schemeClr>
            </a:solidFill>
          </a:ln>
        </p:spPr>
        <p:txBody>
          <a:bodyPr>
            <a:normAutofit lnSpcReduction="10000"/>
          </a:bodyPr>
          <a:lstStyle/>
          <a:p>
            <a:pPr marL="0" indent="0" algn="just" rtl="1">
              <a:lnSpc>
                <a:spcPct val="110000"/>
              </a:lnSpc>
              <a:spcBef>
                <a:spcPts val="0"/>
              </a:spcBef>
              <a:buNone/>
            </a:pPr>
            <a:r>
              <a:rPr lang="ar-DZ" sz="2000" b="1" dirty="0">
                <a:latin typeface="Simplified Arabic" panose="02020603050405020304" pitchFamily="18" charset="-78"/>
                <a:cs typeface="Simplified Arabic" panose="02020603050405020304" pitchFamily="18" charset="-78"/>
              </a:rPr>
              <a:t>الرسالة:</a:t>
            </a:r>
            <a:r>
              <a:rPr lang="ar-DZ" sz="2000" dirty="0">
                <a:latin typeface="Simplified Arabic" panose="02020603050405020304" pitchFamily="18" charset="-78"/>
                <a:cs typeface="Simplified Arabic" panose="02020603050405020304" pitchFamily="18" charset="-78"/>
              </a:rPr>
              <a:t> هي ذلك الجزء من رسالة المنظمة المتعلق بالتعامل مع العنصر البشري، وتتمحور حول </a:t>
            </a:r>
            <a:r>
              <a:rPr lang="ar-SA" sz="2000" dirty="0">
                <a:latin typeface="Simplified Arabic" panose="02020603050405020304" pitchFamily="18" charset="-78"/>
                <a:cs typeface="Simplified Arabic" panose="02020603050405020304" pitchFamily="18" charset="-78"/>
              </a:rPr>
              <a:t>التأكيــد </a:t>
            </a:r>
            <a:r>
              <a:rPr lang="ar-SA" sz="2000" dirty="0" smtClean="0">
                <a:latin typeface="Simplified Arabic" panose="02020603050405020304" pitchFamily="18" charset="-78"/>
                <a:cs typeface="Simplified Arabic" panose="02020603050405020304" pitchFamily="18" charset="-78"/>
              </a:rPr>
              <a:t>على </a:t>
            </a:r>
            <a:r>
              <a:rPr lang="ar-SA" sz="2000" dirty="0">
                <a:latin typeface="Simplified Arabic" panose="02020603050405020304" pitchFamily="18" charset="-78"/>
                <a:cs typeface="Simplified Arabic" panose="02020603050405020304" pitchFamily="18" charset="-78"/>
              </a:rPr>
              <a:t>استغلال الطاقات والقدرات بأقصى قدر </a:t>
            </a:r>
            <a:r>
              <a:rPr lang="ar-SA" sz="2000" dirty="0" smtClean="0">
                <a:latin typeface="Simplified Arabic" panose="02020603050405020304" pitchFamily="18" charset="-78"/>
                <a:cs typeface="Simplified Arabic" panose="02020603050405020304" pitchFamily="18" charset="-78"/>
              </a:rPr>
              <a:t>ممكن</a:t>
            </a:r>
            <a:r>
              <a:rPr lang="ar-SA" sz="2000" dirty="0">
                <a:latin typeface="Simplified Arabic" panose="02020603050405020304" pitchFamily="18" charset="-78"/>
                <a:cs typeface="Simplified Arabic" panose="02020603050405020304" pitchFamily="18" charset="-78"/>
              </a:rPr>
              <a:t>.</a:t>
            </a:r>
            <a:endParaRPr lang="fr-FR" sz="2000" dirty="0">
              <a:latin typeface="Simplified Arabic" panose="02020603050405020304" pitchFamily="18" charset="-78"/>
              <a:cs typeface="Simplified Arabic" panose="02020603050405020304" pitchFamily="18" charset="-78"/>
            </a:endParaRPr>
          </a:p>
          <a:p>
            <a:pPr marL="0" lvl="0" indent="0" algn="just" rtl="1">
              <a:buNone/>
            </a:pPr>
            <a:endParaRPr lang="fr-FR" dirty="0"/>
          </a:p>
        </p:txBody>
      </p:sp>
      <p:sp>
        <p:nvSpPr>
          <p:cNvPr id="4" name="Espace réservé du contenu 2"/>
          <p:cNvSpPr txBox="1">
            <a:spLocks/>
          </p:cNvSpPr>
          <p:nvPr/>
        </p:nvSpPr>
        <p:spPr>
          <a:xfrm>
            <a:off x="452099" y="2531443"/>
            <a:ext cx="8229600" cy="753541"/>
          </a:xfrm>
          <a:prstGeom prst="rect">
            <a:avLst/>
          </a:prstGeom>
          <a:solidFill>
            <a:schemeClr val="bg1">
              <a:lumMod val="95000"/>
            </a:schemeClr>
          </a:solidFill>
          <a:ln>
            <a:solidFill>
              <a:schemeClr val="bg1">
                <a:lumMod val="50000"/>
              </a:schemeClr>
            </a:solidFill>
          </a:ln>
        </p:spPr>
        <p:txBody>
          <a:bodyPr vert="horz" lIns="91440" tIns="45720" rIns="91440" bIns="45720" rtlCol="0">
            <a:no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lvl="0" indent="0" algn="just" rtl="1">
              <a:spcBef>
                <a:spcPts val="0"/>
              </a:spcBef>
              <a:buNone/>
            </a:pPr>
            <a:r>
              <a:rPr lang="ar-DZ" sz="2000" b="1" dirty="0">
                <a:latin typeface="Simplified Arabic" panose="02020603050405020304" pitchFamily="18" charset="-78"/>
                <a:cs typeface="Simplified Arabic" panose="02020603050405020304" pitchFamily="18" charset="-78"/>
              </a:rPr>
              <a:t>الرؤية:</a:t>
            </a:r>
            <a:r>
              <a:rPr lang="ar-DZ" sz="2000" dirty="0">
                <a:latin typeface="Simplified Arabic" panose="02020603050405020304" pitchFamily="18" charset="-78"/>
                <a:cs typeface="Simplified Arabic" panose="02020603050405020304" pitchFamily="18" charset="-78"/>
              </a:rPr>
              <a:t> هي</a:t>
            </a:r>
            <a:r>
              <a:rPr lang="ar-SA" sz="2000" dirty="0">
                <a:latin typeface="Simplified Arabic" panose="02020603050405020304" pitchFamily="18" charset="-78"/>
                <a:cs typeface="Simplified Arabic" panose="02020603050405020304" pitchFamily="18" charset="-78"/>
              </a:rPr>
              <a:t> تصور لمستقبل المنظمة وما تطمح أن تكون عليه، وعادة ما تكون متضمنة في رسالة </a:t>
            </a:r>
            <a:r>
              <a:rPr lang="ar-SA" sz="2000" dirty="0" smtClean="0">
                <a:latin typeface="Simplified Arabic" panose="02020603050405020304" pitchFamily="18" charset="-78"/>
                <a:cs typeface="Simplified Arabic" panose="02020603050405020304" pitchFamily="18" charset="-78"/>
              </a:rPr>
              <a:t>المنظمة.</a:t>
            </a:r>
            <a:endParaRPr lang="fr-FR" sz="2000" dirty="0">
              <a:latin typeface="Simplified Arabic" panose="02020603050405020304" pitchFamily="18" charset="-78"/>
              <a:cs typeface="Simplified Arabic" panose="02020603050405020304" pitchFamily="18" charset="-78"/>
            </a:endParaRPr>
          </a:p>
        </p:txBody>
      </p:sp>
      <p:sp>
        <p:nvSpPr>
          <p:cNvPr id="5" name="Espace réservé du contenu 2"/>
          <p:cNvSpPr txBox="1">
            <a:spLocks/>
          </p:cNvSpPr>
          <p:nvPr/>
        </p:nvSpPr>
        <p:spPr>
          <a:xfrm>
            <a:off x="452099" y="3462685"/>
            <a:ext cx="8229600" cy="868551"/>
          </a:xfrm>
          <a:prstGeom prst="rect">
            <a:avLst/>
          </a:prstGeom>
          <a:solidFill>
            <a:schemeClr val="bg1">
              <a:lumMod val="95000"/>
            </a:schemeClr>
          </a:solidFill>
          <a:ln>
            <a:solidFill>
              <a:schemeClr val="bg1">
                <a:lumMod val="50000"/>
              </a:schemeClr>
            </a:solidFill>
          </a:ln>
        </p:spPr>
        <p:txBody>
          <a:bodyPr vert="horz" lIns="91440" tIns="45720" rIns="91440" bIns="45720" rtlCol="0">
            <a:no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lvl="0" indent="0" algn="just" rtl="1">
              <a:lnSpc>
                <a:spcPct val="120000"/>
              </a:lnSpc>
              <a:spcBef>
                <a:spcPts val="0"/>
              </a:spcBef>
              <a:buNone/>
            </a:pPr>
            <a:r>
              <a:rPr lang="ar-DZ" sz="2000" b="1" dirty="0">
                <a:latin typeface="Simplified Arabic" panose="02020603050405020304" pitchFamily="18" charset="-78"/>
                <a:cs typeface="Simplified Arabic" panose="02020603050405020304" pitchFamily="18" charset="-78"/>
              </a:rPr>
              <a:t>الأهداف:</a:t>
            </a:r>
            <a:r>
              <a:rPr lang="ar-DZ" sz="2000" dirty="0">
                <a:latin typeface="Simplified Arabic" panose="02020603050405020304" pitchFamily="18" charset="-78"/>
                <a:cs typeface="Simplified Arabic" panose="02020603050405020304" pitchFamily="18" charset="-78"/>
              </a:rPr>
              <a:t> يتم وضع الأهداف الاستراتيجية أو التشغيلية للموارد البشرية في ضوء الأهداف العامة للمنظمة.</a:t>
            </a:r>
            <a:endParaRPr lang="fr-FR" sz="2000" dirty="0">
              <a:latin typeface="Simplified Arabic" panose="02020603050405020304" pitchFamily="18" charset="-78"/>
              <a:cs typeface="Simplified Arabic" panose="02020603050405020304" pitchFamily="18" charset="-78"/>
            </a:endParaRPr>
          </a:p>
        </p:txBody>
      </p:sp>
      <p:sp>
        <p:nvSpPr>
          <p:cNvPr id="6" name="Espace réservé du contenu 2"/>
          <p:cNvSpPr txBox="1">
            <a:spLocks/>
          </p:cNvSpPr>
          <p:nvPr/>
        </p:nvSpPr>
        <p:spPr>
          <a:xfrm>
            <a:off x="452099" y="5560459"/>
            <a:ext cx="8229600" cy="532837"/>
          </a:xfrm>
          <a:prstGeom prst="rect">
            <a:avLst/>
          </a:prstGeom>
          <a:solidFill>
            <a:schemeClr val="bg1">
              <a:lumMod val="95000"/>
            </a:schemeClr>
          </a:solidFill>
          <a:ln>
            <a:solidFill>
              <a:schemeClr val="bg1">
                <a:lumMod val="50000"/>
              </a:schemeClr>
            </a:solidFill>
          </a:ln>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lvl="0" indent="0" algn="just" rtl="1">
              <a:spcBef>
                <a:spcPts val="0"/>
              </a:spcBef>
              <a:buNone/>
            </a:pPr>
            <a:r>
              <a:rPr lang="ar-DZ" sz="2000" b="1" dirty="0">
                <a:latin typeface="Simplified Arabic" panose="02020603050405020304" pitchFamily="18" charset="-78"/>
                <a:cs typeface="Simplified Arabic" panose="02020603050405020304" pitchFamily="18" charset="-78"/>
              </a:rPr>
              <a:t>معايير المتابعة والتقييم</a:t>
            </a:r>
            <a:r>
              <a:rPr lang="ar-DZ" sz="2000" dirty="0">
                <a:latin typeface="Simplified Arabic" panose="02020603050405020304" pitchFamily="18" charset="-78"/>
                <a:cs typeface="Simplified Arabic" panose="02020603050405020304" pitchFamily="18" charset="-78"/>
              </a:rPr>
              <a:t>: والتي تعتمد عليها الإدارة في </a:t>
            </a:r>
            <a:r>
              <a:rPr lang="ar-SA" sz="2000" dirty="0">
                <a:latin typeface="Simplified Arabic" panose="02020603050405020304" pitchFamily="18" charset="-78"/>
                <a:cs typeface="Simplified Arabic" panose="02020603050405020304" pitchFamily="18" charset="-78"/>
              </a:rPr>
              <a:t>متابعة تنفيذ الاستراتيجية وتقييم نتائجه.</a:t>
            </a:r>
            <a:endParaRPr lang="fr-FR" sz="2000" dirty="0">
              <a:latin typeface="Simplified Arabic" panose="02020603050405020304" pitchFamily="18" charset="-78"/>
              <a:cs typeface="Simplified Arabic" panose="02020603050405020304" pitchFamily="18" charset="-78"/>
            </a:endParaRPr>
          </a:p>
        </p:txBody>
      </p:sp>
      <p:sp>
        <p:nvSpPr>
          <p:cNvPr id="7" name="Espace réservé du contenu 2"/>
          <p:cNvSpPr txBox="1">
            <a:spLocks/>
          </p:cNvSpPr>
          <p:nvPr/>
        </p:nvSpPr>
        <p:spPr>
          <a:xfrm>
            <a:off x="452099" y="4508937"/>
            <a:ext cx="8229600" cy="873820"/>
          </a:xfrm>
          <a:prstGeom prst="rect">
            <a:avLst/>
          </a:prstGeom>
          <a:solidFill>
            <a:schemeClr val="bg1">
              <a:lumMod val="95000"/>
            </a:schemeClr>
          </a:solidFill>
          <a:ln>
            <a:solidFill>
              <a:schemeClr val="bg1">
                <a:lumMod val="50000"/>
              </a:schemeClr>
            </a:solidFill>
          </a:ln>
        </p:spPr>
        <p:txBody>
          <a:bodyPr vert="horz" lIns="91440" tIns="45720" rIns="91440" bIns="45720" rtlCol="0">
            <a:normAutofit fontScale="62500" lnSpcReduction="20000"/>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lvl="0" indent="0" algn="just" rtl="1">
              <a:lnSpc>
                <a:spcPct val="120000"/>
              </a:lnSpc>
              <a:spcBef>
                <a:spcPts val="0"/>
              </a:spcBef>
              <a:buNone/>
            </a:pPr>
            <a:r>
              <a:rPr lang="ar-DZ" b="1" dirty="0">
                <a:latin typeface="Simplified Arabic" panose="02020603050405020304" pitchFamily="18" charset="-78"/>
                <a:cs typeface="Simplified Arabic" panose="02020603050405020304" pitchFamily="18" charset="-78"/>
              </a:rPr>
              <a:t>الخطط الاستراتيجية:</a:t>
            </a:r>
            <a:r>
              <a:rPr lang="ar-DZ" dirty="0">
                <a:latin typeface="Simplified Arabic" panose="02020603050405020304" pitchFamily="18" charset="-78"/>
                <a:cs typeface="Simplified Arabic" panose="02020603050405020304" pitchFamily="18" charset="-78"/>
              </a:rPr>
              <a:t> والتي يعتمد عليها في الحصول على الموارد اللازمة وسد الفجوات في المتاح منها للوصول بالأداء في مجالات الموارد البشرية إلى المستويات المحققة للأهداف والغايات.</a:t>
            </a:r>
            <a:endParaRPr lang="fr-FR" dirty="0">
              <a:latin typeface="Simplified Arabic" panose="02020603050405020304" pitchFamily="18" charset="-78"/>
              <a:cs typeface="Simplified Arabic" panose="02020603050405020304" pitchFamily="18" charset="-78"/>
            </a:endParaRPr>
          </a:p>
        </p:txBody>
      </p:sp>
    </p:spTree>
    <p:extLst>
      <p:ext uri="{BB962C8B-B14F-4D97-AF65-F5344CB8AC3E}">
        <p14:creationId xmlns:p14="http://schemas.microsoft.com/office/powerpoint/2010/main" val="66769672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755576" y="361665"/>
            <a:ext cx="6912768" cy="839142"/>
          </a:xfrm>
          <a:ln>
            <a:solidFill>
              <a:schemeClr val="bg1">
                <a:lumMod val="50000"/>
              </a:schemeClr>
            </a:solidFill>
          </a:ln>
        </p:spPr>
        <p:style>
          <a:lnRef idx="0">
            <a:scrgbClr r="0" g="0" b="0"/>
          </a:lnRef>
          <a:fillRef idx="1002">
            <a:schemeClr val="lt1"/>
          </a:fillRef>
          <a:effectRef idx="0">
            <a:scrgbClr r="0" g="0" b="0"/>
          </a:effectRef>
          <a:fontRef idx="major"/>
        </p:style>
        <p:txBody>
          <a:bodyPr>
            <a:noAutofit/>
          </a:bodyPr>
          <a:lstStyle/>
          <a:p>
            <a:r>
              <a:rPr lang="ar-DZ" sz="3600" b="1" dirty="0"/>
              <a:t>مراحل تكوين </a:t>
            </a:r>
            <a:r>
              <a:rPr lang="ar-SA" sz="3600" b="1" dirty="0"/>
              <a:t>استراتيجية الموارد البشرية</a:t>
            </a:r>
            <a:endParaRPr lang="fr-FR" sz="3600" dirty="0"/>
          </a:p>
        </p:txBody>
      </p:sp>
      <p:sp>
        <p:nvSpPr>
          <p:cNvPr id="3" name="Espace réservé du contenu 2"/>
          <p:cNvSpPr>
            <a:spLocks noGrp="1"/>
          </p:cNvSpPr>
          <p:nvPr>
            <p:ph idx="1"/>
          </p:nvPr>
        </p:nvSpPr>
        <p:spPr>
          <a:xfrm>
            <a:off x="1835696" y="1695637"/>
            <a:ext cx="5020072" cy="532655"/>
          </a:xfrm>
          <a:solidFill>
            <a:schemeClr val="bg1">
              <a:lumMod val="95000"/>
            </a:schemeClr>
          </a:solidFill>
          <a:ln>
            <a:solidFill>
              <a:schemeClr val="bg1">
                <a:lumMod val="50000"/>
              </a:schemeClr>
            </a:solidFill>
          </a:ln>
        </p:spPr>
        <p:txBody>
          <a:bodyPr>
            <a:normAutofit/>
          </a:bodyPr>
          <a:lstStyle/>
          <a:p>
            <a:pPr marL="0" lvl="0" indent="0" algn="just" rtl="1">
              <a:spcBef>
                <a:spcPts val="0"/>
              </a:spcBef>
              <a:buNone/>
            </a:pPr>
            <a:r>
              <a:rPr lang="ar-SA" sz="2000" dirty="0">
                <a:latin typeface="Simplified Arabic" panose="02020603050405020304" pitchFamily="18" charset="-78"/>
                <a:cs typeface="Simplified Arabic" panose="02020603050405020304" pitchFamily="18" charset="-78"/>
              </a:rPr>
              <a:t>دراسة وتحديد متطلبات رسالة </a:t>
            </a:r>
            <a:r>
              <a:rPr lang="ar-SA" sz="2000" dirty="0" smtClean="0">
                <a:latin typeface="Simplified Arabic" panose="02020603050405020304" pitchFamily="18" charset="-78"/>
                <a:cs typeface="Simplified Arabic" panose="02020603050405020304" pitchFamily="18" charset="-78"/>
              </a:rPr>
              <a:t>المنظمة</a:t>
            </a:r>
            <a:r>
              <a:rPr lang="ar-SA" sz="2000" dirty="0">
                <a:latin typeface="Simplified Arabic" panose="02020603050405020304" pitchFamily="18" charset="-78"/>
                <a:cs typeface="Simplified Arabic" panose="02020603050405020304" pitchFamily="18" charset="-78"/>
              </a:rPr>
              <a:t>.</a:t>
            </a:r>
            <a:endParaRPr lang="fr-FR" sz="2000" dirty="0">
              <a:latin typeface="Simplified Arabic" panose="02020603050405020304" pitchFamily="18" charset="-78"/>
              <a:cs typeface="Simplified Arabic" panose="02020603050405020304" pitchFamily="18" charset="-78"/>
            </a:endParaRPr>
          </a:p>
          <a:p>
            <a:pPr marL="0" indent="0" algn="just" rtl="1">
              <a:buNone/>
            </a:pPr>
            <a:endParaRPr lang="fr-FR" dirty="0"/>
          </a:p>
        </p:txBody>
      </p:sp>
      <p:sp>
        <p:nvSpPr>
          <p:cNvPr id="4" name="Espace réservé du contenu 2"/>
          <p:cNvSpPr txBox="1">
            <a:spLocks/>
          </p:cNvSpPr>
          <p:nvPr/>
        </p:nvSpPr>
        <p:spPr>
          <a:xfrm>
            <a:off x="1835696" y="2415011"/>
            <a:ext cx="5020072" cy="504674"/>
          </a:xfrm>
          <a:prstGeom prst="rect">
            <a:avLst/>
          </a:prstGeom>
          <a:solidFill>
            <a:schemeClr val="bg1">
              <a:lumMod val="95000"/>
            </a:schemeClr>
          </a:solidFill>
          <a:ln>
            <a:solidFill>
              <a:schemeClr val="bg1">
                <a:lumMod val="50000"/>
              </a:schemeClr>
            </a:solidFill>
          </a:ln>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lvl="0" indent="0" algn="just" rtl="1">
              <a:spcBef>
                <a:spcPts val="0"/>
              </a:spcBef>
              <a:buNone/>
            </a:pPr>
            <a:r>
              <a:rPr lang="ar-DZ" sz="2000" dirty="0" smtClean="0">
                <a:latin typeface="Simplified Arabic" panose="02020603050405020304" pitchFamily="18" charset="-78"/>
                <a:cs typeface="Simplified Arabic" panose="02020603050405020304" pitchFamily="18" charset="-78"/>
              </a:rPr>
              <a:t>تحليل البيئتين الداخلية والخارجية</a:t>
            </a:r>
            <a:r>
              <a:rPr lang="ar-SA" sz="2000" dirty="0">
                <a:latin typeface="Simplified Arabic" panose="02020603050405020304" pitchFamily="18" charset="-78"/>
                <a:cs typeface="Simplified Arabic" panose="02020603050405020304" pitchFamily="18" charset="-78"/>
              </a:rPr>
              <a:t>.</a:t>
            </a:r>
            <a:endParaRPr lang="fr-FR" sz="2000" dirty="0">
              <a:latin typeface="Simplified Arabic" panose="02020603050405020304" pitchFamily="18" charset="-78"/>
              <a:cs typeface="Simplified Arabic" panose="02020603050405020304" pitchFamily="18" charset="-78"/>
            </a:endParaRPr>
          </a:p>
          <a:p>
            <a:pPr marL="0" indent="0" algn="just" rtl="1">
              <a:buFont typeface="Arial" pitchFamily="34" charset="0"/>
              <a:buNone/>
            </a:pPr>
            <a:endParaRPr lang="fr-FR" sz="2000" dirty="0">
              <a:latin typeface="Simplified Arabic" panose="02020603050405020304" pitchFamily="18" charset="-78"/>
              <a:cs typeface="Simplified Arabic" panose="02020603050405020304" pitchFamily="18" charset="-78"/>
            </a:endParaRPr>
          </a:p>
        </p:txBody>
      </p:sp>
      <p:sp>
        <p:nvSpPr>
          <p:cNvPr id="5" name="Espace réservé du contenu 2"/>
          <p:cNvSpPr txBox="1">
            <a:spLocks/>
          </p:cNvSpPr>
          <p:nvPr/>
        </p:nvSpPr>
        <p:spPr>
          <a:xfrm>
            <a:off x="1835696" y="3118867"/>
            <a:ext cx="5020071" cy="532655"/>
          </a:xfrm>
          <a:prstGeom prst="rect">
            <a:avLst/>
          </a:prstGeom>
          <a:solidFill>
            <a:schemeClr val="bg1">
              <a:lumMod val="95000"/>
            </a:schemeClr>
          </a:solidFill>
          <a:ln>
            <a:solidFill>
              <a:schemeClr val="bg1">
                <a:lumMod val="50000"/>
              </a:schemeClr>
            </a:solidFill>
          </a:ln>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lvl="0" indent="0" algn="just" rtl="1">
              <a:spcBef>
                <a:spcPts val="0"/>
              </a:spcBef>
              <a:buNone/>
            </a:pPr>
            <a:r>
              <a:rPr lang="ar-SA" sz="2000" dirty="0">
                <a:latin typeface="Simplified Arabic" panose="02020603050405020304" pitchFamily="18" charset="-78"/>
                <a:cs typeface="Simplified Arabic" panose="02020603050405020304" pitchFamily="18" charset="-78"/>
              </a:rPr>
              <a:t>تحديد التوجهات الاستراتيجية للموارد </a:t>
            </a:r>
            <a:r>
              <a:rPr lang="ar-SA" sz="2000" dirty="0" smtClean="0">
                <a:latin typeface="Simplified Arabic" panose="02020603050405020304" pitchFamily="18" charset="-78"/>
                <a:cs typeface="Simplified Arabic" panose="02020603050405020304" pitchFamily="18" charset="-78"/>
              </a:rPr>
              <a:t>البشرية</a:t>
            </a:r>
            <a:r>
              <a:rPr lang="ar-SA" sz="2000" dirty="0">
                <a:latin typeface="Simplified Arabic" panose="02020603050405020304" pitchFamily="18" charset="-78"/>
                <a:cs typeface="Simplified Arabic" panose="02020603050405020304" pitchFamily="18" charset="-78"/>
              </a:rPr>
              <a:t>.</a:t>
            </a:r>
            <a:endParaRPr lang="fr-FR" sz="2000" dirty="0">
              <a:latin typeface="Simplified Arabic" panose="02020603050405020304" pitchFamily="18" charset="-78"/>
              <a:cs typeface="Simplified Arabic" panose="02020603050405020304" pitchFamily="18" charset="-78"/>
            </a:endParaRPr>
          </a:p>
          <a:p>
            <a:pPr marL="0" indent="0" algn="just" rtl="1">
              <a:buNone/>
            </a:pPr>
            <a:endParaRPr lang="fr-FR" dirty="0"/>
          </a:p>
        </p:txBody>
      </p:sp>
      <p:sp>
        <p:nvSpPr>
          <p:cNvPr id="6" name="Espace réservé du contenu 2"/>
          <p:cNvSpPr txBox="1">
            <a:spLocks/>
          </p:cNvSpPr>
          <p:nvPr/>
        </p:nvSpPr>
        <p:spPr>
          <a:xfrm>
            <a:off x="1835695" y="3850704"/>
            <a:ext cx="5020071" cy="532655"/>
          </a:xfrm>
          <a:prstGeom prst="rect">
            <a:avLst/>
          </a:prstGeom>
          <a:solidFill>
            <a:schemeClr val="bg1">
              <a:lumMod val="95000"/>
            </a:schemeClr>
          </a:solidFill>
          <a:ln>
            <a:solidFill>
              <a:schemeClr val="bg1">
                <a:lumMod val="50000"/>
              </a:schemeClr>
            </a:solidFill>
          </a:ln>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lvl="0" indent="0" algn="just" rtl="1">
              <a:lnSpc>
                <a:spcPct val="110000"/>
              </a:lnSpc>
              <a:spcBef>
                <a:spcPts val="0"/>
              </a:spcBef>
              <a:buNone/>
            </a:pPr>
            <a:r>
              <a:rPr lang="ar-SA" sz="2000" dirty="0">
                <a:latin typeface="Simplified Arabic" panose="02020603050405020304" pitchFamily="18" charset="-78"/>
                <a:cs typeface="Simplified Arabic" panose="02020603050405020304" pitchFamily="18" charset="-78"/>
              </a:rPr>
              <a:t>تحديد الأهداف الاستراتيجية في مجال الموارد </a:t>
            </a:r>
            <a:r>
              <a:rPr lang="ar-SA" sz="2000" dirty="0" smtClean="0">
                <a:latin typeface="Simplified Arabic" panose="02020603050405020304" pitchFamily="18" charset="-78"/>
                <a:cs typeface="Simplified Arabic" panose="02020603050405020304" pitchFamily="18" charset="-78"/>
              </a:rPr>
              <a:t>البشرية</a:t>
            </a:r>
            <a:r>
              <a:rPr lang="ar-SA" sz="2000" dirty="0">
                <a:latin typeface="Simplified Arabic" panose="02020603050405020304" pitchFamily="18" charset="-78"/>
                <a:cs typeface="Simplified Arabic" panose="02020603050405020304" pitchFamily="18" charset="-78"/>
              </a:rPr>
              <a:t>.</a:t>
            </a:r>
            <a:endParaRPr lang="fr-FR" sz="2000" dirty="0">
              <a:latin typeface="Simplified Arabic" panose="02020603050405020304" pitchFamily="18" charset="-78"/>
              <a:cs typeface="Simplified Arabic" panose="02020603050405020304" pitchFamily="18" charset="-78"/>
            </a:endParaRPr>
          </a:p>
          <a:p>
            <a:pPr marL="0" indent="0" algn="just" rtl="1">
              <a:buNone/>
            </a:pPr>
            <a:endParaRPr lang="fr-FR" dirty="0"/>
          </a:p>
        </p:txBody>
      </p:sp>
      <p:sp>
        <p:nvSpPr>
          <p:cNvPr id="7" name="Espace réservé du contenu 2"/>
          <p:cNvSpPr txBox="1">
            <a:spLocks/>
          </p:cNvSpPr>
          <p:nvPr/>
        </p:nvSpPr>
        <p:spPr>
          <a:xfrm>
            <a:off x="1835695" y="4574232"/>
            <a:ext cx="5020071" cy="532655"/>
          </a:xfrm>
          <a:prstGeom prst="rect">
            <a:avLst/>
          </a:prstGeom>
          <a:solidFill>
            <a:schemeClr val="bg1">
              <a:lumMod val="95000"/>
            </a:schemeClr>
          </a:solidFill>
          <a:ln>
            <a:solidFill>
              <a:schemeClr val="bg1">
                <a:lumMod val="50000"/>
              </a:schemeClr>
            </a:solidFill>
          </a:ln>
        </p:spPr>
        <p:txBody>
          <a:bodyPr vert="horz" lIns="91440" tIns="45720" rIns="91440" bIns="45720" rtlCol="0">
            <a:normAutofit fontScale="92500"/>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lvl="0" indent="0" algn="just" rtl="1">
              <a:spcBef>
                <a:spcPts val="0"/>
              </a:spcBef>
              <a:buNone/>
            </a:pPr>
            <a:r>
              <a:rPr lang="ar-SA" sz="2000" dirty="0">
                <a:latin typeface="Simplified Arabic" panose="02020603050405020304" pitchFamily="18" charset="-78"/>
                <a:cs typeface="Simplified Arabic" panose="02020603050405020304" pitchFamily="18" charset="-78"/>
              </a:rPr>
              <a:t>صياغة وتكوين </a:t>
            </a:r>
            <a:r>
              <a:rPr lang="ar-SA" sz="2000" dirty="0" smtClean="0">
                <a:latin typeface="Simplified Arabic" panose="02020603050405020304" pitchFamily="18" charset="-78"/>
                <a:cs typeface="Simplified Arabic" panose="02020603050405020304" pitchFamily="18" charset="-78"/>
              </a:rPr>
              <a:t>الاستراتيجيات</a:t>
            </a:r>
            <a:r>
              <a:rPr lang="ar-DZ" sz="2000" dirty="0" smtClean="0">
                <a:latin typeface="Simplified Arabic" panose="02020603050405020304" pitchFamily="18" charset="-78"/>
                <a:cs typeface="Simplified Arabic" panose="02020603050405020304" pitchFamily="18" charset="-78"/>
              </a:rPr>
              <a:t> </a:t>
            </a:r>
            <a:r>
              <a:rPr lang="ar-SA" sz="2000" dirty="0" smtClean="0">
                <a:latin typeface="Simplified Arabic" panose="02020603050405020304" pitchFamily="18" charset="-78"/>
                <a:cs typeface="Simplified Arabic" panose="02020603050405020304" pitchFamily="18" charset="-78"/>
              </a:rPr>
              <a:t>في </a:t>
            </a:r>
            <a:r>
              <a:rPr lang="ar-SA" sz="2000" dirty="0">
                <a:latin typeface="Simplified Arabic" panose="02020603050405020304" pitchFamily="18" charset="-78"/>
                <a:cs typeface="Simplified Arabic" panose="02020603050405020304" pitchFamily="18" charset="-78"/>
              </a:rPr>
              <a:t>إطار الخطة العامة </a:t>
            </a:r>
            <a:r>
              <a:rPr lang="ar-SA" sz="2000" dirty="0" smtClean="0">
                <a:latin typeface="Simplified Arabic" panose="02020603050405020304" pitchFamily="18" charset="-78"/>
                <a:cs typeface="Simplified Arabic" panose="02020603050405020304" pitchFamily="18" charset="-78"/>
              </a:rPr>
              <a:t>للمنظمة</a:t>
            </a:r>
            <a:r>
              <a:rPr lang="ar-SA" sz="2000" dirty="0">
                <a:latin typeface="Simplified Arabic" panose="02020603050405020304" pitchFamily="18" charset="-78"/>
                <a:cs typeface="Simplified Arabic" panose="02020603050405020304" pitchFamily="18" charset="-78"/>
              </a:rPr>
              <a:t>.</a:t>
            </a:r>
            <a:endParaRPr lang="fr-FR" sz="2000" dirty="0">
              <a:latin typeface="Simplified Arabic" panose="02020603050405020304" pitchFamily="18" charset="-78"/>
              <a:cs typeface="Simplified Arabic" panose="02020603050405020304" pitchFamily="18" charset="-78"/>
            </a:endParaRPr>
          </a:p>
          <a:p>
            <a:pPr marL="0" indent="0" algn="just" rtl="1">
              <a:buNone/>
            </a:pPr>
            <a:endParaRPr lang="fr-FR" dirty="0"/>
          </a:p>
        </p:txBody>
      </p:sp>
      <p:sp>
        <p:nvSpPr>
          <p:cNvPr id="8" name="Espace réservé du contenu 2"/>
          <p:cNvSpPr txBox="1">
            <a:spLocks/>
          </p:cNvSpPr>
          <p:nvPr/>
        </p:nvSpPr>
        <p:spPr>
          <a:xfrm>
            <a:off x="1835695" y="5297760"/>
            <a:ext cx="5020072" cy="435496"/>
          </a:xfrm>
          <a:prstGeom prst="rect">
            <a:avLst/>
          </a:prstGeom>
          <a:solidFill>
            <a:schemeClr val="bg1">
              <a:lumMod val="95000"/>
            </a:schemeClr>
          </a:solidFill>
          <a:ln>
            <a:solidFill>
              <a:schemeClr val="bg1">
                <a:lumMod val="50000"/>
              </a:schemeClr>
            </a:solidFill>
          </a:ln>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lvl="0" indent="0" algn="just" rtl="1">
              <a:buNone/>
            </a:pPr>
            <a:r>
              <a:rPr lang="ar-SA" sz="2000" dirty="0"/>
              <a:t>تنفيذ </a:t>
            </a:r>
            <a:r>
              <a:rPr lang="ar-SA" sz="2000" dirty="0" smtClean="0"/>
              <a:t>الاستراتيجية</a:t>
            </a:r>
            <a:r>
              <a:rPr lang="ar-SA" sz="2000" dirty="0" smtClean="0">
                <a:latin typeface="Simplified Arabic" panose="02020603050405020304" pitchFamily="18" charset="-78"/>
                <a:cs typeface="Simplified Arabic" panose="02020603050405020304" pitchFamily="18" charset="-78"/>
              </a:rPr>
              <a:t>.</a:t>
            </a:r>
            <a:endParaRPr lang="fr-FR" sz="2000" dirty="0">
              <a:latin typeface="Simplified Arabic" panose="02020603050405020304" pitchFamily="18" charset="-78"/>
              <a:cs typeface="Simplified Arabic" panose="02020603050405020304" pitchFamily="18" charset="-78"/>
            </a:endParaRPr>
          </a:p>
          <a:p>
            <a:pPr marL="0" indent="0" algn="just" rtl="1">
              <a:buNone/>
            </a:pPr>
            <a:endParaRPr lang="fr-FR" dirty="0"/>
          </a:p>
        </p:txBody>
      </p:sp>
      <p:sp>
        <p:nvSpPr>
          <p:cNvPr id="9" name="Espace réservé du contenu 2"/>
          <p:cNvSpPr txBox="1">
            <a:spLocks/>
          </p:cNvSpPr>
          <p:nvPr/>
        </p:nvSpPr>
        <p:spPr>
          <a:xfrm>
            <a:off x="1835694" y="5924129"/>
            <a:ext cx="5020072" cy="532655"/>
          </a:xfrm>
          <a:prstGeom prst="rect">
            <a:avLst/>
          </a:prstGeom>
          <a:solidFill>
            <a:schemeClr val="bg1">
              <a:lumMod val="95000"/>
            </a:schemeClr>
          </a:solidFill>
          <a:ln>
            <a:solidFill>
              <a:schemeClr val="bg1">
                <a:lumMod val="50000"/>
              </a:schemeClr>
            </a:solidFill>
          </a:ln>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lvl="0" indent="0" algn="just" rtl="1">
              <a:spcBef>
                <a:spcPts val="0"/>
              </a:spcBef>
              <a:buNone/>
            </a:pPr>
            <a:r>
              <a:rPr lang="ar-SA" sz="2000" dirty="0">
                <a:latin typeface="Simplified Arabic" panose="02020603050405020304" pitchFamily="18" charset="-78"/>
                <a:cs typeface="Simplified Arabic" panose="02020603050405020304" pitchFamily="18" charset="-78"/>
              </a:rPr>
              <a:t>متابعة تنفيذ الاستراتيجية وتقييم </a:t>
            </a:r>
            <a:r>
              <a:rPr lang="ar-SA" sz="2000" dirty="0" smtClean="0">
                <a:latin typeface="Simplified Arabic" panose="02020603050405020304" pitchFamily="18" charset="-78"/>
                <a:cs typeface="Simplified Arabic" panose="02020603050405020304" pitchFamily="18" charset="-78"/>
              </a:rPr>
              <a:t>نتائجها</a:t>
            </a:r>
            <a:r>
              <a:rPr lang="ar-SA" sz="2000" dirty="0">
                <a:latin typeface="Simplified Arabic" panose="02020603050405020304" pitchFamily="18" charset="-78"/>
                <a:cs typeface="Simplified Arabic" panose="02020603050405020304" pitchFamily="18" charset="-78"/>
              </a:rPr>
              <a:t>.</a:t>
            </a:r>
            <a:endParaRPr lang="fr-FR" sz="2000" dirty="0">
              <a:latin typeface="Simplified Arabic" panose="02020603050405020304" pitchFamily="18" charset="-78"/>
              <a:cs typeface="Simplified Arabic" panose="02020603050405020304" pitchFamily="18" charset="-78"/>
            </a:endParaRPr>
          </a:p>
          <a:p>
            <a:pPr marL="0" indent="0" algn="just" rtl="1">
              <a:buNone/>
            </a:pPr>
            <a:endParaRPr lang="fr-FR" dirty="0"/>
          </a:p>
        </p:txBody>
      </p:sp>
    </p:spTree>
    <p:extLst>
      <p:ext uri="{BB962C8B-B14F-4D97-AF65-F5344CB8AC3E}">
        <p14:creationId xmlns:p14="http://schemas.microsoft.com/office/powerpoint/2010/main" val="237236068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994122"/>
          </a:xfrm>
          <a:ln>
            <a:solidFill>
              <a:schemeClr val="bg1">
                <a:lumMod val="50000"/>
              </a:schemeClr>
            </a:solidFill>
          </a:ln>
        </p:spPr>
        <p:style>
          <a:lnRef idx="0">
            <a:scrgbClr r="0" g="0" b="0"/>
          </a:lnRef>
          <a:fillRef idx="1002">
            <a:schemeClr val="lt1"/>
          </a:fillRef>
          <a:effectRef idx="0">
            <a:scrgbClr r="0" g="0" b="0"/>
          </a:effectRef>
          <a:fontRef idx="major"/>
        </p:style>
        <p:txBody>
          <a:bodyPr>
            <a:normAutofit/>
          </a:bodyPr>
          <a:lstStyle/>
          <a:p>
            <a:r>
              <a:rPr lang="ar-SA" sz="3600" b="1" dirty="0"/>
              <a:t>الاستراتيجيات الفرعية لإدارة الموارد البشرية</a:t>
            </a:r>
            <a:endParaRPr lang="fr-FR" sz="3600" dirty="0"/>
          </a:p>
        </p:txBody>
      </p:sp>
      <p:sp>
        <p:nvSpPr>
          <p:cNvPr id="3" name="Espace réservé du contenu 2"/>
          <p:cNvSpPr>
            <a:spLocks noGrp="1"/>
          </p:cNvSpPr>
          <p:nvPr>
            <p:ph idx="1"/>
          </p:nvPr>
        </p:nvSpPr>
        <p:spPr>
          <a:xfrm>
            <a:off x="457200" y="1586265"/>
            <a:ext cx="8229600" cy="1036711"/>
          </a:xfrm>
          <a:solidFill>
            <a:schemeClr val="bg1">
              <a:lumMod val="95000"/>
            </a:schemeClr>
          </a:solidFill>
          <a:ln>
            <a:solidFill>
              <a:schemeClr val="bg1">
                <a:lumMod val="50000"/>
              </a:schemeClr>
            </a:solidFill>
          </a:ln>
        </p:spPr>
        <p:txBody>
          <a:bodyPr>
            <a:noAutofit/>
          </a:bodyPr>
          <a:lstStyle/>
          <a:p>
            <a:pPr marL="0" lvl="0" indent="0" algn="just" rtl="1">
              <a:lnSpc>
                <a:spcPct val="120000"/>
              </a:lnSpc>
              <a:spcBef>
                <a:spcPts val="0"/>
              </a:spcBef>
              <a:buNone/>
            </a:pPr>
            <a:r>
              <a:rPr lang="ar-SA" sz="1800" b="1" dirty="0">
                <a:latin typeface="Simplified Arabic" panose="02020603050405020304" pitchFamily="18" charset="-78"/>
                <a:cs typeface="Simplified Arabic" panose="02020603050405020304" pitchFamily="18" charset="-78"/>
              </a:rPr>
              <a:t>استراتيجية تحليل الوظيفة: </a:t>
            </a:r>
            <a:r>
              <a:rPr lang="ar-SA" sz="1800" dirty="0" smtClean="0">
                <a:latin typeface="Simplified Arabic" panose="02020603050405020304" pitchFamily="18" charset="-78"/>
                <a:cs typeface="Simplified Arabic" panose="02020603050405020304" pitchFamily="18" charset="-78"/>
              </a:rPr>
              <a:t>تتضمن </a:t>
            </a:r>
            <a:r>
              <a:rPr lang="ar-DZ" sz="1800" dirty="0" smtClean="0">
                <a:latin typeface="Simplified Arabic" panose="02020603050405020304" pitchFamily="18" charset="-78"/>
                <a:cs typeface="Simplified Arabic" panose="02020603050405020304" pitchFamily="18" charset="-78"/>
              </a:rPr>
              <a:t>هذه الاستراتيجية </a:t>
            </a:r>
            <a:r>
              <a:rPr lang="ar-SA" sz="1800" dirty="0" smtClean="0">
                <a:latin typeface="Simplified Arabic" panose="02020603050405020304" pitchFamily="18" charset="-78"/>
                <a:cs typeface="Simplified Arabic" panose="02020603050405020304" pitchFamily="18" charset="-78"/>
              </a:rPr>
              <a:t>أساليب </a:t>
            </a:r>
            <a:r>
              <a:rPr lang="ar-DZ" sz="1800" dirty="0" smtClean="0">
                <a:latin typeface="Simplified Arabic" panose="02020603050405020304" pitchFamily="18" charset="-78"/>
                <a:cs typeface="Simplified Arabic" panose="02020603050405020304" pitchFamily="18" charset="-78"/>
              </a:rPr>
              <a:t>وإجراءات </a:t>
            </a:r>
            <a:r>
              <a:rPr lang="ar-SA" sz="1800" dirty="0" smtClean="0">
                <a:latin typeface="Simplified Arabic" panose="02020603050405020304" pitchFamily="18" charset="-78"/>
                <a:cs typeface="Simplified Arabic" panose="02020603050405020304" pitchFamily="18" charset="-78"/>
              </a:rPr>
              <a:t>تحديد </a:t>
            </a:r>
            <a:r>
              <a:rPr lang="ar-SA" sz="1800" dirty="0">
                <a:latin typeface="Simplified Arabic" panose="02020603050405020304" pitchFamily="18" charset="-78"/>
                <a:cs typeface="Simplified Arabic" panose="02020603050405020304" pitchFamily="18" charset="-78"/>
              </a:rPr>
              <a:t>مستوى أو مدى مشاركة العاملين في تحليل العمل أو الوظائف، مستوى التفصيل المطلوب في عملية التحليل، البعد الزمني للتحليل وطرقه وغيرها </a:t>
            </a:r>
            <a:r>
              <a:rPr lang="ar-SA" sz="1800" dirty="0" smtClean="0">
                <a:latin typeface="Simplified Arabic" panose="02020603050405020304" pitchFamily="18" charset="-78"/>
                <a:cs typeface="Simplified Arabic" panose="02020603050405020304" pitchFamily="18" charset="-78"/>
              </a:rPr>
              <a:t>من </a:t>
            </a:r>
            <a:r>
              <a:rPr lang="ar-SA" sz="1800" dirty="0">
                <a:latin typeface="Simplified Arabic" panose="02020603050405020304" pitchFamily="18" charset="-78"/>
                <a:cs typeface="Simplified Arabic" panose="02020603050405020304" pitchFamily="18" charset="-78"/>
              </a:rPr>
              <a:t>الإجراءات المتعلقة بعملية تحليل وتوصيف الوظائف.</a:t>
            </a:r>
            <a:endParaRPr lang="fr-FR" sz="1800" dirty="0">
              <a:latin typeface="Simplified Arabic" panose="02020603050405020304" pitchFamily="18" charset="-78"/>
              <a:cs typeface="Simplified Arabic" panose="02020603050405020304" pitchFamily="18" charset="-78"/>
            </a:endParaRPr>
          </a:p>
        </p:txBody>
      </p:sp>
      <p:sp>
        <p:nvSpPr>
          <p:cNvPr id="6" name="Espace réservé du contenu 2"/>
          <p:cNvSpPr txBox="1">
            <a:spLocks/>
          </p:cNvSpPr>
          <p:nvPr/>
        </p:nvSpPr>
        <p:spPr>
          <a:xfrm>
            <a:off x="441898" y="2849061"/>
            <a:ext cx="8229600" cy="1029743"/>
          </a:xfrm>
          <a:prstGeom prst="rect">
            <a:avLst/>
          </a:prstGeom>
          <a:solidFill>
            <a:schemeClr val="bg1">
              <a:lumMod val="95000"/>
            </a:schemeClr>
          </a:solidFill>
          <a:ln>
            <a:solidFill>
              <a:schemeClr val="bg1">
                <a:lumMod val="50000"/>
              </a:schemeClr>
            </a:solidFill>
          </a:ln>
        </p:spPr>
        <p:txBody>
          <a:bodyPr vert="horz" lIns="91440" tIns="45720" rIns="91440" bIns="45720" rtlCol="0">
            <a:no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lvl="0" indent="0" algn="just" rtl="1">
              <a:lnSpc>
                <a:spcPct val="120000"/>
              </a:lnSpc>
              <a:spcBef>
                <a:spcPts val="0"/>
              </a:spcBef>
              <a:buNone/>
            </a:pPr>
            <a:r>
              <a:rPr lang="ar-SA" sz="1800" b="1" dirty="0">
                <a:latin typeface="Simplified Arabic" panose="02020603050405020304" pitchFamily="18" charset="-78"/>
                <a:cs typeface="Simplified Arabic" panose="02020603050405020304" pitchFamily="18" charset="-78"/>
              </a:rPr>
              <a:t>استراتيجية توظيف </a:t>
            </a:r>
            <a:r>
              <a:rPr lang="ar-SA" sz="1800" b="1" dirty="0" smtClean="0">
                <a:latin typeface="Simplified Arabic" panose="02020603050405020304" pitchFamily="18" charset="-78"/>
                <a:cs typeface="Simplified Arabic" panose="02020603050405020304" pitchFamily="18" charset="-78"/>
              </a:rPr>
              <a:t>الموارد البشرية: </a:t>
            </a:r>
            <a:r>
              <a:rPr lang="ar-DZ" sz="1800" dirty="0" smtClean="0">
                <a:latin typeface="Simplified Arabic" panose="02020603050405020304" pitchFamily="18" charset="-78"/>
                <a:cs typeface="Simplified Arabic" panose="02020603050405020304" pitchFamily="18" charset="-78"/>
              </a:rPr>
              <a:t>يتمثل هدف هذه الاستراتيجية في </a:t>
            </a:r>
            <a:r>
              <a:rPr lang="ar-SA" sz="1800" dirty="0" smtClean="0">
                <a:latin typeface="Simplified Arabic" panose="02020603050405020304" pitchFamily="18" charset="-78"/>
                <a:cs typeface="Simplified Arabic" panose="02020603050405020304" pitchFamily="18" charset="-78"/>
              </a:rPr>
              <a:t>التنبؤ </a:t>
            </a:r>
            <a:r>
              <a:rPr lang="ar-SA" sz="1800" dirty="0">
                <a:latin typeface="Simplified Arabic" panose="02020603050405020304" pitchFamily="18" charset="-78"/>
                <a:cs typeface="Simplified Arabic" panose="02020603050405020304" pitchFamily="18" charset="-78"/>
              </a:rPr>
              <a:t>باحتياجات المنظمة المستقبلية، وتحديد إجراءات التوظيف التي ينبغي اتخاذها على المدى القريب ومواجهة المشاكل التي قد تحدث مستقبلا، وهي بذلك تتضمن سلسلة عمليات ذات أهداف محددة تدعم استراتيجية المنظمة وتعزز من فاعليتها</a:t>
            </a:r>
            <a:r>
              <a:rPr lang="fr-FR" sz="1800" dirty="0">
                <a:latin typeface="Simplified Arabic" panose="02020603050405020304" pitchFamily="18" charset="-78"/>
                <a:cs typeface="Simplified Arabic" panose="02020603050405020304" pitchFamily="18" charset="-78"/>
              </a:rPr>
              <a:t>.</a:t>
            </a:r>
          </a:p>
        </p:txBody>
      </p:sp>
      <p:sp>
        <p:nvSpPr>
          <p:cNvPr id="7" name="Espace réservé du contenu 2"/>
          <p:cNvSpPr txBox="1">
            <a:spLocks/>
          </p:cNvSpPr>
          <p:nvPr/>
        </p:nvSpPr>
        <p:spPr>
          <a:xfrm>
            <a:off x="457200" y="4104889"/>
            <a:ext cx="8229600" cy="1036711"/>
          </a:xfrm>
          <a:prstGeom prst="rect">
            <a:avLst/>
          </a:prstGeom>
          <a:solidFill>
            <a:schemeClr val="bg1">
              <a:lumMod val="95000"/>
            </a:schemeClr>
          </a:solidFill>
          <a:ln>
            <a:solidFill>
              <a:schemeClr val="bg1">
                <a:lumMod val="50000"/>
              </a:schemeClr>
            </a:solidFill>
          </a:ln>
        </p:spPr>
        <p:txBody>
          <a:bodyPr vert="horz" lIns="91440" tIns="45720" rIns="91440" bIns="45720" rtlCol="0">
            <a:no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lvl="0" indent="0" algn="just" rtl="1">
              <a:lnSpc>
                <a:spcPct val="120000"/>
              </a:lnSpc>
              <a:spcBef>
                <a:spcPts val="0"/>
              </a:spcBef>
              <a:buNone/>
            </a:pPr>
            <a:r>
              <a:rPr lang="ar-SA" sz="1800" b="1" dirty="0">
                <a:latin typeface="Simplified Arabic" panose="02020603050405020304" pitchFamily="18" charset="-78"/>
                <a:cs typeface="Simplified Arabic" panose="02020603050405020304" pitchFamily="18" charset="-78"/>
              </a:rPr>
              <a:t>استراتيجية تدريب وتنمية الموارد البشرية</a:t>
            </a:r>
            <a:r>
              <a:rPr lang="ar-SA" sz="1800" dirty="0">
                <a:latin typeface="Simplified Arabic" panose="02020603050405020304" pitchFamily="18" charset="-78"/>
                <a:cs typeface="Simplified Arabic" panose="02020603050405020304" pitchFamily="18" charset="-78"/>
              </a:rPr>
              <a:t>: </a:t>
            </a:r>
            <a:r>
              <a:rPr lang="ar-DZ" sz="1800" dirty="0">
                <a:latin typeface="Simplified Arabic" panose="02020603050405020304" pitchFamily="18" charset="-78"/>
                <a:cs typeface="Simplified Arabic" panose="02020603050405020304" pitchFamily="18" charset="-78"/>
              </a:rPr>
              <a:t>تحدد</a:t>
            </a:r>
            <a:r>
              <a:rPr lang="ar-DZ" sz="1800" b="1" dirty="0">
                <a:latin typeface="Simplified Arabic" panose="02020603050405020304" pitchFamily="18" charset="-78"/>
                <a:cs typeface="Simplified Arabic" panose="02020603050405020304" pitchFamily="18" charset="-78"/>
              </a:rPr>
              <a:t> </a:t>
            </a:r>
            <a:r>
              <a:rPr lang="ar-SA" sz="1800" dirty="0">
                <a:latin typeface="Simplified Arabic" panose="02020603050405020304" pitchFamily="18" charset="-78"/>
                <a:cs typeface="Simplified Arabic" panose="02020603050405020304" pitchFamily="18" charset="-78"/>
              </a:rPr>
              <a:t>هذه الاستراتيجية السياسات والبرامج والأنشطة المستقبلية الهادفة لإكساب الأفراد في المنظمة ولمختلف المستويات المهارات والمعارف التي من شأنها </a:t>
            </a:r>
            <a:r>
              <a:rPr lang="ar-DZ" sz="1800" dirty="0" smtClean="0">
                <a:latin typeface="Simplified Arabic" panose="02020603050405020304" pitchFamily="18" charset="-78"/>
                <a:cs typeface="Simplified Arabic" panose="02020603050405020304" pitchFamily="18" charset="-78"/>
              </a:rPr>
              <a:t>تكييف </a:t>
            </a:r>
            <a:r>
              <a:rPr lang="ar-SA" sz="1800" dirty="0" smtClean="0">
                <a:latin typeface="Simplified Arabic" panose="02020603050405020304" pitchFamily="18" charset="-78"/>
                <a:cs typeface="Simplified Arabic" panose="02020603050405020304" pitchFamily="18" charset="-78"/>
              </a:rPr>
              <a:t>سلوكياتهم </a:t>
            </a:r>
            <a:r>
              <a:rPr lang="ar-SA" sz="1800" dirty="0">
                <a:latin typeface="Simplified Arabic" panose="02020603050405020304" pitchFamily="18" charset="-78"/>
                <a:cs typeface="Simplified Arabic" panose="02020603050405020304" pitchFamily="18" charset="-78"/>
              </a:rPr>
              <a:t>بما يتلاءم مع متطلبات الوظائف الحالية أو المستقبلية. </a:t>
            </a:r>
            <a:endParaRPr lang="fr-FR" sz="1800" dirty="0">
              <a:latin typeface="Simplified Arabic" panose="02020603050405020304" pitchFamily="18" charset="-78"/>
              <a:cs typeface="Simplified Arabic" panose="02020603050405020304" pitchFamily="18" charset="-78"/>
            </a:endParaRPr>
          </a:p>
        </p:txBody>
      </p:sp>
      <p:sp>
        <p:nvSpPr>
          <p:cNvPr id="8" name="Espace réservé du contenu 2"/>
          <p:cNvSpPr txBox="1">
            <a:spLocks/>
          </p:cNvSpPr>
          <p:nvPr/>
        </p:nvSpPr>
        <p:spPr>
          <a:xfrm>
            <a:off x="457200" y="5367685"/>
            <a:ext cx="8229600" cy="1036711"/>
          </a:xfrm>
          <a:prstGeom prst="rect">
            <a:avLst/>
          </a:prstGeom>
          <a:solidFill>
            <a:schemeClr val="bg1">
              <a:lumMod val="95000"/>
            </a:schemeClr>
          </a:solidFill>
          <a:ln>
            <a:solidFill>
              <a:schemeClr val="bg1">
                <a:lumMod val="50000"/>
              </a:schemeClr>
            </a:solidFill>
          </a:ln>
        </p:spPr>
        <p:txBody>
          <a:bodyPr vert="horz" lIns="91440" tIns="45720" rIns="91440" bIns="45720" rtlCol="0">
            <a:no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lvl="0" indent="0" algn="just" rtl="1">
              <a:lnSpc>
                <a:spcPct val="120000"/>
              </a:lnSpc>
              <a:spcBef>
                <a:spcPts val="0"/>
              </a:spcBef>
              <a:buNone/>
            </a:pPr>
            <a:r>
              <a:rPr lang="ar-SA" sz="1800" b="1" dirty="0">
                <a:latin typeface="Simplified Arabic" panose="02020603050405020304" pitchFamily="18" charset="-78"/>
                <a:cs typeface="Simplified Arabic" panose="02020603050405020304" pitchFamily="18" charset="-78"/>
              </a:rPr>
              <a:t>استراتيجية تقييم الأداء: </a:t>
            </a:r>
            <a:r>
              <a:rPr lang="ar-SA" sz="1800" dirty="0">
                <a:latin typeface="Simplified Arabic" panose="02020603050405020304" pitchFamily="18" charset="-78"/>
                <a:cs typeface="Simplified Arabic" panose="02020603050405020304" pitchFamily="18" charset="-78"/>
              </a:rPr>
              <a:t>تحدد هذه الاستراتيجية معايير تقييم </a:t>
            </a:r>
            <a:r>
              <a:rPr lang="ar-SA" sz="1800" dirty="0" smtClean="0">
                <a:latin typeface="Simplified Arabic" panose="02020603050405020304" pitchFamily="18" charset="-78"/>
                <a:cs typeface="Simplified Arabic" panose="02020603050405020304" pitchFamily="18" charset="-78"/>
              </a:rPr>
              <a:t>البرامج</a:t>
            </a:r>
            <a:r>
              <a:rPr lang="ar-DZ" sz="1800" dirty="0" smtClean="0">
                <a:latin typeface="Simplified Arabic" panose="02020603050405020304" pitchFamily="18" charset="-78"/>
                <a:cs typeface="Simplified Arabic" panose="02020603050405020304" pitchFamily="18" charset="-78"/>
              </a:rPr>
              <a:t> و</a:t>
            </a:r>
            <a:r>
              <a:rPr lang="ar-SA" sz="1800" dirty="0" smtClean="0">
                <a:latin typeface="Simplified Arabic" panose="02020603050405020304" pitchFamily="18" charset="-78"/>
                <a:cs typeface="Simplified Arabic" panose="02020603050405020304" pitchFamily="18" charset="-78"/>
              </a:rPr>
              <a:t>السياسات التي </a:t>
            </a:r>
            <a:r>
              <a:rPr lang="ar-SA" sz="1800" dirty="0">
                <a:latin typeface="Simplified Arabic" panose="02020603050405020304" pitchFamily="18" charset="-78"/>
                <a:cs typeface="Simplified Arabic" panose="02020603050405020304" pitchFamily="18" charset="-78"/>
              </a:rPr>
              <a:t>تتبعها المنظمة، وكذا تقييم قدرة العاملين لديها على أداء واجباتهم ومسؤولياتهم الوظيفية، فضلا عن التحقق من </a:t>
            </a:r>
            <a:r>
              <a:rPr lang="ar-DZ" sz="1800" dirty="0" smtClean="0">
                <a:latin typeface="Simplified Arabic" panose="02020603050405020304" pitchFamily="18" charset="-78"/>
                <a:cs typeface="Simplified Arabic" panose="02020603050405020304" pitchFamily="18" charset="-78"/>
              </a:rPr>
              <a:t>سلوكياتهم </a:t>
            </a:r>
            <a:r>
              <a:rPr lang="ar-SA" sz="1800" dirty="0" smtClean="0">
                <a:latin typeface="Simplified Arabic" panose="02020603050405020304" pitchFamily="18" charset="-78"/>
                <a:cs typeface="Simplified Arabic" panose="02020603050405020304" pitchFamily="18" charset="-78"/>
              </a:rPr>
              <a:t>وتصرفاتهم </a:t>
            </a:r>
            <a:r>
              <a:rPr lang="ar-SA" sz="1800" dirty="0">
                <a:latin typeface="Simplified Arabic" panose="02020603050405020304" pitchFamily="18" charset="-78"/>
                <a:cs typeface="Simplified Arabic" panose="02020603050405020304" pitchFamily="18" charset="-78"/>
              </a:rPr>
              <a:t>أثناء العمل وقياس التحسن الذي طرأ على أدائهم.</a:t>
            </a:r>
            <a:endParaRPr lang="fr-FR" sz="1800" dirty="0">
              <a:latin typeface="Simplified Arabic" panose="02020603050405020304" pitchFamily="18" charset="-78"/>
              <a:cs typeface="Simplified Arabic" panose="02020603050405020304" pitchFamily="18" charset="-78"/>
            </a:endParaRPr>
          </a:p>
        </p:txBody>
      </p:sp>
    </p:spTree>
    <p:extLst>
      <p:ext uri="{BB962C8B-B14F-4D97-AF65-F5344CB8AC3E}">
        <p14:creationId xmlns:p14="http://schemas.microsoft.com/office/powerpoint/2010/main" val="322507621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43798" y="529693"/>
            <a:ext cx="8229600" cy="1036711"/>
          </a:xfrm>
          <a:solidFill>
            <a:schemeClr val="bg1">
              <a:lumMod val="95000"/>
            </a:schemeClr>
          </a:solidFill>
          <a:ln>
            <a:solidFill>
              <a:schemeClr val="bg1">
                <a:lumMod val="50000"/>
              </a:schemeClr>
            </a:solidFill>
          </a:ln>
        </p:spPr>
        <p:txBody>
          <a:bodyPr>
            <a:normAutofit/>
          </a:bodyPr>
          <a:lstStyle/>
          <a:p>
            <a:pPr marL="0" lvl="0" indent="0" algn="just" rtl="1">
              <a:spcBef>
                <a:spcPts val="0"/>
              </a:spcBef>
              <a:buNone/>
            </a:pPr>
            <a:r>
              <a:rPr lang="ar-SA" sz="1800" b="1" dirty="0">
                <a:latin typeface="Simplified Arabic" panose="02020603050405020304" pitchFamily="18" charset="-78"/>
                <a:cs typeface="Simplified Arabic" panose="02020603050405020304" pitchFamily="18" charset="-78"/>
              </a:rPr>
              <a:t>استراتيجية علاقات العمل: </a:t>
            </a:r>
            <a:r>
              <a:rPr lang="ar-SA" sz="1800" dirty="0">
                <a:latin typeface="Simplified Arabic" panose="02020603050405020304" pitchFamily="18" charset="-78"/>
                <a:cs typeface="Simplified Arabic" panose="02020603050405020304" pitchFamily="18" charset="-78"/>
              </a:rPr>
              <a:t>تقوم إدارة الموارد البشرية ببناء استراتيجية علاقات العمل بغرض تحقيق التعاون والتوافق بين المنظمة والجهات ذات العلاقة بها التي تهتم بشؤون العاملين من حيث ضمان حقوقهم وأمنهم </a:t>
            </a:r>
            <a:r>
              <a:rPr lang="ar-SA" sz="1800" dirty="0" smtClean="0">
                <a:latin typeface="Simplified Arabic" panose="02020603050405020304" pitchFamily="18" charset="-78"/>
                <a:cs typeface="Simplified Arabic" panose="02020603050405020304" pitchFamily="18" charset="-78"/>
              </a:rPr>
              <a:t>وسلامتهم</a:t>
            </a:r>
            <a:r>
              <a:rPr lang="ar-SA" sz="1800" dirty="0">
                <a:latin typeface="Simplified Arabic" panose="02020603050405020304" pitchFamily="18" charset="-78"/>
                <a:cs typeface="Simplified Arabic" panose="02020603050405020304" pitchFamily="18" charset="-78"/>
              </a:rPr>
              <a:t>.</a:t>
            </a:r>
            <a:endParaRPr lang="fr-FR" sz="1800" dirty="0">
              <a:latin typeface="Simplified Arabic" panose="02020603050405020304" pitchFamily="18" charset="-78"/>
              <a:cs typeface="Simplified Arabic" panose="02020603050405020304" pitchFamily="18" charset="-78"/>
            </a:endParaRPr>
          </a:p>
          <a:p>
            <a:pPr marL="0" indent="0" algn="just" rtl="1">
              <a:spcBef>
                <a:spcPts val="0"/>
              </a:spcBef>
              <a:buNone/>
            </a:pPr>
            <a:endParaRPr lang="fr-FR" sz="1800" dirty="0">
              <a:latin typeface="Simplified Arabic" panose="02020603050405020304" pitchFamily="18" charset="-78"/>
              <a:cs typeface="Simplified Arabic" panose="02020603050405020304" pitchFamily="18" charset="-78"/>
            </a:endParaRPr>
          </a:p>
        </p:txBody>
      </p:sp>
      <p:sp>
        <p:nvSpPr>
          <p:cNvPr id="6" name="Espace réservé du contenu 2"/>
          <p:cNvSpPr txBox="1">
            <a:spLocks/>
          </p:cNvSpPr>
          <p:nvPr/>
        </p:nvSpPr>
        <p:spPr>
          <a:xfrm>
            <a:off x="457200" y="2579037"/>
            <a:ext cx="8229600" cy="777955"/>
          </a:xfrm>
          <a:prstGeom prst="rect">
            <a:avLst/>
          </a:prstGeom>
          <a:solidFill>
            <a:schemeClr val="bg1">
              <a:lumMod val="95000"/>
            </a:schemeClr>
          </a:solidFill>
          <a:ln>
            <a:solidFill>
              <a:schemeClr val="bg1">
                <a:lumMod val="50000"/>
              </a:schemeClr>
            </a:solidFill>
          </a:ln>
        </p:spPr>
        <p:txBody>
          <a:bodyPr vert="horz" lIns="91440" tIns="45720" rIns="91440" bIns="45720" rtlCol="0">
            <a:no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lvl="0" indent="0" algn="just" rtl="1">
              <a:spcBef>
                <a:spcPts val="0"/>
              </a:spcBef>
              <a:buNone/>
            </a:pPr>
            <a:r>
              <a:rPr lang="ar-SA" sz="1800" b="1" dirty="0">
                <a:latin typeface="Simplified Arabic" panose="02020603050405020304" pitchFamily="18" charset="-78"/>
                <a:cs typeface="Simplified Arabic" panose="02020603050405020304" pitchFamily="18" charset="-78"/>
              </a:rPr>
              <a:t>استراتيجية التعويض:</a:t>
            </a:r>
            <a:r>
              <a:rPr lang="ar-SA" sz="1800" dirty="0">
                <a:latin typeface="Simplified Arabic" panose="02020603050405020304" pitchFamily="18" charset="-78"/>
                <a:cs typeface="Simplified Arabic" panose="02020603050405020304" pitchFamily="18" charset="-78"/>
              </a:rPr>
              <a:t> توفر هذه الاستراتيجية الأساس الملائم لتصميم نظام التعويض الموجه نحو المحافظة </a:t>
            </a:r>
            <a:r>
              <a:rPr lang="ar-DZ" sz="1800" dirty="0" smtClean="0">
                <a:latin typeface="Simplified Arabic" panose="02020603050405020304" pitchFamily="18" charset="-78"/>
                <a:cs typeface="Simplified Arabic" panose="02020603050405020304" pitchFamily="18" charset="-78"/>
              </a:rPr>
              <a:t>          </a:t>
            </a:r>
            <a:r>
              <a:rPr lang="ar-SA" sz="1800" dirty="0" smtClean="0">
                <a:latin typeface="Simplified Arabic" panose="02020603050405020304" pitchFamily="18" charset="-78"/>
                <a:cs typeface="Simplified Arabic" panose="02020603050405020304" pitchFamily="18" charset="-78"/>
              </a:rPr>
              <a:t>على </a:t>
            </a:r>
            <a:r>
              <a:rPr lang="ar-SA" sz="1800" dirty="0">
                <a:latin typeface="Simplified Arabic" panose="02020603050405020304" pitchFamily="18" charset="-78"/>
                <a:cs typeface="Simplified Arabic" panose="02020603050405020304" pitchFamily="18" charset="-78"/>
              </a:rPr>
              <a:t>الكفاءات وجذب أخرى من خارج المنظمة بالكيفية التي تنسجم مع محاور استراتيجية المنظمة وتوجهاتها الأساسية.</a:t>
            </a:r>
            <a:endParaRPr lang="fr-FR" sz="1800" dirty="0">
              <a:latin typeface="Simplified Arabic" panose="02020603050405020304" pitchFamily="18" charset="-78"/>
              <a:cs typeface="Simplified Arabic" panose="02020603050405020304" pitchFamily="18" charset="-78"/>
            </a:endParaRPr>
          </a:p>
        </p:txBody>
      </p:sp>
      <p:sp>
        <p:nvSpPr>
          <p:cNvPr id="7" name="Espace réservé du contenu 2"/>
          <p:cNvSpPr txBox="1">
            <a:spLocks/>
          </p:cNvSpPr>
          <p:nvPr/>
        </p:nvSpPr>
        <p:spPr>
          <a:xfrm>
            <a:off x="473101" y="3515141"/>
            <a:ext cx="8229600" cy="688869"/>
          </a:xfrm>
          <a:prstGeom prst="rect">
            <a:avLst/>
          </a:prstGeom>
          <a:solidFill>
            <a:schemeClr val="bg1">
              <a:lumMod val="95000"/>
            </a:schemeClr>
          </a:solidFill>
          <a:ln>
            <a:solidFill>
              <a:schemeClr val="bg1">
                <a:lumMod val="50000"/>
              </a:schemeClr>
            </a:solidFill>
          </a:ln>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lvl="0" indent="0" algn="just" rtl="1">
              <a:spcBef>
                <a:spcPts val="0"/>
              </a:spcBef>
              <a:buNone/>
            </a:pPr>
            <a:r>
              <a:rPr lang="ar-SA" sz="1800" b="1" dirty="0">
                <a:latin typeface="Simplified Arabic" panose="02020603050405020304" pitchFamily="18" charset="-78"/>
                <a:cs typeface="Simplified Arabic" panose="02020603050405020304" pitchFamily="18" charset="-78"/>
              </a:rPr>
              <a:t>استراتيجية إدارة المواهب: </a:t>
            </a:r>
            <a:r>
              <a:rPr lang="ar-DZ" sz="1800" dirty="0">
                <a:latin typeface="Simplified Arabic" panose="02020603050405020304" pitchFamily="18" charset="-78"/>
                <a:cs typeface="Simplified Arabic" panose="02020603050405020304" pitchFamily="18" charset="-78"/>
              </a:rPr>
              <a:t>هي خطة تحدد كيفية جذب الأفراد الموهوبين، تقييمهم، تنمية وتطوير قدراتهم وفق متطلبات العمل وتفعيلها، وكذا تحفيزهم للاحتفاظ بهم لضمان توفير المواهب التي تحتاجها المنظمة.</a:t>
            </a:r>
            <a:endParaRPr lang="fr-FR" sz="1800" dirty="0">
              <a:latin typeface="Simplified Arabic" panose="02020603050405020304" pitchFamily="18" charset="-78"/>
              <a:cs typeface="Simplified Arabic" panose="02020603050405020304" pitchFamily="18" charset="-78"/>
            </a:endParaRPr>
          </a:p>
        </p:txBody>
      </p:sp>
      <p:sp>
        <p:nvSpPr>
          <p:cNvPr id="8" name="Espace réservé du contenu 2"/>
          <p:cNvSpPr txBox="1">
            <a:spLocks/>
          </p:cNvSpPr>
          <p:nvPr/>
        </p:nvSpPr>
        <p:spPr>
          <a:xfrm>
            <a:off x="473101" y="4362160"/>
            <a:ext cx="8229600" cy="1011056"/>
          </a:xfrm>
          <a:prstGeom prst="rect">
            <a:avLst/>
          </a:prstGeom>
          <a:solidFill>
            <a:schemeClr val="bg1">
              <a:lumMod val="95000"/>
            </a:schemeClr>
          </a:solidFill>
          <a:ln>
            <a:solidFill>
              <a:schemeClr val="bg1">
                <a:lumMod val="50000"/>
              </a:schemeClr>
            </a:solidFill>
          </a:ln>
        </p:spPr>
        <p:txBody>
          <a:bodyPr vert="horz" lIns="91440" tIns="45720" rIns="91440" bIns="45720" rtlCol="0">
            <a:no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lvl="0" indent="0" algn="just" rtl="1">
              <a:spcBef>
                <a:spcPts val="0"/>
              </a:spcBef>
              <a:buNone/>
            </a:pPr>
            <a:r>
              <a:rPr lang="ar-SA" sz="1800" b="1" dirty="0">
                <a:latin typeface="Simplified Arabic" panose="02020603050405020304" pitchFamily="18" charset="-78"/>
                <a:cs typeface="Simplified Arabic" panose="02020603050405020304" pitchFamily="18" charset="-78"/>
              </a:rPr>
              <a:t>استراتيجية تمكين العاملين:</a:t>
            </a:r>
            <a:r>
              <a:rPr lang="ar-SA" sz="1800" dirty="0">
                <a:latin typeface="Simplified Arabic" panose="02020603050405020304" pitchFamily="18" charset="-78"/>
                <a:cs typeface="Simplified Arabic" panose="02020603050405020304" pitchFamily="18" charset="-78"/>
              </a:rPr>
              <a:t> استراتيجية إدارية تستخدم لحث الأفراد العاملين وتشجيعهم بما فيهم المدراء لغرض الاستفادة من مهاراتهم الخاصة وخبراتهم على نحو أفضل خدمة لأهداف المنظمة وغاياتها، من خلال إعادة توزيع المسؤوليات على نحو غير مركزي وتفويض المزيد من الصلاحيات.</a:t>
            </a:r>
            <a:endParaRPr lang="fr-FR" sz="1800" dirty="0">
              <a:latin typeface="Simplified Arabic" panose="02020603050405020304" pitchFamily="18" charset="-78"/>
              <a:cs typeface="Simplified Arabic" panose="02020603050405020304" pitchFamily="18" charset="-78"/>
            </a:endParaRPr>
          </a:p>
        </p:txBody>
      </p:sp>
      <p:sp>
        <p:nvSpPr>
          <p:cNvPr id="9" name="Espace réservé du contenu 2"/>
          <p:cNvSpPr txBox="1">
            <a:spLocks/>
          </p:cNvSpPr>
          <p:nvPr/>
        </p:nvSpPr>
        <p:spPr>
          <a:xfrm>
            <a:off x="457200" y="1724553"/>
            <a:ext cx="8229600" cy="696335"/>
          </a:xfrm>
          <a:prstGeom prst="rect">
            <a:avLst/>
          </a:prstGeom>
          <a:solidFill>
            <a:schemeClr val="bg1">
              <a:lumMod val="95000"/>
            </a:schemeClr>
          </a:solidFill>
          <a:ln>
            <a:solidFill>
              <a:schemeClr val="bg1">
                <a:lumMod val="50000"/>
              </a:schemeClr>
            </a:solidFill>
          </a:ln>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lvl="0" indent="0" algn="just" rtl="1">
              <a:spcBef>
                <a:spcPts val="0"/>
              </a:spcBef>
              <a:buNone/>
            </a:pPr>
            <a:r>
              <a:rPr lang="ar-SA" sz="1800" b="1" dirty="0">
                <a:latin typeface="Simplified Arabic" panose="02020603050405020304" pitchFamily="18" charset="-78"/>
                <a:cs typeface="Simplified Arabic" panose="02020603050405020304" pitchFamily="18" charset="-78"/>
              </a:rPr>
              <a:t>استراتيجية تحفيز الموارد البشرية: </a:t>
            </a:r>
            <a:r>
              <a:rPr lang="ar-SA" sz="1800" dirty="0">
                <a:latin typeface="Simplified Arabic" panose="02020603050405020304" pitchFamily="18" charset="-78"/>
                <a:cs typeface="Simplified Arabic" panose="02020603050405020304" pitchFamily="18" charset="-78"/>
              </a:rPr>
              <a:t>تحدد هذه الاستراتيجية</a:t>
            </a:r>
            <a:r>
              <a:rPr lang="ar-SA" sz="1800" b="1" dirty="0">
                <a:latin typeface="Simplified Arabic" panose="02020603050405020304" pitchFamily="18" charset="-78"/>
                <a:cs typeface="Simplified Arabic" panose="02020603050405020304" pitchFamily="18" charset="-78"/>
              </a:rPr>
              <a:t> </a:t>
            </a:r>
            <a:r>
              <a:rPr lang="ar-DZ" sz="1800" dirty="0">
                <a:latin typeface="Simplified Arabic" panose="02020603050405020304" pitchFamily="18" charset="-78"/>
                <a:cs typeface="Simplified Arabic" panose="02020603050405020304" pitchFamily="18" charset="-78"/>
              </a:rPr>
              <a:t>الأساليب التي يعتمد عليها في مجال التحفيز الإنساني</a:t>
            </a:r>
            <a:r>
              <a:rPr lang="ar-SA" sz="1800" dirty="0">
                <a:latin typeface="Simplified Arabic" panose="02020603050405020304" pitchFamily="18" charset="-78"/>
                <a:cs typeface="Simplified Arabic" panose="02020603050405020304" pitchFamily="18" charset="-78"/>
              </a:rPr>
              <a:t>، كما تحدد دور كل مسؤول عن التقييم وكيفيته.</a:t>
            </a:r>
            <a:endParaRPr lang="fr-FR" sz="1800" dirty="0">
              <a:latin typeface="Simplified Arabic" panose="02020603050405020304" pitchFamily="18" charset="-78"/>
              <a:cs typeface="Simplified Arabic" panose="02020603050405020304" pitchFamily="18" charset="-78"/>
            </a:endParaRPr>
          </a:p>
        </p:txBody>
      </p:sp>
      <p:sp>
        <p:nvSpPr>
          <p:cNvPr id="10" name="Espace réservé du contenu 2"/>
          <p:cNvSpPr txBox="1">
            <a:spLocks/>
          </p:cNvSpPr>
          <p:nvPr/>
        </p:nvSpPr>
        <p:spPr>
          <a:xfrm>
            <a:off x="478202" y="5531366"/>
            <a:ext cx="8229600" cy="1011056"/>
          </a:xfrm>
          <a:prstGeom prst="rect">
            <a:avLst/>
          </a:prstGeom>
          <a:solidFill>
            <a:schemeClr val="bg1">
              <a:lumMod val="95000"/>
            </a:schemeClr>
          </a:solidFill>
          <a:ln>
            <a:solidFill>
              <a:schemeClr val="bg1">
                <a:lumMod val="50000"/>
              </a:schemeClr>
            </a:solidFill>
          </a:ln>
        </p:spPr>
        <p:txBody>
          <a:bodyPr vert="horz" lIns="91440" tIns="45720" rIns="91440" bIns="45720" rtlCol="0">
            <a:no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lvl="0" indent="0" algn="just" rtl="1">
              <a:spcBef>
                <a:spcPts val="0"/>
              </a:spcBef>
              <a:buNone/>
            </a:pPr>
            <a:r>
              <a:rPr lang="ar-SA" sz="1800" b="1" dirty="0">
                <a:latin typeface="Simplified Arabic" panose="02020603050405020304" pitchFamily="18" charset="-78"/>
                <a:cs typeface="Simplified Arabic" panose="02020603050405020304" pitchFamily="18" charset="-78"/>
              </a:rPr>
              <a:t>استراتيجية تقويم الأداء: </a:t>
            </a:r>
            <a:r>
              <a:rPr lang="ar-SA" sz="1800" dirty="0">
                <a:latin typeface="Simplified Arabic" panose="02020603050405020304" pitchFamily="18" charset="-78"/>
                <a:cs typeface="Simplified Arabic" panose="02020603050405020304" pitchFamily="18" charset="-78"/>
              </a:rPr>
              <a:t>تمكن هذه الاستراتيجية المنظمة من الحكم على صحة سياستها وبرامجها التي تعتمدها لاختيار، تعيين، تدريب وتطوير ومتابعة مواردها البشرية، كما تقوم بتحديد </a:t>
            </a:r>
            <a:r>
              <a:rPr lang="ar-DZ" sz="1800" dirty="0">
                <a:latin typeface="Simplified Arabic" panose="02020603050405020304" pitchFamily="18" charset="-78"/>
                <a:cs typeface="Simplified Arabic" panose="02020603050405020304" pitchFamily="18" charset="-78"/>
              </a:rPr>
              <a:t>إطار عام للممارسات المهنية وفق خطط طويلة الأجل لتحديد مستويات الأداء المطلوب.</a:t>
            </a:r>
            <a:endParaRPr lang="fr-FR" sz="1800" dirty="0">
              <a:latin typeface="Simplified Arabic" panose="02020603050405020304" pitchFamily="18" charset="-78"/>
              <a:cs typeface="Simplified Arabic" panose="02020603050405020304" pitchFamily="18" charset="-78"/>
            </a:endParaRPr>
          </a:p>
        </p:txBody>
      </p:sp>
    </p:spTree>
    <p:extLst>
      <p:ext uri="{BB962C8B-B14F-4D97-AF65-F5344CB8AC3E}">
        <p14:creationId xmlns:p14="http://schemas.microsoft.com/office/powerpoint/2010/main" val="3590138328"/>
      </p:ext>
    </p:extLst>
  </p:cSld>
  <p:clrMapOvr>
    <a:masterClrMapping/>
  </p:clrMapOvr>
</p:sld>
</file>

<file path=ppt/theme/theme1.xml><?xml version="1.0" encoding="utf-8"?>
<a:theme xmlns:a="http://schemas.openxmlformats.org/drawingml/2006/main" name="Thème Office">
  <a:themeElements>
    <a:clrScheme name="Bureau">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Bureau">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209</TotalTime>
  <Words>753</Words>
  <Application>Microsoft Office PowerPoint</Application>
  <PresentationFormat>Affichage à l'écran (4:3)</PresentationFormat>
  <Paragraphs>36</Paragraphs>
  <Slides>8</Slides>
  <Notes>0</Notes>
  <HiddenSlides>0</HiddenSlides>
  <MMClips>0</MMClips>
  <ScaleCrop>false</ScaleCrop>
  <HeadingPairs>
    <vt:vector size="6" baseType="variant">
      <vt:variant>
        <vt:lpstr>Polices utilisées</vt:lpstr>
      </vt:variant>
      <vt:variant>
        <vt:i4>5</vt:i4>
      </vt:variant>
      <vt:variant>
        <vt:lpstr>Thème</vt:lpstr>
      </vt:variant>
      <vt:variant>
        <vt:i4>1</vt:i4>
      </vt:variant>
      <vt:variant>
        <vt:lpstr>Titres des diapositives</vt:lpstr>
      </vt:variant>
      <vt:variant>
        <vt:i4>8</vt:i4>
      </vt:variant>
    </vt:vector>
  </HeadingPairs>
  <TitlesOfParts>
    <vt:vector size="14" baseType="lpstr">
      <vt:lpstr>Andalus</vt:lpstr>
      <vt:lpstr>Arial</vt:lpstr>
      <vt:lpstr>Calibri</vt:lpstr>
      <vt:lpstr>Simplified Arabic</vt:lpstr>
      <vt:lpstr>Times New Roman</vt:lpstr>
      <vt:lpstr>Thème Office</vt:lpstr>
      <vt:lpstr> المحور الثاني:   استراتيجية إدارة الموارد البشرية </vt:lpstr>
      <vt:lpstr>أهداف المحاضرة الثالثة</vt:lpstr>
      <vt:lpstr>تمهيد</vt:lpstr>
      <vt:lpstr>تعريف استراتيجية إدارة الموارد البشرية</vt:lpstr>
      <vt:lpstr>مكونات استراتيجية الموارد البشرية</vt:lpstr>
      <vt:lpstr>مراحل تكوين استراتيجية الموارد البشرية</vt:lpstr>
      <vt:lpstr>الاستراتيجيات الفرعية لإدارة الموارد البشرية</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PC</dc:creator>
  <cp:lastModifiedBy>PC</cp:lastModifiedBy>
  <cp:revision>21</cp:revision>
  <dcterms:created xsi:type="dcterms:W3CDTF">2023-05-20T05:23:17Z</dcterms:created>
  <dcterms:modified xsi:type="dcterms:W3CDTF">2023-05-21T00:02:13Z</dcterms:modified>
</cp:coreProperties>
</file>