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58" r:id="rId12"/>
    <p:sldId id="260" r:id="rId13"/>
    <p:sldId id="259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E8E2F-BBC1-4703-B0AB-526CECE71A0A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2492896"/>
            <a:ext cx="79563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zh-CN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ea typeface="SimSun" pitchFamily="2" charset="-122"/>
                <a:cs typeface="Times New Roman" pitchFamily="18" charset="0"/>
                <a:sym typeface="Wingdings 2"/>
              </a:rPr>
              <a:t> </a:t>
            </a:r>
            <a:r>
              <a:rPr lang="fr-FR" sz="3600" b="1" dirty="0" smtClean="0">
                <a:solidFill>
                  <a:srgbClr val="00B050"/>
                </a:solidFill>
              </a:rPr>
              <a:t>Influence de la pollution atmosphérique sur les écosystèmes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Résultat de recherche d'images pour &quot;l’effet de serre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804025" cy="431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563888" y="5949280"/>
            <a:ext cx="2336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Figure 1. effet de serre</a:t>
            </a:r>
            <a:endParaRPr lang="fr-FR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69329" y="404664"/>
            <a:ext cx="52250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3600" b="1" dirty="0" smtClean="0">
                <a:solidFill>
                  <a:srgbClr val="00B050"/>
                </a:solidFill>
                <a:cs typeface="Times New Roman" pitchFamily="18" charset="0"/>
                <a:sym typeface="Wingdings"/>
              </a:rPr>
              <a:t>  </a:t>
            </a:r>
            <a:r>
              <a:rPr lang="fr-FR" sz="3600" b="1" dirty="0" smtClean="0">
                <a:solidFill>
                  <a:srgbClr val="00B050"/>
                </a:solidFill>
              </a:rPr>
              <a:t>Dépôts atmosphérique</a:t>
            </a:r>
            <a:endParaRPr lang="fr-FR" sz="3600" dirty="0" smtClean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2354104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   </a:t>
            </a:r>
            <a:r>
              <a:rPr lang="fr-FR" sz="2400" dirty="0" smtClean="0">
                <a:sym typeface="Wingdings"/>
              </a:rPr>
              <a:t></a:t>
            </a:r>
            <a:r>
              <a:rPr lang="fr-FR" sz="2400" dirty="0" smtClean="0"/>
              <a:t> </a:t>
            </a:r>
            <a:r>
              <a:rPr lang="fr-FR" sz="2400" dirty="0" smtClean="0"/>
              <a:t>Les polluants atmosphériques peuvent se déposer sur les surfaces bâties, la végétation, les </a:t>
            </a:r>
            <a:r>
              <a:rPr lang="fr-FR" sz="2400" dirty="0" smtClean="0"/>
              <a:t>sols et </a:t>
            </a:r>
            <a:r>
              <a:rPr lang="fr-FR" sz="2400" dirty="0" smtClean="0"/>
              <a:t>les eaux de surface par des processus « secs », c'est-à-dire des processus qui ne </a:t>
            </a:r>
            <a:r>
              <a:rPr lang="fr-FR" sz="2400" dirty="0" smtClean="0"/>
              <a:t>dépendent pas </a:t>
            </a:r>
            <a:r>
              <a:rPr lang="fr-FR" sz="2400" dirty="0" smtClean="0"/>
              <a:t>de précipitations. Les processus fondamentaux qui mènent à des dépôts secs sont </a:t>
            </a:r>
            <a:r>
              <a:rPr lang="fr-FR" sz="2400" dirty="0" smtClean="0"/>
              <a:t>la </a:t>
            </a:r>
            <a:r>
              <a:rPr lang="fr-FR" sz="2400" b="1" dirty="0" smtClean="0"/>
              <a:t>sédimentation</a:t>
            </a:r>
            <a:r>
              <a:rPr lang="fr-FR" sz="2400" dirty="0" smtClean="0"/>
              <a:t>,</a:t>
            </a:r>
            <a:r>
              <a:rPr lang="fr-FR" sz="2400" dirty="0" smtClean="0"/>
              <a:t> les </a:t>
            </a:r>
            <a:r>
              <a:rPr lang="fr-FR" sz="2400" b="1" dirty="0" smtClean="0"/>
              <a:t>impacts par </a:t>
            </a:r>
            <a:r>
              <a:rPr lang="fr-FR" sz="2400" b="1" dirty="0" smtClean="0"/>
              <a:t>interception </a:t>
            </a:r>
            <a:r>
              <a:rPr lang="fr-FR" sz="2400" dirty="0" smtClean="0"/>
              <a:t>et la </a:t>
            </a:r>
            <a:r>
              <a:rPr lang="fr-FR" sz="2400" b="1" dirty="0" smtClean="0"/>
              <a:t>diffusion.</a:t>
            </a:r>
            <a:endParaRPr lang="fr-F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55576" y="1966188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     </a:t>
            </a:r>
            <a:r>
              <a:rPr lang="fr-FR" sz="2400" dirty="0" smtClean="0">
                <a:solidFill>
                  <a:srgbClr val="00B0F0"/>
                </a:solidFill>
              </a:rPr>
              <a:t> </a:t>
            </a:r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 </a:t>
            </a:r>
            <a:r>
              <a:rPr lang="fr-FR" sz="2400" dirty="0" smtClean="0"/>
              <a:t>Les </a:t>
            </a:r>
            <a:r>
              <a:rPr lang="fr-FR" sz="2400" b="1" dirty="0" smtClean="0"/>
              <a:t>dépôts humides </a:t>
            </a:r>
            <a:r>
              <a:rPr lang="fr-FR" sz="2400" dirty="0" smtClean="0"/>
              <a:t>comprennent plusieurs processus et on distingue généralement les </a:t>
            </a:r>
            <a:r>
              <a:rPr lang="fr-FR" sz="2400" dirty="0" smtClean="0"/>
              <a:t>dépôts humides </a:t>
            </a:r>
            <a:r>
              <a:rPr lang="fr-FR" sz="2400" b="1" dirty="0" smtClean="0"/>
              <a:t>associés aux précipitations </a:t>
            </a:r>
            <a:r>
              <a:rPr lang="fr-FR" sz="2400" dirty="0" smtClean="0"/>
              <a:t>(pluie, neige, grêle) et les dépôts humides </a:t>
            </a:r>
            <a:r>
              <a:rPr lang="fr-FR" sz="2400" dirty="0" smtClean="0"/>
              <a:t>occultes </a:t>
            </a:r>
            <a:r>
              <a:rPr lang="fr-FR" sz="2400" b="1" dirty="0" smtClean="0"/>
              <a:t>associés </a:t>
            </a:r>
            <a:r>
              <a:rPr lang="fr-FR" sz="2400" b="1" dirty="0" smtClean="0"/>
              <a:t>à l’impact de gouttelettes de nuage sur une montagne</a:t>
            </a:r>
            <a:r>
              <a:rPr lang="fr-FR" sz="2400" dirty="0" smtClean="0"/>
              <a:t> ou la sédimentation </a:t>
            </a:r>
            <a:r>
              <a:rPr lang="fr-FR" sz="2400" dirty="0" smtClean="0"/>
              <a:t>de gouttelettes </a:t>
            </a:r>
            <a:r>
              <a:rPr lang="fr-FR" sz="2400" dirty="0" smtClean="0"/>
              <a:t>de brouillards. 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476672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    </a:t>
            </a:r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</a:t>
            </a:r>
            <a:r>
              <a:rPr lang="fr-FR" sz="2400" dirty="0" smtClean="0">
                <a:sym typeface="Wingdings"/>
              </a:rPr>
              <a:t> </a:t>
            </a:r>
            <a:r>
              <a:rPr lang="fr-FR" sz="2400" dirty="0" smtClean="0"/>
              <a:t>L’acidification des précipitations peut conduire à des valeurs de pH inférieur à 4 </a:t>
            </a:r>
            <a:r>
              <a:rPr lang="fr-FR" sz="2400" i="1" dirty="0" smtClean="0"/>
              <a:t>(Figure 2) </a:t>
            </a:r>
            <a:r>
              <a:rPr lang="fr-FR" sz="2400" dirty="0" smtClean="0"/>
              <a:t>; pour contrôler les effets des dépôts acides le concept de charge critique à été développé.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564904"/>
            <a:ext cx="6579760" cy="237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771800" y="5301208"/>
            <a:ext cx="3383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Figure 2</a:t>
            </a:r>
            <a:r>
              <a:rPr lang="fr-FR" dirty="0" smtClean="0"/>
              <a:t>. Acidité des eaux de pluie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7210" y="550421"/>
            <a:ext cx="83091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3600" b="1" dirty="0" smtClean="0">
                <a:solidFill>
                  <a:srgbClr val="00B050"/>
                </a:solidFill>
                <a:cs typeface="Times New Roman" pitchFamily="18" charset="0"/>
                <a:sym typeface="Wingdings"/>
              </a:rPr>
              <a:t> </a:t>
            </a:r>
            <a:r>
              <a:rPr lang="fr-FR" sz="3600" b="1" dirty="0" smtClean="0">
                <a:solidFill>
                  <a:srgbClr val="00B050"/>
                </a:solidFill>
              </a:rPr>
              <a:t>Mécanisme de formation de pluie acide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971600" y="1715324"/>
            <a:ext cx="73437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dirty="0"/>
              <a:t> </a:t>
            </a:r>
            <a:r>
              <a:rPr lang="fr-FR" sz="2400" dirty="0" smtClean="0"/>
              <a:t>   </a:t>
            </a:r>
            <a:r>
              <a:rPr lang="fr-FR" sz="2400" dirty="0" smtClean="0">
                <a:solidFill>
                  <a:srgbClr val="0070C0"/>
                </a:solidFill>
                <a:sym typeface="Wingdings"/>
              </a:rPr>
              <a:t></a:t>
            </a:r>
            <a:r>
              <a:rPr lang="fr-FR" sz="2400" dirty="0" smtClean="0"/>
              <a:t>  Les </a:t>
            </a:r>
            <a:r>
              <a:rPr lang="fr-FR" sz="2400" dirty="0"/>
              <a:t>oxydes de soufre produits par l'usage de combustibles fossiles (charbon, fuels, gazole) riches en soufre contribuent à la formation </a:t>
            </a:r>
            <a:r>
              <a:rPr lang="fr-FR" sz="2400" dirty="0">
                <a:solidFill>
                  <a:srgbClr val="00B0F0"/>
                </a:solidFill>
              </a:rPr>
              <a:t>d'acide sulfurique </a:t>
            </a:r>
            <a:r>
              <a:rPr lang="fr-FR" sz="2400" dirty="0"/>
              <a:t>dans l'atmosphère.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971600" y="3875564"/>
            <a:ext cx="7559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dirty="0"/>
              <a:t> </a:t>
            </a:r>
            <a:r>
              <a:rPr lang="fr-FR" sz="2400" dirty="0" smtClean="0">
                <a:solidFill>
                  <a:srgbClr val="0070C0"/>
                </a:solidFill>
                <a:sym typeface="Wingdings"/>
              </a:rPr>
              <a:t> </a:t>
            </a:r>
            <a:r>
              <a:rPr lang="fr-FR" sz="2400" dirty="0" smtClean="0"/>
              <a:t>Les </a:t>
            </a:r>
            <a:r>
              <a:rPr lang="fr-FR" sz="2400" dirty="0"/>
              <a:t>oxydes d'azote qui se forment lors des combustions se transforment dans l'atmosphère spontanément et rapidement en </a:t>
            </a:r>
            <a:r>
              <a:rPr lang="fr-FR" sz="2400" dirty="0">
                <a:solidFill>
                  <a:srgbClr val="00B0F0"/>
                </a:solidFill>
              </a:rPr>
              <a:t>acide nitrique </a:t>
            </a:r>
            <a:r>
              <a:rPr lang="fr-FR" sz="2400" dirty="0"/>
              <a:t>qui acidifient les précipitations.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2509150" y="3284984"/>
            <a:ext cx="4522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    </a:t>
            </a:r>
            <a:r>
              <a:rPr lang="pt-BR" sz="2400" dirty="0"/>
              <a:t>SO2 + 1/2 O2 + H2O =&gt;     </a:t>
            </a:r>
            <a:r>
              <a:rPr lang="pt-BR" sz="2400" dirty="0">
                <a:solidFill>
                  <a:srgbClr val="0070C0"/>
                </a:solidFill>
              </a:rPr>
              <a:t>H2SO4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699792" y="5579948"/>
            <a:ext cx="4586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 </a:t>
            </a:r>
            <a:r>
              <a:rPr lang="pt-BR" sz="2400" dirty="0"/>
              <a:t>2NO2 + 1/2 O2 + H2O =&gt;    </a:t>
            </a:r>
            <a:r>
              <a:rPr lang="pt-BR" sz="2400" dirty="0">
                <a:solidFill>
                  <a:srgbClr val="0070C0"/>
                </a:solidFill>
              </a:rPr>
              <a:t>2 HNO3</a:t>
            </a:r>
            <a:endParaRPr lang="fr-FR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99592" y="1412776"/>
            <a:ext cx="77041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dirty="0"/>
              <a:t> </a:t>
            </a:r>
            <a:r>
              <a:rPr lang="fr-FR" sz="2400" dirty="0" smtClean="0"/>
              <a:t>    Le </a:t>
            </a:r>
            <a:r>
              <a:rPr lang="fr-FR" sz="2400" dirty="0" smtClean="0">
                <a:solidFill>
                  <a:srgbClr val="00B0F0"/>
                </a:solidFill>
              </a:rPr>
              <a:t>SO2</a:t>
            </a:r>
            <a:r>
              <a:rPr lang="fr-FR" sz="2400" baseline="30000" dirty="0" smtClean="0"/>
              <a:t> </a:t>
            </a:r>
            <a:r>
              <a:rPr lang="fr-FR" sz="2400" dirty="0" smtClean="0"/>
              <a:t>et les </a:t>
            </a:r>
            <a:r>
              <a:rPr lang="fr-FR" sz="2400" dirty="0" err="1" smtClean="0">
                <a:solidFill>
                  <a:srgbClr val="00B0F0"/>
                </a:solidFill>
              </a:rPr>
              <a:t>NOx</a:t>
            </a:r>
            <a:r>
              <a:rPr lang="fr-FR" sz="2400" dirty="0" smtClean="0"/>
              <a:t> peuvent </a:t>
            </a:r>
            <a:r>
              <a:rPr lang="fr-FR" sz="2400" dirty="0"/>
              <a:t>être transportés sur longues distances et retomber finalement sur les sols sous forme de pluie acide.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71030" y="3337297"/>
            <a:ext cx="77771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dirty="0"/>
              <a:t> </a:t>
            </a:r>
            <a:r>
              <a:rPr lang="fr-FR" sz="2400" dirty="0" smtClean="0"/>
              <a:t>   Le </a:t>
            </a:r>
            <a:r>
              <a:rPr lang="fr-FR" sz="2400" dirty="0">
                <a:solidFill>
                  <a:srgbClr val="00B0F0"/>
                </a:solidFill>
              </a:rPr>
              <a:t>SO2</a:t>
            </a:r>
            <a:r>
              <a:rPr lang="fr-FR" sz="2400" baseline="30000" dirty="0"/>
              <a:t> </a:t>
            </a:r>
            <a:r>
              <a:rPr lang="fr-FR" sz="2400" dirty="0"/>
              <a:t>et les </a:t>
            </a:r>
            <a:r>
              <a:rPr lang="fr-FR" sz="2400" dirty="0" err="1">
                <a:solidFill>
                  <a:srgbClr val="00B0F0"/>
                </a:solidFill>
              </a:rPr>
              <a:t>NOx</a:t>
            </a:r>
            <a:r>
              <a:rPr lang="fr-FR" sz="2400" dirty="0"/>
              <a:t> peuvent également rejoindre le sol sous forme gazeuse, c’est-à-dire par dépôt sec.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8380" y="476672"/>
            <a:ext cx="53973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sz="3600" b="1" dirty="0" smtClean="0">
                <a:solidFill>
                  <a:srgbClr val="00B050"/>
                </a:solidFill>
                <a:cs typeface="Times New Roman" pitchFamily="18" charset="0"/>
                <a:sym typeface="Wingdings"/>
              </a:rPr>
              <a:t> </a:t>
            </a:r>
            <a:r>
              <a:rPr lang="fr-FR" sz="3600" b="1" dirty="0" smtClean="0">
                <a:solidFill>
                  <a:srgbClr val="00B050"/>
                </a:solidFill>
              </a:rPr>
              <a:t>Les effets de pluie  acide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162880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Les effets de pluie acide sont:</a:t>
            </a:r>
          </a:p>
          <a:p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>
                <a:solidFill>
                  <a:srgbClr val="00B0F0"/>
                </a:solidFill>
                <a:sym typeface="Wingdings"/>
              </a:rPr>
              <a:t></a:t>
            </a:r>
            <a:r>
              <a:rPr lang="fr-FR" sz="2400" b="1" dirty="0" smtClean="0">
                <a:sym typeface="Wingdings"/>
              </a:rPr>
              <a:t> </a:t>
            </a:r>
            <a:r>
              <a:rPr lang="fr-FR" sz="2400" dirty="0" smtClean="0"/>
              <a:t>Les dommages aux forêts et à la végétation.</a:t>
            </a:r>
          </a:p>
          <a:p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>
                <a:solidFill>
                  <a:srgbClr val="00B0F0"/>
                </a:solidFill>
                <a:sym typeface="Wingdings"/>
              </a:rPr>
              <a:t>  </a:t>
            </a:r>
            <a:r>
              <a:rPr lang="fr-FR" sz="2400" dirty="0" smtClean="0"/>
              <a:t>L’acidification des eaux de surface (lacs, rivières…) et dommages aux écosystèmes aquatiques.</a:t>
            </a:r>
          </a:p>
          <a:p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>
                <a:solidFill>
                  <a:srgbClr val="00B0F0"/>
                </a:solidFill>
                <a:sym typeface="Wingdings"/>
              </a:rPr>
              <a:t> </a:t>
            </a:r>
            <a:r>
              <a:rPr lang="fr-FR" sz="2400" b="1" dirty="0" smtClean="0"/>
              <a:t> </a:t>
            </a:r>
            <a:r>
              <a:rPr lang="fr-FR" sz="2400" dirty="0" smtClean="0"/>
              <a:t>Les dommages aux matériaux (corrosion) et aux bâtiments.</a:t>
            </a:r>
            <a:br>
              <a:rPr lang="fr-FR" sz="2400" dirty="0" smtClean="0"/>
            </a:b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260648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AutoNum type="romanUcPeriod"/>
            </a:pPr>
            <a:r>
              <a:rPr lang="fr-FR" sz="2800" b="1" dirty="0" smtClean="0">
                <a:solidFill>
                  <a:srgbClr val="00B0F0"/>
                </a:solidFill>
              </a:rPr>
              <a:t>Les dommages à la végétation</a:t>
            </a:r>
          </a:p>
          <a:p>
            <a:pPr marL="571500" indent="-571500" algn="just"/>
            <a:endParaRPr lang="fr-FR" sz="2800" b="1" dirty="0" smtClean="0">
              <a:solidFill>
                <a:srgbClr val="00B0F0"/>
              </a:solidFill>
            </a:endParaRPr>
          </a:p>
          <a:p>
            <a:pPr marL="571500" indent="-571500" algn="just"/>
            <a:r>
              <a:rPr lang="fr-FR" sz="2800" dirty="0" smtClean="0"/>
              <a:t>Les dépôts acides ont des effets directs ou indirects sur la végétation :</a:t>
            </a:r>
          </a:p>
          <a:p>
            <a:pPr marL="571500" indent="-571500" algn="just"/>
            <a:endParaRPr lang="fr-FR" sz="2800" dirty="0" smtClean="0"/>
          </a:p>
          <a:p>
            <a:pPr marL="571500" indent="-571500" algn="just"/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B0F0"/>
                </a:solidFill>
              </a:rPr>
              <a:t>Effets directs</a:t>
            </a:r>
            <a:r>
              <a:rPr lang="fr-FR" sz="2800" dirty="0" smtClean="0"/>
              <a:t> : les polluants agissent sur l’un des constituants des écosystèmes.</a:t>
            </a:r>
          </a:p>
          <a:p>
            <a:pPr marL="571500" indent="-571500" algn="just"/>
            <a:endParaRPr lang="fr-FR" sz="2800" dirty="0" smtClean="0"/>
          </a:p>
          <a:p>
            <a:pPr marL="571500" indent="-571500" algn="just"/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B0F0"/>
                </a:solidFill>
              </a:rPr>
              <a:t>Effets indirects</a:t>
            </a:r>
            <a:r>
              <a:rPr lang="fr-FR" sz="2800" dirty="0" smtClean="0"/>
              <a:t>: l’action des polluants sur l’un des constituants d’un écosystème entraîne des altérations des autres constituants et perturbe le</a:t>
            </a:r>
            <a:br>
              <a:rPr lang="fr-FR" sz="2800" dirty="0" smtClean="0"/>
            </a:br>
            <a:r>
              <a:rPr lang="fr-FR" sz="2800" dirty="0" smtClean="0"/>
              <a:t>fonctionnement.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404664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     L’impact des polluants sur les végétaux est divisé selon la gravité de leurs effets:</a:t>
            </a:r>
          </a:p>
          <a:p>
            <a:pPr algn="just"/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>
                <a:solidFill>
                  <a:srgbClr val="00B0F0"/>
                </a:solidFill>
              </a:rPr>
              <a:t>Classe I</a:t>
            </a:r>
            <a:r>
              <a:rPr lang="fr-FR" sz="2400" b="1" dirty="0" smtClean="0"/>
              <a:t>: </a:t>
            </a:r>
            <a:r>
              <a:rPr lang="fr-FR" sz="2400" dirty="0" smtClean="0"/>
              <a:t>faible charge en polluant.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b="1" dirty="0" smtClean="0">
                <a:solidFill>
                  <a:srgbClr val="00B0F0"/>
                </a:solidFill>
              </a:rPr>
              <a:t>Classe II</a:t>
            </a:r>
            <a:r>
              <a:rPr lang="fr-FR" sz="2400" b="1" dirty="0" smtClean="0"/>
              <a:t>: </a:t>
            </a:r>
            <a:r>
              <a:rPr lang="fr-FR" sz="2400" dirty="0" smtClean="0"/>
              <a:t>concentration intermédiaire en polluants. Les effets sur les plantes sont l’altération de la croissance, l’altération de la reproduction, la mortalité des populations sensibles, la réduction de la biomasse.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b="1" dirty="0" smtClean="0">
                <a:solidFill>
                  <a:srgbClr val="00B0F0"/>
                </a:solidFill>
              </a:rPr>
              <a:t>Classe III</a:t>
            </a:r>
            <a:r>
              <a:rPr lang="fr-FR" sz="2400" b="1" dirty="0" smtClean="0"/>
              <a:t>: </a:t>
            </a:r>
            <a:r>
              <a:rPr lang="fr-FR" sz="2400" dirty="0" smtClean="0"/>
              <a:t>mortalité élevée dans les populations végétales due à des intoxications aigues.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332656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B0F0"/>
                </a:solidFill>
              </a:rPr>
              <a:t>II. Effet sur les sols</a:t>
            </a:r>
          </a:p>
          <a:p>
            <a:pPr algn="just"/>
            <a:r>
              <a:rPr lang="fr-FR" sz="2400" dirty="0" smtClean="0"/>
              <a:t>Sur les sols les pluies acides ont une série de conséquences :</a:t>
            </a:r>
          </a:p>
          <a:p>
            <a:pPr algn="just"/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</a:t>
            </a:r>
            <a:r>
              <a:rPr lang="fr-FR" sz="2400" dirty="0" smtClean="0"/>
              <a:t> lessivage des éléments nutritifs des sols, l'aluminium qui est normalement lié dans le sol est entraîné dans les nappes phréatiques;</a:t>
            </a:r>
          </a:p>
          <a:p>
            <a:pPr algn="just"/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 </a:t>
            </a:r>
            <a:r>
              <a:rPr lang="fr-FR" sz="2400" dirty="0" smtClean="0"/>
              <a:t>élimination des éléments nutritifs essentiels aux plantes tels que le calcium, le potassium et le magnésium par des réactions chimiques;</a:t>
            </a:r>
          </a:p>
          <a:p>
            <a:pPr algn="just"/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 </a:t>
            </a:r>
            <a:r>
              <a:rPr lang="fr-FR" sz="2400" dirty="0" smtClean="0"/>
              <a:t>diminution des micro-organismes or les micro-organismes permettent la libération d’éléments nutritifs provenant de la décomposition des matières organiques; ceci entraîne un appauvrissement des sols ;</a:t>
            </a:r>
          </a:p>
          <a:p>
            <a:pPr algn="just"/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</a:t>
            </a:r>
            <a:r>
              <a:rPr lang="fr-FR" sz="2400" dirty="0" smtClean="0"/>
              <a:t> sortie du sol de métaux toxiques (aluminium, cadmium et mercure)à cause de leurs réactions avec les acides.</a:t>
            </a:r>
            <a:br>
              <a:rPr lang="fr-FR" sz="2400" dirty="0" smtClean="0"/>
            </a:b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43608" y="1355284"/>
            <a:ext cx="7272808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fr-FR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</a:t>
            </a:r>
            <a:r>
              <a:rPr lang="fr-FR" sz="2400" b="1" dirty="0" smtClean="0">
                <a:solidFill>
                  <a:srgbClr val="00B050"/>
                </a:solidFill>
              </a:rPr>
              <a:t>Sources de la pollution atmosphérique</a:t>
            </a:r>
          </a:p>
          <a:p>
            <a:pPr algn="just"/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</a:t>
            </a:r>
            <a:r>
              <a:rPr lang="fr-FR" sz="2400" b="1" dirty="0" smtClean="0">
                <a:solidFill>
                  <a:srgbClr val="00B0F0"/>
                </a:solidFill>
              </a:rPr>
              <a:t>Certaine substances polluants dans l’atmosphère</a:t>
            </a:r>
            <a:endParaRPr lang="fr-FR" sz="2400" dirty="0" smtClean="0">
              <a:solidFill>
                <a:srgbClr val="00B0F0"/>
              </a:solidFill>
            </a:endParaRPr>
          </a:p>
          <a:p>
            <a:pPr algn="just"/>
            <a:r>
              <a:rPr lang="fr-FR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fr-FR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</a:t>
            </a:r>
            <a:r>
              <a:rPr lang="fr-FR" sz="2400" b="1" dirty="0" smtClean="0">
                <a:solidFill>
                  <a:srgbClr val="00B050"/>
                </a:solidFill>
              </a:rPr>
              <a:t>Dépôts atmosphérique</a:t>
            </a:r>
          </a:p>
          <a:p>
            <a:pPr algn="just"/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</a:t>
            </a:r>
            <a:r>
              <a:rPr lang="fr-FR" sz="2400" b="1" dirty="0" smtClean="0">
                <a:solidFill>
                  <a:srgbClr val="00B0F0"/>
                </a:solidFill>
                <a:sym typeface="Wingdings"/>
              </a:rPr>
              <a:t> Pluie acide</a:t>
            </a:r>
            <a:endParaRPr lang="fr-FR" sz="2400" dirty="0" smtClean="0">
              <a:solidFill>
                <a:srgbClr val="00B050"/>
              </a:solidFill>
            </a:endParaRPr>
          </a:p>
          <a:p>
            <a:pPr algn="just"/>
            <a:r>
              <a:rPr lang="fr-FR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fr-FR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fr-FR" sz="2400" b="1" dirty="0" smtClean="0">
                <a:solidFill>
                  <a:srgbClr val="00B050"/>
                </a:solidFill>
              </a:rPr>
              <a:t>Mécanisme de formation de pluie acide</a:t>
            </a:r>
          </a:p>
          <a:p>
            <a:pPr algn="just"/>
            <a:r>
              <a:rPr lang="fr-FR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fr-FR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fr-FR" sz="2400" b="1" dirty="0" smtClean="0">
                <a:solidFill>
                  <a:srgbClr val="00B050"/>
                </a:solidFill>
              </a:rPr>
              <a:t>Les effets de pluie  acide</a:t>
            </a:r>
          </a:p>
          <a:p>
            <a:pPr algn="just">
              <a:buFont typeface="Wingdings"/>
              <a:buChar char="ü"/>
            </a:pPr>
            <a:r>
              <a:rPr lang="fr-FR" sz="2400" b="1" dirty="0" smtClean="0">
                <a:solidFill>
                  <a:srgbClr val="00B0F0"/>
                </a:solidFill>
                <a:sym typeface="Wingdings"/>
              </a:rPr>
              <a:t>Végétaux </a:t>
            </a:r>
          </a:p>
          <a:p>
            <a:pPr algn="just">
              <a:buFont typeface="Wingdings"/>
              <a:buChar char="ü"/>
            </a:pPr>
            <a:r>
              <a:rPr lang="fr-FR" sz="2400" b="1" dirty="0" smtClean="0">
                <a:solidFill>
                  <a:srgbClr val="00B0F0"/>
                </a:solidFill>
                <a:sym typeface="Wingdings"/>
              </a:rPr>
              <a:t>Sol</a:t>
            </a:r>
          </a:p>
          <a:p>
            <a:pPr algn="just">
              <a:buFont typeface="Wingdings"/>
              <a:buChar char="ü"/>
            </a:pPr>
            <a:r>
              <a:rPr lang="fr-FR" sz="2400" b="1" dirty="0" smtClean="0">
                <a:solidFill>
                  <a:srgbClr val="00B0F0"/>
                </a:solidFill>
                <a:sym typeface="Wingdings"/>
              </a:rPr>
              <a:t> écosystème aquatique </a:t>
            </a:r>
            <a:endParaRPr lang="fr-FR" sz="2400" dirty="0" smtClean="0">
              <a:solidFill>
                <a:srgbClr val="00B050"/>
              </a:solidFill>
            </a:endParaRPr>
          </a:p>
          <a:p>
            <a:pPr algn="just"/>
            <a:endParaRPr lang="fr-FR" sz="2400" b="1" dirty="0" smtClean="0">
              <a:solidFill>
                <a:srgbClr val="00B050"/>
              </a:solidFill>
            </a:endParaRPr>
          </a:p>
          <a:p>
            <a:pPr algn="just"/>
            <a:endParaRPr lang="fr-FR" sz="2400" b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332656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00B0F0"/>
                </a:solidFill>
              </a:rPr>
              <a:t>III. Dommages aux écosystèmes aquatiques</a:t>
            </a:r>
          </a:p>
          <a:p>
            <a:pPr algn="just"/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    Les pluies acides provoquent l’augmentation de l’acidité des rivières et des lacs où elles se concentrent. On observe alors les modifications suivantes: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576" y="2492896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  </a:t>
            </a:r>
            <a:r>
              <a:rPr lang="fr-FR" sz="2400" dirty="0" smtClean="0"/>
              <a:t>développement des algues filamenteuses et régression des plantes supérieures ;</a:t>
            </a:r>
          </a:p>
          <a:p>
            <a:pPr algn="just"/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 </a:t>
            </a:r>
            <a:r>
              <a:rPr lang="fr-FR" sz="2400" dirty="0" smtClean="0"/>
              <a:t> régression du plancton ;</a:t>
            </a:r>
          </a:p>
          <a:p>
            <a:pPr algn="just"/>
            <a:r>
              <a:rPr lang="fr-FR" sz="2400" dirty="0" smtClean="0">
                <a:sym typeface="Wingdings"/>
              </a:rPr>
              <a:t> </a:t>
            </a:r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</a:t>
            </a:r>
            <a:r>
              <a:rPr lang="fr-FR" sz="2400" dirty="0" smtClean="0"/>
              <a:t> régression, puis disparition des écrevisses et mollusques.</a:t>
            </a:r>
            <a:br>
              <a:rPr lang="fr-FR" sz="2400" dirty="0" smtClean="0"/>
            </a:br>
            <a:r>
              <a:rPr lang="fr-FR" sz="2400" dirty="0" smtClean="0">
                <a:solidFill>
                  <a:srgbClr val="00B0F0"/>
                </a:solidFill>
                <a:sym typeface="Wingdings"/>
              </a:rPr>
              <a:t> </a:t>
            </a:r>
            <a:r>
              <a:rPr lang="fr-FR" sz="2400" dirty="0" smtClean="0"/>
              <a:t> mortalité et baisse de la reproduction des poissons car l’acidification diminue la capacité des poissons à capter l'oxygène et les minéraux.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124744"/>
            <a:ext cx="35651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</a:rPr>
              <a:t>1. Dioxyde de soufre (SO2)</a:t>
            </a:r>
          </a:p>
        </p:txBody>
      </p:sp>
      <p:cxnSp>
        <p:nvCxnSpPr>
          <p:cNvPr id="8" name="Connecteur en angle 7"/>
          <p:cNvCxnSpPr/>
          <p:nvPr/>
        </p:nvCxnSpPr>
        <p:spPr>
          <a:xfrm rot="5400000">
            <a:off x="3707904" y="2924944"/>
            <a:ext cx="2016224" cy="2016224"/>
          </a:xfrm>
          <a:prstGeom prst="bentConnector3">
            <a:avLst>
              <a:gd name="adj1" fmla="val 50000"/>
            </a:avLst>
          </a:prstGeom>
          <a:ln w="31750" cmpd="sng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55776" y="2060848"/>
            <a:ext cx="561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Emissions volcaniques, les </a:t>
            </a:r>
            <a:r>
              <a:rPr lang="fr-FR" sz="2400" dirty="0" smtClean="0"/>
              <a:t>océans,  </a:t>
            </a:r>
            <a:r>
              <a:rPr lang="fr-FR" sz="2400" dirty="0" smtClean="0"/>
              <a:t>Sources anthropiques (combustion fuels fossiles) 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1115616" y="4941168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Formation d’acide sulfurique (H2SO4) et sulfureux (H2SO3),  origine des pluies acides </a:t>
            </a:r>
            <a:endParaRPr lang="fr-FR" sz="24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16017" y="3212977"/>
            <a:ext cx="1224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Origine 	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71916" y="4221088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B0F0"/>
                </a:solidFill>
              </a:rPr>
              <a:t>Pollution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en angle 7"/>
          <p:cNvCxnSpPr/>
          <p:nvPr/>
        </p:nvCxnSpPr>
        <p:spPr>
          <a:xfrm rot="5400000">
            <a:off x="3707904" y="2666529"/>
            <a:ext cx="2016224" cy="2016224"/>
          </a:xfrm>
          <a:prstGeom prst="bentConnector3">
            <a:avLst>
              <a:gd name="adj1" fmla="val 50000"/>
            </a:avLst>
          </a:prstGeom>
          <a:ln w="31750" cmpd="sng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55776" y="1802433"/>
            <a:ext cx="561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Proviennent surtout de la combustion de fuels d’origine fossile.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1115616" y="4682753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Formation d’acide nitrique (HNO3) par oxydation photochimique de NO2, origine des pluies acides</a:t>
            </a:r>
            <a:endParaRPr lang="fr-FR" sz="24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16017" y="2954562"/>
            <a:ext cx="1224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Origine 	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71916" y="3962673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B0F0"/>
                </a:solidFill>
              </a:rPr>
              <a:t>Pollution 	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76973" y="908720"/>
            <a:ext cx="4576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 b="1" dirty="0">
                <a:solidFill>
                  <a:srgbClr val="00B0F0"/>
                </a:solidFill>
              </a:rPr>
              <a:t>2. Oxydes d’azote (</a:t>
            </a:r>
            <a:r>
              <a:rPr lang="fr-FR" sz="2400" b="1" dirty="0" err="1">
                <a:solidFill>
                  <a:srgbClr val="00B0F0"/>
                </a:solidFill>
              </a:rPr>
              <a:t>NOx</a:t>
            </a:r>
            <a:r>
              <a:rPr lang="fr-FR" sz="2400" b="1" dirty="0">
                <a:solidFill>
                  <a:srgbClr val="00B0F0"/>
                </a:solidFill>
              </a:rPr>
              <a:t>=NO2+NO)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en angle 7"/>
          <p:cNvCxnSpPr/>
          <p:nvPr/>
        </p:nvCxnSpPr>
        <p:spPr>
          <a:xfrm rot="5400000">
            <a:off x="3707904" y="2852936"/>
            <a:ext cx="2016224" cy="2016224"/>
          </a:xfrm>
          <a:prstGeom prst="bentConnector3">
            <a:avLst>
              <a:gd name="adj1" fmla="val 50000"/>
            </a:avLst>
          </a:prstGeom>
          <a:ln w="31750" cmpd="sng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899592" y="1988840"/>
            <a:ext cx="7884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Hydrocarbures émis par les forêts, les transports, l’industrie et également lors de l’application de peinture et des encres.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1115616" y="4869160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Formation de l’ozone</a:t>
            </a:r>
            <a:endParaRPr lang="fr-FR" sz="24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16017" y="3140969"/>
            <a:ext cx="1224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Origine 	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71916" y="4149080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B0F0"/>
                </a:solidFill>
              </a:rPr>
              <a:t>Pollution 	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24893" y="836712"/>
            <a:ext cx="53992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B0F0"/>
                </a:solidFill>
              </a:rPr>
              <a:t>3. Composés organiques volatils (COV)</a:t>
            </a:r>
          </a:p>
          <a:p>
            <a:pPr algn="ctr"/>
            <a:r>
              <a:rPr lang="fr-FR" sz="2400" b="1" dirty="0" smtClean="0">
                <a:solidFill>
                  <a:srgbClr val="00B0F0"/>
                </a:solidFill>
              </a:rPr>
              <a:t> (ex : benzène, toluène, formaldéhyde…) </a:t>
            </a:r>
            <a:endParaRPr lang="fr-FR" sz="2400" b="1" dirty="0">
              <a:solidFill>
                <a:srgbClr val="00B0F0"/>
              </a:solidFill>
            </a:endParaRPr>
          </a:p>
        </p:txBody>
      </p:sp>
      <p:pic>
        <p:nvPicPr>
          <p:cNvPr id="10" name="Picture 7" descr="https://quimiremon.files.wordpress.com/2010/02/image002.gif?w=150&amp;h=1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3213299"/>
            <a:ext cx="2665412" cy="261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en angle 7"/>
          <p:cNvCxnSpPr/>
          <p:nvPr/>
        </p:nvCxnSpPr>
        <p:spPr>
          <a:xfrm rot="5400000">
            <a:off x="3707904" y="2522513"/>
            <a:ext cx="2016224" cy="2016224"/>
          </a:xfrm>
          <a:prstGeom prst="bentConnector3">
            <a:avLst>
              <a:gd name="adj1" fmla="val 50000"/>
            </a:avLst>
          </a:prstGeom>
          <a:ln w="31750" cmpd="sng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376264" y="1658417"/>
            <a:ext cx="6660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Combustion incomplète des </a:t>
            </a:r>
          </a:p>
          <a:p>
            <a:pPr algn="ctr"/>
            <a:r>
              <a:rPr lang="fr-FR" sz="2400" dirty="0" smtClean="0"/>
              <a:t>combustibles et des carburants 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107504" y="4538737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Formation de l’ozone.</a:t>
            </a:r>
          </a:p>
          <a:p>
            <a:pPr algn="ctr"/>
            <a:r>
              <a:rPr lang="fr-FR" sz="2400" dirty="0" smtClean="0"/>
              <a:t> Pour l’être humain il est toxique, il se fixe à la place de l’oxygène dans le sang (mortel sous forte concentration)</a:t>
            </a:r>
            <a:endParaRPr lang="fr-FR" sz="24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16017" y="2810546"/>
            <a:ext cx="1224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Origine 	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71916" y="3933056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B0F0"/>
                </a:solidFill>
              </a:rPr>
              <a:t>Pollution 	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56671" y="692696"/>
            <a:ext cx="4087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B0F0"/>
                </a:solidFill>
              </a:rPr>
              <a:t>4. Monoxyde de Carbone (CO) </a:t>
            </a:r>
            <a:endParaRPr lang="fr-FR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en angle 7"/>
          <p:cNvCxnSpPr/>
          <p:nvPr/>
        </p:nvCxnSpPr>
        <p:spPr>
          <a:xfrm rot="5400000">
            <a:off x="3707904" y="2450505"/>
            <a:ext cx="2016224" cy="2016224"/>
          </a:xfrm>
          <a:prstGeom prst="bentConnector3">
            <a:avLst>
              <a:gd name="adj1" fmla="val 50000"/>
            </a:avLst>
          </a:prstGeom>
          <a:ln w="31750" cmpd="sng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520280" y="1916832"/>
            <a:ext cx="6660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Volcanique et Anthropique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107504" y="4466729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Les plus fines particules pénètrent dans les poumons et gênent la respiration, elles peuvent faire pénétrer des composés toxiques dans les voies respiratoires 	</a:t>
            </a:r>
            <a:endParaRPr lang="fr-FR" sz="24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16017" y="2738538"/>
            <a:ext cx="1224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Origine 	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71916" y="3746649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Pollution 	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91237" y="620688"/>
            <a:ext cx="42182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B0F0"/>
                </a:solidFill>
              </a:rPr>
              <a:t>5. Particules en Suspension (PS)</a:t>
            </a:r>
            <a:endParaRPr lang="fr-FR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en angle 7"/>
          <p:cNvCxnSpPr/>
          <p:nvPr/>
        </p:nvCxnSpPr>
        <p:spPr>
          <a:xfrm rot="5400000">
            <a:off x="3707904" y="2738537"/>
            <a:ext cx="2016224" cy="2016224"/>
          </a:xfrm>
          <a:prstGeom prst="bentConnector3">
            <a:avLst>
              <a:gd name="adj1" fmla="val 50000"/>
            </a:avLst>
          </a:prstGeom>
          <a:ln w="31750" cmpd="sng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051720" y="1442393"/>
            <a:ext cx="6948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Activité agricole, Traitement des déchets, combustion de la biomasse, dégradation de la végétation et  excréments animaux 	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611560" y="4869160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Son dépôt excessif en milieu naturel peut conduire à l'acidification et à l'eutrophisation des milieux. De plus, il peut se recombiner dans l'</a:t>
            </a:r>
            <a:r>
              <a:rPr lang="fr-FR" sz="2400" b="1" dirty="0" smtClean="0"/>
              <a:t>atmosphère</a:t>
            </a:r>
            <a:r>
              <a:rPr lang="fr-FR" sz="2400" dirty="0" smtClean="0"/>
              <a:t> avec des oxydes d'azote et de soufre pour former des particules fines</a:t>
            </a:r>
            <a:endParaRPr lang="fr-FR" sz="24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16017" y="3026570"/>
            <a:ext cx="1224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Origine 	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71916" y="4034681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B0F0"/>
                </a:solidFill>
              </a:rPr>
              <a:t>Pollution 	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91237" y="908720"/>
            <a:ext cx="27446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B0F0"/>
                </a:solidFill>
              </a:rPr>
              <a:t>6. Ammoniac (NH3) </a:t>
            </a:r>
            <a:endParaRPr lang="fr-FR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en angle 7"/>
          <p:cNvCxnSpPr/>
          <p:nvPr/>
        </p:nvCxnSpPr>
        <p:spPr>
          <a:xfrm rot="5400000">
            <a:off x="3707904" y="2666529"/>
            <a:ext cx="2016224" cy="2016224"/>
          </a:xfrm>
          <a:prstGeom prst="bentConnector3">
            <a:avLst>
              <a:gd name="adj1" fmla="val 50000"/>
            </a:avLst>
          </a:prstGeom>
          <a:ln w="31750" cmpd="sng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899592" y="1370385"/>
            <a:ext cx="8100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L'</a:t>
            </a:r>
            <a:r>
              <a:rPr lang="fr-FR" sz="2400" b="1" dirty="0" smtClean="0"/>
              <a:t>ozone</a:t>
            </a:r>
            <a:r>
              <a:rPr lang="fr-FR" sz="2400" dirty="0" smtClean="0"/>
              <a:t> provient de la transformation chimique dans les basses couches de l'atmosphère d'autres polluants, sous l'action des rayons UV du soleil et en cas de fortes chaleurs.</a:t>
            </a:r>
            <a:endParaRPr lang="fr-FR" sz="2400" dirty="0"/>
          </a:p>
        </p:txBody>
      </p:sp>
      <p:sp>
        <p:nvSpPr>
          <p:cNvPr id="19" name="Rectangle 18"/>
          <p:cNvSpPr/>
          <p:nvPr/>
        </p:nvSpPr>
        <p:spPr>
          <a:xfrm>
            <a:off x="107504" y="4682753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Responsable de l’effet de serre</a:t>
            </a:r>
            <a:endParaRPr lang="fr-FR" sz="2400" dirty="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16017" y="2954562"/>
            <a:ext cx="12241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0B0F0"/>
                </a:solidFill>
              </a:rPr>
              <a:t>Origine 	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71916" y="3962673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B0F0"/>
                </a:solidFill>
              </a:rPr>
              <a:t>Pollution 	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91237" y="836712"/>
            <a:ext cx="20406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B0F0"/>
                </a:solidFill>
              </a:rPr>
              <a:t>7. Ozone (O3</a:t>
            </a:r>
            <a:r>
              <a:rPr lang="fr-FR" sz="2400" b="1" baseline="30000" dirty="0" smtClean="0">
                <a:solidFill>
                  <a:srgbClr val="00B0F0"/>
                </a:solidFill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</a:rPr>
              <a:t>) </a:t>
            </a:r>
            <a:endParaRPr lang="fr-FR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760</Words>
  <Application>Microsoft Office PowerPoint</Application>
  <PresentationFormat>Affichage à l'écran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bouchareb</dc:creator>
  <cp:lastModifiedBy>bouchareb</cp:lastModifiedBy>
  <cp:revision>33</cp:revision>
  <dcterms:created xsi:type="dcterms:W3CDTF">2020-02-29T18:25:38Z</dcterms:created>
  <dcterms:modified xsi:type="dcterms:W3CDTF">2021-05-02T21:44:15Z</dcterms:modified>
</cp:coreProperties>
</file>