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06/06/2023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06/06/2023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06/06/2023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72816"/>
            <a:ext cx="7772400" cy="3384376"/>
          </a:xfrm>
        </p:spPr>
        <p:style>
          <a:lnRef idx="0">
            <a:scrgbClr r="0" g="0" b="0"/>
          </a:lnRef>
          <a:fillRef idx="1002">
            <a:schemeClr val="lt1"/>
          </a:fillRef>
          <a:effectRef idx="0">
            <a:scrgbClr r="0" g="0" b="0"/>
          </a:effectRef>
          <a:fontRef idx="major"/>
        </p:style>
        <p:txBody>
          <a:bodyPr>
            <a:normAutofit fontScale="90000"/>
          </a:bodyPr>
          <a:lstStyle/>
          <a:p>
            <a:pPr rtl="1">
              <a:lnSpc>
                <a:spcPct val="107000"/>
              </a:lnSpc>
              <a:spcAft>
                <a:spcPts val="600"/>
              </a:spcAft>
            </a:pP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المحور </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الخامس</a:t>
            </a: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br>
            <a:r>
              <a:rPr lang="fr-FR" sz="1050" dirty="0">
                <a:latin typeface="Calibri" panose="020F0502020204030204" pitchFamily="34" charset="0"/>
                <a:ea typeface="Calibri" panose="020F0502020204030204" pitchFamily="34" charset="0"/>
                <a:cs typeface="Arial" panose="020B0604020202020204" pitchFamily="34" charset="0"/>
              </a:rPr>
              <a:t/>
            </a:r>
            <a:br>
              <a:rPr lang="fr-FR" sz="1050" dirty="0">
                <a:latin typeface="Calibri" panose="020F0502020204030204" pitchFamily="34" charset="0"/>
                <a:ea typeface="Calibri" panose="020F0502020204030204" pitchFamily="34" charset="0"/>
                <a:cs typeface="Arial" panose="020B0604020202020204" pitchFamily="34" charset="0"/>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الأساليب الإدارية المتبعة في الإدارة الاستراتيجية للموارد البشرية</a:t>
            </a:r>
            <a:r>
              <a:rPr lang="fr-FR" sz="4800" dirty="0">
                <a:latin typeface="Calibri" panose="020F0502020204030204" pitchFamily="34" charset="0"/>
                <a:ea typeface="Calibri" panose="020F0502020204030204" pitchFamily="34" charset="0"/>
                <a:cs typeface="Arial" panose="020B0604020202020204" pitchFamily="34" charset="0"/>
              </a:rPr>
              <a:t/>
            </a:r>
            <a:br>
              <a:rPr lang="fr-FR" sz="4800" dirty="0">
                <a:latin typeface="Calibri" panose="020F0502020204030204" pitchFamily="34" charset="0"/>
                <a:ea typeface="Calibri" panose="020F0502020204030204" pitchFamily="34" charset="0"/>
                <a:cs typeface="Arial" panose="020B0604020202020204" pitchFamily="34" charset="0"/>
              </a:rPr>
            </a:br>
            <a:endParaRPr lang="fr-FR" sz="4800" dirty="0"/>
          </a:p>
        </p:txBody>
      </p:sp>
    </p:spTree>
    <p:extLst>
      <p:ext uri="{BB962C8B-B14F-4D97-AF65-F5344CB8AC3E}">
        <p14:creationId xmlns:p14="http://schemas.microsoft.com/office/powerpoint/2010/main" val="1985624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452099" y="692697"/>
            <a:ext cx="8229600" cy="5184575"/>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just" rtl="1">
              <a:lnSpc>
                <a:spcPct val="107000"/>
              </a:lnSpc>
              <a:buClr>
                <a:srgbClr val="000000"/>
              </a:buClr>
              <a:buFont typeface="Felix Titling" panose="04060505060202020A04" pitchFamily="82" charset="0"/>
              <a:buChar char="-"/>
              <a:tabLst>
                <a:tab pos="179705" algn="r"/>
              </a:tabLst>
            </a:pPr>
            <a:r>
              <a:rPr lang="ar-SA" sz="2400" b="1" dirty="0">
                <a:latin typeface="Calibri" panose="020F0502020204030204" pitchFamily="34" charset="0"/>
                <a:ea typeface="Felix Titling" panose="04060505060202020A04" pitchFamily="82" charset="0"/>
                <a:cs typeface="Simplified Arabic" panose="02020603050405020304" pitchFamily="18" charset="-78"/>
              </a:rPr>
              <a:t>نموذج </a:t>
            </a:r>
            <a:r>
              <a:rPr lang="fr-FR" sz="2400" b="1" dirty="0">
                <a:latin typeface="Simplified Arabic" panose="02020603050405020304" pitchFamily="18" charset="-78"/>
                <a:ea typeface="Felix Titling" panose="04060505060202020A04" pitchFamily="82" charset="0"/>
                <a:cs typeface="Felix Titling" panose="04060505060202020A04" pitchFamily="82" charset="0"/>
              </a:rPr>
              <a:t>Petrash6</a:t>
            </a:r>
            <a:r>
              <a:rPr lang="ar-SA" sz="2400" b="1" dirty="0">
                <a:latin typeface="Calibri" panose="020F0502020204030204" pitchFamily="34" charset="0"/>
                <a:ea typeface="Felix Titling" panose="04060505060202020A04" pitchFamily="82" charset="0"/>
                <a:cs typeface="Simplified Arabic" panose="02020603050405020304" pitchFamily="18" charset="-78"/>
              </a:rPr>
              <a:t>: </a:t>
            </a:r>
            <a:r>
              <a:rPr lang="ar-SA" sz="2400" dirty="0">
                <a:latin typeface="Calibri" panose="020F0502020204030204" pitchFamily="34" charset="0"/>
                <a:ea typeface="Felix Titling" panose="04060505060202020A04" pitchFamily="82" charset="0"/>
                <a:cs typeface="Simplified Arabic" panose="02020603050405020304" pitchFamily="18" charset="-78"/>
              </a:rPr>
              <a:t>قدم نموذجا من ستة مراحل يمكن استخدامه لإدارة رأس المال الفكري على النحو الآتي:</a:t>
            </a:r>
            <a:endParaRPr lang="fr-FR" sz="1800" dirty="0">
              <a:latin typeface="Calibri" panose="020F0502020204030204" pitchFamily="34" charset="0"/>
              <a:ea typeface="Felix Titling" panose="04060505060202020A04" pitchFamily="82" charset="0"/>
              <a:cs typeface="Felix Titling" panose="04060505060202020A04" pitchFamily="82"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تكوين سجل لحفظ مخزون رأس المال الفكري الحالي في المنظمة يتم فيه تحديد كافة الأرصدة غير المنظورة لمعرفة ما، ومن ثم البحث عن موازنة تتكفل بالمحافظة عليها ودفع تكلفة صيانتها.</a:t>
            </a:r>
            <a:endParaRPr lang="fr-FR" sz="18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تصنيف رأس المال الفكري إلى ثلاثة فئات رئيسية تشمل فئة لرأس المال الذي تستخدمه المؤسسة بالفعل، وفئة لما تتوقع أن تستخدمه المنظمة، وفئة لما لا تستخدمه.</a:t>
            </a:r>
            <a:endParaRPr lang="fr-FR" sz="18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صياغة استراتيجية باستخدام السجل المطور بحيث تحدد كيف يمكن وضع خطة عمل تشغيلية توضح الفجوات بين مكونات رأس المال الفكري من واقع الاستراتيجية وتلك المرصودة من واقع الإمكانيات الفعلية للسجل الحالي، ومن ثم توجيه الموارد اللازمة لدعم رأس المال الفكري نحو سد تلك الفجوات.</a:t>
            </a:r>
            <a:endParaRPr lang="fr-FR" sz="18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r" defTabSz="914400" rtl="1" eaLnBrk="1" fontAlgn="auto" latinLnBrk="0" hangingPunct="1">
              <a:lnSpc>
                <a:spcPct val="107000"/>
              </a:lnSpc>
              <a:spcBef>
                <a:spcPct val="20000"/>
              </a:spcBef>
              <a:spcAft>
                <a:spcPts val="0"/>
              </a:spcAft>
              <a:buClr>
                <a:srgbClr val="000000"/>
              </a:buClr>
              <a:buSzTx/>
              <a:buFont typeface="Felix Titling" panose="04060505060202020A04" pitchFamily="82" charset="0"/>
              <a:buChar char="-"/>
              <a:tabLst>
                <a:tab pos="179705" algn="r"/>
              </a:tabLst>
              <a:defRPr/>
            </a:pPr>
            <a:endParaRPr kumimoji="0" lang="fr-FR" sz="24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p:txBody>
      </p:sp>
    </p:spTree>
    <p:extLst>
      <p:ext uri="{BB962C8B-B14F-4D97-AF65-F5344CB8AC3E}">
        <p14:creationId xmlns:p14="http://schemas.microsoft.com/office/powerpoint/2010/main" val="1744119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dirty="0" smtClean="0"/>
              <a:t>العاشرة</a:t>
            </a:r>
            <a:endParaRPr lang="fr-FR" sz="3600" dirty="0"/>
          </a:p>
        </p:txBody>
      </p:sp>
      <p:sp>
        <p:nvSpPr>
          <p:cNvPr id="3" name="Espace réservé du contenu 2"/>
          <p:cNvSpPr>
            <a:spLocks noGrp="1"/>
          </p:cNvSpPr>
          <p:nvPr>
            <p:ph idx="1"/>
          </p:nvPr>
        </p:nvSpPr>
        <p:spPr>
          <a:xfrm>
            <a:off x="457200" y="1965824"/>
            <a:ext cx="8229600" cy="599080"/>
          </a:xfrm>
          <a:solidFill>
            <a:schemeClr val="bg1">
              <a:lumMod val="95000"/>
            </a:schemeClr>
          </a:solidFill>
          <a:ln>
            <a:solidFill>
              <a:schemeClr val="bg1">
                <a:lumMod val="50000"/>
              </a:schemeClr>
            </a:solidFill>
          </a:ln>
        </p:spPr>
        <p:txBody>
          <a:bodyPr>
            <a:normAutofit/>
          </a:bodyPr>
          <a:lstStyle/>
          <a:p>
            <a:pPr marL="0" lvl="0" indent="0" algn="just" rtl="1">
              <a:spcBef>
                <a:spcPts val="0"/>
              </a:spcBef>
              <a:buNone/>
            </a:pPr>
            <a:r>
              <a:rPr lang="ar-SA" dirty="0"/>
              <a:t>تعريف إدارة رأس المال </a:t>
            </a:r>
            <a:r>
              <a:rPr lang="ar-SA" dirty="0" smtClean="0"/>
              <a:t>الفكري</a:t>
            </a:r>
            <a:r>
              <a:rPr lang="ar-SA" dirty="0" smtClean="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a:p>
            <a:pPr marL="0" lvl="0" indent="0" algn="just" rtl="1">
              <a:spcBef>
                <a:spcPts val="0"/>
              </a:spcBef>
              <a:buNone/>
            </a:pPr>
            <a:endParaRPr lang="fr-FR" dirty="0"/>
          </a:p>
          <a:p>
            <a:pPr marL="0" indent="0">
              <a:buNone/>
            </a:pPr>
            <a:endParaRPr lang="fr-FR" dirty="0"/>
          </a:p>
        </p:txBody>
      </p:sp>
      <p:sp>
        <p:nvSpPr>
          <p:cNvPr id="4" name="Espace réservé du contenu 2"/>
          <p:cNvSpPr txBox="1">
            <a:spLocks/>
          </p:cNvSpPr>
          <p:nvPr/>
        </p:nvSpPr>
        <p:spPr>
          <a:xfrm>
            <a:off x="457200" y="3356992"/>
            <a:ext cx="8229600"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a:buNone/>
            </a:pPr>
            <a:r>
              <a:rPr lang="ar-SA" dirty="0"/>
              <a:t>توضيح عمليات وخطوات إدارة رأس المال الفكري.</a:t>
            </a:r>
            <a:endParaRPr lang="fr-FR" dirty="0"/>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Espace réservé du contenu 2"/>
          <p:cNvSpPr txBox="1">
            <a:spLocks/>
          </p:cNvSpPr>
          <p:nvPr/>
        </p:nvSpPr>
        <p:spPr>
          <a:xfrm>
            <a:off x="480452" y="4797152"/>
            <a:ext cx="8206348"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a:buNone/>
            </a:pPr>
            <a:r>
              <a:rPr lang="ar-SA" dirty="0" err="1"/>
              <a:t>تبیان</a:t>
            </a:r>
            <a:r>
              <a:rPr lang="ar-SA" dirty="0"/>
              <a:t> أدوار ونماذج إدارة رأس المال الفكري.</a:t>
            </a:r>
            <a:endParaRPr lang="fr-FR" dirty="0"/>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smtClean="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09698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تعريف </a:t>
            </a:r>
            <a:r>
              <a:rPr lang="ar-DZ" sz="3600" b="1" dirty="0" smtClean="0"/>
              <a:t>إدارة رأس المال الفكري</a:t>
            </a:r>
            <a:endParaRPr lang="fr-FR" sz="3600" dirty="0"/>
          </a:p>
        </p:txBody>
      </p:sp>
      <p:sp>
        <p:nvSpPr>
          <p:cNvPr id="3" name="Espace réservé du contenu 2"/>
          <p:cNvSpPr>
            <a:spLocks noGrp="1"/>
          </p:cNvSpPr>
          <p:nvPr>
            <p:ph idx="1"/>
          </p:nvPr>
        </p:nvSpPr>
        <p:spPr>
          <a:xfrm>
            <a:off x="457200" y="1772816"/>
            <a:ext cx="8229600" cy="1152127"/>
          </a:xfrm>
          <a:solidFill>
            <a:schemeClr val="bg1">
              <a:lumMod val="95000"/>
            </a:schemeClr>
          </a:solidFill>
          <a:ln>
            <a:solidFill>
              <a:schemeClr val="bg1">
                <a:lumMod val="50000"/>
              </a:schemeClr>
            </a:solidFill>
          </a:ln>
        </p:spPr>
        <p:txBody>
          <a:bodyPr>
            <a:noAutofit/>
          </a:bodyPr>
          <a:lstStyle/>
          <a:p>
            <a:pPr marL="0" indent="0" algn="just" rtl="1">
              <a:lnSpc>
                <a:spcPct val="120000"/>
              </a:lnSpc>
              <a:spcBef>
                <a:spcPts val="0"/>
              </a:spcBef>
              <a:buNone/>
            </a:pPr>
            <a:r>
              <a:rPr lang="ar-SA" sz="2000" b="1" dirty="0" smtClean="0">
                <a:latin typeface="Simplified Arabic" panose="02020603050405020304" pitchFamily="18" charset="-78"/>
                <a:cs typeface="Simplified Arabic" panose="02020603050405020304" pitchFamily="18" charset="-78"/>
              </a:rPr>
              <a:t>إدارة </a:t>
            </a:r>
            <a:r>
              <a:rPr lang="ar-SA" sz="2000" b="1" dirty="0">
                <a:latin typeface="Simplified Arabic" panose="02020603050405020304" pitchFamily="18" charset="-78"/>
                <a:cs typeface="Simplified Arabic" panose="02020603050405020304" pitchFamily="18" charset="-78"/>
              </a:rPr>
              <a:t>رأس المال </a:t>
            </a:r>
            <a:r>
              <a:rPr lang="ar-SA" sz="2000" b="1" dirty="0" smtClean="0">
                <a:latin typeface="Simplified Arabic" panose="02020603050405020304" pitchFamily="18" charset="-78"/>
                <a:cs typeface="Simplified Arabic" panose="02020603050405020304" pitchFamily="18" charset="-78"/>
              </a:rPr>
              <a:t>الفكري</a:t>
            </a:r>
            <a:r>
              <a:rPr lang="ar-SA" sz="2000" dirty="0" smtClean="0">
                <a:latin typeface="Simplified Arabic" panose="02020603050405020304" pitchFamily="18" charset="-78"/>
                <a:cs typeface="Simplified Arabic" panose="02020603050405020304" pitchFamily="18" charset="-78"/>
              </a:rPr>
              <a:t>: </a:t>
            </a:r>
            <a:r>
              <a:rPr lang="ar-DZ" sz="2000" dirty="0" smtClean="0">
                <a:latin typeface="Simplified Arabic" panose="02020603050405020304" pitchFamily="18" charset="-78"/>
                <a:cs typeface="Simplified Arabic" panose="02020603050405020304" pitchFamily="18" charset="-78"/>
              </a:rPr>
              <a:t>هي </a:t>
            </a:r>
            <a:r>
              <a:rPr lang="ar-SA" sz="2000" dirty="0" smtClean="0">
                <a:latin typeface="Simplified Arabic" panose="02020603050405020304" pitchFamily="18" charset="-78"/>
                <a:cs typeface="Simplified Arabic" panose="02020603050405020304" pitchFamily="18" charset="-78"/>
              </a:rPr>
              <a:t>مجموعة </a:t>
            </a:r>
            <a:r>
              <a:rPr lang="ar-SA" sz="2000" dirty="0">
                <a:latin typeface="Simplified Arabic" panose="02020603050405020304" pitchFamily="18" charset="-78"/>
                <a:cs typeface="Simplified Arabic" panose="02020603050405020304" pitchFamily="18" charset="-78"/>
              </a:rPr>
              <a:t>من العمليات الدورية والمستمرة التي تهتم بتنسيق الأنشطة المراد القيام بها، وتحديد إجراءات تخطيط الأصول الفكرية غير الملموسة، وقياسها، وتقييمها؛ لتحقيق ميزة تنافسية </a:t>
            </a:r>
            <a:r>
              <a:rPr lang="ar-SA" sz="2000" dirty="0" smtClean="0">
                <a:latin typeface="Simplified Arabic" panose="02020603050405020304" pitchFamily="18" charset="-78"/>
                <a:cs typeface="Simplified Arabic" panose="02020603050405020304" pitchFamily="18" charset="-78"/>
              </a:rPr>
              <a:t>للمنظمة</a:t>
            </a:r>
            <a:r>
              <a:rPr lang="ar-SA" sz="2000" dirty="0" smtClean="0">
                <a:solidFill>
                  <a:prstClr val="black"/>
                </a:solidFill>
                <a:latin typeface="Simplified Arabic" panose="02020603050405020304" pitchFamily="18" charset="-78"/>
                <a:cs typeface="Simplified Arabic" panose="02020603050405020304" pitchFamily="18" charset="-78"/>
              </a:rPr>
              <a:t>.</a:t>
            </a:r>
            <a:endParaRPr lang="fr-FR" sz="2000" dirty="0">
              <a:solidFill>
                <a:prstClr val="black"/>
              </a:solidFill>
              <a:latin typeface="Simplified Arabic" panose="02020603050405020304" pitchFamily="18" charset="-78"/>
              <a:cs typeface="Simplified Arabic" panose="02020603050405020304" pitchFamily="18" charset="-78"/>
            </a:endParaRPr>
          </a:p>
        </p:txBody>
      </p:sp>
      <p:sp>
        <p:nvSpPr>
          <p:cNvPr id="4" name="Espace réservé du contenu 2"/>
          <p:cNvSpPr txBox="1">
            <a:spLocks/>
          </p:cNvSpPr>
          <p:nvPr/>
        </p:nvSpPr>
        <p:spPr>
          <a:xfrm>
            <a:off x="457200" y="3134073"/>
            <a:ext cx="8229600" cy="108011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b="1" dirty="0"/>
              <a:t>إدارة رأس المال </a:t>
            </a:r>
            <a:r>
              <a:rPr lang="ar-SA" b="1" dirty="0" smtClean="0"/>
              <a:t>الفكري</a:t>
            </a:r>
            <a:r>
              <a:rPr kumimoji="0" lang="ar-SA" sz="3200" b="1" i="0" u="none" strike="noStrike" kern="1200" cap="none" spc="0" normalizeH="0" baseline="0" noProof="0" dirty="0" smtClean="0">
                <a:ln>
                  <a:noFill/>
                </a:ln>
                <a:solidFill>
                  <a:prstClr val="black"/>
                </a:solidFill>
                <a:effectLst/>
                <a:uLnTx/>
                <a:uFillTx/>
                <a:latin typeface="Simplified Arabic" panose="02020603050405020304" pitchFamily="18" charset="-78"/>
                <a:ea typeface="+mn-ea"/>
                <a:cs typeface="Simplified Arabic" panose="02020603050405020304" pitchFamily="18" charset="-78"/>
              </a:rPr>
              <a:t>:</a:t>
            </a:r>
            <a:r>
              <a:rPr kumimoji="0" lang="ar-SA" sz="3200" b="0" i="0" u="none" strike="noStrike" kern="1200" cap="none" spc="0" normalizeH="0" baseline="0" noProof="0" dirty="0" smtClean="0">
                <a:ln>
                  <a:noFill/>
                </a:ln>
                <a:solidFill>
                  <a:prstClr val="black"/>
                </a:solidFill>
                <a:effectLst/>
                <a:uLnTx/>
                <a:uFillTx/>
                <a:latin typeface="Simplified Arabic" panose="02020603050405020304" pitchFamily="18" charset="-78"/>
                <a:ea typeface="+mn-ea"/>
                <a:cs typeface="Simplified Arabic" panose="02020603050405020304" pitchFamily="18" charset="-78"/>
              </a:rPr>
              <a:t> </a:t>
            </a:r>
            <a:r>
              <a:rPr lang="ar-SA" dirty="0"/>
              <a:t>نشاط إداري يركز على تحديد الأصول الفكرية بالمنظمة، وبناءها، وقياسها، والتحكم بها، والسيطرة عليها، وتطويرها على المستوى الاستراتيجي، مع بعض التركيز على المستوى التنفيذي</a:t>
            </a:r>
            <a:r>
              <a:rPr kumimoji="0" lang="ar-SA" sz="3200" b="0" i="0" u="none" strike="noStrike" kern="1200" cap="none" spc="0" normalizeH="0" baseline="0" noProof="0" dirty="0" smtClean="0">
                <a:ln>
                  <a:noFill/>
                </a:ln>
                <a:solidFill>
                  <a:prstClr val="black"/>
                </a:solidFill>
                <a:effectLst/>
                <a:uLnTx/>
                <a:uFillTx/>
                <a:latin typeface="Simplified Arabic" panose="02020603050405020304" pitchFamily="18" charset="-78"/>
                <a:ea typeface="+mn-ea"/>
                <a:cs typeface="Simplified Arabic" panose="02020603050405020304" pitchFamily="18" charset="-78"/>
              </a:rPr>
              <a:t>.</a:t>
            </a:r>
            <a:endParaRPr kumimoji="0" lang="fr-FR"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p:txBody>
      </p:sp>
      <p:sp>
        <p:nvSpPr>
          <p:cNvPr id="5" name="Espace réservé du contenu 2"/>
          <p:cNvSpPr txBox="1">
            <a:spLocks/>
          </p:cNvSpPr>
          <p:nvPr/>
        </p:nvSpPr>
        <p:spPr>
          <a:xfrm>
            <a:off x="457200" y="4423322"/>
            <a:ext cx="8229600" cy="108012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a:lnSpc>
                <a:spcPct val="120000"/>
              </a:lnSpc>
              <a:spcBef>
                <a:spcPts val="0"/>
              </a:spcBef>
              <a:buNone/>
            </a:pPr>
            <a:r>
              <a:rPr lang="ar-SA" b="1" dirty="0"/>
              <a:t>إدارة رأس المال </a:t>
            </a:r>
            <a:r>
              <a:rPr lang="ar-SA" b="1" dirty="0" smtClean="0"/>
              <a:t>الفكري</a:t>
            </a:r>
            <a:r>
              <a:rPr kumimoji="0" lang="ar-SA" sz="3200" b="1" i="0" u="none" strike="noStrike" kern="1200" cap="none" spc="0" normalizeH="0" baseline="0" noProof="0" dirty="0" smtClean="0">
                <a:ln>
                  <a:noFill/>
                </a:ln>
                <a:solidFill>
                  <a:prstClr val="black"/>
                </a:solidFill>
                <a:effectLst/>
                <a:uLnTx/>
                <a:uFillTx/>
                <a:latin typeface="Simplified Arabic" panose="02020603050405020304" pitchFamily="18" charset="-78"/>
                <a:ea typeface="+mn-ea"/>
                <a:cs typeface="Simplified Arabic" panose="02020603050405020304" pitchFamily="18" charset="-78"/>
              </a:rPr>
              <a:t>:</a:t>
            </a:r>
            <a:r>
              <a:rPr kumimoji="0" lang="ar-SA" sz="3200" b="0" i="0" u="none" strike="noStrike" kern="1200" cap="none" spc="0" normalizeH="0" baseline="0" noProof="0" dirty="0" smtClean="0">
                <a:ln>
                  <a:noFill/>
                </a:ln>
                <a:solidFill>
                  <a:prstClr val="black"/>
                </a:solidFill>
                <a:effectLst/>
                <a:uLnTx/>
                <a:uFillTx/>
                <a:latin typeface="Simplified Arabic" panose="02020603050405020304" pitchFamily="18" charset="-78"/>
                <a:ea typeface="+mn-ea"/>
                <a:cs typeface="Simplified Arabic" panose="02020603050405020304" pitchFamily="18" charset="-78"/>
              </a:rPr>
              <a:t> </a:t>
            </a:r>
            <a:r>
              <a:rPr lang="ar-SA" dirty="0"/>
              <a:t>عملية متكاملة في اكتشاف الطاقات البشرية وتدعيمها على المستوى الجزئي من خلال تدخلات التنمية البشرية، وعلى المستوى الكلي من خلال تدخلات الأنظمة والسياسات</a:t>
            </a:r>
            <a:r>
              <a:rPr lang="ar-SA" dirty="0" smtClean="0"/>
              <a:t>.</a:t>
            </a:r>
            <a:endParaRPr lang="fr-FR" dirty="0"/>
          </a:p>
        </p:txBody>
      </p:sp>
    </p:spTree>
    <p:extLst>
      <p:ext uri="{BB962C8B-B14F-4D97-AF65-F5344CB8AC3E}">
        <p14:creationId xmlns:p14="http://schemas.microsoft.com/office/powerpoint/2010/main" val="1953612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عمليات إدارة رأس المال الفكري</a:t>
            </a:r>
            <a:endParaRPr lang="fr-FR" sz="3600" dirty="0"/>
          </a:p>
        </p:txBody>
      </p:sp>
      <p:sp>
        <p:nvSpPr>
          <p:cNvPr id="3" name="Espace réservé du contenu 2"/>
          <p:cNvSpPr>
            <a:spLocks noGrp="1"/>
          </p:cNvSpPr>
          <p:nvPr>
            <p:ph idx="1"/>
          </p:nvPr>
        </p:nvSpPr>
        <p:spPr>
          <a:xfrm>
            <a:off x="457200" y="1600201"/>
            <a:ext cx="8229600" cy="748679"/>
          </a:xfrm>
          <a:solidFill>
            <a:schemeClr val="bg1">
              <a:lumMod val="95000"/>
            </a:schemeClr>
          </a:solidFill>
          <a:ln>
            <a:solidFill>
              <a:schemeClr val="bg1">
                <a:lumMod val="50000"/>
              </a:schemeClr>
            </a:solidFill>
          </a:ln>
        </p:spPr>
        <p:txBody>
          <a:bodyPr>
            <a:normAutofit fontScale="70000" lnSpcReduction="20000"/>
          </a:bodyPr>
          <a:lstStyle/>
          <a:p>
            <a:pPr marL="0" lvl="0" indent="0" algn="just" rtl="1">
              <a:buNone/>
            </a:pPr>
            <a:r>
              <a:rPr lang="ar-SA" b="1" dirty="0"/>
              <a:t>عملية الابتكار:</a:t>
            </a:r>
            <a:r>
              <a:rPr lang="ar-SA" dirty="0"/>
              <a:t> كل منظمة لديها الطريقة والمدخل الخاص بها لتقديم أفكار ابتكارية جديدة، أو لتطوير أفكار قائمة، سواء عن طريق نشاط البحوث أو التطوير أو الإبداع</a:t>
            </a:r>
            <a:r>
              <a:rPr lang="fr-FR" dirty="0"/>
              <a:t> .</a:t>
            </a:r>
          </a:p>
          <a:p>
            <a:pPr marL="0" lvl="0" indent="0" algn="just" rtl="1">
              <a:buNone/>
            </a:pPr>
            <a:endParaRPr lang="fr-FR" dirty="0"/>
          </a:p>
        </p:txBody>
      </p:sp>
      <p:sp>
        <p:nvSpPr>
          <p:cNvPr id="4" name="Espace réservé du contenu 2"/>
          <p:cNvSpPr txBox="1">
            <a:spLocks/>
          </p:cNvSpPr>
          <p:nvPr/>
        </p:nvSpPr>
        <p:spPr>
          <a:xfrm>
            <a:off x="452099" y="2531443"/>
            <a:ext cx="8229600" cy="75354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SA" sz="2000" b="1" dirty="0">
                <a:latin typeface="Calibri" panose="020F0502020204030204" pitchFamily="34" charset="0"/>
                <a:ea typeface="Felix Titling" panose="04060505060202020A04" pitchFamily="82" charset="0"/>
                <a:cs typeface="Simplified Arabic" panose="02020603050405020304" pitchFamily="18" charset="-78"/>
              </a:rPr>
              <a:t>الدخول في المحفظة:</a:t>
            </a:r>
            <a:r>
              <a:rPr lang="ar-SA" sz="2000" dirty="0">
                <a:latin typeface="Calibri" panose="020F0502020204030204" pitchFamily="34" charset="0"/>
                <a:ea typeface="Felix Titling" panose="04060505060202020A04" pitchFamily="82" charset="0"/>
                <a:cs typeface="Simplified Arabic" panose="02020603050405020304" pitchFamily="18" charset="-78"/>
              </a:rPr>
              <a:t> يتم فحص وتقييم الأفكار الابتكارية، فالابتكارات التي تبدو ذات أهمية خاصة بالنسبة للمنظمة في ضوء استراتيجيتها تدخل محفظة الأصول الفكرية</a:t>
            </a:r>
            <a:r>
              <a:rPr lang="fr-FR" sz="2000" dirty="0">
                <a:latin typeface="Simplified Arabic" panose="02020603050405020304" pitchFamily="18" charset="-78"/>
                <a:ea typeface="Felix Titling" panose="04060505060202020A04" pitchFamily="82" charset="0"/>
                <a:cs typeface="Felix Titling" panose="04060505060202020A04" pitchFamily="82" charset="0"/>
              </a:rPr>
              <a:t>.</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3462685"/>
            <a:ext cx="8229600" cy="86855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SA" sz="2000" b="1" dirty="0">
                <a:latin typeface="Calibri" panose="020F0502020204030204" pitchFamily="34" charset="0"/>
                <a:ea typeface="Felix Titling" panose="04060505060202020A04" pitchFamily="82" charset="0"/>
                <a:cs typeface="Simplified Arabic" panose="02020603050405020304" pitchFamily="18" charset="-78"/>
              </a:rPr>
              <a:t>محفظة الأصول الفكرية:</a:t>
            </a:r>
            <a:r>
              <a:rPr lang="ar-SA" sz="2000" dirty="0">
                <a:latin typeface="Calibri" panose="020F0502020204030204" pitchFamily="34" charset="0"/>
                <a:ea typeface="Felix Titling" panose="04060505060202020A04" pitchFamily="82" charset="0"/>
                <a:cs typeface="Simplified Arabic" panose="02020603050405020304" pitchFamily="18" charset="-78"/>
              </a:rPr>
              <a:t> هي مجموعة من المحافظ التي تحتوي على أنواع مختلفة من الأصول الفكرية.</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452099" y="5560459"/>
            <a:ext cx="8229600" cy="53283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SA" sz="2000" b="1" dirty="0">
                <a:latin typeface="Calibri" panose="020F0502020204030204" pitchFamily="34" charset="0"/>
                <a:ea typeface="Felix Titling" panose="04060505060202020A04" pitchFamily="82" charset="0"/>
                <a:cs typeface="Simplified Arabic" panose="02020603050405020304" pitchFamily="18" charset="-78"/>
              </a:rPr>
              <a:t>تقييم المنافسين:</a:t>
            </a:r>
            <a:r>
              <a:rPr lang="ar-SA" sz="2000" dirty="0">
                <a:latin typeface="Calibri" panose="020F0502020204030204" pitchFamily="34" charset="0"/>
                <a:ea typeface="Felix Titling" panose="04060505060202020A04" pitchFamily="82" charset="0"/>
                <a:cs typeface="Simplified Arabic" panose="02020603050405020304" pitchFamily="18" charset="-78"/>
              </a:rPr>
              <a:t> يركز التقييم التنافسي على الأصول الفكرية للمنافسين وأيضا على براءات الاختراع </a:t>
            </a:r>
            <a:r>
              <a:rPr lang="ar-SA" sz="2000" dirty="0" smtClean="0">
                <a:latin typeface="Calibri" panose="020F0502020204030204" pitchFamily="34" charset="0"/>
                <a:ea typeface="Felix Titling" panose="04060505060202020A04" pitchFamily="82" charset="0"/>
                <a:cs typeface="Simplified Arabic" panose="02020603050405020304" pitchFamily="18" charset="-78"/>
              </a:rPr>
              <a:t>لديهم</a:t>
            </a:r>
            <a:r>
              <a:rPr lang="fr-FR" sz="2000" dirty="0" smtClean="0">
                <a:latin typeface="Simplified Arabic" panose="02020603050405020304" pitchFamily="18" charset="-78"/>
                <a:ea typeface="Felix Titling" panose="04060505060202020A04" pitchFamily="82" charset="0"/>
                <a:cs typeface="Felix Titling" panose="04060505060202020A04" pitchFamily="82" charset="0"/>
              </a:rPr>
              <a:t>.</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452099" y="4508937"/>
            <a:ext cx="8229600" cy="87382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1" eaLnBrk="1" fontAlgn="auto" latinLnBrk="0" hangingPunct="1">
              <a:lnSpc>
                <a:spcPct val="120000"/>
              </a:lnSpc>
              <a:spcBef>
                <a:spcPts val="0"/>
              </a:spcBef>
              <a:spcAft>
                <a:spcPts val="0"/>
              </a:spcAft>
              <a:buClrTx/>
              <a:buSzTx/>
              <a:buFont typeface="Arial" pitchFamily="34" charset="0"/>
              <a:buNone/>
              <a:tabLst/>
              <a:defRPr/>
            </a:pPr>
            <a:r>
              <a:rPr kumimoji="0" lang="ar-DZ" sz="3200" b="1"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t>الخطط الاستراتيجية:</a:t>
            </a:r>
            <a:r>
              <a:rPr kumimoji="0" lang="ar-DZ"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t> والتي يعتمد عليها في الحصول على الموارد اللازمة وسد الفجوات في المتاح منها للوصول بالأداء في مجالات الموارد البشرية إلى المستويات المحققة للأهداف والغايات.</a:t>
            </a:r>
            <a:endParaRPr kumimoji="0" lang="fr-FR"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p:txBody>
      </p:sp>
    </p:spTree>
    <p:extLst>
      <p:ext uri="{BB962C8B-B14F-4D97-AF65-F5344CB8AC3E}">
        <p14:creationId xmlns:p14="http://schemas.microsoft.com/office/powerpoint/2010/main" val="1407863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خطوات إدارة رأس المال الفكري</a:t>
            </a:r>
            <a:endParaRPr lang="fr-FR" sz="3600" dirty="0"/>
          </a:p>
        </p:txBody>
      </p:sp>
      <p:sp>
        <p:nvSpPr>
          <p:cNvPr id="3" name="Espace réservé du contenu 2"/>
          <p:cNvSpPr>
            <a:spLocks noGrp="1"/>
          </p:cNvSpPr>
          <p:nvPr>
            <p:ph idx="1"/>
          </p:nvPr>
        </p:nvSpPr>
        <p:spPr>
          <a:xfrm>
            <a:off x="457200" y="1600201"/>
            <a:ext cx="8229600" cy="748679"/>
          </a:xfrm>
          <a:solidFill>
            <a:schemeClr val="bg1">
              <a:lumMod val="95000"/>
            </a:schemeClr>
          </a:solidFill>
          <a:ln>
            <a:solidFill>
              <a:schemeClr val="bg1">
                <a:lumMod val="50000"/>
              </a:schemeClr>
            </a:solidFill>
          </a:ln>
        </p:spPr>
        <p:txBody>
          <a:bodyPr>
            <a:normAutofit lnSpcReduction="10000"/>
          </a:bodyPr>
          <a:lstStyle/>
          <a:p>
            <a:pPr marL="0" indent="0" algn="just" rtl="1">
              <a:lnSpc>
                <a:spcPct val="110000"/>
              </a:lnSpc>
              <a:spcBef>
                <a:spcPts val="0"/>
              </a:spcBef>
              <a:buNone/>
            </a:pPr>
            <a:r>
              <a:rPr lang="ar-SA" sz="2000" dirty="0">
                <a:ea typeface="Calibri" panose="020F0502020204030204" pitchFamily="34" charset="0"/>
                <a:cs typeface="Simplified Arabic" panose="02020603050405020304" pitchFamily="18" charset="-78"/>
              </a:rPr>
              <a:t>تحديد رأس المال الفكري للمنظمة: من المهم معرفة أنه ليس كل رأس المال الفكري ذات قيمة تلقائية للمنظمة، ويكون رأس المال الفكري ذا قيمة إذا ساعد في تحقيق أهداف المنظمة</a:t>
            </a:r>
            <a:r>
              <a:rPr lang="ar-SA" sz="2000" dirty="0" smtClean="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lvl="0" indent="0" algn="just" rtl="1">
              <a:buNone/>
            </a:pPr>
            <a:endParaRPr lang="fr-FR" dirty="0"/>
          </a:p>
        </p:txBody>
      </p:sp>
      <p:sp>
        <p:nvSpPr>
          <p:cNvPr id="4" name="Espace réservé du contenu 2"/>
          <p:cNvSpPr txBox="1">
            <a:spLocks/>
          </p:cNvSpPr>
          <p:nvPr/>
        </p:nvSpPr>
        <p:spPr>
          <a:xfrm>
            <a:off x="452099" y="2531443"/>
            <a:ext cx="8229600" cy="75354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SA" sz="2000" dirty="0">
                <a:latin typeface="Calibri" panose="020F0502020204030204" pitchFamily="34" charset="0"/>
                <a:ea typeface="Felix Titling" panose="04060505060202020A04" pitchFamily="82" charset="0"/>
                <a:cs typeface="Simplified Arabic" panose="02020603050405020304" pitchFamily="18" charset="-78"/>
              </a:rPr>
              <a:t>تقرير مدى ملائمة رأس المال الفكري من خلال إعداد خريطة استراتيجية تربط بين الاستراتيجية ومحركات القيمة الفكرية</a:t>
            </a:r>
            <a:r>
              <a:rPr lang="fr-FR" sz="2000" dirty="0">
                <a:latin typeface="Simplified Arabic" panose="02020603050405020304" pitchFamily="18" charset="-78"/>
                <a:ea typeface="Felix Titling" panose="04060505060202020A04" pitchFamily="82" charset="0"/>
                <a:cs typeface="Felix Titling" panose="04060505060202020A04" pitchFamily="82" charset="0"/>
              </a:rPr>
              <a:t>.</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3462685"/>
            <a:ext cx="8229600" cy="542379"/>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SA" sz="2000" dirty="0">
                <a:latin typeface="Calibri" panose="020F0502020204030204" pitchFamily="34" charset="0"/>
                <a:ea typeface="Felix Titling" panose="04060505060202020A04" pitchFamily="82" charset="0"/>
                <a:cs typeface="Simplified Arabic" panose="02020603050405020304" pitchFamily="18" charset="-78"/>
              </a:rPr>
              <a:t>استخلاص معلومات إدارية ذات معنى تمكن من قياس أداء رأس المال الفكري.</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452099" y="4902845"/>
            <a:ext cx="8229600" cy="53283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SA" sz="2000" dirty="0">
                <a:latin typeface="Calibri" panose="020F0502020204030204" pitchFamily="34" charset="0"/>
                <a:ea typeface="Felix Titling" panose="04060505060202020A04" pitchFamily="82" charset="0"/>
                <a:cs typeface="Simplified Arabic" panose="02020603050405020304" pitchFamily="18" charset="-78"/>
              </a:rPr>
              <a:t>إعداد تقارير خارجية لتوصيل قيمة رأس المال الفكري إلى أصحاب المصالح الداخليين والخارجيين</a:t>
            </a:r>
            <a:r>
              <a:rPr lang="fr-FR" sz="2000" dirty="0">
                <a:latin typeface="Simplified Arabic" panose="02020603050405020304" pitchFamily="18" charset="-78"/>
                <a:ea typeface="Felix Titling" panose="04060505060202020A04" pitchFamily="82" charset="0"/>
                <a:cs typeface="Felix Titling" panose="04060505060202020A04" pitchFamily="82" charset="0"/>
              </a:rPr>
              <a:t>.</a:t>
            </a:r>
            <a:endParaRPr lang="fr-FR" sz="16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0000"/>
              </a:lnSpc>
              <a:spcBef>
                <a:spcPts val="0"/>
              </a:spcBef>
              <a:spcAft>
                <a:spcPts val="0"/>
              </a:spcAft>
              <a:buClrTx/>
              <a:buSzTx/>
              <a:buFont typeface="Arial" pitchFamily="34" charset="0"/>
              <a:buNone/>
              <a:tabLst/>
              <a:defRPr/>
            </a:pPr>
            <a:endParaRPr kumimoji="0" lang="fr-FR" sz="20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p:txBody>
      </p:sp>
      <p:sp>
        <p:nvSpPr>
          <p:cNvPr id="7" name="Espace réservé du contenu 2"/>
          <p:cNvSpPr txBox="1">
            <a:spLocks/>
          </p:cNvSpPr>
          <p:nvPr/>
        </p:nvSpPr>
        <p:spPr>
          <a:xfrm>
            <a:off x="452099" y="4182765"/>
            <a:ext cx="8229600" cy="54237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SA" dirty="0">
                <a:latin typeface="Calibri" panose="020F0502020204030204" pitchFamily="34" charset="0"/>
                <a:ea typeface="Felix Titling" panose="04060505060202020A04" pitchFamily="82" charset="0"/>
                <a:cs typeface="Simplified Arabic" panose="02020603050405020304" pitchFamily="18" charset="-78"/>
              </a:rPr>
              <a:t>تحليل الأداء باستخدام المعلومات الإدارية وتنمية رؤى إدارية لإرشاد صناع القرار التنظيمي والتعلم.</a:t>
            </a:r>
            <a:endParaRPr lang="fr-FR" sz="24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3719596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أدوار إدارة راس المال الفكري</a:t>
            </a:r>
            <a:endParaRPr lang="fr-FR" sz="3600" dirty="0"/>
          </a:p>
        </p:txBody>
      </p:sp>
      <p:sp>
        <p:nvSpPr>
          <p:cNvPr id="3" name="Espace réservé du contenu 2"/>
          <p:cNvSpPr>
            <a:spLocks noGrp="1"/>
          </p:cNvSpPr>
          <p:nvPr>
            <p:ph idx="1"/>
          </p:nvPr>
        </p:nvSpPr>
        <p:spPr>
          <a:xfrm>
            <a:off x="457200" y="2060848"/>
            <a:ext cx="8229600" cy="1296144"/>
          </a:xfrm>
          <a:solidFill>
            <a:schemeClr val="bg1">
              <a:lumMod val="95000"/>
            </a:schemeClr>
          </a:solidFill>
          <a:ln>
            <a:solidFill>
              <a:schemeClr val="bg1">
                <a:lumMod val="50000"/>
              </a:schemeClr>
            </a:solidFill>
          </a:ln>
        </p:spPr>
        <p:txBody>
          <a:bodyPr>
            <a:normAutofit/>
          </a:bodyPr>
          <a:lstStyle/>
          <a:p>
            <a:pPr marL="0" lvl="0" indent="0" algn="just" rtl="1">
              <a:lnSpc>
                <a:spcPct val="107000"/>
              </a:lnSpc>
              <a:buClr>
                <a:srgbClr val="000000"/>
              </a:buClr>
              <a:buNone/>
              <a:tabLst>
                <a:tab pos="89535" algn="r"/>
              </a:tabLst>
            </a:pPr>
            <a:r>
              <a:rPr lang="ar-SA" sz="2400" b="1" dirty="0">
                <a:latin typeface="Calibri" panose="020F0502020204030204" pitchFamily="34" charset="0"/>
                <a:ea typeface="Felix Titling" panose="04060505060202020A04" pitchFamily="82" charset="0"/>
                <a:cs typeface="Simplified Arabic" panose="02020603050405020304" pitchFamily="18" charset="-78"/>
              </a:rPr>
              <a:t>الأدوار الدفاعية</a:t>
            </a:r>
            <a:r>
              <a:rPr lang="fr-FR" sz="2400" dirty="0">
                <a:latin typeface="Simplified Arabic" panose="02020603050405020304" pitchFamily="18" charset="-78"/>
                <a:ea typeface="Felix Titling" panose="04060505060202020A04" pitchFamily="82" charset="0"/>
                <a:cs typeface="Felix Titling" panose="04060505060202020A04" pitchFamily="82" charset="0"/>
              </a:rPr>
              <a:t>: </a:t>
            </a:r>
            <a:r>
              <a:rPr lang="ar-SA" sz="2400" dirty="0">
                <a:latin typeface="Simplified Arabic" panose="02020603050405020304" pitchFamily="18" charset="-78"/>
                <a:ea typeface="Felix Titling" panose="04060505060202020A04" pitchFamily="82" charset="0"/>
                <a:cs typeface="Felix Titling" panose="04060505060202020A04" pitchFamily="82" charset="0"/>
              </a:rPr>
              <a:t>وتشمل حماية المنتجات والخدمات الناتجة عن ابتكارات رأس المال الفكري للمنظمة، حماية حرية التصميم والإبداع وتخفيف حدة الصراعات وتجنب رفع الدعاوي</a:t>
            </a:r>
            <a:r>
              <a:rPr lang="fr-FR" sz="2400" dirty="0">
                <a:latin typeface="Simplified Arabic" panose="02020603050405020304" pitchFamily="18" charset="-78"/>
                <a:ea typeface="Felix Titling" panose="04060505060202020A04" pitchFamily="82" charset="0"/>
                <a:cs typeface="Felix Titling" panose="04060505060202020A04" pitchFamily="82" charset="0"/>
              </a:rPr>
              <a:t>.</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buNone/>
            </a:pPr>
            <a:endParaRPr lang="fr-FR" dirty="0"/>
          </a:p>
        </p:txBody>
      </p:sp>
      <p:sp>
        <p:nvSpPr>
          <p:cNvPr id="4" name="Espace réservé du contenu 2"/>
          <p:cNvSpPr txBox="1">
            <a:spLocks/>
          </p:cNvSpPr>
          <p:nvPr/>
        </p:nvSpPr>
        <p:spPr>
          <a:xfrm>
            <a:off x="488403" y="3717032"/>
            <a:ext cx="8229600" cy="1977677"/>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SA" sz="2400" b="1" dirty="0">
                <a:latin typeface="Calibri" panose="020F0502020204030204" pitchFamily="34" charset="0"/>
                <a:ea typeface="Felix Titling" panose="04060505060202020A04" pitchFamily="82" charset="0"/>
                <a:cs typeface="Simplified Arabic" panose="02020603050405020304" pitchFamily="18" charset="-78"/>
              </a:rPr>
              <a:t>الأدوار الهجومية</a:t>
            </a:r>
            <a:r>
              <a:rPr lang="fr-FR" sz="2400" dirty="0">
                <a:latin typeface="Simplified Arabic" panose="02020603050405020304" pitchFamily="18" charset="-78"/>
                <a:ea typeface="Felix Titling" panose="04060505060202020A04" pitchFamily="82" charset="0"/>
                <a:cs typeface="Felix Titling" panose="04060505060202020A04" pitchFamily="82" charset="0"/>
              </a:rPr>
              <a:t>: </a:t>
            </a:r>
            <a:r>
              <a:rPr lang="ar-SA" sz="2400" dirty="0">
                <a:latin typeface="Simplified Arabic" panose="02020603050405020304" pitchFamily="18" charset="-78"/>
                <a:ea typeface="Felix Titling" panose="04060505060202020A04" pitchFamily="82" charset="0"/>
                <a:cs typeface="Felix Titling" panose="04060505060202020A04" pitchFamily="82" charset="0"/>
              </a:rPr>
              <a:t>وتتمثل في توليد الإيرادات، وضع معايير لأسواق جديدة، والخدمات ومنتجات جديدة، الحصول على تكنولوجيا من المنظمات الأخر، الوصول إلى أسواق جديدة، دعم الأنشطة التجارية لوحدات إدارة أمن المنظمة، وضع آليات تمنع من دخول منافسين جدد وتهيئة الظروف لإيجاد تحالفات أعمال جديدة</a:t>
            </a:r>
            <a:r>
              <a:rPr lang="fr-FR" sz="2400" dirty="0">
                <a:latin typeface="Simplified Arabic" panose="02020603050405020304" pitchFamily="18" charset="-78"/>
                <a:ea typeface="Felix Titling" panose="04060505060202020A04" pitchFamily="82" charset="0"/>
                <a:cs typeface="Felix Titling" panose="04060505060202020A04" pitchFamily="82" charset="0"/>
              </a:rPr>
              <a:t>.</a:t>
            </a:r>
            <a:endParaRPr lang="fr-FR" sz="24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1030197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نماذج إدارة رأس المال الفكري</a:t>
            </a:r>
            <a:endParaRPr lang="fr-FR" sz="3600" dirty="0"/>
          </a:p>
        </p:txBody>
      </p:sp>
      <p:sp>
        <p:nvSpPr>
          <p:cNvPr id="3" name="Espace réservé du contenu 2"/>
          <p:cNvSpPr>
            <a:spLocks noGrp="1"/>
          </p:cNvSpPr>
          <p:nvPr>
            <p:ph idx="1"/>
          </p:nvPr>
        </p:nvSpPr>
        <p:spPr>
          <a:xfrm>
            <a:off x="457200" y="1600201"/>
            <a:ext cx="8229600" cy="3917031"/>
          </a:xfrm>
          <a:solidFill>
            <a:schemeClr val="bg1">
              <a:lumMod val="95000"/>
            </a:schemeClr>
          </a:solidFill>
          <a:ln>
            <a:solidFill>
              <a:schemeClr val="bg1">
                <a:lumMod val="50000"/>
              </a:schemeClr>
            </a:solidFill>
          </a:ln>
        </p:spPr>
        <p:txBody>
          <a:bodyPr>
            <a:normAutofit/>
          </a:bodyPr>
          <a:lstStyle/>
          <a:p>
            <a:pPr lvl="0" algn="just" rtl="1">
              <a:lnSpc>
                <a:spcPct val="107000"/>
              </a:lnSpc>
              <a:buClr>
                <a:srgbClr val="000000"/>
              </a:buClr>
              <a:buFont typeface="Felix Titling" panose="04060505060202020A04" pitchFamily="82" charset="0"/>
              <a:buChar char="-"/>
              <a:tabLst>
                <a:tab pos="89535" algn="r"/>
              </a:tabLst>
            </a:pPr>
            <a:r>
              <a:rPr lang="ar-SA" b="1" dirty="0">
                <a:latin typeface="Calibri" panose="020F0502020204030204" pitchFamily="34" charset="0"/>
                <a:ea typeface="Felix Titling" panose="04060505060202020A04" pitchFamily="82" charset="0"/>
                <a:cs typeface="Simplified Arabic" panose="02020603050405020304" pitchFamily="18" charset="-78"/>
              </a:rPr>
              <a:t>نموذج </a:t>
            </a:r>
            <a:r>
              <a:rPr lang="fr-FR" b="1" dirty="0">
                <a:latin typeface="Simplified Arabic" panose="02020603050405020304" pitchFamily="18" charset="-78"/>
                <a:ea typeface="Felix Titling" panose="04060505060202020A04" pitchFamily="82" charset="0"/>
                <a:cs typeface="Felix Titling" panose="04060505060202020A04" pitchFamily="82" charset="0"/>
              </a:rPr>
              <a:t>STEWART</a:t>
            </a:r>
            <a:r>
              <a:rPr lang="fr-FR" dirty="0">
                <a:latin typeface="Simplified Arabic" panose="02020603050405020304" pitchFamily="18" charset="-78"/>
                <a:ea typeface="Felix Titling" panose="04060505060202020A04" pitchFamily="82" charset="0"/>
                <a:cs typeface="Felix Titling" panose="04060505060202020A04" pitchFamily="82" charset="0"/>
              </a:rPr>
              <a:t> </a:t>
            </a:r>
            <a:r>
              <a:rPr lang="ar-DZ" dirty="0" smtClean="0">
                <a:latin typeface="Simplified Arabic" panose="02020603050405020304" pitchFamily="18" charset="-78"/>
                <a:ea typeface="Felix Titling" panose="04060505060202020A04" pitchFamily="82" charset="0"/>
                <a:cs typeface="Felix Titling" panose="04060505060202020A04" pitchFamily="82" charset="0"/>
              </a:rPr>
              <a:t> </a:t>
            </a:r>
            <a:r>
              <a:rPr lang="ar-SA" dirty="0" smtClean="0">
                <a:latin typeface="Simplified Arabic" panose="02020603050405020304" pitchFamily="18" charset="-78"/>
                <a:ea typeface="Felix Titling" panose="04060505060202020A04" pitchFamily="82" charset="0"/>
                <a:cs typeface="Felix Titling" panose="04060505060202020A04" pitchFamily="82" charset="0"/>
              </a:rPr>
              <a:t>قدم </a:t>
            </a:r>
            <a:r>
              <a:rPr lang="ar-SA" dirty="0">
                <a:latin typeface="Simplified Arabic" panose="02020603050405020304" pitchFamily="18" charset="-78"/>
                <a:ea typeface="Felix Titling" panose="04060505060202020A04" pitchFamily="82" charset="0"/>
                <a:cs typeface="Felix Titling" panose="04060505060202020A04" pitchFamily="82" charset="0"/>
              </a:rPr>
              <a:t>نموذجه وفقا للآتي:</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lvl="0" algn="r" rtl="1">
              <a:lnSpc>
                <a:spcPct val="107000"/>
              </a:lnSpc>
              <a:buFont typeface="Symbol" panose="05050102010706020507" pitchFamily="18" charset="2"/>
              <a:buChar char=""/>
              <a:tabLst>
                <a:tab pos="89535" algn="r"/>
              </a:tabLst>
            </a:pPr>
            <a:r>
              <a:rPr lang="ar-SA" dirty="0">
                <a:latin typeface="Calibri" panose="020F0502020204030204" pitchFamily="34" charset="0"/>
                <a:ea typeface="Calibri" panose="020F0502020204030204" pitchFamily="34" charset="0"/>
                <a:cs typeface="Simplified Arabic" panose="02020603050405020304" pitchFamily="18" charset="-78"/>
              </a:rPr>
              <a:t>العمل على توفير الموارد التي يحتاجونها ومساعدتهم على بناء شبكة علاقات داخلية، وتعزيز فرص العمل وتدعيمها.</a:t>
            </a:r>
            <a:endParaRPr lang="fr-FR" sz="24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dirty="0">
                <a:latin typeface="Calibri" panose="020F0502020204030204" pitchFamily="34" charset="0"/>
                <a:ea typeface="Calibri" panose="020F0502020204030204" pitchFamily="34" charset="0"/>
                <a:cs typeface="Simplified Arabic" panose="02020603050405020304" pitchFamily="18" charset="-78"/>
              </a:rPr>
              <a:t>إشاعة أجواء الابتكار والحرية والعفوية في طرائق الأفكار بعيدا عن القيود التي تفسد الابداع وتقتل الطموح.</a:t>
            </a:r>
            <a:endParaRPr lang="fr-FR" sz="24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dirty="0">
                <a:latin typeface="Calibri" panose="020F0502020204030204" pitchFamily="34" charset="0"/>
                <a:ea typeface="Calibri" panose="020F0502020204030204" pitchFamily="34" charset="0"/>
                <a:cs typeface="Simplified Arabic" panose="02020603050405020304" pitchFamily="18" charset="-78"/>
              </a:rPr>
              <a:t>الاحتفاظ بنظام معلومات كفئ وبالذات قاعدة بيانات ممتازة.</a:t>
            </a:r>
            <a:endParaRPr lang="fr-FR" sz="2400" dirty="0">
              <a:latin typeface="Calibri" panose="020F0502020204030204" pitchFamily="34" charset="0"/>
              <a:ea typeface="Calibri" panose="020F0502020204030204" pitchFamily="34" charset="0"/>
              <a:cs typeface="Arial" panose="020B0604020202020204" pitchFamily="34" charset="0"/>
            </a:endParaRPr>
          </a:p>
          <a:p>
            <a:pPr marL="0" lvl="0" indent="0" algn="just" rtl="1">
              <a:buNone/>
            </a:pPr>
            <a:endParaRPr lang="fr-FR" dirty="0"/>
          </a:p>
        </p:txBody>
      </p:sp>
    </p:spTree>
    <p:extLst>
      <p:ext uri="{BB962C8B-B14F-4D97-AF65-F5344CB8AC3E}">
        <p14:creationId xmlns:p14="http://schemas.microsoft.com/office/powerpoint/2010/main" val="1961946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452099" y="692697"/>
            <a:ext cx="8229600" cy="4464495"/>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r" rtl="1">
              <a:lnSpc>
                <a:spcPct val="107000"/>
              </a:lnSpc>
              <a:buClr>
                <a:srgbClr val="000000"/>
              </a:buClr>
              <a:buFont typeface="Felix Titling" panose="04060505060202020A04" pitchFamily="82" charset="0"/>
              <a:buChar char="-"/>
              <a:tabLst>
                <a:tab pos="179705" algn="r"/>
              </a:tabLst>
            </a:pPr>
            <a:r>
              <a:rPr lang="ar-SA" sz="2400" b="1" dirty="0">
                <a:latin typeface="Calibri" panose="020F0502020204030204" pitchFamily="34" charset="0"/>
                <a:ea typeface="Felix Titling" panose="04060505060202020A04" pitchFamily="82" charset="0"/>
                <a:cs typeface="Simplified Arabic" panose="02020603050405020304" pitchFamily="18" charset="-78"/>
              </a:rPr>
              <a:t>نموذج </a:t>
            </a:r>
            <a:r>
              <a:rPr lang="fr-FR" sz="2400" b="1" dirty="0">
                <a:latin typeface="Simplified Arabic" panose="02020603050405020304" pitchFamily="18" charset="-78"/>
                <a:ea typeface="Felix Titling" panose="04060505060202020A04" pitchFamily="82" charset="0"/>
                <a:cs typeface="Felix Titling" panose="04060505060202020A04" pitchFamily="82" charset="0"/>
              </a:rPr>
              <a:t>Daniel</a:t>
            </a:r>
            <a:r>
              <a:rPr lang="ar-SA" sz="2400" dirty="0">
                <a:latin typeface="Calibri" panose="020F0502020204030204" pitchFamily="34" charset="0"/>
                <a:ea typeface="Felix Titling" panose="04060505060202020A04" pitchFamily="82" charset="0"/>
                <a:cs typeface="Simplified Arabic" panose="02020603050405020304" pitchFamily="18" charset="-78"/>
              </a:rPr>
              <a:t> الذي أشار في نموذجه إلى خمس خطوات هي:</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البدء بالاستراتيجية من خلال تأطير دور المعرفة في العمل، وبيان أثر الاستثمارات الفكرية في تطوير المنتجات.</a:t>
            </a:r>
            <a:endParaRPr lang="fr-FR" sz="24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تقييم استراتيجيات المنافسين وما لديهم من موجودات فكرية، أي معرفة البيئة التنافسية التي تحتوي رأس المال الفكري.</a:t>
            </a:r>
            <a:endParaRPr lang="fr-FR" sz="24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فتح ملف خاص بالموجودات الفكرية، ماذا تملك؟ ماذا تستخدم؟ وإلى أين تعود؟</a:t>
            </a:r>
            <a:endParaRPr lang="fr-FR" sz="24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تقييم الموجودات الفكرية وتكلفتها، وماذا تحتاج </a:t>
            </a:r>
            <a:r>
              <a:rPr lang="ar-SA" sz="2400" dirty="0" smtClean="0">
                <a:latin typeface="Calibri" panose="020F0502020204030204" pitchFamily="34" charset="0"/>
                <a:ea typeface="Calibri" panose="020F0502020204030204" pitchFamily="34" charset="0"/>
                <a:cs typeface="Simplified Arabic" panose="02020603050405020304" pitchFamily="18" charset="-78"/>
              </a:rPr>
              <a:t>لتعظيم؟</a:t>
            </a:r>
            <a:endParaRPr lang="ar-DZ" sz="2400" dirty="0" smtClean="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smtClean="0">
                <a:ea typeface="Calibri" panose="020F0502020204030204" pitchFamily="34" charset="0"/>
                <a:cs typeface="Simplified Arabic" panose="02020603050405020304" pitchFamily="18" charset="-78"/>
              </a:rPr>
              <a:t>تجميع </a:t>
            </a:r>
            <a:r>
              <a:rPr lang="ar-SA" sz="2400" dirty="0">
                <a:ea typeface="Calibri" panose="020F0502020204030204" pitchFamily="34" charset="0"/>
                <a:cs typeface="Simplified Arabic" panose="02020603050405020304" pitchFamily="18" charset="-78"/>
              </a:rPr>
              <a:t>ملف المعرفة وتكرار العملية وتصنيف الموجودات الفكرية حسب قيمتها وأهميتها.</a:t>
            </a:r>
            <a:endParaRPr kumimoji="0" lang="fr-FR" sz="2400" b="0" i="0" u="none" strike="noStrike" kern="1200" cap="none" spc="0" normalizeH="0" baseline="0" noProof="0" dirty="0">
              <a:ln>
                <a:noFill/>
              </a:ln>
              <a:solidFill>
                <a:prstClr val="black"/>
              </a:solidFill>
              <a:effectLst/>
              <a:uLnTx/>
              <a:uFillTx/>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17454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452099" y="692697"/>
            <a:ext cx="8229600" cy="5472607"/>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just" rtl="1">
              <a:lnSpc>
                <a:spcPct val="107000"/>
              </a:lnSpc>
              <a:buClr>
                <a:srgbClr val="000000"/>
              </a:buClr>
              <a:buFont typeface="Felix Titling" panose="04060505060202020A04" pitchFamily="82" charset="0"/>
              <a:buChar char="-"/>
              <a:tabLst>
                <a:tab pos="179705" algn="r"/>
              </a:tabLst>
            </a:pPr>
            <a:r>
              <a:rPr lang="ar-SA" sz="2400" b="1" dirty="0">
                <a:latin typeface="Calibri" panose="020F0502020204030204" pitchFamily="34" charset="0"/>
                <a:ea typeface="Felix Titling" panose="04060505060202020A04" pitchFamily="82" charset="0"/>
                <a:cs typeface="Simplified Arabic" panose="02020603050405020304" pitchFamily="18" charset="-78"/>
              </a:rPr>
              <a:t>نموذج </a:t>
            </a:r>
            <a:r>
              <a:rPr lang="fr-FR" sz="2400" b="1" dirty="0" err="1">
                <a:latin typeface="Simplified Arabic" panose="02020603050405020304" pitchFamily="18" charset="-78"/>
                <a:ea typeface="Felix Titling" panose="04060505060202020A04" pitchFamily="82" charset="0"/>
                <a:cs typeface="Felix Titling" panose="04060505060202020A04" pitchFamily="82" charset="0"/>
              </a:rPr>
              <a:t>Straus</a:t>
            </a:r>
            <a:r>
              <a:rPr lang="ar-SA" sz="2400" b="1" dirty="0">
                <a:latin typeface="Calibri" panose="020F0502020204030204" pitchFamily="34" charset="0"/>
                <a:ea typeface="Felix Titling" panose="04060505060202020A04" pitchFamily="82" charset="0"/>
                <a:cs typeface="Simplified Arabic" panose="02020603050405020304" pitchFamily="18" charset="-78"/>
              </a:rPr>
              <a:t> و </a:t>
            </a:r>
            <a:r>
              <a:rPr lang="fr-FR" sz="2400" b="1" dirty="0">
                <a:latin typeface="Simplified Arabic" panose="02020603050405020304" pitchFamily="18" charset="-78"/>
                <a:ea typeface="Felix Titling" panose="04060505060202020A04" pitchFamily="82" charset="0"/>
                <a:cs typeface="Felix Titling" panose="04060505060202020A04" pitchFamily="82" charset="0"/>
              </a:rPr>
              <a:t> Leonard </a:t>
            </a:r>
            <a:r>
              <a:rPr lang="ar-SA" sz="2400" dirty="0">
                <a:latin typeface="Calibri" panose="020F0502020204030204" pitchFamily="34" charset="0"/>
                <a:ea typeface="Felix Titling" panose="04060505060202020A04" pitchFamily="82" charset="0"/>
                <a:cs typeface="Simplified Arabic" panose="02020603050405020304" pitchFamily="18" charset="-78"/>
              </a:rPr>
              <a:t>الذين قدما نموذجهما كما يلي:</a:t>
            </a:r>
            <a:endParaRPr lang="fr-FR" sz="1800" dirty="0">
              <a:latin typeface="Calibri" panose="020F0502020204030204" pitchFamily="34" charset="0"/>
              <a:ea typeface="Felix Titling" panose="04060505060202020A04" pitchFamily="82" charset="0"/>
              <a:cs typeface="Felix Titling" panose="04060505060202020A04" pitchFamily="82"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تعزيز قابليات حل المشكلات المهنية عن طريق كسب المعرفة في النظم وبرمجيات الحاسوب.</a:t>
            </a:r>
            <a:endParaRPr lang="fr-FR" sz="18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التغلب على مقاومة المحترفين للمشاركة بالمعلومات، لأن الموجودات الفكرية على عكس الموجودات المادية تزداد قيمتها باستعمالها.</a:t>
            </a:r>
            <a:endParaRPr lang="fr-FR" sz="18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تحويل التنظيم نحو الموجودات الفكرية، إذ أن المنظمات المعاصرة ينصب جل اهتمامها على تعزيز عوائد استثماراتها من الموجودات الفكرية.</a:t>
            </a:r>
            <a:endParaRPr lang="fr-FR" sz="18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المؤسسات المقلوبة، وذلك بالتخلي عن الهياكل الهرمية التقليدية وإعادة تنظيم نفسها وفق هياكل تسمح بإدارة رأس مالها الفكري بمرونة عالية.</a:t>
            </a:r>
            <a:endParaRPr lang="fr-FR" sz="18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Symbol" panose="05050102010706020507" pitchFamily="18" charset="2"/>
              <a:buChar char=""/>
              <a:tabLst>
                <a:tab pos="179705" algn="r"/>
              </a:tabLst>
            </a:pPr>
            <a:r>
              <a:rPr lang="ar-SA" sz="2400" dirty="0">
                <a:latin typeface="Calibri" panose="020F0502020204030204" pitchFamily="34" charset="0"/>
                <a:ea typeface="Calibri" panose="020F0502020204030204" pitchFamily="34" charset="0"/>
                <a:cs typeface="Simplified Arabic" panose="02020603050405020304" pitchFamily="18" charset="-78"/>
              </a:rPr>
              <a:t>تكوين شبكات فردية، وهي تكوين ما يطلق عليه أنسجة العنكبوت، وذلك من خلال جمع الأفراد معا لحل مشكلة معينة ثم حل المجموعة بانتهاء المهمة، وتمتاز هذه التفاعلات بقوة كبيرة.</a:t>
            </a:r>
            <a:endParaRPr lang="fr-F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77527794"/>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817</Words>
  <Application>Microsoft Office PowerPoint</Application>
  <PresentationFormat>Affichage à l'écran (4:3)</PresentationFormat>
  <Paragraphs>46</Paragraphs>
  <Slides>10</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10</vt:i4>
      </vt:variant>
    </vt:vector>
  </HeadingPairs>
  <TitlesOfParts>
    <vt:vector size="18" baseType="lpstr">
      <vt:lpstr>Andalus</vt:lpstr>
      <vt:lpstr>Arial</vt:lpstr>
      <vt:lpstr>Calibri</vt:lpstr>
      <vt:lpstr>Felix Titling</vt:lpstr>
      <vt:lpstr>Simplified Arabic</vt:lpstr>
      <vt:lpstr>Symbol</vt:lpstr>
      <vt:lpstr>Times New Roman</vt:lpstr>
      <vt:lpstr>Thème Office</vt:lpstr>
      <vt:lpstr> المحور الخامس:   الأساليب الإدارية المتبعة في الإدارة الاستراتيجية للموارد البشرية </vt:lpstr>
      <vt:lpstr>أهداف المحاضرة العاشرة</vt:lpstr>
      <vt:lpstr>تعريف إدارة رأس المال الفكري</vt:lpstr>
      <vt:lpstr>عمليات إدارة رأس المال الفكري</vt:lpstr>
      <vt:lpstr>خطوات إدارة رأس المال الفكري</vt:lpstr>
      <vt:lpstr>أدوار إدارة راس المال الفكري</vt:lpstr>
      <vt:lpstr>نماذج إدارة رأس المال الفكري</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الخامس:   الأساليب الإدارية المتبعة في الإدارة الاستراتيجية للموارد البشرية </dc:title>
  <dc:creator>PC</dc:creator>
  <cp:lastModifiedBy>PC</cp:lastModifiedBy>
  <cp:revision>13</cp:revision>
  <dcterms:created xsi:type="dcterms:W3CDTF">2023-06-06T05:41:24Z</dcterms:created>
  <dcterms:modified xsi:type="dcterms:W3CDTF">2023-06-06T06:08:42Z</dcterms:modified>
</cp:coreProperties>
</file>