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4" r:id="rId7"/>
    <p:sldId id="265"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06/06/2023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06/06/2023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06/06/2023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38138"/>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الثالثة </a:t>
            </a:r>
            <a:r>
              <a:rPr lang="ar-DZ" sz="3600" b="1" dirty="0" smtClean="0"/>
              <a:t>عشر</a:t>
            </a:r>
            <a:endParaRPr lang="fr-FR" sz="3600" dirty="0"/>
          </a:p>
        </p:txBody>
      </p:sp>
      <p:sp>
        <p:nvSpPr>
          <p:cNvPr id="3" name="Espace réservé du contenu 2"/>
          <p:cNvSpPr>
            <a:spLocks noGrp="1"/>
          </p:cNvSpPr>
          <p:nvPr>
            <p:ph idx="1"/>
          </p:nvPr>
        </p:nvSpPr>
        <p:spPr>
          <a:xfrm>
            <a:off x="457200" y="1965824"/>
            <a:ext cx="8229600" cy="599080"/>
          </a:xfrm>
          <a:solidFill>
            <a:schemeClr val="bg1">
              <a:lumMod val="95000"/>
            </a:schemeClr>
          </a:solidFill>
          <a:ln>
            <a:solidFill>
              <a:schemeClr val="bg1">
                <a:lumMod val="50000"/>
              </a:schemeClr>
            </a:solidFill>
          </a:ln>
        </p:spPr>
        <p:txBody>
          <a:bodyPr>
            <a:normAutofit lnSpcReduction="10000"/>
          </a:body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تعريف إدارة المواهب.</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2924944"/>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توضيح أهمية، أهداف، مبادئ، مكونات ومتطلبات إدارة المواهب.</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spcBef>
                <a:spcPts val="600"/>
              </a:spcBef>
              <a:buClr>
                <a:srgbClr val="000000"/>
              </a:buClr>
              <a:buNone/>
              <a:tabLst>
                <a:tab pos="117475" algn="r"/>
              </a:tabLst>
            </a:pP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spcBef>
                <a:spcPts val="600"/>
              </a:spcBef>
              <a:buClr>
                <a:srgbClr val="000000"/>
              </a:buClr>
              <a:buNone/>
              <a:tabLst>
                <a:tab pos="117475" algn="r"/>
              </a:tabLst>
            </a:pP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9698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6613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a:t>
            </a:r>
            <a:r>
              <a:rPr lang="ar-DZ" sz="3600" b="1" dirty="0" smtClean="0"/>
              <a:t>إدارة المواهب</a:t>
            </a:r>
            <a:endParaRPr lang="fr-FR" sz="3600" dirty="0"/>
          </a:p>
        </p:txBody>
      </p:sp>
      <p:sp>
        <p:nvSpPr>
          <p:cNvPr id="3" name="Espace réservé du contenu 2"/>
          <p:cNvSpPr>
            <a:spLocks noGrp="1"/>
          </p:cNvSpPr>
          <p:nvPr>
            <p:ph idx="1"/>
          </p:nvPr>
        </p:nvSpPr>
        <p:spPr>
          <a:xfrm>
            <a:off x="457200" y="1556791"/>
            <a:ext cx="8229600" cy="1879683"/>
          </a:xfrm>
          <a:solidFill>
            <a:schemeClr val="bg1">
              <a:lumMod val="95000"/>
            </a:schemeClr>
          </a:solidFill>
          <a:ln>
            <a:solidFill>
              <a:schemeClr val="bg1">
                <a:lumMod val="50000"/>
              </a:schemeClr>
            </a:solidFill>
          </a:ln>
        </p:spPr>
        <p:txBody>
          <a:bodyPr>
            <a:noAutofit/>
          </a:bodyPr>
          <a:lstStyle/>
          <a:p>
            <a:pPr marL="0" lvl="0" indent="0" algn="just" rtl="1">
              <a:lnSpc>
                <a:spcPct val="107000"/>
              </a:lnSpc>
              <a:spcBef>
                <a:spcPts val="0"/>
              </a:spcBef>
              <a:buClr>
                <a:srgbClr val="000000"/>
              </a:buClr>
              <a:buNone/>
              <a:tabLst>
                <a:tab pos="179705" algn="r"/>
                <a:tab pos="539750" algn="r"/>
              </a:tabLst>
            </a:pPr>
            <a:r>
              <a:rPr lang="ar-DZ" sz="2000" b="1" dirty="0" smtClean="0">
                <a:ea typeface="SimSun" panose="02010600030101010101" pitchFamily="2" charset="-122"/>
                <a:cs typeface="Simplified Arabic" panose="02020603050405020304" pitchFamily="18" charset="-78"/>
              </a:rPr>
              <a:t>إدارة المواهب: </a:t>
            </a:r>
            <a:r>
              <a:rPr lang="ar-EG" sz="2000" dirty="0" smtClean="0">
                <a:ea typeface="SimSun" panose="02010600030101010101" pitchFamily="2" charset="-122"/>
                <a:cs typeface="Simplified Arabic" panose="02020603050405020304" pitchFamily="18" charset="-78"/>
              </a:rPr>
              <a:t>مجموعة </a:t>
            </a:r>
            <a:r>
              <a:rPr lang="ar-EG" sz="2000" dirty="0">
                <a:ea typeface="SimSun" panose="02010600030101010101" pitchFamily="2" charset="-122"/>
                <a:cs typeface="Simplified Arabic" panose="02020603050405020304" pitchFamily="18" charset="-78"/>
              </a:rPr>
              <a:t>العمليات التي تسعى لصياغة استراتيجية تركز على تخطيط حاجة المنظمة الآنية والمستقبلية من الموهوبين والعمل على استقطابهم من جهة، وتشخيص مستوى جودة الموهبة المتوافرة في المنظمة حاليا وفي جميع مستوياتها التنظيمية لتطويرها وإثراء معارفها باعتماد معايير موضوعية وبرامج تطويرية مستدامة من جهة أخرى، والعمل على الحفاظ على الموهوبين واستبقائهم من خلال توفير الظروف الملائمة لهم والحوافز المشجعة لإسنادهم وإدارة مارهم </a:t>
            </a:r>
            <a:r>
              <a:rPr lang="ar-EG" sz="2000" dirty="0" smtClean="0">
                <a:ea typeface="SimSun" panose="02010600030101010101" pitchFamily="2" charset="-122"/>
                <a:cs typeface="Simplified Arabic" panose="02020603050405020304" pitchFamily="18" charset="-78"/>
              </a:rPr>
              <a:t>الوظيفي</a:t>
            </a:r>
            <a:r>
              <a:rPr lang="ar-DZ" sz="2000" dirty="0">
                <a:solidFill>
                  <a:prstClr val="black"/>
                </a:solidFill>
                <a:latin typeface="Calibri" panose="020F0502020204030204" pitchFamily="34" charset="0"/>
                <a:ea typeface="Felix Titling" panose="04060505060202020A04" pitchFamily="82" charset="0"/>
                <a:cs typeface="Simplified Arabic" panose="02020603050405020304" pitchFamily="18" charset="-78"/>
              </a:rPr>
              <a:t>.</a:t>
            </a:r>
            <a:endParaRPr lang="fr-FR" sz="2000" dirty="0">
              <a:solidFill>
                <a:prstClr val="black"/>
              </a:solidFill>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179705" algn="r"/>
                <a:tab pos="539750" algn="r"/>
              </a:tabLst>
            </a:pPr>
            <a:endParaRPr lang="fr-FR" sz="1600" dirty="0">
              <a:solidFill>
                <a:prstClr val="black"/>
              </a:solidFill>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30747" y="3645024"/>
            <a:ext cx="8229600" cy="129614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179705" algn="r"/>
                <a:tab pos="539750" algn="r"/>
              </a:tabLst>
            </a:pPr>
            <a:r>
              <a:rPr lang="ar-DZ" sz="2400" b="1" dirty="0" smtClean="0">
                <a:solidFill>
                  <a:srgbClr val="000000"/>
                </a:solidFill>
                <a:ea typeface="Calibri" panose="020F0502020204030204" pitchFamily="34" charset="0"/>
                <a:cs typeface="Simplified Arabic" panose="02020603050405020304" pitchFamily="18" charset="-78"/>
              </a:rPr>
              <a:t>إدارة المواهب</a:t>
            </a:r>
            <a:r>
              <a:rPr lang="ar-DZ" sz="2400" dirty="0" smtClean="0">
                <a:solidFill>
                  <a:srgbClr val="000000"/>
                </a:solidFill>
                <a:ea typeface="Calibri" panose="020F0502020204030204" pitchFamily="34" charset="0"/>
                <a:cs typeface="Simplified Arabic" panose="02020603050405020304" pitchFamily="18" charset="-78"/>
              </a:rPr>
              <a:t>: </a:t>
            </a:r>
            <a:r>
              <a:rPr lang="ar-EG" sz="2400" dirty="0" smtClean="0">
                <a:solidFill>
                  <a:srgbClr val="000000"/>
                </a:solidFill>
                <a:ea typeface="Calibri" panose="020F0502020204030204" pitchFamily="34" charset="0"/>
                <a:cs typeface="Simplified Arabic" panose="02020603050405020304" pitchFamily="18" charset="-78"/>
              </a:rPr>
              <a:t>مجموعة </a:t>
            </a:r>
            <a:r>
              <a:rPr lang="ar-EG" sz="2400" dirty="0">
                <a:solidFill>
                  <a:srgbClr val="000000"/>
                </a:solidFill>
                <a:ea typeface="Calibri" panose="020F0502020204030204" pitchFamily="34" charset="0"/>
                <a:cs typeface="Simplified Arabic" panose="02020603050405020304" pitchFamily="18" charset="-78"/>
              </a:rPr>
              <a:t>من السياسات والممارسات التي تهدف إلى إدارة مجموعة صغيرة نسيبا من العاملين الذين تعتبرهم المنظمة أساسيين لتميز الأداء؛ ولذلك فالمواهب هي نسبة صغيرة من القوى العاملة الموجودة ولها تأثير مهم على أداء المنظمة، وهم عادة الفنيون المتخصصون، ومديرو الإدارة والأفراد الآخرون أصحاب الإمكانات العالية</a:t>
            </a:r>
            <a:r>
              <a:rPr lang="ar-DZ" sz="2400" dirty="0" smtClean="0">
                <a:latin typeface="Calibri" panose="020F0502020204030204" pitchFamily="34" charset="0"/>
                <a:ea typeface="Felix Titling" panose="04060505060202020A04" pitchFamily="82" charset="0"/>
                <a:cs typeface="Simplified Arabic" panose="02020603050405020304" pitchFamily="18" charset="-78"/>
              </a:rPr>
              <a:t>.</a:t>
            </a:r>
            <a:endParaRPr lang="fr-FR" sz="2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97655" y="5149717"/>
            <a:ext cx="8229600" cy="115212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Low" rtl="1">
              <a:lnSpc>
                <a:spcPct val="107000"/>
              </a:lnSpc>
              <a:spcAft>
                <a:spcPts val="0"/>
              </a:spcAft>
              <a:buNone/>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إدارة المواهب</a:t>
            </a:r>
            <a:r>
              <a:rPr lang="ar-DZ" sz="2400"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مجموعة </a:t>
            </a:r>
            <a:r>
              <a:rPr lang="ar-SA" sz="2400" dirty="0">
                <a:latin typeface="Calibri" panose="020F0502020204030204" pitchFamily="34" charset="0"/>
                <a:ea typeface="Calibri" panose="020F0502020204030204" pitchFamily="34" charset="0"/>
                <a:cs typeface="Simplified Arabic" panose="02020603050405020304" pitchFamily="18" charset="-78"/>
              </a:rPr>
              <a:t>من الممارسات والوظائف والأنشطة التي يقوم بها قسم الموارد البشرية في المنظمة والمتمثلة في الاستقطاب، الاختيار، التطوير، تخطيط المسار الوظيفي والتعاقب الوظيفي للمواهب.</a:t>
            </a: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3612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أهمية إدارة المواهب</a:t>
            </a:r>
            <a:endParaRPr lang="fr-FR" sz="3600" dirty="0"/>
          </a:p>
        </p:txBody>
      </p:sp>
      <p:sp>
        <p:nvSpPr>
          <p:cNvPr id="3" name="Espace réservé du contenu 2"/>
          <p:cNvSpPr>
            <a:spLocks noGrp="1"/>
          </p:cNvSpPr>
          <p:nvPr>
            <p:ph idx="1"/>
          </p:nvPr>
        </p:nvSpPr>
        <p:spPr>
          <a:xfrm>
            <a:off x="457200" y="1600201"/>
            <a:ext cx="8229600" cy="532655"/>
          </a:xfrm>
          <a:solidFill>
            <a:schemeClr val="bg1">
              <a:lumMod val="95000"/>
            </a:schemeClr>
          </a:solidFill>
          <a:ln>
            <a:solidFill>
              <a:schemeClr val="bg1">
                <a:lumMod val="50000"/>
              </a:schemeClr>
            </a:solidFill>
          </a:ln>
        </p:spPr>
        <p:txBody>
          <a:bodyPr>
            <a:normAutofit/>
          </a:bodyPr>
          <a:lstStyle/>
          <a:p>
            <a:pPr marL="0" lvl="0" indent="0" algn="just" rtl="1">
              <a:buClr>
                <a:srgbClr val="000000"/>
              </a:buClr>
              <a:buNone/>
              <a:tabLst>
                <a:tab pos="89535" algn="r"/>
              </a:tabLst>
            </a:pPr>
            <a:r>
              <a:rPr lang="ar-SA" sz="2400" dirty="0">
                <a:ea typeface="Felix Titling" panose="04060505060202020A04" pitchFamily="82" charset="0"/>
                <a:cs typeface="Simplified Arabic" panose="02020603050405020304" pitchFamily="18" charset="-78"/>
              </a:rPr>
              <a:t>التركيز على المناصب والمراكز الوظيفية ذات الأهمية الاستراتيجية</a:t>
            </a:r>
            <a:r>
              <a:rPr lang="fr-FR" sz="24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400" dirty="0">
              <a:ea typeface="Felix Titling" panose="04060505060202020A04" pitchFamily="82" charset="0"/>
              <a:cs typeface="Felix Titling" panose="04060505060202020A04" pitchFamily="82" charset="0"/>
            </a:endParaRPr>
          </a:p>
          <a:p>
            <a:pPr marL="0" lvl="0" indent="0" algn="just" rtl="1">
              <a:buNone/>
            </a:pPr>
            <a:endParaRPr lang="fr-FR" dirty="0"/>
          </a:p>
        </p:txBody>
      </p:sp>
      <p:sp>
        <p:nvSpPr>
          <p:cNvPr id="4" name="Espace réservé du contenu 2"/>
          <p:cNvSpPr txBox="1">
            <a:spLocks/>
          </p:cNvSpPr>
          <p:nvPr/>
        </p:nvSpPr>
        <p:spPr>
          <a:xfrm>
            <a:off x="452099" y="2370697"/>
            <a:ext cx="8229600" cy="554248"/>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تحديد أسماء البدلاء للمناصب الحرجة</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72150" y="3146431"/>
            <a:ext cx="8229600" cy="49859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اكتشاف الطاقات الكامنة.</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74050" y="3861649"/>
            <a:ext cx="8229600" cy="49859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تكوين أوعية مواهب لكل مستوى تنظيمي في المؤسسة</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8" name="Espace réservé du contenu 2"/>
          <p:cNvSpPr txBox="1">
            <a:spLocks/>
          </p:cNvSpPr>
          <p:nvPr/>
        </p:nvSpPr>
        <p:spPr>
          <a:xfrm>
            <a:off x="474050" y="4576867"/>
            <a:ext cx="8229600" cy="49859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تحديد واضح للاستعداد </a:t>
            </a:r>
            <a:r>
              <a:rPr lang="ar-SA" sz="2000" dirty="0" err="1">
                <a:ea typeface="Felix Titling" panose="04060505060202020A04" pitchFamily="82" charset="0"/>
                <a:cs typeface="Simplified Arabic" panose="02020603050405020304" pitchFamily="18" charset="-78"/>
              </a:rPr>
              <a:t>الموهبي</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9" name="Espace réservé du contenu 2"/>
          <p:cNvSpPr txBox="1">
            <a:spLocks/>
          </p:cNvSpPr>
          <p:nvPr/>
        </p:nvSpPr>
        <p:spPr>
          <a:xfrm>
            <a:off x="452099" y="5315917"/>
            <a:ext cx="8229600" cy="49859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Calibri" panose="020F0502020204030204" pitchFamily="34" charset="0"/>
                <a:cs typeface="Simplified Arabic" panose="02020603050405020304" pitchFamily="18" charset="-78"/>
              </a:rPr>
              <a:t>المحافظة على المواهب وضمان مساهمتها الإيجابية لخدمة المنظمة</a:t>
            </a:r>
            <a:r>
              <a:rPr lang="ar-SA" sz="2000" dirty="0" smtClean="0">
                <a:ea typeface="Felix Titling" panose="04060505060202020A04" pitchFamily="82" charset="0"/>
                <a:cs typeface="Simplified Arabic" panose="02020603050405020304" pitchFamily="18" charset="-78"/>
              </a:rPr>
              <a:t>.</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407863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أهداف </a:t>
            </a:r>
            <a:r>
              <a:rPr lang="ar-DZ" sz="3600" b="1" dirty="0" smtClean="0">
                <a:ea typeface="Calibri" panose="020F0502020204030204" pitchFamily="34" charset="0"/>
                <a:cs typeface="Simplified Arabic" panose="02020603050405020304" pitchFamily="18" charset="-78"/>
              </a:rPr>
              <a:t>إدارة المواهب</a:t>
            </a:r>
            <a:endParaRPr lang="fr-FR" sz="3600" dirty="0"/>
          </a:p>
        </p:txBody>
      </p:sp>
      <p:sp>
        <p:nvSpPr>
          <p:cNvPr id="4" name="Espace réservé du contenu 2"/>
          <p:cNvSpPr txBox="1">
            <a:spLocks/>
          </p:cNvSpPr>
          <p:nvPr/>
        </p:nvSpPr>
        <p:spPr>
          <a:xfrm>
            <a:off x="452099" y="1994051"/>
            <a:ext cx="8229600" cy="49884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تطوير المسار المهني للأفراد الموهوبين.</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2630850"/>
            <a:ext cx="8229600" cy="45103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000" dirty="0">
                <a:ea typeface="Felix Titling" panose="04060505060202020A04" pitchFamily="82" charset="0"/>
                <a:cs typeface="Simplified Arabic" panose="02020603050405020304" pitchFamily="18" charset="-78"/>
              </a:rPr>
              <a:t>تنفيذ الأنشطة التطويرية المتميزة في المنظمة.</a:t>
            </a:r>
            <a:endParaRPr lang="fr-FR" sz="20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r>
              <a:rPr lang="ar-DZ" sz="2000" dirty="0" smtClean="0">
                <a:latin typeface="Calibri" panose="020F0502020204030204" pitchFamily="34" charset="0"/>
                <a:ea typeface="Felix Titling" panose="04060505060202020A04" pitchFamily="82" charset="0"/>
                <a:cs typeface="Simplified Arabic" panose="02020603050405020304" pitchFamily="18" charset="-78"/>
              </a:rPr>
              <a:t>.</a:t>
            </a:r>
            <a:endParaRPr lang="fr-FR" sz="1600" dirty="0" smtClean="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67895" y="3219839"/>
            <a:ext cx="8229600" cy="42518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400" dirty="0">
                <a:ea typeface="Felix Titling" panose="04060505060202020A04" pitchFamily="82" charset="0"/>
                <a:cs typeface="Simplified Arabic" panose="02020603050405020304" pitchFamily="18" charset="-78"/>
              </a:rPr>
              <a:t>جعل الوظيفة ذات معنى وتحدي سواء على مستوى الفرد أو المنظمة.</a:t>
            </a:r>
            <a:endParaRPr lang="fr-FR" sz="24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77251" y="3880394"/>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400" dirty="0" smtClean="0">
                <a:ea typeface="Felix Titling" panose="04060505060202020A04" pitchFamily="82" charset="0"/>
                <a:cs typeface="Simplified Arabic" panose="02020603050405020304" pitchFamily="18" charset="-78"/>
              </a:rPr>
              <a:t>استقطاب </a:t>
            </a:r>
            <a:r>
              <a:rPr lang="ar-SA" sz="2400" dirty="0">
                <a:ea typeface="Felix Titling" panose="04060505060202020A04" pitchFamily="82" charset="0"/>
                <a:cs typeface="Simplified Arabic" panose="02020603050405020304" pitchFamily="18" charset="-78"/>
              </a:rPr>
              <a:t>واختيار الأفراد ذوي الأداء المتفوق للعمل داخل المنظمة.</a:t>
            </a:r>
            <a:endParaRPr lang="fr-FR" sz="24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8" name="Espace réservé du contenu 2"/>
          <p:cNvSpPr txBox="1">
            <a:spLocks/>
          </p:cNvSpPr>
          <p:nvPr/>
        </p:nvSpPr>
        <p:spPr>
          <a:xfrm>
            <a:off x="467895" y="4635490"/>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1800" dirty="0" smtClean="0">
                <a:ea typeface="Felix Titling" panose="04060505060202020A04" pitchFamily="82" charset="0"/>
                <a:cs typeface="Simplified Arabic" panose="02020603050405020304" pitchFamily="18" charset="-78"/>
              </a:rPr>
              <a:t>مساعدة </a:t>
            </a:r>
            <a:r>
              <a:rPr lang="ar-SA" sz="1800" dirty="0">
                <a:ea typeface="Felix Titling" panose="04060505060202020A04" pitchFamily="82" charset="0"/>
                <a:cs typeface="Simplified Arabic" panose="02020603050405020304" pitchFamily="18" charset="-78"/>
              </a:rPr>
              <a:t>المنظمة في الحصول على الموهبة اللازمة لتنفيذ العمليات الخاصة بها.</a:t>
            </a:r>
            <a:endParaRPr lang="fr-FR" sz="18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9" name="Espace réservé du contenu 2"/>
          <p:cNvSpPr txBox="1">
            <a:spLocks/>
          </p:cNvSpPr>
          <p:nvPr/>
        </p:nvSpPr>
        <p:spPr>
          <a:xfrm>
            <a:off x="452099" y="5362432"/>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400" dirty="0">
                <a:ea typeface="Felix Titling" panose="04060505060202020A04" pitchFamily="82" charset="0"/>
                <a:cs typeface="Simplified Arabic" panose="02020603050405020304" pitchFamily="18" charset="-78"/>
              </a:rPr>
              <a:t>تحديد برامج التدريب والتطوير اللازمة لتنمية المهارات ومقدرات العاملين.</a:t>
            </a:r>
            <a:endParaRPr lang="fr-FR" sz="24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371959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07704" y="476672"/>
            <a:ext cx="5194920" cy="779549"/>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ea typeface="Calibri" panose="020F0502020204030204" pitchFamily="34" charset="0"/>
                <a:cs typeface="Simplified Arabic" panose="02020603050405020304" pitchFamily="18" charset="-78"/>
              </a:rPr>
              <a:t>مبادئ إدارة المواهب</a:t>
            </a:r>
            <a:endParaRPr lang="fr-FR" sz="3600" dirty="0"/>
          </a:p>
        </p:txBody>
      </p:sp>
      <p:sp>
        <p:nvSpPr>
          <p:cNvPr id="3" name="Espace réservé du contenu 2"/>
          <p:cNvSpPr>
            <a:spLocks noGrp="1"/>
          </p:cNvSpPr>
          <p:nvPr>
            <p:ph idx="1"/>
          </p:nvPr>
        </p:nvSpPr>
        <p:spPr>
          <a:xfrm>
            <a:off x="1470483" y="1692503"/>
            <a:ext cx="6203033" cy="465509"/>
          </a:xfrm>
          <a:solidFill>
            <a:schemeClr val="bg1">
              <a:lumMod val="95000"/>
            </a:schemeClr>
          </a:solidFill>
          <a:ln>
            <a:solidFill>
              <a:schemeClr val="bg1">
                <a:lumMod val="50000"/>
              </a:schemeClr>
            </a:solidFill>
          </a:ln>
        </p:spPr>
        <p:txBody>
          <a:bodyPr>
            <a:normAutofit/>
          </a:bodyPr>
          <a:lstStyle/>
          <a:p>
            <a:pPr marL="0" lvl="0" indent="0" algn="ctr"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رعاية المواهب وتطويرها وتنميتها بشكل دائم</a:t>
            </a:r>
            <a:r>
              <a:rPr lang="ar-SA" sz="1800" dirty="0" smtClean="0">
                <a:ea typeface="Felix Titling" panose="04060505060202020A04" pitchFamily="82" charset="0"/>
                <a:cs typeface="Simplified Arabic" panose="02020603050405020304" pitchFamily="18" charset="-78"/>
              </a:rPr>
              <a:t>.</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ctr" rtl="1">
              <a:buNone/>
            </a:pPr>
            <a:endParaRPr lang="fr-FR" sz="1700" dirty="0"/>
          </a:p>
        </p:txBody>
      </p:sp>
      <p:sp>
        <p:nvSpPr>
          <p:cNvPr id="4" name="Espace réservé du contenu 2"/>
          <p:cNvSpPr txBox="1">
            <a:spLocks/>
          </p:cNvSpPr>
          <p:nvPr/>
        </p:nvSpPr>
        <p:spPr>
          <a:xfrm>
            <a:off x="1475584" y="2413108"/>
            <a:ext cx="6197932" cy="537517"/>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مشاركة الإدارة العليا في إدارة </a:t>
            </a:r>
            <a:r>
              <a:rPr lang="ar-SA" sz="1800" dirty="0" smtClean="0">
                <a:ea typeface="Felix Titling" panose="04060505060202020A04" pitchFamily="82" charset="0"/>
                <a:cs typeface="Simplified Arabic" panose="02020603050405020304" pitchFamily="18" charset="-78"/>
              </a:rPr>
              <a:t>الموهبة.</a:t>
            </a:r>
            <a:endParaRPr lang="fr-FR" sz="1800" dirty="0" smtClean="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400" dirty="0" smtClean="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1470483" y="3222193"/>
            <a:ext cx="6197932" cy="525907"/>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تكييف إدارة الموهبة حسب خصائص المنظمة</a:t>
            </a:r>
            <a:r>
              <a:rPr lang="ar-SA" sz="1800" dirty="0" smtClean="0">
                <a:ea typeface="Felix Titling" panose="04060505060202020A04" pitchFamily="82" charset="0"/>
                <a:cs typeface="Simplified Arabic" panose="02020603050405020304" pitchFamily="18" charset="-78"/>
              </a:rPr>
              <a:t>.</a:t>
            </a:r>
            <a:endParaRPr lang="fr-FR" sz="1800" dirty="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1478786" y="4007838"/>
            <a:ext cx="6197931" cy="51639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انسجام استراتيجية إدارة الموهبة مع الاستراتيجيات الكلية للمنظمة</a:t>
            </a:r>
            <a:r>
              <a:rPr lang="ar-SA" sz="1800" dirty="0" smtClean="0">
                <a:ea typeface="Felix Titling" panose="04060505060202020A04" pitchFamily="82" charset="0"/>
                <a:cs typeface="Simplified Arabic" panose="02020603050405020304" pitchFamily="18" charset="-78"/>
              </a:rPr>
              <a:t>.</a:t>
            </a:r>
            <a:endParaRPr lang="fr-FR" sz="1800" dirty="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1470483" y="4800451"/>
            <a:ext cx="6206234" cy="51639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تقسيم المواقع الوظيفية حسب الموهبة.</a:t>
            </a:r>
            <a:endParaRPr lang="fr-FR" sz="18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275208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7731"/>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ea typeface="Calibri" panose="020F0502020204030204" pitchFamily="34" charset="0"/>
                <a:cs typeface="Simplified Arabic" panose="02020603050405020304" pitchFamily="18" charset="-78"/>
              </a:rPr>
              <a:t>مكونات إدارة المواهب</a:t>
            </a:r>
            <a:endParaRPr lang="fr-FR" sz="3600" dirty="0"/>
          </a:p>
        </p:txBody>
      </p:sp>
      <p:sp>
        <p:nvSpPr>
          <p:cNvPr id="3" name="Espace réservé du contenu 2"/>
          <p:cNvSpPr>
            <a:spLocks noGrp="1"/>
          </p:cNvSpPr>
          <p:nvPr>
            <p:ph idx="1"/>
          </p:nvPr>
        </p:nvSpPr>
        <p:spPr>
          <a:xfrm>
            <a:off x="457200" y="1595339"/>
            <a:ext cx="8229600" cy="1761653"/>
          </a:xfrm>
          <a:solidFill>
            <a:schemeClr val="bg1">
              <a:lumMod val="95000"/>
            </a:schemeClr>
          </a:solidFill>
          <a:ln>
            <a:solidFill>
              <a:schemeClr val="bg1">
                <a:lumMod val="50000"/>
              </a:schemeClr>
            </a:solidFill>
          </a:ln>
        </p:spPr>
        <p:txBody>
          <a:bodyPr>
            <a:normAutofit/>
          </a:bodyPr>
          <a:lstStyle/>
          <a:p>
            <a:pPr marL="180000" lvl="0" indent="-180000" algn="just" rtl="1">
              <a:spcBef>
                <a:spcPts val="0"/>
              </a:spcBef>
              <a:buClr>
                <a:srgbClr val="000000"/>
              </a:buClr>
              <a:buFont typeface="Felix Titling" panose="04060505060202020A04" pitchFamily="82" charset="0"/>
              <a:buChar char="-"/>
              <a:tabLst>
                <a:tab pos="89535" algn="r"/>
              </a:tabLst>
            </a:pPr>
            <a:r>
              <a:rPr lang="ar-SA" sz="1800" b="1" dirty="0">
                <a:ea typeface="Felix Titling" panose="04060505060202020A04" pitchFamily="82" charset="0"/>
                <a:cs typeface="Simplified Arabic" panose="02020603050405020304" pitchFamily="18" charset="-78"/>
              </a:rPr>
              <a:t>المدخلات: </a:t>
            </a:r>
            <a:r>
              <a:rPr lang="ar-SA" sz="1800" dirty="0">
                <a:ea typeface="Felix Titling" panose="04060505060202020A04" pitchFamily="82" charset="0"/>
                <a:cs typeface="Simplified Arabic" panose="02020603050405020304" pitchFamily="18" charset="-78"/>
              </a:rPr>
              <a:t>وتشمل:</a:t>
            </a:r>
            <a:endParaRPr lang="fr-FR" sz="1800" dirty="0">
              <a:ea typeface="Felix Titling" panose="04060505060202020A04" pitchFamily="82" charset="0"/>
              <a:cs typeface="Felix Titling" panose="04060505060202020A04" pitchFamily="82" charset="0"/>
            </a:endParaRPr>
          </a:p>
          <a:p>
            <a:pPr marL="180000" lvl="0" indent="-180000" algn="just" rtl="1">
              <a:spcBef>
                <a:spcPts val="0"/>
              </a:spcBef>
              <a:buFont typeface="Symbol" panose="05050102010706020507" pitchFamily="18" charset="2"/>
              <a:buChar char=""/>
              <a:tabLst>
                <a:tab pos="179705" algn="r"/>
              </a:tabLst>
            </a:pPr>
            <a:r>
              <a:rPr lang="ar-SA" sz="1800" dirty="0">
                <a:cs typeface="Simplified Arabic" panose="02020603050405020304" pitchFamily="18" charset="-78"/>
              </a:rPr>
              <a:t>السعي الدائم من أجل استقطاب الموهبة.</a:t>
            </a:r>
            <a:endParaRPr lang="fr-FR" sz="1800" dirty="0"/>
          </a:p>
          <a:p>
            <a:pPr marL="180000" lvl="0" indent="-180000" algn="just" rtl="1">
              <a:spcBef>
                <a:spcPts val="0"/>
              </a:spcBef>
              <a:buFont typeface="Symbol" panose="05050102010706020507" pitchFamily="18" charset="2"/>
              <a:buChar char=""/>
              <a:tabLst>
                <a:tab pos="179705" algn="r"/>
              </a:tabLst>
            </a:pPr>
            <a:r>
              <a:rPr lang="ar-SA" sz="1800" dirty="0">
                <a:cs typeface="Simplified Arabic" panose="02020603050405020304" pitchFamily="18" charset="-78"/>
              </a:rPr>
              <a:t>وضع المعايير المناسبة عند الاختيار لضمان اكتشاف المواهب الحالية والمحتملة عند الأفراد.</a:t>
            </a:r>
            <a:endParaRPr lang="fr-FR" sz="1800" dirty="0"/>
          </a:p>
          <a:p>
            <a:pPr marL="180000" lvl="0" indent="-180000" algn="just" rtl="1">
              <a:spcBef>
                <a:spcPts val="0"/>
              </a:spcBef>
              <a:buFont typeface="Symbol" panose="05050102010706020507" pitchFamily="18" charset="2"/>
              <a:buChar char=""/>
              <a:tabLst>
                <a:tab pos="179705" algn="r"/>
              </a:tabLst>
            </a:pPr>
            <a:r>
              <a:rPr lang="ar-SA" sz="1800" dirty="0">
                <a:cs typeface="Simplified Arabic" panose="02020603050405020304" pitchFamily="18" charset="-78"/>
              </a:rPr>
              <a:t>تعريف العاملين الجدد بالمنظمة من حيث تاريخها وتطورها وقيادتها وأهدافها ورؤيتها.</a:t>
            </a:r>
            <a:endParaRPr lang="fr-FR" sz="1800" dirty="0"/>
          </a:p>
          <a:p>
            <a:pPr marL="180000" lvl="0" indent="-180000" algn="just" rtl="1">
              <a:spcBef>
                <a:spcPts val="0"/>
              </a:spcBef>
              <a:buFont typeface="Symbol" panose="05050102010706020507" pitchFamily="18" charset="2"/>
              <a:buChar char=""/>
              <a:tabLst>
                <a:tab pos="179705" algn="r"/>
              </a:tabLst>
            </a:pPr>
            <a:r>
              <a:rPr lang="ar-SA" sz="1800" dirty="0">
                <a:cs typeface="Simplified Arabic" panose="02020603050405020304" pitchFamily="18" charset="-78"/>
              </a:rPr>
              <a:t>اختيار وتعيين الأفراد الذين تتوفر فيهم بعض المؤشرات الدالة على الموهبة.</a:t>
            </a:r>
            <a:endParaRPr lang="fr-FR" sz="1800" dirty="0"/>
          </a:p>
          <a:p>
            <a:pPr marL="0" lvl="0" indent="0" algn="just" rtl="1">
              <a:lnSpc>
                <a:spcPct val="107000"/>
              </a:lnSpc>
              <a:buClr>
                <a:srgbClr val="000000"/>
              </a:buClr>
              <a:buNone/>
              <a:tabLst>
                <a:tab pos="89535" algn="r"/>
              </a:tabLst>
            </a:pP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452099" y="3601600"/>
            <a:ext cx="8229600" cy="1915632"/>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rtl="1">
              <a:buClr>
                <a:srgbClr val="000000"/>
              </a:buClr>
              <a:buFont typeface="Felix Titling" panose="04060505060202020A04" pitchFamily="82" charset="0"/>
              <a:buChar char="-"/>
              <a:tabLst>
                <a:tab pos="89535" algn="r"/>
              </a:tabLst>
            </a:pPr>
            <a:r>
              <a:rPr lang="ar-SA" sz="1800" b="1" dirty="0">
                <a:ea typeface="Felix Titling" panose="04060505060202020A04" pitchFamily="82" charset="0"/>
                <a:cs typeface="Simplified Arabic" panose="02020603050405020304" pitchFamily="18" charset="-78"/>
              </a:rPr>
              <a:t>العمليات: </a:t>
            </a:r>
            <a:r>
              <a:rPr lang="ar-SA" sz="1800" dirty="0">
                <a:ea typeface="Felix Titling" panose="04060505060202020A04" pitchFamily="82" charset="0"/>
                <a:cs typeface="Simplified Arabic" panose="02020603050405020304" pitchFamily="18" charset="-78"/>
              </a:rPr>
              <a:t>وتشمل:</a:t>
            </a:r>
            <a:r>
              <a:rPr lang="ar-SA" sz="1800" b="1" dirty="0">
                <a:ea typeface="Felix Titling" panose="04060505060202020A04" pitchFamily="82" charset="0"/>
                <a:cs typeface="Simplified Arabic" panose="02020603050405020304" pitchFamily="18" charset="-78"/>
              </a:rPr>
              <a:t> </a:t>
            </a:r>
            <a:endParaRPr lang="fr-FR" sz="1800" dirty="0">
              <a:ea typeface="Felix Titling" panose="04060505060202020A04" pitchFamily="82" charset="0"/>
              <a:cs typeface="Felix Titling" panose="04060505060202020A04" pitchFamily="82" charset="0"/>
            </a:endParaRPr>
          </a:p>
          <a:p>
            <a:pPr lvl="0" algn="just" rtl="1">
              <a:buFont typeface="Symbol" panose="05050102010706020507" pitchFamily="18" charset="2"/>
              <a:buChar char=""/>
              <a:tabLst>
                <a:tab pos="179705" algn="r"/>
              </a:tabLst>
            </a:pPr>
            <a:r>
              <a:rPr lang="ar-SA" sz="1800" dirty="0">
                <a:cs typeface="Simplified Arabic" panose="02020603050405020304" pitchFamily="18" charset="-78"/>
              </a:rPr>
              <a:t>الحفاظ على المواهب واستبقائها.</a:t>
            </a:r>
            <a:endParaRPr lang="fr-FR" sz="1800" dirty="0"/>
          </a:p>
          <a:p>
            <a:pPr lvl="0" algn="just" rtl="1">
              <a:buFont typeface="Symbol" panose="05050102010706020507" pitchFamily="18" charset="2"/>
              <a:buChar char=""/>
              <a:tabLst>
                <a:tab pos="179705" algn="r"/>
              </a:tabLst>
            </a:pPr>
            <a:r>
              <a:rPr lang="fr-FR" sz="1800" dirty="0">
                <a:latin typeface="Simplified Arabic" panose="02020603050405020304" pitchFamily="18" charset="-78"/>
              </a:rPr>
              <a:t> </a:t>
            </a:r>
            <a:r>
              <a:rPr lang="ar-SA" sz="1800" dirty="0">
                <a:latin typeface="Simplified Arabic" panose="02020603050405020304" pitchFamily="18" charset="-78"/>
              </a:rPr>
              <a:t>التطوير</a:t>
            </a:r>
            <a:r>
              <a:rPr lang="ar-SA" sz="1800" b="1" dirty="0">
                <a:latin typeface="Simplified Arabic" panose="02020603050405020304" pitchFamily="18" charset="-78"/>
              </a:rPr>
              <a:t>: </a:t>
            </a:r>
            <a:r>
              <a:rPr lang="ar-SA" sz="1800" dirty="0">
                <a:latin typeface="Simplified Arabic" panose="02020603050405020304" pitchFamily="18" charset="-78"/>
              </a:rPr>
              <a:t>يمثل التطوير عنصرا حيويا في الحياة الوظيفية بالنسبة للموهوبين في المنظمة، إذ يجب أن يشمل التطور على المعارف والسلوك والمهارات الخاصة بالموهوب.</a:t>
            </a:r>
            <a:endParaRPr lang="fr-FR" sz="1800" dirty="0"/>
          </a:p>
          <a:p>
            <a:pPr marL="0" lvl="0" indent="0" algn="just" rtl="1">
              <a:lnSpc>
                <a:spcPct val="107000"/>
              </a:lnSpc>
              <a:buClr>
                <a:srgbClr val="000000"/>
              </a:buClr>
              <a:buNone/>
              <a:tabLst>
                <a:tab pos="89535" algn="r"/>
              </a:tabLst>
            </a:pP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973480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452099" y="1268760"/>
            <a:ext cx="8229600" cy="446449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rtl="1">
              <a:buClr>
                <a:srgbClr val="000000"/>
              </a:buClr>
              <a:buFont typeface="Felix Titling" panose="04060505060202020A04" pitchFamily="82" charset="0"/>
              <a:buChar char="-"/>
              <a:tabLst>
                <a:tab pos="89535" algn="r"/>
              </a:tabLst>
            </a:pPr>
            <a:r>
              <a:rPr lang="ar-SA" sz="2000" b="1" dirty="0">
                <a:ea typeface="Felix Titling" panose="04060505060202020A04" pitchFamily="82" charset="0"/>
                <a:cs typeface="Simplified Arabic" panose="02020603050405020304" pitchFamily="18" charset="-78"/>
              </a:rPr>
              <a:t>المخرجات: </a:t>
            </a:r>
            <a:r>
              <a:rPr lang="ar-SA" sz="2000" dirty="0">
                <a:ea typeface="Felix Titling" panose="04060505060202020A04" pitchFamily="82" charset="0"/>
                <a:cs typeface="Simplified Arabic" panose="02020603050405020304" pitchFamily="18" charset="-78"/>
              </a:rPr>
              <a:t>تتضمن مخرجات إدارة المواهب النقاط الآتية:</a:t>
            </a:r>
            <a:endParaRPr lang="fr-FR" sz="2000" dirty="0">
              <a:ea typeface="Felix Titling" panose="04060505060202020A04" pitchFamily="82" charset="0"/>
              <a:cs typeface="Felix Titling" panose="04060505060202020A04" pitchFamily="82" charset="0"/>
            </a:endParaRPr>
          </a:p>
          <a:p>
            <a:pPr lvl="0" algn="just" rtl="1">
              <a:buFont typeface="Symbol" panose="05050102010706020507" pitchFamily="18" charset="2"/>
              <a:buChar char=""/>
              <a:tabLst>
                <a:tab pos="179705" algn="r"/>
              </a:tabLst>
            </a:pPr>
            <a:r>
              <a:rPr lang="ar-SA" sz="2000" dirty="0">
                <a:cs typeface="Simplified Arabic" panose="02020603050405020304" pitchFamily="18" charset="-78"/>
              </a:rPr>
              <a:t>وضوح الدور: حتى تضمن المنظمة الاستثمار الأمثل للمواهب يجب أن تكون المهام والمسؤوليات واضحة، ويكون عملهم في اتجاه الأهداف التي تسعى المنظمة الوصول إليها.</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الاتفاق على معايير الجودة في الأداء: يحتاج الموهوبون إلى تحديد دقيق لنظام عملهم، حتى يكون تركيز موهبتهم في اتجاه تحقيق التميز للمنظمة.</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التغذية العكسية: التي تضمن أن الموهوب يسير في الطريق الصحيح للأداء.</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الاعتراف والمكافآت: التقدير المالي والمعنوي هو أحد العناصر الهامة في إدارة المواهب التي تضمن تطور هذه الأخيرة والحفاظ عليها.</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الرضا الوظيفي.</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الأداء المتميز على مستوى المنظمة.</a:t>
            </a:r>
            <a:endParaRPr lang="fr-FR" sz="2000" dirty="0"/>
          </a:p>
          <a:p>
            <a:pPr lvl="0" algn="just" rtl="1">
              <a:buFont typeface="Symbol" panose="05050102010706020507" pitchFamily="18" charset="2"/>
              <a:buChar char=""/>
              <a:tabLst>
                <a:tab pos="179705" algn="r"/>
              </a:tabLst>
            </a:pPr>
            <a:r>
              <a:rPr lang="ar-SA" sz="2000" dirty="0">
                <a:cs typeface="Simplified Arabic" panose="02020603050405020304" pitchFamily="18" charset="-78"/>
              </a:rPr>
              <a:t>تعزيز الميزة التنافسية على مستوى المنظمات المنافسة.</a:t>
            </a:r>
            <a:endParaRPr lang="fr-FR" sz="2000" dirty="0">
              <a:effectLst/>
            </a:endParaRPr>
          </a:p>
        </p:txBody>
      </p:sp>
    </p:spTree>
    <p:extLst>
      <p:ext uri="{BB962C8B-B14F-4D97-AF65-F5344CB8AC3E}">
        <p14:creationId xmlns:p14="http://schemas.microsoft.com/office/powerpoint/2010/main" val="1782678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408336"/>
            <a:ext cx="7067128" cy="85010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معيقات تمكين العاملين</a:t>
            </a:r>
            <a:endParaRPr lang="fr-FR" sz="3600" dirty="0"/>
          </a:p>
        </p:txBody>
      </p:sp>
      <p:sp>
        <p:nvSpPr>
          <p:cNvPr id="3" name="Espace réservé du contenu 2"/>
          <p:cNvSpPr>
            <a:spLocks noGrp="1"/>
          </p:cNvSpPr>
          <p:nvPr>
            <p:ph idx="1"/>
          </p:nvPr>
        </p:nvSpPr>
        <p:spPr>
          <a:xfrm>
            <a:off x="935596" y="1572173"/>
            <a:ext cx="7427168" cy="465509"/>
          </a:xfrm>
          <a:solidFill>
            <a:schemeClr val="bg1">
              <a:lumMod val="95000"/>
            </a:schemeClr>
          </a:solidFill>
          <a:ln>
            <a:solidFill>
              <a:schemeClr val="bg1">
                <a:lumMod val="50000"/>
              </a:schemeClr>
            </a:solidFill>
          </a:ln>
        </p:spPr>
        <p:txBody>
          <a:bodyPr>
            <a:normAutofit/>
          </a:bodyPr>
          <a:lstStyle/>
          <a:p>
            <a:pPr marL="0" lvl="0" indent="0" algn="just"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خلق وعي حول الفوائد المحققة من الحصول على الأفراد الموهوبين لدى القيادة العليا للمنظمة.</a:t>
            </a:r>
            <a:endParaRPr lang="fr-FR" sz="18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400" dirty="0">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935596" y="3481958"/>
            <a:ext cx="7422068" cy="56542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1600" dirty="0">
                <a:ea typeface="Felix Titling" panose="04060505060202020A04" pitchFamily="82" charset="0"/>
                <a:cs typeface="Simplified Arabic" panose="02020603050405020304" pitchFamily="18" charset="-78"/>
              </a:rPr>
              <a:t>تزويد الموهوبين بالتدريب والإرشاد لزيادة التزام الموهوبين الجدد والحاليين</a:t>
            </a:r>
            <a:r>
              <a:rPr lang="ar-SA" sz="1600" dirty="0" smtClean="0">
                <a:ea typeface="Felix Titling" panose="04060505060202020A04" pitchFamily="82" charset="0"/>
                <a:cs typeface="Simplified Arabic" panose="02020603050405020304" pitchFamily="18" charset="-78"/>
              </a:rPr>
              <a:t>.</a:t>
            </a:r>
            <a:endParaRPr lang="fr-FR" sz="1600" dirty="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923495" y="4241033"/>
            <a:ext cx="7422068" cy="55611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استخدام مراجعات المواهب بشكل مستمر وأساسي.</a:t>
            </a:r>
            <a:endParaRPr lang="fr-FR" sz="1800" dirty="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Pts val="1100"/>
              <a:buFont typeface="Arial" pitchFamily="34" charset="0"/>
              <a:buNone/>
              <a:tabLst>
                <a:tab pos="89535" algn="r"/>
              </a:tabLst>
              <a:defRPr/>
            </a:pP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935596" y="2209725"/>
            <a:ext cx="7423017" cy="4655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البحث عن المواهب للأعمال ذات المدى الطويل والمتوسط</a:t>
            </a:r>
            <a:r>
              <a:rPr lang="ar-SA" sz="1800" dirty="0" smtClean="0">
                <a:ea typeface="Felix Titling" panose="04060505060202020A04" pitchFamily="82" charset="0"/>
                <a:cs typeface="Simplified Arabic" panose="02020603050405020304" pitchFamily="18" charset="-78"/>
              </a:rPr>
              <a:t>.</a:t>
            </a:r>
            <a:endParaRPr lang="fr-FR" sz="1800" dirty="0">
              <a:ea typeface="Felix Titling" panose="04060505060202020A04" pitchFamily="82" charset="0"/>
              <a:cs typeface="Felix Titling" panose="04060505060202020A04" pitchFamily="82" charset="0"/>
            </a:endParaRPr>
          </a:p>
        </p:txBody>
      </p:sp>
      <p:sp>
        <p:nvSpPr>
          <p:cNvPr id="8" name="Espace réservé du contenu 2"/>
          <p:cNvSpPr txBox="1">
            <a:spLocks/>
          </p:cNvSpPr>
          <p:nvPr/>
        </p:nvSpPr>
        <p:spPr>
          <a:xfrm>
            <a:off x="936545" y="2822798"/>
            <a:ext cx="7422068" cy="4655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1800" dirty="0">
                <a:ea typeface="Felix Titling" panose="04060505060202020A04" pitchFamily="82" charset="0"/>
                <a:cs typeface="Simplified Arabic" panose="02020603050405020304" pitchFamily="18" charset="-78"/>
              </a:rPr>
              <a:t>الجذب الاستراتيجي للمواهب باستخدام مستويين</a:t>
            </a:r>
            <a:r>
              <a:rPr lang="ar-SA" sz="1800" dirty="0" smtClean="0">
                <a:ea typeface="Felix Titling" panose="04060505060202020A04" pitchFamily="82" charset="0"/>
                <a:cs typeface="Simplified Arabic" panose="02020603050405020304" pitchFamily="18" charset="-78"/>
              </a:rPr>
              <a:t>.</a:t>
            </a:r>
            <a:endParaRPr lang="fr-FR" sz="1800" dirty="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171703118"/>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568</Words>
  <Application>Microsoft Office PowerPoint</Application>
  <PresentationFormat>Affichage à l'écran (4:3)</PresentationFormat>
  <Paragraphs>53</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SimSun</vt:lpstr>
      <vt:lpstr>Arial</vt:lpstr>
      <vt:lpstr>Calibri</vt:lpstr>
      <vt:lpstr>Felix Titling</vt:lpstr>
      <vt:lpstr>Simplified Arabic</vt:lpstr>
      <vt:lpstr>Symbol</vt:lpstr>
      <vt:lpstr>Times New Roman</vt:lpstr>
      <vt:lpstr>Thème Office</vt:lpstr>
      <vt:lpstr>أهداف المحاضرة الثالثة عشر</vt:lpstr>
      <vt:lpstr>تعريف إدارة المواهب</vt:lpstr>
      <vt:lpstr>أهمية إدارة المواهب</vt:lpstr>
      <vt:lpstr>أهداف إدارة المواهب</vt:lpstr>
      <vt:lpstr>مبادئ إدارة المواهب</vt:lpstr>
      <vt:lpstr>مكونات إدارة المواهب</vt:lpstr>
      <vt:lpstr>Présentation PowerPoint</vt:lpstr>
      <vt:lpstr>معيقات تمكين العاملين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الخامس:   الأساليب الإدارية المتبعة في الإدارة الاستراتيجية للموارد البشرية </dc:title>
  <dc:creator>PC</dc:creator>
  <cp:lastModifiedBy>PC</cp:lastModifiedBy>
  <cp:revision>57</cp:revision>
  <dcterms:created xsi:type="dcterms:W3CDTF">2023-06-06T05:41:24Z</dcterms:created>
  <dcterms:modified xsi:type="dcterms:W3CDTF">2023-06-06T08:25:10Z</dcterms:modified>
</cp:coreProperties>
</file>