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53" r:id="rId2"/>
    <p:sldId id="296" r:id="rId3"/>
    <p:sldId id="384" r:id="rId4"/>
    <p:sldId id="385" r:id="rId5"/>
    <p:sldId id="386" r:id="rId6"/>
    <p:sldId id="387" r:id="rId7"/>
    <p:sldId id="388" r:id="rId8"/>
    <p:sldId id="389" r:id="rId9"/>
    <p:sldId id="390" r:id="rId10"/>
    <p:sldId id="391" r:id="rId11"/>
    <p:sldId id="392" r:id="rId12"/>
    <p:sldId id="394" r:id="rId13"/>
    <p:sldId id="395" r:id="rId14"/>
    <p:sldId id="403" r:id="rId15"/>
    <p:sldId id="404" r:id="rId16"/>
    <p:sldId id="396" r:id="rId17"/>
    <p:sldId id="397" r:id="rId18"/>
    <p:sldId id="398" r:id="rId19"/>
    <p:sldId id="399" r:id="rId20"/>
    <p:sldId id="400" r:id="rId21"/>
    <p:sldId id="401" r:id="rId22"/>
    <p:sldId id="402" r:id="rId23"/>
    <p:sldId id="405" r:id="rId24"/>
    <p:sldId id="406"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7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S" lastIdx="1" clrIdx="0">
    <p:extLst>
      <p:ext uri="{19B8F6BF-5375-455C-9EA6-DF929625EA0E}">
        <p15:presenceInfo xmlns:p15="http://schemas.microsoft.com/office/powerpoint/2012/main" userId="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33"/>
    <a:srgbClr val="CC0066"/>
    <a:srgbClr val="CC0000"/>
    <a:srgbClr val="0000CC"/>
    <a:srgbClr val="339933"/>
    <a:srgbClr val="009900"/>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78269" autoAdjust="0"/>
  </p:normalViewPr>
  <p:slideViewPr>
    <p:cSldViewPr snapToGrid="0" showGuides="1">
      <p:cViewPr varScale="1">
        <p:scale>
          <a:sx n="57" d="100"/>
          <a:sy n="57" d="100"/>
        </p:scale>
        <p:origin x="1146" y="60"/>
      </p:cViewPr>
      <p:guideLst>
        <p:guide orient="horz" pos="2092"/>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A0632-E480-48B5-B931-A36A1A6C60DC}" type="datetimeFigureOut">
              <a:rPr lang="fr-FR" smtClean="0"/>
              <a:t>30/03/2020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9DEAE-846F-4343-A1E3-56725A21F705}" type="slidenum">
              <a:rPr lang="fr-FR" smtClean="0"/>
              <a:t>‹N°›</a:t>
            </a:fld>
            <a:endParaRPr lang="fr-FR"/>
          </a:p>
        </p:txBody>
      </p:sp>
    </p:spTree>
    <p:extLst>
      <p:ext uri="{BB962C8B-B14F-4D97-AF65-F5344CB8AC3E}">
        <p14:creationId xmlns:p14="http://schemas.microsoft.com/office/powerpoint/2010/main" val="66654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3</a:t>
            </a:fld>
            <a:endParaRPr lang="fr-FR"/>
          </a:p>
        </p:txBody>
      </p:sp>
    </p:spTree>
    <p:extLst>
      <p:ext uri="{BB962C8B-B14F-4D97-AF65-F5344CB8AC3E}">
        <p14:creationId xmlns:p14="http://schemas.microsoft.com/office/powerpoint/2010/main" val="201268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4</a:t>
            </a:fld>
            <a:endParaRPr lang="fr-FR"/>
          </a:p>
        </p:txBody>
      </p:sp>
    </p:spTree>
    <p:extLst>
      <p:ext uri="{BB962C8B-B14F-4D97-AF65-F5344CB8AC3E}">
        <p14:creationId xmlns:p14="http://schemas.microsoft.com/office/powerpoint/2010/main" val="192346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5</a:t>
            </a:fld>
            <a:endParaRPr lang="fr-FR"/>
          </a:p>
        </p:txBody>
      </p:sp>
    </p:spTree>
    <p:extLst>
      <p:ext uri="{BB962C8B-B14F-4D97-AF65-F5344CB8AC3E}">
        <p14:creationId xmlns:p14="http://schemas.microsoft.com/office/powerpoint/2010/main" val="384853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- 1 Le bon CV doit attirer et surtout conserver l'attention des recruteurs. Eviter de répéter plusieurs fois un élément, même s'il vous semble important. N’oubliez pas qu’un CV doit tenir sur une page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6</a:t>
            </a:fld>
            <a:endParaRPr lang="fr-FR"/>
          </a:p>
        </p:txBody>
      </p:sp>
    </p:spTree>
    <p:extLst>
      <p:ext uri="{BB962C8B-B14F-4D97-AF65-F5344CB8AC3E}">
        <p14:creationId xmlns:p14="http://schemas.microsoft.com/office/powerpoint/2010/main" val="73976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7</a:t>
            </a:fld>
            <a:endParaRPr lang="fr-FR"/>
          </a:p>
        </p:txBody>
      </p:sp>
    </p:spTree>
    <p:extLst>
      <p:ext uri="{BB962C8B-B14F-4D97-AF65-F5344CB8AC3E}">
        <p14:creationId xmlns:p14="http://schemas.microsoft.com/office/powerpoint/2010/main" val="200990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11</a:t>
            </a:fld>
            <a:endParaRPr lang="fr-FR"/>
          </a:p>
        </p:txBody>
      </p:sp>
    </p:spTree>
    <p:extLst>
      <p:ext uri="{BB962C8B-B14F-4D97-AF65-F5344CB8AC3E}">
        <p14:creationId xmlns:p14="http://schemas.microsoft.com/office/powerpoint/2010/main" val="355562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12</a:t>
            </a:fld>
            <a:endParaRPr lang="fr-FR"/>
          </a:p>
        </p:txBody>
      </p:sp>
    </p:spTree>
    <p:extLst>
      <p:ext uri="{BB962C8B-B14F-4D97-AF65-F5344CB8AC3E}">
        <p14:creationId xmlns:p14="http://schemas.microsoft.com/office/powerpoint/2010/main" val="243234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17</a:t>
            </a:fld>
            <a:endParaRPr lang="fr-FR"/>
          </a:p>
        </p:txBody>
      </p:sp>
    </p:spTree>
    <p:extLst>
      <p:ext uri="{BB962C8B-B14F-4D97-AF65-F5344CB8AC3E}">
        <p14:creationId xmlns:p14="http://schemas.microsoft.com/office/powerpoint/2010/main" val="59078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0210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203947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18673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25127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0594867-E5C2-4EAD-9613-D3D464AAAC64}"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71998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594867-E5C2-4EAD-9613-D3D464AAAC64}" type="datetimeFigureOut">
              <a:rPr lang="fr-FR" smtClean="0"/>
              <a:t>30/03/2020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16668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594867-E5C2-4EAD-9613-D3D464AAAC64}" type="datetimeFigureOut">
              <a:rPr lang="fr-FR" smtClean="0"/>
              <a:t>30/03/2020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277913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594867-E5C2-4EAD-9613-D3D464AAAC64}" type="datetimeFigureOut">
              <a:rPr lang="fr-FR" smtClean="0"/>
              <a:t>30/03/2020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02790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94867-E5C2-4EAD-9613-D3D464AAAC64}" type="datetimeFigureOut">
              <a:rPr lang="fr-FR" smtClean="0"/>
              <a:t>30/03/2020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67026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594867-E5C2-4EAD-9613-D3D464AAAC64}" type="datetimeFigureOut">
              <a:rPr lang="fr-FR" smtClean="0"/>
              <a:t>30/03/2020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23982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594867-E5C2-4EAD-9613-D3D464AAAC64}" type="datetimeFigureOut">
              <a:rPr lang="fr-FR" smtClean="0"/>
              <a:t>30/03/2020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‹N°›</a:t>
            </a:fld>
            <a:endParaRPr lang="fr-FR"/>
          </a:p>
        </p:txBody>
      </p:sp>
    </p:spTree>
    <p:extLst>
      <p:ext uri="{BB962C8B-B14F-4D97-AF65-F5344CB8AC3E}">
        <p14:creationId xmlns:p14="http://schemas.microsoft.com/office/powerpoint/2010/main" val="37977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94867-E5C2-4EAD-9613-D3D464AAAC64}" type="datetimeFigureOut">
              <a:rPr lang="fr-FR" smtClean="0"/>
              <a:t>30/03/2020</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087AC-F73A-4C62-8BA6-A2A10B68B1EA}" type="slidenum">
              <a:rPr lang="fr-FR" smtClean="0"/>
              <a:t>‹N°›</a:t>
            </a:fld>
            <a:endParaRPr lang="fr-FR"/>
          </a:p>
        </p:txBody>
      </p:sp>
    </p:spTree>
    <p:extLst>
      <p:ext uri="{BB962C8B-B14F-4D97-AF65-F5344CB8AC3E}">
        <p14:creationId xmlns:p14="http://schemas.microsoft.com/office/powerpoint/2010/main" val="3958770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87CE2D-0C53-4592-9BCE-738FB8ED7DBA}"/>
              </a:ext>
            </a:extLst>
          </p:cNvPr>
          <p:cNvSpPr/>
          <p:nvPr/>
        </p:nvSpPr>
        <p:spPr>
          <a:xfrm>
            <a:off x="419686" y="1841706"/>
            <a:ext cx="11352628" cy="3663760"/>
          </a:xfrm>
          <a:prstGeom prst="rect">
            <a:avLst/>
          </a:prstGeom>
        </p:spPr>
        <p:txBody>
          <a:bodyPr wrap="square">
            <a:spAutoFit/>
          </a:bodyPr>
          <a:lstStyle/>
          <a:p>
            <a:pPr algn="ctr" defTabSz="457200">
              <a:lnSpc>
                <a:spcPct val="150000"/>
              </a:lnSpc>
              <a:defRPr sz="1800" b="0" i="0" u="none" strike="noStrike" kern="0" cap="none" spc="0" baseline="0">
                <a:solidFill>
                  <a:srgbClr val="000000"/>
                </a:solidFill>
                <a:uFillTx/>
              </a:defRPr>
            </a:pPr>
            <a:r>
              <a:rPr lang="fr-FR" sz="5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 </a:t>
            </a:r>
          </a:p>
          <a:p>
            <a:pPr algn="ctr" defTabSz="457200">
              <a:lnSpc>
                <a:spcPct val="150000"/>
              </a:lnSpc>
              <a:defRPr sz="1800" b="0" i="0" u="none" strike="noStrike" kern="0" cap="none" spc="0" baseline="0">
                <a:solidFill>
                  <a:srgbClr val="000000"/>
                </a:solidFill>
                <a:uFillTx/>
              </a:defRPr>
            </a:pPr>
            <a:r>
              <a:rPr lang="fr-FR" sz="5400" b="1" kern="0" dirty="0">
                <a:solidFill>
                  <a:schemeClr val="bg1"/>
                </a:solidFill>
                <a:latin typeface="Verdana" panose="020B0604030504040204" pitchFamily="34" charset="0"/>
                <a:ea typeface="Verdana" panose="020B0604030504040204" pitchFamily="34" charset="0"/>
              </a:rPr>
              <a:t>CV ET LETTRE DE MOTIVATION</a:t>
            </a:r>
            <a:endParaRPr lang="fr-FR" altLang="fr-FR" sz="48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5925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14B0AD81-BB68-4BB7-AD0A-7D8CA3F0A75B}"/>
              </a:ext>
            </a:extLst>
          </p:cNvPr>
          <p:cNvSpPr/>
          <p:nvPr/>
        </p:nvSpPr>
        <p:spPr>
          <a:xfrm>
            <a:off x="119270" y="733951"/>
            <a:ext cx="11873948" cy="6124049"/>
          </a:xfrm>
          <a:prstGeom prst="rect">
            <a:avLst/>
          </a:prstGeom>
        </p:spPr>
        <p:txBody>
          <a:bodyPr wrap="square">
            <a:spAutoFit/>
          </a:bodyPr>
          <a:lstStyle/>
          <a:p>
            <a:pPr>
              <a:lnSpc>
                <a:spcPct val="150000"/>
              </a:lnSpc>
            </a:pPr>
            <a:r>
              <a:rPr lang="fr-FR" dirty="0">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Mentionnez votre poste avec précision. Détaillez les missions ou responsabilités qui vous ont été confiées. </a:t>
            </a:r>
          </a:p>
          <a:p>
            <a:pPr marL="285750"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Indiquez les résultats obtenus et le bilan de votre expérience (chiffres, statistiques..). </a:t>
            </a:r>
          </a:p>
          <a:p>
            <a:pPr marL="285750" indent="-285750">
              <a:lnSpc>
                <a:spcPct val="150000"/>
              </a:lnSpc>
              <a:buFont typeface="Arial" panose="020B0604020202020204" pitchFamily="34" charset="0"/>
              <a:buChar char="•"/>
            </a:pPr>
            <a:r>
              <a:rPr lang="fr-FR" sz="2400" b="1" dirty="0">
                <a:latin typeface="Verdana" panose="020B0604030504040204" pitchFamily="34" charset="0"/>
                <a:ea typeface="Verdana" panose="020B0604030504040204" pitchFamily="34" charset="0"/>
                <a:cs typeface="Verdana" panose="020B0604030504040204" pitchFamily="34" charset="0"/>
              </a:rPr>
              <a:t>Les compétences</a:t>
            </a:r>
          </a:p>
          <a:p>
            <a:pPr>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1- Les connaissances linguistiques :</a:t>
            </a:r>
          </a:p>
          <a:p>
            <a:pPr marL="285750"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Indiquez  les langues par ordre décroissant de maîtrise</a:t>
            </a:r>
          </a:p>
          <a:p>
            <a:pPr marL="342900" indent="-34290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Mentionnez pour chaque langue le niveau de maitrise </a:t>
            </a:r>
          </a:p>
          <a:p>
            <a:pPr marL="342900" indent="-34290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  vous  êtes  étranger,  indiquez  votre  langue  maternelle  et votre niveau de français. </a:t>
            </a:r>
          </a:p>
          <a:p>
            <a:pPr marL="342900" indent="-34290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Mentionnez vos séjours linguistiques et leurs durées, ou les travaux réalisés en langue étrangère.</a:t>
            </a:r>
          </a:p>
          <a:p>
            <a:pPr marL="285750"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 vous possédez des diplômes ou qualifications dans une langue, n'hésitez pas à l'indiquer</a:t>
            </a:r>
            <a:r>
              <a:rPr lang="fr-FR"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66256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F4C645D1-0672-4C46-AD0E-25CD2A362D28}"/>
              </a:ext>
            </a:extLst>
          </p:cNvPr>
          <p:cNvSpPr/>
          <p:nvPr/>
        </p:nvSpPr>
        <p:spPr>
          <a:xfrm>
            <a:off x="159026" y="731032"/>
            <a:ext cx="11873948" cy="3960443"/>
          </a:xfrm>
          <a:prstGeom prst="rect">
            <a:avLst/>
          </a:prstGeom>
        </p:spPr>
        <p:txBody>
          <a:bodyPr wrap="square">
            <a:spAutoFit/>
          </a:bodyPr>
          <a:lstStyle/>
          <a:p>
            <a:r>
              <a:rPr lang="fr-FR" sz="2000" b="1" dirty="0">
                <a:latin typeface="Verdana" panose="020B0604030504040204" pitchFamily="34" charset="0"/>
                <a:ea typeface="Verdana" panose="020B0604030504040204" pitchFamily="34" charset="0"/>
                <a:cs typeface="Verdana" panose="020B0604030504040204" pitchFamily="34" charset="0"/>
              </a:rPr>
              <a:t>2- </a:t>
            </a:r>
            <a:r>
              <a:rPr lang="fr-FR" sz="2400" b="1" dirty="0">
                <a:latin typeface="Verdana" panose="020B0604030504040204" pitchFamily="34" charset="0"/>
                <a:ea typeface="Verdana" panose="020B0604030504040204" pitchFamily="34" charset="0"/>
                <a:cs typeface="Verdana" panose="020B0604030504040204" pitchFamily="34" charset="0"/>
              </a:rPr>
              <a:t>Les compétences informatiques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Il est indispensable de nos jours de préciser ses compétences informatiques.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Indiquez le nom des outils informatiques que vous maitrisez</a:t>
            </a:r>
            <a:endParaRPr lang="fr-FR" sz="2400"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 typeface="Arial" panose="020B0604020202020204" pitchFamily="34" charset="0"/>
              <a:buChar char="•"/>
            </a:pPr>
            <a:r>
              <a:rPr lang="fr-FR" sz="2400" b="1" dirty="0">
                <a:latin typeface="Verdana" panose="020B0604030504040204" pitchFamily="34" charset="0"/>
                <a:ea typeface="Verdana" panose="020B0604030504040204" pitchFamily="34" charset="0"/>
                <a:cs typeface="Verdana" panose="020B0604030504040204" pitchFamily="34" charset="0"/>
              </a:rPr>
              <a:t>Les loisirs ou centres d’intérêt </a:t>
            </a:r>
            <a:endParaRPr lang="fr-FR" sz="3200"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vous  permet  de  mettre  en  avant  vos  activités associatives et sportives, vos centres d'intérêts,  vos loisirs… </a:t>
            </a:r>
          </a:p>
          <a:p>
            <a:pPr marL="285750" indent="-285750" algn="just">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Précisez ce qui vous attire dans telle activité, pourquoi vous la pratiquez</a:t>
            </a:r>
          </a:p>
          <a:p>
            <a:pPr marL="342900" indent="-342900" algn="just">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Si vous pratiquez un sport en compétition, mentionnez quel est votre niveau</a:t>
            </a:r>
          </a:p>
          <a:p>
            <a:pPr marL="342900" indent="-342900" algn="just">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Les valeurs sportives suscitent fortement l'intérêt des recruteurs.</a:t>
            </a:r>
          </a:p>
        </p:txBody>
      </p:sp>
      <p:sp>
        <p:nvSpPr>
          <p:cNvPr id="4" name="Rectangle 3">
            <a:extLst>
              <a:ext uri="{FF2B5EF4-FFF2-40B4-BE49-F238E27FC236}">
                <a16:creationId xmlns:a16="http://schemas.microsoft.com/office/drawing/2014/main" id="{E3E81BB5-FFA2-4BDB-824C-2CC5C7BB411B}"/>
              </a:ext>
            </a:extLst>
          </p:cNvPr>
          <p:cNvSpPr/>
          <p:nvPr/>
        </p:nvSpPr>
        <p:spPr>
          <a:xfrm>
            <a:off x="159026" y="4690058"/>
            <a:ext cx="11759705" cy="2159950"/>
          </a:xfrm>
          <a:prstGeom prst="rect">
            <a:avLst/>
          </a:prstGeom>
        </p:spPr>
        <p:txBody>
          <a:bodyPr wrap="square">
            <a:spAutoFit/>
          </a:bodyPr>
          <a:lstStyle/>
          <a:p>
            <a:pPr algn="just">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Les activités sortant de l'ordinaire attirent non seulement l'œil mais  permettent également de mettre en  avant  votre  ouverture  d'esprit et  votre  originalité</a:t>
            </a:r>
          </a:p>
          <a:p>
            <a:pPr marL="342900" indent="-342900">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En effet, toute activité à caractère politique, religieux ou idéologiste peut jouer en votre défaveur</a:t>
            </a:r>
          </a:p>
          <a:p>
            <a:pPr marL="342900" indent="-342900">
              <a:lnSpc>
                <a:spcPct val="150000"/>
              </a:lnSpc>
              <a:buFontTx/>
              <a:buChar char="-"/>
            </a:pPr>
            <a:r>
              <a:rPr lang="fr-FR" dirty="0">
                <a:latin typeface="Verdana" panose="020B0604030504040204" pitchFamily="34" charset="0"/>
                <a:ea typeface="Verdana" panose="020B0604030504040204" pitchFamily="34" charset="0"/>
                <a:cs typeface="Verdana" panose="020B0604030504040204" pitchFamily="34" charset="0"/>
              </a:rPr>
              <a:t>N'indiquez donc pas ces passe-temps et ce même s'ils ont une  importance particulière pour vous</a:t>
            </a:r>
            <a:r>
              <a:rPr lang="fr-FR" sz="1600" dirty="0">
                <a:latin typeface="Verdana" panose="020B0604030504040204" pitchFamily="34" charset="0"/>
                <a:ea typeface="Verdana" panose="020B0604030504040204" pitchFamily="34" charset="0"/>
                <a:cs typeface="Verdana" panose="020B0604030504040204" pitchFamily="34" charset="0"/>
              </a:rPr>
              <a:t>.</a:t>
            </a:r>
            <a:endParaRPr lang="fr-FR"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51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fade">
                                      <p:cBhvr>
                                        <p:cTn id="63" dur="1000"/>
                                        <p:tgtEl>
                                          <p:spTgt spid="4">
                                            <p:txEl>
                                              <p:pRg st="0" end="0"/>
                                            </p:txEl>
                                          </p:spTgt>
                                        </p:tgtEl>
                                      </p:cBhvr>
                                    </p:animEffect>
                                    <p:anim calcmode="lin" valueType="num">
                                      <p:cBhvr>
                                        <p:cTn id="6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Effect transition="in" filter="fade">
                                      <p:cBhvr>
                                        <p:cTn id="70" dur="1000"/>
                                        <p:tgtEl>
                                          <p:spTgt spid="4">
                                            <p:txEl>
                                              <p:pRg st="1" end="1"/>
                                            </p:txEl>
                                          </p:spTgt>
                                        </p:tgtEl>
                                      </p:cBhvr>
                                    </p:animEffect>
                                    <p:anim calcmode="lin" valueType="num">
                                      <p:cBhvr>
                                        <p:cTn id="7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fade">
                                      <p:cBhvr>
                                        <p:cTn id="77" dur="1000"/>
                                        <p:tgtEl>
                                          <p:spTgt spid="4">
                                            <p:txEl>
                                              <p:pRg st="2" end="2"/>
                                            </p:txEl>
                                          </p:spTgt>
                                        </p:tgtEl>
                                      </p:cBhvr>
                                    </p:animEffect>
                                    <p:anim calcmode="lin" valueType="num">
                                      <p:cBhvr>
                                        <p:cTn id="7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 2">
            <a:extLst>
              <a:ext uri="{FF2B5EF4-FFF2-40B4-BE49-F238E27FC236}">
                <a16:creationId xmlns:a16="http://schemas.microsoft.com/office/drawing/2014/main" id="{74ADA771-5029-4C28-88F8-34CE490289BC}"/>
              </a:ext>
            </a:extLst>
          </p:cNvPr>
          <p:cNvPicPr/>
          <p:nvPr/>
        </p:nvPicPr>
        <p:blipFill>
          <a:blip r:embed="rId3"/>
          <a:srcRect/>
          <a:stretch>
            <a:fillRect/>
          </a:stretch>
        </p:blipFill>
        <p:spPr bwMode="auto">
          <a:xfrm>
            <a:off x="150802" y="811684"/>
            <a:ext cx="5620544" cy="6046315"/>
          </a:xfrm>
          <a:prstGeom prst="rect">
            <a:avLst/>
          </a:prstGeom>
          <a:noFill/>
          <a:ln w="9525">
            <a:solidFill>
              <a:srgbClr val="0000FF"/>
            </a:solidFill>
            <a:miter lim="800000"/>
            <a:headEnd/>
            <a:tailEnd/>
          </a:ln>
        </p:spPr>
      </p:pic>
      <p:pic>
        <p:nvPicPr>
          <p:cNvPr id="4" name="Image 3">
            <a:extLst>
              <a:ext uri="{FF2B5EF4-FFF2-40B4-BE49-F238E27FC236}">
                <a16:creationId xmlns:a16="http://schemas.microsoft.com/office/drawing/2014/main" id="{6131A42E-DEBB-4839-80AF-50C9145D0D26}"/>
              </a:ext>
            </a:extLst>
          </p:cNvPr>
          <p:cNvPicPr/>
          <p:nvPr/>
        </p:nvPicPr>
        <p:blipFill>
          <a:blip r:embed="rId4"/>
          <a:srcRect/>
          <a:stretch>
            <a:fillRect/>
          </a:stretch>
        </p:blipFill>
        <p:spPr bwMode="auto">
          <a:xfrm>
            <a:off x="6325982" y="780152"/>
            <a:ext cx="5097517" cy="6046315"/>
          </a:xfrm>
          <a:prstGeom prst="rect">
            <a:avLst/>
          </a:prstGeom>
          <a:noFill/>
          <a:ln w="9525">
            <a:solidFill>
              <a:srgbClr val="0000FF"/>
            </a:solidFill>
            <a:miter lim="800000"/>
            <a:headEnd/>
            <a:tailEnd/>
          </a:ln>
        </p:spPr>
      </p:pic>
      <p:sp>
        <p:nvSpPr>
          <p:cNvPr id="5" name="Rectangle 4">
            <a:extLst>
              <a:ext uri="{FF2B5EF4-FFF2-40B4-BE49-F238E27FC236}">
                <a16:creationId xmlns:a16="http://schemas.microsoft.com/office/drawing/2014/main" id="{656A426F-2CA1-4F80-BE98-B41F026BCAB6}"/>
              </a:ext>
            </a:extLst>
          </p:cNvPr>
          <p:cNvSpPr/>
          <p:nvPr/>
        </p:nvSpPr>
        <p:spPr>
          <a:xfrm>
            <a:off x="2137257" y="731032"/>
            <a:ext cx="2271776" cy="491738"/>
          </a:xfrm>
          <a:prstGeom prst="rect">
            <a:avLst/>
          </a:prstGeom>
        </p:spPr>
        <p:txBody>
          <a:bodyPr wrap="none">
            <a:spAutoFit/>
          </a:bodyPr>
          <a:lstStyle/>
          <a:p>
            <a:pPr>
              <a:lnSpc>
                <a:spcPct val="150000"/>
              </a:lnSpc>
            </a:pPr>
            <a:r>
              <a:rPr lang="fr-FR"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Modèles de CV</a:t>
            </a:r>
            <a:endParaRPr lang="fr-FR"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219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 2">
            <a:extLst>
              <a:ext uri="{FF2B5EF4-FFF2-40B4-BE49-F238E27FC236}">
                <a16:creationId xmlns:a16="http://schemas.microsoft.com/office/drawing/2014/main" id="{2FB86E5C-BFA0-405C-9AC2-4736CC145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9796" y="731032"/>
            <a:ext cx="4843680" cy="6125861"/>
          </a:xfrm>
          <a:prstGeom prst="rect">
            <a:avLst/>
          </a:prstGeom>
          <a:ln>
            <a:solidFill>
              <a:srgbClr val="0000FF"/>
            </a:solidFill>
          </a:ln>
        </p:spPr>
      </p:pic>
    </p:spTree>
    <p:extLst>
      <p:ext uri="{BB962C8B-B14F-4D97-AF65-F5344CB8AC3E}">
        <p14:creationId xmlns:p14="http://schemas.microsoft.com/office/powerpoint/2010/main" val="384352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BD5307-7B91-4613-B046-A6C913640356}"/>
              </a:ext>
            </a:extLst>
          </p:cNvPr>
          <p:cNvSpPr/>
          <p:nvPr/>
        </p:nvSpPr>
        <p:spPr>
          <a:xfrm>
            <a:off x="119270" y="872922"/>
            <a:ext cx="11913704" cy="5693866"/>
          </a:xfrm>
          <a:prstGeom prst="rect">
            <a:avLst/>
          </a:prstGeom>
        </p:spPr>
        <p:txBody>
          <a:bodyPr wrap="square">
            <a:spAutoFit/>
          </a:bodyPr>
          <a:lstStyle/>
          <a:p>
            <a:pPr algn="ctr"/>
            <a:r>
              <a:rPr lang="fr-FR" altLang="fr-FR" sz="2800" b="1" dirty="0">
                <a:solidFill>
                  <a:srgbClr val="365F91"/>
                </a:solidFill>
                <a:latin typeface="Cambria" panose="02040503050406030204" pitchFamily="18" charset="0"/>
                <a:cs typeface="Times New Roman" panose="02020603050405020304" pitchFamily="18" charset="0"/>
              </a:rPr>
              <a:t>Modèle d’un CV étudiant</a:t>
            </a:r>
          </a:p>
          <a:p>
            <a:pPr algn="justLow" eaLnBrk="0" hangingPunct="0">
              <a:buFontTx/>
              <a:buChar char="•"/>
            </a:pPr>
            <a:r>
              <a:rPr lang="fr-FR" altLang="fr-FR" sz="2400" b="1" dirty="0">
                <a:solidFill>
                  <a:srgbClr val="0000FF"/>
                </a:solidFill>
                <a:latin typeface="Verdana" panose="020B0604030504040204" pitchFamily="34" charset="0"/>
                <a:ea typeface="Verdana" panose="020B0604030504040204" pitchFamily="34" charset="0"/>
              </a:rPr>
              <a:t>Etat civil</a:t>
            </a:r>
            <a:endParaRPr lang="fr-FR" altLang="fr-FR" sz="20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rPr>
              <a:t>Nom, prénom, </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Date et lieu de naissance</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Adresse</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N° de téléphone</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Adresse e-mail</a:t>
            </a:r>
            <a:endParaRPr lang="fr-FR" altLang="fr-FR" sz="2000" dirty="0">
              <a:latin typeface="Verdana" panose="020B0604030504040204" pitchFamily="34" charset="0"/>
              <a:ea typeface="Verdana" panose="020B0604030504040204" pitchFamily="34" charset="0"/>
            </a:endParaRPr>
          </a:p>
          <a:p>
            <a:pPr algn="justLow" eaLnBrk="0" hangingPunct="0">
              <a:buFontTx/>
              <a:buChar char="•"/>
            </a:pPr>
            <a:r>
              <a:rPr lang="fr-FR" altLang="fr-FR" sz="2400" b="1" dirty="0">
                <a:solidFill>
                  <a:srgbClr val="0000FF"/>
                </a:solidFill>
                <a:latin typeface="Verdana" panose="020B0604030504040204" pitchFamily="34" charset="0"/>
                <a:ea typeface="Verdana" panose="020B0604030504040204" pitchFamily="34" charset="0"/>
                <a:cs typeface="Calibri" panose="020F0502020204030204" pitchFamily="34" charset="0"/>
              </a:rPr>
              <a:t>Etudes au Lycée</a:t>
            </a:r>
            <a:endParaRPr lang="fr-FR" altLang="fr-FR" sz="20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Série du bac</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Date obtention</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latin typeface="Verdana" panose="020B0604030504040204" pitchFamily="34" charset="0"/>
                <a:ea typeface="Verdana" panose="020B0604030504040204" pitchFamily="34" charset="0"/>
                <a:cs typeface="Calibri" panose="020F0502020204030204" pitchFamily="34" charset="0"/>
              </a:rPr>
              <a:t>Nom et adresse du Lycée</a:t>
            </a:r>
            <a:endParaRPr lang="fr-FR" altLang="fr-FR" sz="2000" dirty="0">
              <a:latin typeface="Verdana" panose="020B0604030504040204" pitchFamily="34" charset="0"/>
              <a:ea typeface="Verdana" panose="020B0604030504040204" pitchFamily="34" charset="0"/>
            </a:endParaRPr>
          </a:p>
          <a:p>
            <a:pPr algn="justLow" eaLnBrk="0" hangingPunct="0">
              <a:buFontTx/>
              <a:buChar char="•"/>
            </a:pPr>
            <a:r>
              <a:rPr lang="fr-FR" altLang="fr-FR" sz="2400" b="1" dirty="0">
                <a:solidFill>
                  <a:srgbClr val="0000FF"/>
                </a:solidFill>
                <a:latin typeface="Verdana" panose="020B0604030504040204" pitchFamily="34" charset="0"/>
                <a:ea typeface="Verdana" panose="020B0604030504040204" pitchFamily="34" charset="0"/>
                <a:cs typeface="Calibri" panose="020F0502020204030204" pitchFamily="34" charset="0"/>
              </a:rPr>
              <a:t>Formation</a:t>
            </a:r>
            <a:endParaRPr lang="fr-FR" altLang="fr-FR" sz="20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Décrivez le cycle d’études que vous suivez.</a:t>
            </a:r>
            <a:endParaRPr lang="fr-FR" altLang="fr-FR" sz="2000" dirty="0">
              <a:latin typeface="Verdana" panose="020B0604030504040204" pitchFamily="34" charset="0"/>
              <a:ea typeface="Verdana" panose="020B0604030504040204" pitchFamily="34" charset="0"/>
            </a:endParaRPr>
          </a:p>
          <a:p>
            <a:pPr lvl="1" algn="justLow" eaLnBrk="0" hangingPunct="0"/>
            <a:r>
              <a:rPr lang="fr-FR" altLang="fr-FR" sz="2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Indiquez d’autres formations que vous êtes en train de suivre (s’il y a lieu)</a:t>
            </a:r>
            <a:endParaRPr lang="fr-FR" altLang="fr-FR" sz="2000" dirty="0">
              <a:latin typeface="Verdana" panose="020B0604030504040204" pitchFamily="34" charset="0"/>
              <a:ea typeface="Verdana" panose="020B0604030504040204" pitchFamily="34" charset="0"/>
            </a:endParaRPr>
          </a:p>
        </p:txBody>
      </p:sp>
      <p:sp>
        <p:nvSpPr>
          <p:cNvPr id="5" name="AutoShape 5">
            <a:extLst>
              <a:ext uri="{FF2B5EF4-FFF2-40B4-BE49-F238E27FC236}">
                <a16:creationId xmlns:a16="http://schemas.microsoft.com/office/drawing/2014/main" id="{C55327E4-3720-40BA-949A-FE9FE32F2321}"/>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8466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86904053-0CF1-438A-B234-8E3CB63D3477}"/>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A4F12578-1BFC-409E-A461-1E0606FBED9C}"/>
              </a:ext>
            </a:extLst>
          </p:cNvPr>
          <p:cNvSpPr/>
          <p:nvPr/>
        </p:nvSpPr>
        <p:spPr>
          <a:xfrm>
            <a:off x="119270" y="997300"/>
            <a:ext cx="11873948" cy="5693866"/>
          </a:xfrm>
          <a:prstGeom prst="rect">
            <a:avLst/>
          </a:prstGeom>
        </p:spPr>
        <p:txBody>
          <a:bodyPr wrap="square">
            <a:spAutoFit/>
          </a:bodyPr>
          <a:lstStyle/>
          <a:p>
            <a:pPr algn="justLow" eaLnBrk="0" hangingPunct="0">
              <a:buFontTx/>
              <a:buChar char="•"/>
            </a:pPr>
            <a:r>
              <a:rPr lang="fr-FR" altLang="fr-FR" sz="2800" b="1" dirty="0">
                <a:solidFill>
                  <a:srgbClr val="0000FF"/>
                </a:solidFill>
                <a:latin typeface="Verdana" panose="020B0604030504040204" pitchFamily="34" charset="0"/>
                <a:ea typeface="Verdana" panose="020B0604030504040204" pitchFamily="34" charset="0"/>
                <a:cs typeface="Calibri" panose="020F0502020204030204" pitchFamily="34" charset="0"/>
              </a:rPr>
              <a:t>Compétences</a:t>
            </a:r>
            <a:endParaRPr lang="fr-FR" altLang="fr-FR" sz="24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800" dirty="0">
                <a:solidFill>
                  <a:srgbClr val="000000"/>
                </a:solidFill>
                <a:latin typeface="Verdana" panose="020B0604030504040204" pitchFamily="34" charset="0"/>
                <a:ea typeface="Verdana" panose="020B0604030504040204" pitchFamily="34" charset="0"/>
                <a:cs typeface="Calibri" panose="020F0502020204030204" pitchFamily="34" charset="0"/>
              </a:rPr>
              <a:t>Valorisation de vos compétences acquises jusque là (formation, stage,…)</a:t>
            </a:r>
            <a:endParaRPr lang="fr-FR" altLang="fr-FR" sz="2400" dirty="0">
              <a:latin typeface="Verdana" panose="020B0604030504040204" pitchFamily="34" charset="0"/>
              <a:ea typeface="Verdana" panose="020B0604030504040204" pitchFamily="34" charset="0"/>
            </a:endParaRPr>
          </a:p>
          <a:p>
            <a:pPr lvl="1" algn="justLow" eaLnBrk="0" hangingPunct="0"/>
            <a:r>
              <a:rPr lang="fr-FR" altLang="fr-FR" sz="2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Valorisation de vos activités annexes (activités culturelles, associatives, sportives, …).</a:t>
            </a:r>
            <a:endParaRPr lang="fr-FR" altLang="fr-FR" sz="2400" dirty="0">
              <a:latin typeface="Verdana" panose="020B0604030504040204" pitchFamily="34" charset="0"/>
              <a:ea typeface="Verdana" panose="020B0604030504040204" pitchFamily="34" charset="0"/>
            </a:endParaRPr>
          </a:p>
          <a:p>
            <a:pPr algn="justLow" eaLnBrk="0" hangingPunct="0">
              <a:buFontTx/>
              <a:buChar char="•"/>
            </a:pPr>
            <a:r>
              <a:rPr lang="fr-FR" altLang="fr-FR" sz="28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Expérience professionnelle</a:t>
            </a:r>
            <a:endParaRPr lang="fr-FR" altLang="fr-FR" sz="24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Décrivez vos stages si vous en avez déjà effectué, sinon, ne pas mettre cette rubrique</a:t>
            </a:r>
            <a:endParaRPr lang="fr-FR" altLang="fr-FR" sz="2400" dirty="0">
              <a:latin typeface="Verdana" panose="020B0604030504040204" pitchFamily="34" charset="0"/>
              <a:ea typeface="Verdana" panose="020B0604030504040204" pitchFamily="34" charset="0"/>
            </a:endParaRPr>
          </a:p>
          <a:p>
            <a:pPr algn="justLow" eaLnBrk="0" hangingPunct="0">
              <a:buFontTx/>
              <a:buChar char="•"/>
            </a:pPr>
            <a:r>
              <a:rPr lang="fr-FR" altLang="fr-FR" sz="28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Langues</a:t>
            </a:r>
            <a:endParaRPr lang="fr-FR" altLang="fr-FR" sz="24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Indiquer vos compétences linguistiques en parlé et en écrit (moyen, bon excellent).</a:t>
            </a:r>
            <a:endParaRPr lang="fr-FR" altLang="fr-FR" sz="2400" dirty="0">
              <a:latin typeface="Verdana" panose="020B0604030504040204" pitchFamily="34" charset="0"/>
              <a:ea typeface="Verdana" panose="020B0604030504040204" pitchFamily="34" charset="0"/>
            </a:endParaRPr>
          </a:p>
          <a:p>
            <a:pPr algn="justLow" eaLnBrk="0" hangingPunct="0">
              <a:buFontTx/>
              <a:buChar char="•"/>
            </a:pPr>
            <a:r>
              <a:rPr lang="fr-FR" altLang="fr-FR" sz="28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Centres d’intérêt</a:t>
            </a:r>
            <a:endParaRPr lang="fr-FR" altLang="fr-FR" sz="2400" dirty="0">
              <a:solidFill>
                <a:srgbClr val="0000FF"/>
              </a:solidFill>
              <a:latin typeface="Verdana" panose="020B0604030504040204" pitchFamily="34" charset="0"/>
              <a:ea typeface="Verdana" panose="020B0604030504040204" pitchFamily="34" charset="0"/>
            </a:endParaRPr>
          </a:p>
          <a:p>
            <a:pPr lvl="1" algn="justLow" eaLnBrk="0" hangingPunct="0"/>
            <a:r>
              <a:rPr lang="fr-FR" altLang="fr-FR" sz="2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Décrire vos centres d’intérêt.</a:t>
            </a:r>
            <a:endParaRPr lang="fr-FR" altLang="fr-FR" sz="4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3999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A66536CC-61A3-4D51-BD12-D83F689EF993}"/>
              </a:ext>
            </a:extLst>
          </p:cNvPr>
          <p:cNvSpPr/>
          <p:nvPr/>
        </p:nvSpPr>
        <p:spPr>
          <a:xfrm>
            <a:off x="119270" y="1510163"/>
            <a:ext cx="11913703" cy="4403450"/>
          </a:xfrm>
          <a:prstGeom prst="rect">
            <a:avLst/>
          </a:prstGeom>
        </p:spPr>
        <p:txBody>
          <a:bodyPr wrap="square">
            <a:spAutoFit/>
          </a:bodyPr>
          <a:lstStyle/>
          <a:p>
            <a:pPr algn="just">
              <a:lnSpc>
                <a:spcPct val="200000"/>
              </a:lnSpc>
            </a:pPr>
            <a:r>
              <a:rPr lang="fr-FR" sz="2400" b="1" dirty="0">
                <a:latin typeface="Verdana" panose="020B0604030504040204" pitchFamily="34" charset="0"/>
                <a:ea typeface="Verdana" panose="020B0604030504040204" pitchFamily="34" charset="0"/>
                <a:cs typeface="Verdana" panose="020B0604030504040204" pitchFamily="34" charset="0"/>
              </a:rPr>
              <a:t>	La </a:t>
            </a:r>
            <a:r>
              <a:rPr lang="fr-FR" sz="2400" b="1" i="1" dirty="0">
                <a:latin typeface="Verdana" panose="020B0604030504040204" pitchFamily="34" charset="0"/>
                <a:ea typeface="Verdana" panose="020B0604030504040204" pitchFamily="34" charset="0"/>
                <a:cs typeface="Verdana" panose="020B0604030504040204" pitchFamily="34" charset="0"/>
              </a:rPr>
              <a:t>lettre de motivation </a:t>
            </a:r>
            <a:r>
              <a:rPr lang="fr-FR" sz="2400" b="1" dirty="0">
                <a:latin typeface="Verdana" panose="020B0604030504040204" pitchFamily="34" charset="0"/>
                <a:ea typeface="Verdana" panose="020B0604030504040204" pitchFamily="34" charset="0"/>
                <a:cs typeface="Verdana" panose="020B0604030504040204" pitchFamily="34" charset="0"/>
              </a:rPr>
              <a:t>est un élément obligatoire pour  toute candidature à un stage, emploi ou formation, elle accompagne votre CV et explique votre demande d'emploi.</a:t>
            </a:r>
          </a:p>
          <a:p>
            <a:pPr algn="just">
              <a:lnSpc>
                <a:spcPct val="200000"/>
              </a:lnSpc>
            </a:pPr>
            <a:r>
              <a:rPr lang="fr-FR" sz="2400" b="1" dirty="0">
                <a:latin typeface="Verdana" panose="020B0604030504040204" pitchFamily="34" charset="0"/>
                <a:ea typeface="Verdana" panose="020B0604030504040204" pitchFamily="34" charset="0"/>
                <a:cs typeface="Verdana" panose="020B0604030504040204" pitchFamily="34" charset="0"/>
              </a:rPr>
              <a:t>	Elle  apporte des preuves, des éléments plus objectifs et moins formatés, notamment en termes d'intérêt, de  personnalité et de motivation</a:t>
            </a:r>
            <a:r>
              <a:rPr lang="fr-FR" b="1" dirty="0">
                <a:latin typeface="Verdana" panose="020B0604030504040204" pitchFamily="34" charset="0"/>
                <a:ea typeface="Verdana" panose="020B0604030504040204" pitchFamily="34" charset="0"/>
                <a:cs typeface="Verdana" panose="020B0604030504040204" pitchFamily="34" charset="0"/>
              </a:rPr>
              <a:t>.</a:t>
            </a:r>
            <a:r>
              <a:rPr lang="fr-FR" sz="2000" b="1"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 Box 5">
            <a:extLst>
              <a:ext uri="{FF2B5EF4-FFF2-40B4-BE49-F238E27FC236}">
                <a16:creationId xmlns:a16="http://schemas.microsoft.com/office/drawing/2014/main" id="{C0A957E8-A0C1-4C85-B279-B89BA0444989}"/>
              </a:ext>
            </a:extLst>
          </p:cNvPr>
          <p:cNvSpPr txBox="1">
            <a:spLocks noChangeArrowheads="1"/>
          </p:cNvSpPr>
          <p:nvPr/>
        </p:nvSpPr>
        <p:spPr bwMode="auto">
          <a:xfrm>
            <a:off x="159026" y="731032"/>
            <a:ext cx="5060831" cy="779131"/>
          </a:xfrm>
          <a:prstGeom prst="rect">
            <a:avLst/>
          </a:prstGeom>
          <a:noFill/>
          <a:ln w="0">
            <a:noFill/>
            <a:prstDash val="solid"/>
          </a:ln>
        </p:spPr>
        <p:txBody>
          <a:bodyPr wrap="none" lIns="90004" tIns="44997" rIns="90004" bIns="44997" anchor="ctr" anchorCtr="1" compatLnSpc="0"/>
          <a:lstStyle/>
          <a:p>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Lettre de motivation (LM)</a:t>
            </a:r>
          </a:p>
        </p:txBody>
      </p:sp>
    </p:spTree>
    <p:extLst>
      <p:ext uri="{BB962C8B-B14F-4D97-AF65-F5344CB8AC3E}">
        <p14:creationId xmlns:p14="http://schemas.microsoft.com/office/powerpoint/2010/main" val="308245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E34B3D02-7FF9-4734-9E88-60C9F29A2D71}"/>
              </a:ext>
            </a:extLst>
          </p:cNvPr>
          <p:cNvSpPr/>
          <p:nvPr/>
        </p:nvSpPr>
        <p:spPr>
          <a:xfrm>
            <a:off x="119270" y="1611997"/>
            <a:ext cx="11794433" cy="5200719"/>
          </a:xfrm>
          <a:prstGeom prst="rect">
            <a:avLst/>
          </a:prstGeom>
        </p:spPr>
        <p:txBody>
          <a:bodyPr wrap="square">
            <a:spAutoFit/>
          </a:bodyPr>
          <a:lstStyle/>
          <a:p>
            <a:pPr algn="just">
              <a:lnSpc>
                <a:spcPct val="150000"/>
              </a:lnSpc>
            </a:pPr>
            <a:r>
              <a:rPr lang="fr-FR" sz="2400" b="1" u="sng" dirty="0">
                <a:latin typeface="Verdana" panose="020B0604030504040204" pitchFamily="34" charset="0"/>
                <a:ea typeface="Verdana" panose="020B0604030504040204" pitchFamily="34" charset="0"/>
                <a:cs typeface="Verdana" panose="020B0604030504040204" pitchFamily="34" charset="0"/>
              </a:rPr>
              <a:t>Première partie : </a:t>
            </a:r>
            <a:r>
              <a:rPr lang="fr-FR" sz="2000" b="1" i="1" dirty="0">
                <a:latin typeface="Verdana" panose="020B0604030504040204" pitchFamily="34" charset="0"/>
                <a:ea typeface="Verdana" panose="020B0604030504040204" pitchFamily="34" charset="0"/>
                <a:cs typeface="Verdana" panose="020B0604030504040204" pitchFamily="34" charset="0"/>
              </a:rPr>
              <a:t>Quel est l'objet de votre candidature ?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devez  indiquer  </a:t>
            </a:r>
            <a:r>
              <a:rPr lang="fr-FR" sz="2000" b="1" i="1" u="sng" dirty="0">
                <a:solidFill>
                  <a:srgbClr val="00B050"/>
                </a:solidFill>
                <a:latin typeface="Verdana" panose="020B0604030504040204" pitchFamily="34" charset="0"/>
                <a:ea typeface="Verdana" panose="020B0604030504040204" pitchFamily="34" charset="0"/>
                <a:cs typeface="Verdana" panose="020B0604030504040204" pitchFamily="34" charset="0"/>
              </a:rPr>
              <a:t>l'objet</a:t>
            </a:r>
            <a:r>
              <a:rPr lang="fr-FR" sz="2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 de  votre candidature  dans  les  premières  lignes  de  votre  lettre  de  motivation avec des  termes  très  précis .</a:t>
            </a:r>
          </a:p>
          <a:p>
            <a:pPr algn="just">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Montrez que l’entreprise pour laquelle vous postulez vous intéresse</a:t>
            </a:r>
            <a:r>
              <a:rPr lang="fr-FR" sz="2000" dirty="0">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Montrez que  vous  connaissez l'entreprise ou l'institut visé.  </a:t>
            </a:r>
          </a:p>
          <a:p>
            <a:pPr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Ex. </a:t>
            </a:r>
            <a:r>
              <a:rPr lang="fr-FR" sz="2000" dirty="0">
                <a:latin typeface="Verdana" panose="020B0604030504040204" pitchFamily="34" charset="0"/>
                <a:ea typeface="Verdana" panose="020B0604030504040204" pitchFamily="34" charset="0"/>
                <a:cs typeface="Verdana" panose="020B0604030504040204" pitchFamily="34" charset="0"/>
              </a:rPr>
              <a:t>«...je suis à la recherche un stage/emploi dans le secteur de la bio informatique...dans une entreprise leader sur  son marché comme XX  technologie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S'il s'agit d'une recherche de stage mentionnez vos disponibilités (temps plein, alternance, dates de disponibilités, durée).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S'il s'agit d'une demande d'admission pour une formation, précisez bien les options choisies</a:t>
            </a:r>
          </a:p>
        </p:txBody>
      </p:sp>
      <p:sp>
        <p:nvSpPr>
          <p:cNvPr id="3" name="Rectangle 2">
            <a:extLst>
              <a:ext uri="{FF2B5EF4-FFF2-40B4-BE49-F238E27FC236}">
                <a16:creationId xmlns:a16="http://schemas.microsoft.com/office/drawing/2014/main" id="{518417CD-5E85-4C7E-A5F3-81711F590F35}"/>
              </a:ext>
            </a:extLst>
          </p:cNvPr>
          <p:cNvSpPr/>
          <p:nvPr/>
        </p:nvSpPr>
        <p:spPr>
          <a:xfrm>
            <a:off x="119270" y="870521"/>
            <a:ext cx="12072730" cy="707886"/>
          </a:xfrm>
          <a:prstGeom prst="rect">
            <a:avLst/>
          </a:prstGeom>
        </p:spPr>
        <p:txBody>
          <a:bodyPr wrap="square">
            <a:spAutoFit/>
          </a:bodyPr>
          <a:lstStyle/>
          <a:p>
            <a:pPr algn="just"/>
            <a:r>
              <a:rPr lang="fr-FR" sz="2000" b="1" dirty="0">
                <a:latin typeface="Verdana" panose="020B0604030504040204" pitchFamily="34" charset="0"/>
                <a:ea typeface="Verdana" panose="020B0604030504040204" pitchFamily="34" charset="0"/>
                <a:cs typeface="Verdana" panose="020B0604030504040204" pitchFamily="34" charset="0"/>
              </a:rPr>
              <a:t>La lettre de motivation doit susciter l'intérêt du recruteur en  répondant  à trois questions </a:t>
            </a:r>
            <a:r>
              <a:rPr lang="fr-FR" b="1"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56620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C73BF3C8-8FAC-40F2-AC2E-7D0C7D5A859C}"/>
              </a:ext>
            </a:extLst>
          </p:cNvPr>
          <p:cNvSpPr/>
          <p:nvPr/>
        </p:nvSpPr>
        <p:spPr>
          <a:xfrm>
            <a:off x="119270" y="727732"/>
            <a:ext cx="11913704" cy="5939383"/>
          </a:xfrm>
          <a:prstGeom prst="rect">
            <a:avLst/>
          </a:prstGeom>
        </p:spPr>
        <p:txBody>
          <a:bodyPr wrap="square">
            <a:spAutoFit/>
          </a:bodyPr>
          <a:lstStyle/>
          <a:p>
            <a:pPr algn="just">
              <a:lnSpc>
                <a:spcPct val="150000"/>
              </a:lnSpc>
            </a:pPr>
            <a:r>
              <a:rPr lang="fr-FR" sz="2400" b="1" u="sng" dirty="0">
                <a:latin typeface="Verdana" panose="020B0604030504040204" pitchFamily="34" charset="0"/>
                <a:ea typeface="Verdana" panose="020B0604030504040204" pitchFamily="34" charset="0"/>
                <a:cs typeface="Verdana" panose="020B0604030504040204" pitchFamily="34" charset="0"/>
              </a:rPr>
              <a:t>Deuxième partie</a:t>
            </a:r>
            <a:r>
              <a:rPr lang="fr-FR" sz="2800" b="1" u="sng" dirty="0">
                <a:latin typeface="Verdana" panose="020B0604030504040204" pitchFamily="34" charset="0"/>
                <a:ea typeface="Verdana" panose="020B0604030504040204" pitchFamily="34" charset="0"/>
                <a:cs typeface="Verdana" panose="020B0604030504040204" pitchFamily="34" charset="0"/>
              </a:rPr>
              <a:t>:</a:t>
            </a:r>
            <a:r>
              <a:rPr lang="fr-FR" sz="2800" b="1" dirty="0">
                <a:latin typeface="Verdana" panose="020B0604030504040204" pitchFamily="34" charset="0"/>
                <a:ea typeface="Verdana" panose="020B0604030504040204" pitchFamily="34" charset="0"/>
                <a:cs typeface="Verdana" panose="020B0604030504040204" pitchFamily="34" charset="0"/>
              </a:rPr>
              <a:t> </a:t>
            </a:r>
            <a:r>
              <a:rPr lang="fr-FR" sz="2000" b="1" i="1" dirty="0">
                <a:latin typeface="Verdana" panose="020B0604030504040204" pitchFamily="34" charset="0"/>
                <a:ea typeface="Verdana" panose="020B0604030504040204" pitchFamily="34" charset="0"/>
                <a:cs typeface="Verdana" panose="020B0604030504040204" pitchFamily="34" charset="0"/>
              </a:rPr>
              <a:t>Qui êtes vous ?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Expliquez au recruteur ce que vous pouvez apporter à la société.</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devez  ici  </a:t>
            </a:r>
            <a:r>
              <a:rPr lang="fr-FR" sz="2000" b="1" dirty="0">
                <a:solidFill>
                  <a:srgbClr val="00B050"/>
                </a:solidFill>
                <a:latin typeface="Verdana" panose="020B0604030504040204" pitchFamily="34" charset="0"/>
                <a:ea typeface="Verdana" panose="020B0604030504040204" pitchFamily="34" charset="0"/>
                <a:cs typeface="Verdana" panose="020B0604030504040204" pitchFamily="34" charset="0"/>
              </a:rPr>
              <a:t>justifier  </a:t>
            </a:r>
            <a:r>
              <a:rPr lang="fr-FR" sz="2000" dirty="0">
                <a:latin typeface="Verdana" panose="020B0604030504040204" pitchFamily="34" charset="0"/>
                <a:ea typeface="Verdana" panose="020B0604030504040204" pitchFamily="34" charset="0"/>
                <a:cs typeface="Verdana" panose="020B0604030504040204" pitchFamily="34" charset="0"/>
              </a:rPr>
              <a:t>votre  demande  en l'inscrivant  dans  votre  cursus</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Votre lettre de motivation peut  compléter  votre  CV  en  détaillant  une  expérience  particulièrement  intéressante  que vous  n'avez  pas  pu développer  dans  votre  CV  :  mission,  responsabilité,  résultats... </a:t>
            </a:r>
          </a:p>
          <a:p>
            <a:pPr algn="just">
              <a:lnSpc>
                <a:spcPct val="150000"/>
              </a:lnSpc>
            </a:pPr>
            <a:r>
              <a:rPr lang="fr-FR" sz="2400" b="1" u="sng" dirty="0">
                <a:latin typeface="Verdana" panose="020B0604030504040204" pitchFamily="34" charset="0"/>
                <a:ea typeface="Verdana" panose="020B0604030504040204" pitchFamily="34" charset="0"/>
                <a:cs typeface="Verdana" panose="020B0604030504040204" pitchFamily="34" charset="0"/>
              </a:rPr>
              <a:t>Troisième  partie</a:t>
            </a:r>
            <a:r>
              <a:rPr lang="fr-FR" sz="2800" b="1" u="sng" dirty="0">
                <a:latin typeface="Verdana" panose="020B0604030504040204" pitchFamily="34" charset="0"/>
                <a:ea typeface="Verdana" panose="020B0604030504040204" pitchFamily="34" charset="0"/>
                <a:cs typeface="Verdana" panose="020B0604030504040204" pitchFamily="34" charset="0"/>
              </a:rPr>
              <a:t>:</a:t>
            </a:r>
            <a:r>
              <a:rPr lang="fr-FR" sz="2800" b="1" dirty="0">
                <a:latin typeface="Verdana" panose="020B0604030504040204" pitchFamily="34" charset="0"/>
                <a:ea typeface="Verdana" panose="020B0604030504040204" pitchFamily="34" charset="0"/>
                <a:cs typeface="Verdana" panose="020B0604030504040204" pitchFamily="34" charset="0"/>
              </a:rPr>
              <a:t> </a:t>
            </a:r>
            <a:r>
              <a:rPr lang="fr-FR" sz="2000" b="1" i="1" dirty="0">
                <a:latin typeface="Verdana" panose="020B0604030504040204" pitchFamily="34" charset="0"/>
                <a:ea typeface="Verdana" panose="020B0604030504040204" pitchFamily="34" charset="0"/>
                <a:cs typeface="Verdana" panose="020B0604030504040204" pitchFamily="34" charset="0"/>
              </a:rPr>
              <a:t>Pourquoi  voulez-vous  ce stage/emploi/formation ?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Expliquez  pourquoi l'entreprise ou l'institut vous attire, en quoi la mission/formation vous semble intéressante et en quoi vous motive-t-elle.</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Proposez un entretien avec la formule de politesse adéquate.</a:t>
            </a:r>
            <a:r>
              <a:rPr lang="fr-FR" sz="2000" dirty="0">
                <a:latin typeface="Verdana" panose="020B0604030504040204" pitchFamily="34" charset="0"/>
                <a:ea typeface="Verdana" panose="020B0604030504040204" pitchFamily="34" charset="0"/>
              </a:rPr>
              <a:t> </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Terminez toujours votre lettre de motivation en précisant que vous restez à disposition du lecteur pour plus d'informations.</a:t>
            </a:r>
          </a:p>
        </p:txBody>
      </p:sp>
    </p:spTree>
    <p:extLst>
      <p:ext uri="{BB962C8B-B14F-4D97-AF65-F5344CB8AC3E}">
        <p14:creationId xmlns:p14="http://schemas.microsoft.com/office/powerpoint/2010/main" val="55088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6B2571D1-B150-43E4-A198-6ACBCDB658D4}"/>
              </a:ext>
            </a:extLst>
          </p:cNvPr>
          <p:cNvSpPr/>
          <p:nvPr/>
        </p:nvSpPr>
        <p:spPr>
          <a:xfrm>
            <a:off x="119270" y="732318"/>
            <a:ext cx="5868780" cy="571631"/>
          </a:xfrm>
          <a:prstGeom prst="rect">
            <a:avLst/>
          </a:prstGeom>
        </p:spPr>
        <p:txBody>
          <a:bodyPr wrap="square">
            <a:spAutoFit/>
          </a:bodyPr>
          <a:lstStyle/>
          <a:p>
            <a:pPr>
              <a:lnSpc>
                <a:spcPct val="150000"/>
              </a:lnSpc>
            </a:pPr>
            <a:r>
              <a:rPr lang="fr-FR" sz="24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Quelques règles à respecter…</a:t>
            </a:r>
            <a:endParaRPr lang="fr-F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2B59AEA8-CBE5-44B4-B1EB-FA415D3A1058}"/>
              </a:ext>
            </a:extLst>
          </p:cNvPr>
          <p:cNvSpPr/>
          <p:nvPr/>
        </p:nvSpPr>
        <p:spPr>
          <a:xfrm>
            <a:off x="119270" y="1321640"/>
            <a:ext cx="11913703" cy="5570051"/>
          </a:xfrm>
          <a:prstGeom prst="rect">
            <a:avLst/>
          </a:prstGeom>
        </p:spPr>
        <p:txBody>
          <a:bodyPr wrap="square">
            <a:spAutoFit/>
          </a:bodyPr>
          <a:lstStyle/>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Une page, pas plus. L’inverse serait signe d'un manque d'esprit de synthèse et ne motiverait pas le recruteur a la lire.</a:t>
            </a:r>
          </a:p>
          <a:p>
            <a:pPr marL="285750" lvl="0" indent="-285750">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Pour la mise en page </a:t>
            </a:r>
          </a:p>
          <a:p>
            <a:pPr lvl="0"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 </a:t>
            </a:r>
            <a:r>
              <a:rPr lang="fr-FR" sz="2000" dirty="0">
                <a:latin typeface="Verdana" panose="020B0604030504040204" pitchFamily="34" charset="0"/>
                <a:ea typeface="Verdana" panose="020B0604030504040204" pitchFamily="34" charset="0"/>
                <a:cs typeface="Verdana" panose="020B0604030504040204" pitchFamily="34" charset="0"/>
              </a:rPr>
              <a:t>Premièrement, n'utilisez pas de polices excentriques. Arial ou Times seront parfaites.</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 Contentez-vous ensuite de trois paragraphes, chacune répondant à une  question. </a:t>
            </a:r>
          </a:p>
          <a:p>
            <a:pPr lvl="0">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 Enfin privilégiez un format PDF.</a:t>
            </a:r>
            <a:endParaRPr lang="fr-FR" sz="2000"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Aucune faute d'orthographe. Il est primordial de faire relire votre  lettre pour valider qu'il n'ait aucune faute. </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Mettre en avant ses qualités et d’attirer l’attention du lecteur.</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Évitez les phrases banales du type « Cher monsieur… je vous écris pour  postuler au poste de… ».</a:t>
            </a:r>
          </a:p>
        </p:txBody>
      </p:sp>
    </p:spTree>
    <p:extLst>
      <p:ext uri="{BB962C8B-B14F-4D97-AF65-F5344CB8AC3E}">
        <p14:creationId xmlns:p14="http://schemas.microsoft.com/office/powerpoint/2010/main" val="33830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 Box 5">
            <a:extLst>
              <a:ext uri="{FF2B5EF4-FFF2-40B4-BE49-F238E27FC236}">
                <a16:creationId xmlns:a16="http://schemas.microsoft.com/office/drawing/2014/main" id="{B0B260CC-0891-4AB0-BCEE-4A913C2F456D}"/>
              </a:ext>
            </a:extLst>
          </p:cNvPr>
          <p:cNvSpPr txBox="1">
            <a:spLocks noChangeArrowheads="1"/>
          </p:cNvSpPr>
          <p:nvPr/>
        </p:nvSpPr>
        <p:spPr bwMode="auto">
          <a:xfrm>
            <a:off x="168895" y="883119"/>
            <a:ext cx="4702650" cy="779131"/>
          </a:xfrm>
          <a:prstGeom prst="rect">
            <a:avLst/>
          </a:prstGeom>
          <a:noFill/>
          <a:ln w="0">
            <a:noFill/>
            <a:prstDash val="solid"/>
          </a:ln>
        </p:spPr>
        <p:txBody>
          <a:bodyPr wrap="none" lIns="90004" tIns="44997" rIns="90004" bIns="44997" anchor="ctr" anchorCtr="1" compatLnSpc="0"/>
          <a:lstStyle/>
          <a:p>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Curriculum vitale (CV) </a:t>
            </a:r>
          </a:p>
        </p:txBody>
      </p:sp>
      <p:sp>
        <p:nvSpPr>
          <p:cNvPr id="2" name="Rectangle 1">
            <a:extLst>
              <a:ext uri="{FF2B5EF4-FFF2-40B4-BE49-F238E27FC236}">
                <a16:creationId xmlns:a16="http://schemas.microsoft.com/office/drawing/2014/main" id="{331F21C6-74C3-49A5-A818-508DAA5AD9C1}"/>
              </a:ext>
            </a:extLst>
          </p:cNvPr>
          <p:cNvSpPr/>
          <p:nvPr/>
        </p:nvSpPr>
        <p:spPr>
          <a:xfrm>
            <a:off x="168895" y="1814337"/>
            <a:ext cx="11903835" cy="4449616"/>
          </a:xfrm>
          <a:prstGeom prst="rect">
            <a:avLst/>
          </a:prstGeom>
        </p:spPr>
        <p:txBody>
          <a:bodyPr wrap="square">
            <a:spAutoFit/>
          </a:bodyPr>
          <a:lstStyle/>
          <a:p>
            <a:pPr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a:t>
            </a:r>
            <a:r>
              <a:rPr lang="fr-FR" sz="2400" b="1" dirty="0">
                <a:latin typeface="Verdana" panose="020B0604030504040204" pitchFamily="34" charset="0"/>
                <a:ea typeface="Verdana" panose="020B0604030504040204" pitchFamily="34" charset="0"/>
                <a:cs typeface="Verdana" panose="020B0604030504040204" pitchFamily="34" charset="0"/>
              </a:rPr>
              <a:t>Le </a:t>
            </a:r>
            <a:r>
              <a:rPr lang="fr-FR" sz="2400" b="1" i="1" dirty="0">
                <a:latin typeface="Verdana" panose="020B0604030504040204" pitchFamily="34" charset="0"/>
                <a:ea typeface="Verdana" panose="020B0604030504040204" pitchFamily="34" charset="0"/>
                <a:cs typeface="Verdana" panose="020B0604030504040204" pitchFamily="34" charset="0"/>
              </a:rPr>
              <a:t>Curriculum Vitale </a:t>
            </a:r>
            <a:r>
              <a:rPr lang="fr-FR" sz="2400" b="1" dirty="0">
                <a:latin typeface="Verdana" panose="020B0604030504040204" pitchFamily="34" charset="0"/>
                <a:ea typeface="Verdana" panose="020B0604030504040204" pitchFamily="34" charset="0"/>
                <a:cs typeface="Verdana" panose="020B0604030504040204" pitchFamily="34" charset="0"/>
              </a:rPr>
              <a:t>En abrégé (CV) est un document  décrivant le parcours professionnel d'une personne.</a:t>
            </a:r>
          </a:p>
          <a:p>
            <a:pPr algn="just">
              <a:lnSpc>
                <a:spcPct val="150000"/>
              </a:lnSpc>
            </a:pPr>
            <a:endParaRPr lang="fr-FR" sz="2400" b="1"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r>
              <a:rPr lang="fr-FR" sz="2400" b="1" dirty="0">
                <a:latin typeface="Verdana" panose="020B0604030504040204" pitchFamily="34" charset="0"/>
                <a:ea typeface="Verdana" panose="020B0604030504040204" pitchFamily="34" charset="0"/>
                <a:cs typeface="Verdana" panose="020B0604030504040204" pitchFamily="34" charset="0"/>
              </a:rPr>
              <a:t>     L’objectif du CV est d’attirer l’attention de l’employeur sur votre candidature afin de décrocher un entretien d’embauche.</a:t>
            </a:r>
          </a:p>
          <a:p>
            <a:pPr algn="just">
              <a:lnSpc>
                <a:spcPct val="150000"/>
              </a:lnSpc>
            </a:pPr>
            <a:r>
              <a:rPr lang="fr-FR" sz="2400" b="1" dirty="0">
                <a:latin typeface="Verdana" panose="020B0604030504040204" pitchFamily="34" charset="0"/>
                <a:ea typeface="Verdana" panose="020B0604030504040204" pitchFamily="34" charset="0"/>
                <a:cs typeface="Verdana" panose="020B0604030504040204" pitchFamily="34" charset="0"/>
              </a:rPr>
              <a:t> </a:t>
            </a:r>
          </a:p>
          <a:p>
            <a:pPr algn="just">
              <a:lnSpc>
                <a:spcPct val="150000"/>
              </a:lnSpc>
            </a:pPr>
            <a:r>
              <a:rPr lang="fr-FR" sz="2400" b="1" dirty="0">
                <a:latin typeface="Verdana" panose="020B0604030504040204" pitchFamily="34" charset="0"/>
                <a:ea typeface="Verdana" panose="020B0604030504040204" pitchFamily="34" charset="0"/>
                <a:cs typeface="Verdana" panose="020B0604030504040204" pitchFamily="34" charset="0"/>
              </a:rPr>
              <a:t>     Etat civil, accroche, formation, expérience…le curriculum vitae résume votre parcours. Vous devez faire comprendre  qui vous êtes</a:t>
            </a:r>
            <a:endParaRPr lang="fr-FR"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205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B2107C78-9D72-42AC-86CE-78176772AE4F}"/>
              </a:ext>
            </a:extLst>
          </p:cNvPr>
          <p:cNvSpPr/>
          <p:nvPr/>
        </p:nvSpPr>
        <p:spPr>
          <a:xfrm>
            <a:off x="119270" y="987714"/>
            <a:ext cx="11913704" cy="4770986"/>
          </a:xfrm>
          <a:prstGeom prst="rect">
            <a:avLst/>
          </a:prstGeom>
        </p:spPr>
        <p:txBody>
          <a:bodyPr wrap="square">
            <a:spAutoFit/>
          </a:bodyPr>
          <a:lstStyle/>
          <a:p>
            <a:pPr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tout en œuvre pour retenir l’attention du recruteur  dès les premières lignes et ainsi lui donner envie d’aller consulter  votre CV. </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Rentrez rapidement dans le vif du sujet en étant concret avec un style direct.</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Ne commencez jamais votre lettre par "Je". </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Vérifiez si vous vous adressez à une dame ou un monsieur, et adaptez votre lettre en fonction</a:t>
            </a:r>
          </a:p>
          <a:p>
            <a:pPr marL="285750" indent="-285750" algn="just">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On dit : "Je réponds à votre offre d'emploi" et non pas "je réponds à votre demande d'emploi,</a:t>
            </a:r>
          </a:p>
          <a:p>
            <a:pPr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N'utilisez pas les formules négatives. </a:t>
            </a:r>
          </a:p>
          <a:p>
            <a:pPr algn="just">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Evitez les répétitions. </a:t>
            </a:r>
          </a:p>
          <a:p>
            <a:pPr marL="285750" indent="-285750" algn="just">
              <a:lnSpc>
                <a:spcPct val="150000"/>
              </a:lnSpc>
              <a:buFontTx/>
              <a:buChar char="-"/>
            </a:pPr>
            <a:r>
              <a:rPr lang="fr-FR" sz="2000" b="1" dirty="0">
                <a:latin typeface="Verdana" panose="020B0604030504040204" pitchFamily="34" charset="0"/>
                <a:ea typeface="Verdana" panose="020B0604030504040204" pitchFamily="34" charset="0"/>
                <a:cs typeface="Verdana" panose="020B0604030504040204" pitchFamily="34" charset="0"/>
              </a:rPr>
              <a:t>Ne soyez pas pompeux, inutile de multiplier les formulations trop polies. </a:t>
            </a:r>
            <a:endParaRPr lang="fr-FR" sz="2000" dirty="0"/>
          </a:p>
        </p:txBody>
      </p:sp>
    </p:spTree>
    <p:extLst>
      <p:ext uri="{BB962C8B-B14F-4D97-AF65-F5344CB8AC3E}">
        <p14:creationId xmlns:p14="http://schemas.microsoft.com/office/powerpoint/2010/main" val="12573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A4814D71-940E-4531-A2CB-9536BDCF1022}"/>
              </a:ext>
            </a:extLst>
          </p:cNvPr>
          <p:cNvSpPr/>
          <p:nvPr/>
        </p:nvSpPr>
        <p:spPr>
          <a:xfrm>
            <a:off x="119269" y="917864"/>
            <a:ext cx="11913703" cy="3261727"/>
          </a:xfrm>
          <a:prstGeom prst="rect">
            <a:avLst/>
          </a:prstGeom>
        </p:spPr>
        <p:txBody>
          <a:bodyPr wrap="square">
            <a:spAutoFit/>
          </a:bodyPr>
          <a:lstStyle/>
          <a:p>
            <a:pPr>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Ne soyez pas misérable, on ne vous embauchera pas par pitié. </a:t>
            </a:r>
          </a:p>
          <a:p>
            <a:pPr>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Ne soyez pas trop bref (5 lignes ne sont pas suffisantes). </a:t>
            </a:r>
          </a:p>
          <a:p>
            <a:pPr>
              <a:lnSpc>
                <a:spcPct val="150000"/>
              </a:lnSpc>
            </a:pPr>
            <a:r>
              <a:rPr lang="fr-FR" sz="2000" b="1" dirty="0">
                <a:latin typeface="Verdana" panose="020B0604030504040204" pitchFamily="34" charset="0"/>
                <a:ea typeface="Verdana" panose="020B0604030504040204" pitchFamily="34" charset="0"/>
                <a:cs typeface="Verdana" panose="020B0604030504040204" pitchFamily="34" charset="0"/>
              </a:rPr>
              <a:t>- Les formules de politesses</a:t>
            </a:r>
            <a:r>
              <a:rPr lang="fr-FR" sz="2000" dirty="0">
                <a:latin typeface="Verdana" panose="020B0604030504040204" pitchFamily="34" charset="0"/>
                <a:ea typeface="Verdana" panose="020B0604030504040204" pitchFamily="34" charset="0"/>
                <a:cs typeface="Verdana" panose="020B0604030504040204" pitchFamily="34" charset="0"/>
              </a:rPr>
              <a:t> : sont différentes ! </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 Tout d’abord commencez votre lettre par « Monsieur » ou « Madame » (et non « Cher Monsieur », « Chère Madame »).</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 Puis, pour conclure votre lettre évitez les formules familières du type « Cdt » ou encore  « En espérant une réponse rapide de votre part » qui pourra sembler maladroite. </a:t>
            </a:r>
          </a:p>
        </p:txBody>
      </p:sp>
      <p:sp>
        <p:nvSpPr>
          <p:cNvPr id="3" name="Rectangle 2">
            <a:extLst>
              <a:ext uri="{FF2B5EF4-FFF2-40B4-BE49-F238E27FC236}">
                <a16:creationId xmlns:a16="http://schemas.microsoft.com/office/drawing/2014/main" id="{A4F89D24-E280-4C57-B421-D5F0F74A6DE1}"/>
              </a:ext>
            </a:extLst>
          </p:cNvPr>
          <p:cNvSpPr/>
          <p:nvPr/>
        </p:nvSpPr>
        <p:spPr>
          <a:xfrm>
            <a:off x="119269" y="4257793"/>
            <a:ext cx="6011582" cy="571631"/>
          </a:xfrm>
          <a:prstGeom prst="rect">
            <a:avLst/>
          </a:prstGeom>
        </p:spPr>
        <p:txBody>
          <a:bodyPr wrap="square">
            <a:spAutoFit/>
          </a:bodyPr>
          <a:lstStyle/>
          <a:p>
            <a:pPr>
              <a:lnSpc>
                <a:spcPct val="150000"/>
              </a:lnSpc>
            </a:pPr>
            <a:r>
              <a:rPr lang="fr-FR" sz="24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Modèles de lettre de motivation :  </a:t>
            </a:r>
            <a:endParaRPr lang="fr-FR"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8372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 2">
            <a:extLst>
              <a:ext uri="{FF2B5EF4-FFF2-40B4-BE49-F238E27FC236}">
                <a16:creationId xmlns:a16="http://schemas.microsoft.com/office/drawing/2014/main" id="{C4E4873E-D46F-4CB3-8F8A-CA9B63AB07F0}"/>
              </a:ext>
            </a:extLst>
          </p:cNvPr>
          <p:cNvPicPr/>
          <p:nvPr/>
        </p:nvPicPr>
        <p:blipFill>
          <a:blip r:embed="rId2"/>
          <a:srcRect/>
          <a:stretch>
            <a:fillRect/>
          </a:stretch>
        </p:blipFill>
        <p:spPr bwMode="auto">
          <a:xfrm>
            <a:off x="119270" y="893208"/>
            <a:ext cx="5630503" cy="5866203"/>
          </a:xfrm>
          <a:prstGeom prst="rect">
            <a:avLst/>
          </a:prstGeom>
          <a:noFill/>
          <a:ln w="9525">
            <a:solidFill>
              <a:srgbClr val="0000FF"/>
            </a:solidFill>
            <a:miter lim="800000"/>
            <a:headEnd/>
            <a:tailEnd/>
          </a:ln>
        </p:spPr>
      </p:pic>
      <p:pic>
        <p:nvPicPr>
          <p:cNvPr id="4" name="Image 3">
            <a:extLst>
              <a:ext uri="{FF2B5EF4-FFF2-40B4-BE49-F238E27FC236}">
                <a16:creationId xmlns:a16="http://schemas.microsoft.com/office/drawing/2014/main" id="{485072BC-BAB7-4B09-B487-A47802940E57}"/>
              </a:ext>
            </a:extLst>
          </p:cNvPr>
          <p:cNvPicPr/>
          <p:nvPr/>
        </p:nvPicPr>
        <p:blipFill>
          <a:blip r:embed="rId3" cstate="print"/>
          <a:srcRect/>
          <a:stretch>
            <a:fillRect/>
          </a:stretch>
        </p:blipFill>
        <p:spPr bwMode="auto">
          <a:xfrm>
            <a:off x="6851499" y="5850756"/>
            <a:ext cx="5066599" cy="849761"/>
          </a:xfrm>
          <a:prstGeom prst="rect">
            <a:avLst/>
          </a:prstGeom>
          <a:noFill/>
          <a:ln w="9525">
            <a:solidFill>
              <a:srgbClr val="0000FF"/>
            </a:solidFill>
            <a:miter lim="800000"/>
            <a:headEnd/>
            <a:tailEnd/>
          </a:ln>
        </p:spPr>
      </p:pic>
      <p:pic>
        <p:nvPicPr>
          <p:cNvPr id="5" name="Image 4">
            <a:extLst>
              <a:ext uri="{FF2B5EF4-FFF2-40B4-BE49-F238E27FC236}">
                <a16:creationId xmlns:a16="http://schemas.microsoft.com/office/drawing/2014/main" id="{479E947D-0BFF-4282-827F-BECAEB7B4691}"/>
              </a:ext>
            </a:extLst>
          </p:cNvPr>
          <p:cNvPicPr/>
          <p:nvPr/>
        </p:nvPicPr>
        <p:blipFill>
          <a:blip r:embed="rId4"/>
          <a:srcRect/>
          <a:stretch>
            <a:fillRect/>
          </a:stretch>
        </p:blipFill>
        <p:spPr bwMode="auto">
          <a:xfrm>
            <a:off x="6851499" y="893208"/>
            <a:ext cx="5066599" cy="4957548"/>
          </a:xfrm>
          <a:prstGeom prst="rect">
            <a:avLst/>
          </a:prstGeom>
          <a:noFill/>
          <a:ln w="9525">
            <a:solidFill>
              <a:srgbClr val="0000FF"/>
            </a:solidFill>
            <a:miter lim="800000"/>
            <a:headEnd/>
            <a:tailEnd/>
          </a:ln>
        </p:spPr>
      </p:pic>
    </p:spTree>
    <p:extLst>
      <p:ext uri="{BB962C8B-B14F-4D97-AF65-F5344CB8AC3E}">
        <p14:creationId xmlns:p14="http://schemas.microsoft.com/office/powerpoint/2010/main" val="34677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044CF3-F107-4709-AC89-BC8E799A910C}"/>
              </a:ext>
            </a:extLst>
          </p:cNvPr>
          <p:cNvSpPr/>
          <p:nvPr/>
        </p:nvSpPr>
        <p:spPr>
          <a:xfrm>
            <a:off x="83864" y="1054766"/>
            <a:ext cx="11808372" cy="5909310"/>
          </a:xfrm>
          <a:prstGeom prst="rect">
            <a:avLst/>
          </a:prstGeom>
        </p:spPr>
        <p:txBody>
          <a:bodyPr wrap="square">
            <a:spAutoFit/>
          </a:bodyPr>
          <a:lstStyle/>
          <a:p>
            <a:pPr algn="ctr"/>
            <a:r>
              <a:rPr lang="fr-FR" altLang="fr-FR" sz="2800" b="1" dirty="0">
                <a:solidFill>
                  <a:srgbClr val="365F91"/>
                </a:solidFill>
                <a:latin typeface="Cambria" panose="02040503050406030204" pitchFamily="18" charset="0"/>
                <a:cs typeface="Times New Roman" panose="02020603050405020304" pitchFamily="18" charset="0"/>
              </a:rPr>
              <a:t>Modèle de lettre de demande d’interview</a:t>
            </a:r>
          </a:p>
          <a:p>
            <a:pPr algn="justLow" eaLnBrk="0" hangingPunct="0"/>
            <a:r>
              <a:rPr lang="fr-FR" altLang="fr-FR" b="1" dirty="0">
                <a:solidFill>
                  <a:srgbClr val="0F1821"/>
                </a:solidFill>
                <a:latin typeface="Verdana" panose="020B0604030504040204" pitchFamily="34" charset="0"/>
                <a:ea typeface="Verdana" panose="020B0604030504040204" pitchFamily="34" charset="0"/>
              </a:rPr>
              <a:t>Nom et prénom</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Adresse</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				A l’attention de Madame, Monsieur + NOM</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				Entreprise, organisme public, institution</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				Adresse</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sz="2400" b="1" dirty="0">
                <a:solidFill>
                  <a:srgbClr val="0F1821"/>
                </a:solidFill>
                <a:latin typeface="Verdana" panose="020B0604030504040204" pitchFamily="34" charset="0"/>
                <a:ea typeface="Verdana" panose="020B0604030504040204" pitchFamily="34" charset="0"/>
                <a:cs typeface="Calibri" panose="020F0502020204030204" pitchFamily="34" charset="0"/>
              </a:rPr>
              <a:t>Objet </a:t>
            </a:r>
            <a:r>
              <a:rPr lang="fr-FR" altLang="fr-FR" sz="2400" dirty="0">
                <a:solidFill>
                  <a:srgbClr val="0F1821"/>
                </a:solidFill>
                <a:latin typeface="Verdana" panose="020B0604030504040204" pitchFamily="34" charset="0"/>
                <a:ea typeface="Verdana" panose="020B0604030504040204" pitchFamily="34" charset="0"/>
                <a:cs typeface="Calibri" panose="020F0502020204030204" pitchFamily="34" charset="0"/>
              </a:rPr>
              <a:t>: </a:t>
            </a:r>
            <a:r>
              <a:rPr lang="fr-FR" altLang="fr-FR" dirty="0">
                <a:solidFill>
                  <a:srgbClr val="0F1821"/>
                </a:solidFill>
                <a:latin typeface="Verdana" panose="020B0604030504040204" pitchFamily="34" charset="0"/>
                <a:ea typeface="Verdana" panose="020B0604030504040204" pitchFamily="34" charset="0"/>
                <a:cs typeface="Calibri" panose="020F0502020204030204" pitchFamily="34" charset="0"/>
              </a:rPr>
              <a:t>Demande d'entretien avec un informaticien (nom, prénom) en vue d'une enquête sur sa profession.</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dirty="0">
                <a:solidFill>
                  <a:srgbClr val="0F1821"/>
                </a:solidFill>
                <a:latin typeface="Verdana" panose="020B0604030504040204" pitchFamily="34" charset="0"/>
                <a:ea typeface="Verdana" panose="020B0604030504040204" pitchFamily="34" charset="0"/>
                <a:cs typeface="Calibri" panose="020F0502020204030204" pitchFamily="34" charset="0"/>
              </a:rPr>
              <a:t>Madame, Monsieur,</a:t>
            </a:r>
            <a:endParaRPr lang="fr-FR" altLang="fr-FR" sz="1600" dirty="0">
              <a:latin typeface="Verdana" panose="020B0604030504040204" pitchFamily="34" charset="0"/>
              <a:ea typeface="Verdana" panose="020B0604030504040204" pitchFamily="34" charset="0"/>
            </a:endParaRPr>
          </a:p>
          <a:p>
            <a:pPr algn="justLow" eaLnBrk="0" hangingPunct="0"/>
            <a:r>
              <a:rPr lang="fr-FR" altLang="fr-FR" sz="1600" dirty="0">
                <a:solidFill>
                  <a:srgbClr val="0F1821"/>
                </a:solidFill>
                <a:latin typeface="Verdana" panose="020B0604030504040204" pitchFamily="34" charset="0"/>
                <a:ea typeface="Verdana" panose="020B0604030504040204" pitchFamily="34" charset="0"/>
                <a:cs typeface="Calibri" panose="020F0502020204030204" pitchFamily="34" charset="0"/>
              </a:rPr>
              <a:t>Par la présente, je sollicite un peu du temps précieux que vous voudriez bien m’accorder pour m’entretenir avec Madame, Monsieur ________________________, informaticien, cadre dans votre entreprise, institution..</a:t>
            </a:r>
            <a:endParaRPr lang="fr-FR" altLang="fr-FR" dirty="0">
              <a:latin typeface="Verdana" panose="020B0604030504040204" pitchFamily="34" charset="0"/>
              <a:ea typeface="Verdana" panose="020B0604030504040204" pitchFamily="34" charset="0"/>
            </a:endParaRPr>
          </a:p>
          <a:p>
            <a:pPr algn="justLow" eaLnBrk="0" hangingPunct="0"/>
            <a:r>
              <a:rPr lang="fr-FR" altLang="fr-FR" sz="1600" dirty="0">
                <a:solidFill>
                  <a:srgbClr val="0F1821"/>
                </a:solidFill>
                <a:latin typeface="Verdana" panose="020B0604030504040204" pitchFamily="34" charset="0"/>
                <a:ea typeface="Verdana" panose="020B0604030504040204" pitchFamily="34" charset="0"/>
                <a:cs typeface="Calibri" panose="020F0502020204030204" pitchFamily="34" charset="0"/>
              </a:rPr>
              <a:t>Je serai accompagné (e) lors de cet entretien par mon binôme ________________________ avec qui nous poursuivons des études de première année d’informatique et mathématiques, option « Infographie et Web »</a:t>
            </a:r>
            <a:endParaRPr lang="fr-FR" altLang="fr-FR" dirty="0">
              <a:latin typeface="Verdana" panose="020B0604030504040204" pitchFamily="34" charset="0"/>
              <a:ea typeface="Verdana" panose="020B0604030504040204" pitchFamily="34" charset="0"/>
            </a:endParaRPr>
          </a:p>
          <a:p>
            <a:pPr algn="justLow" eaLnBrk="0" hangingPunct="0"/>
            <a:r>
              <a:rPr lang="fr-FR" altLang="fr-FR" sz="1600" dirty="0">
                <a:solidFill>
                  <a:srgbClr val="0F1821"/>
                </a:solidFill>
                <a:latin typeface="Verdana" panose="020B0604030504040204" pitchFamily="34" charset="0"/>
                <a:ea typeface="Verdana" panose="020B0604030504040204" pitchFamily="34" charset="0"/>
                <a:cs typeface="Calibri" panose="020F0502020204030204" pitchFamily="34" charset="0"/>
              </a:rPr>
              <a:t>En effet, nous aurons des questions très précises sur le métier dans le cadre de l’élaboration de nos projets professionnels et personnels. Selon le questionnaire que nous avons élaboré, l’entretien ne prendra pas plus de 45 minutes.</a:t>
            </a:r>
            <a:endParaRPr lang="fr-FR" altLang="fr-FR" dirty="0">
              <a:latin typeface="Verdana" panose="020B0604030504040204" pitchFamily="34" charset="0"/>
              <a:ea typeface="Verdana" panose="020B0604030504040204" pitchFamily="34" charset="0"/>
            </a:endParaRPr>
          </a:p>
          <a:p>
            <a:pPr algn="justLow" eaLnBrk="0" hangingPunct="0"/>
            <a:r>
              <a:rPr lang="fr-FR" altLang="fr-FR" sz="1600" dirty="0">
                <a:solidFill>
                  <a:srgbClr val="0F1821"/>
                </a:solidFill>
                <a:latin typeface="Verdana" panose="020B0604030504040204" pitchFamily="34" charset="0"/>
                <a:ea typeface="Verdana" panose="020B0604030504040204" pitchFamily="34" charset="0"/>
                <a:cs typeface="Calibri" panose="020F0502020204030204" pitchFamily="34" charset="0"/>
              </a:rPr>
              <a:t>Dans l'attente de votre réponse, nous vous prions d'agréer, Madame, Monsieur, mes salutations distinguées</a:t>
            </a:r>
            <a:endParaRPr lang="fr-FR" altLang="fr-FR" dirty="0">
              <a:latin typeface="Verdana" panose="020B0604030504040204" pitchFamily="34" charset="0"/>
              <a:ea typeface="Verdana" panose="020B0604030504040204" pitchFamily="34" charset="0"/>
            </a:endParaRPr>
          </a:p>
          <a:p>
            <a:pPr algn="r" eaLnBrk="0" hangingPunct="0"/>
            <a:r>
              <a:rPr lang="fr-FR" altLang="fr-FR" sz="1600" b="1" dirty="0">
                <a:solidFill>
                  <a:srgbClr val="0F1821"/>
                </a:solidFill>
                <a:latin typeface="Verdana" panose="020B0604030504040204" pitchFamily="34" charset="0"/>
                <a:ea typeface="Verdana" panose="020B0604030504040204" pitchFamily="34" charset="0"/>
                <a:cs typeface="Calibri" panose="020F0502020204030204" pitchFamily="34" charset="0"/>
              </a:rPr>
              <a:t>Le ___________________</a:t>
            </a:r>
            <a:endParaRPr lang="fr-FR" altLang="fr-FR" dirty="0">
              <a:latin typeface="Verdana" panose="020B0604030504040204" pitchFamily="34" charset="0"/>
              <a:ea typeface="Verdana" panose="020B0604030504040204" pitchFamily="34" charset="0"/>
            </a:endParaRPr>
          </a:p>
          <a:p>
            <a:pPr algn="r" eaLnBrk="0" hangingPunct="0"/>
            <a:r>
              <a:rPr lang="fr-FR" altLang="fr-FR" sz="1600" b="1" dirty="0">
                <a:solidFill>
                  <a:srgbClr val="0F1821"/>
                </a:solidFill>
                <a:latin typeface="Verdana" panose="020B0604030504040204" pitchFamily="34" charset="0"/>
                <a:ea typeface="Verdana" panose="020B0604030504040204" pitchFamily="34" charset="0"/>
                <a:cs typeface="Calibri" panose="020F0502020204030204" pitchFamily="34" charset="0"/>
              </a:rPr>
              <a:t> </a:t>
            </a:r>
            <a:br>
              <a:rPr lang="fr-FR" altLang="fr-FR" sz="1600" b="1" dirty="0">
                <a:solidFill>
                  <a:srgbClr val="0F1821"/>
                </a:solidFill>
                <a:latin typeface="Verdana" panose="020B0604030504040204" pitchFamily="34" charset="0"/>
                <a:ea typeface="Verdana" panose="020B0604030504040204" pitchFamily="34" charset="0"/>
                <a:cs typeface="Calibri" panose="020F0502020204030204" pitchFamily="34" charset="0"/>
              </a:rPr>
            </a:br>
            <a:r>
              <a:rPr lang="fr-FR" altLang="fr-FR" sz="1600" b="1" dirty="0">
                <a:solidFill>
                  <a:srgbClr val="0F1821"/>
                </a:solidFill>
                <a:latin typeface="Verdana" panose="020B0604030504040204" pitchFamily="34" charset="0"/>
                <a:ea typeface="Verdana" panose="020B0604030504040204" pitchFamily="34" charset="0"/>
                <a:cs typeface="Calibri" panose="020F0502020204030204" pitchFamily="34" charset="0"/>
              </a:rPr>
              <a:t>Nom + Prénom</a:t>
            </a:r>
            <a:endParaRPr lang="fr-FR" altLang="fr-FR" dirty="0">
              <a:latin typeface="Verdana" panose="020B0604030504040204" pitchFamily="34" charset="0"/>
              <a:ea typeface="Verdana" panose="020B0604030504040204" pitchFamily="34" charset="0"/>
            </a:endParaRPr>
          </a:p>
          <a:p>
            <a:pPr algn="r" eaLnBrk="0" hangingPunct="0"/>
            <a:r>
              <a:rPr lang="fr-FR" altLang="fr-FR" sz="1600" b="1" dirty="0">
                <a:solidFill>
                  <a:srgbClr val="0F1821"/>
                </a:solidFill>
                <a:latin typeface="Verdana" panose="020B0604030504040204" pitchFamily="34" charset="0"/>
                <a:ea typeface="Verdana" panose="020B0604030504040204" pitchFamily="34" charset="0"/>
                <a:cs typeface="Calibri" panose="020F0502020204030204" pitchFamily="34" charset="0"/>
              </a:rPr>
              <a:t>Signature</a:t>
            </a:r>
            <a:endParaRPr lang="fr-FR" altLang="fr-FR" sz="3600" dirty="0">
              <a:latin typeface="Verdana" panose="020B0604030504040204" pitchFamily="34" charset="0"/>
              <a:ea typeface="Verdana" panose="020B0604030504040204" pitchFamily="34" charset="0"/>
            </a:endParaRPr>
          </a:p>
        </p:txBody>
      </p:sp>
      <p:sp>
        <p:nvSpPr>
          <p:cNvPr id="6" name="AutoShape 5">
            <a:extLst>
              <a:ext uri="{FF2B5EF4-FFF2-40B4-BE49-F238E27FC236}">
                <a16:creationId xmlns:a16="http://schemas.microsoft.com/office/drawing/2014/main" id="{4D9F7AD7-24F1-4657-8D72-A75445F500CA}"/>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6403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33ED9F07-BE08-427F-9D81-C47DA75DB7B7}"/>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5FFB66FB-6F1F-4A50-9505-681C6F3B2877}"/>
              </a:ext>
            </a:extLst>
          </p:cNvPr>
          <p:cNvSpPr/>
          <p:nvPr/>
        </p:nvSpPr>
        <p:spPr>
          <a:xfrm>
            <a:off x="159026" y="1000691"/>
            <a:ext cx="11873948" cy="5478423"/>
          </a:xfrm>
          <a:prstGeom prst="rect">
            <a:avLst/>
          </a:prstGeom>
        </p:spPr>
        <p:txBody>
          <a:bodyPr wrap="square">
            <a:spAutoFit/>
          </a:bodyPr>
          <a:lstStyle/>
          <a:p>
            <a:pPr algn="ctr"/>
            <a:r>
              <a:rPr lang="fr-FR" altLang="fr-FR" sz="2400" b="1" dirty="0">
                <a:solidFill>
                  <a:srgbClr val="365F91"/>
                </a:solidFill>
                <a:latin typeface="Verdana" panose="020B0604030504040204" pitchFamily="34" charset="0"/>
                <a:ea typeface="Verdana" panose="020B0604030504040204" pitchFamily="34" charset="0"/>
                <a:cs typeface="Times New Roman" panose="02020603050405020304" pitchFamily="18" charset="0"/>
              </a:rPr>
              <a:t>Modèle de lettre de remerciements</a:t>
            </a: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Noms et prénoms</a:t>
            </a:r>
            <a:endParaRPr lang="fr-FR" altLang="fr-FR"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Adresse</a:t>
            </a:r>
            <a:endParaRPr lang="fr-FR" altLang="fr-FR" dirty="0">
              <a:latin typeface="Verdana" panose="020B0604030504040204" pitchFamily="34" charset="0"/>
              <a:ea typeface="Verdana" panose="020B0604030504040204" pitchFamily="34" charset="0"/>
            </a:endParaRPr>
          </a:p>
          <a:p>
            <a:pPr algn="r"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				A l’attention de Madame, Monsieur + NOM</a:t>
            </a:r>
            <a:endParaRPr lang="fr-FR" altLang="fr-FR" dirty="0">
              <a:latin typeface="Verdana" panose="020B0604030504040204" pitchFamily="34" charset="0"/>
              <a:ea typeface="Verdana" panose="020B0604030504040204" pitchFamily="34" charset="0"/>
            </a:endParaRPr>
          </a:p>
          <a:p>
            <a:pPr algn="r"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				Entreprise, organisme public, institution</a:t>
            </a:r>
            <a:endParaRPr lang="fr-FR" altLang="fr-FR" dirty="0">
              <a:latin typeface="Verdana" panose="020B0604030504040204" pitchFamily="34" charset="0"/>
              <a:ea typeface="Verdana" panose="020B0604030504040204" pitchFamily="34" charset="0"/>
            </a:endParaRPr>
          </a:p>
          <a:p>
            <a:pPr algn="r"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Adresse</a:t>
            </a:r>
            <a:endParaRPr lang="fr-FR" altLang="fr-FR" dirty="0">
              <a:latin typeface="Verdana" panose="020B0604030504040204" pitchFamily="34" charset="0"/>
              <a:ea typeface="Verdana" panose="020B0604030504040204" pitchFamily="34" charset="0"/>
            </a:endParaRPr>
          </a:p>
          <a:p>
            <a:pPr algn="justLow" eaLnBrk="0" hangingPunct="0"/>
            <a:r>
              <a:rPr lang="fr-FR" altLang="fr-FR" b="1" dirty="0">
                <a:solidFill>
                  <a:srgbClr val="0F1821"/>
                </a:solidFill>
                <a:latin typeface="Verdana" panose="020B0604030504040204" pitchFamily="34" charset="0"/>
                <a:ea typeface="Verdana" panose="020B0604030504040204" pitchFamily="34" charset="0"/>
                <a:cs typeface="Calibri" panose="020F0502020204030204" pitchFamily="34" charset="0"/>
              </a:rPr>
              <a:t>Objet </a:t>
            </a:r>
            <a:r>
              <a:rPr lang="fr-FR" altLang="fr-FR" dirty="0">
                <a:solidFill>
                  <a:srgbClr val="0F1821"/>
                </a:solidFill>
                <a:latin typeface="Verdana" panose="020B0604030504040204" pitchFamily="34" charset="0"/>
                <a:ea typeface="Verdana" panose="020B0604030504040204" pitchFamily="34" charset="0"/>
                <a:cs typeface="Calibri" panose="020F0502020204030204" pitchFamily="34" charset="0"/>
              </a:rPr>
              <a:t>: Remerciements.</a:t>
            </a:r>
            <a:endParaRPr lang="fr-FR" altLang="fr-FR" dirty="0">
              <a:latin typeface="Verdana" panose="020B0604030504040204" pitchFamily="34" charset="0"/>
              <a:ea typeface="Verdana" panose="020B0604030504040204" pitchFamily="34" charset="0"/>
            </a:endParaRPr>
          </a:p>
          <a:p>
            <a:pPr algn="justLow" eaLnBrk="0" hangingPunct="0"/>
            <a:r>
              <a:rPr lang="fr-FR" altLang="fr-FR" dirty="0">
                <a:solidFill>
                  <a:srgbClr val="0F1821"/>
                </a:solidFill>
                <a:latin typeface="Verdana" panose="020B0604030504040204" pitchFamily="34" charset="0"/>
                <a:ea typeface="Verdana" panose="020B0604030504040204" pitchFamily="34" charset="0"/>
                <a:cs typeface="Calibri" panose="020F0502020204030204" pitchFamily="34" charset="0"/>
              </a:rPr>
              <a:t>Madame, Monsieur,</a:t>
            </a:r>
            <a:endParaRPr lang="fr-FR" altLang="fr-FR" dirty="0">
              <a:latin typeface="Verdana" panose="020B0604030504040204" pitchFamily="34" charset="0"/>
              <a:ea typeface="Verdana" panose="020B0604030504040204" pitchFamily="34" charset="0"/>
            </a:endParaRPr>
          </a:p>
          <a:p>
            <a:pPr algn="justLow" eaLnBrk="0" hangingPunct="0"/>
            <a:r>
              <a:rPr lang="fr-FR" altLang="fr-FR" dirty="0">
                <a:solidFill>
                  <a:srgbClr val="444444"/>
                </a:solidFill>
                <a:latin typeface="Verdana" panose="020B0604030504040204" pitchFamily="34" charset="0"/>
                <a:ea typeface="Verdana" panose="020B0604030504040204" pitchFamily="34" charset="0"/>
              </a:rPr>
              <a:t>Nous tenons par la présente à vous remercier pour l’entretien que vous nous avez accordé dans le cadre de nos études. </a:t>
            </a:r>
            <a:endParaRPr lang="fr-FR" altLang="fr-FR" dirty="0">
              <a:latin typeface="Verdana" panose="020B0604030504040204" pitchFamily="34" charset="0"/>
              <a:ea typeface="Verdana" panose="020B0604030504040204" pitchFamily="34" charset="0"/>
            </a:endParaRPr>
          </a:p>
          <a:p>
            <a:pPr algn="justLow" eaLnBrk="0" hangingPunct="0"/>
            <a:r>
              <a:rPr lang="fr-FR" altLang="fr-FR" dirty="0">
                <a:solidFill>
                  <a:srgbClr val="444444"/>
                </a:solidFill>
                <a:latin typeface="Verdana" panose="020B0604030504040204" pitchFamily="34" charset="0"/>
                <a:ea typeface="Verdana" panose="020B0604030504040204" pitchFamily="34" charset="0"/>
              </a:rPr>
              <a:t>Sans cet entretien, nous sommes persuadés que notre projet professionnel n’aura jamais été finalisé. Grace à vous, nous avons pu approfondir le métier que nous comptons désormais exercer à l’issue de nos études. En effet, votre pédagogie et votre patience lors de l’entretien, nous ont permis de mieux percevoir ce métier et son environnement de travail.   </a:t>
            </a:r>
            <a:endParaRPr lang="fr-FR" altLang="fr-FR" dirty="0">
              <a:latin typeface="Verdana" panose="020B0604030504040204" pitchFamily="34" charset="0"/>
              <a:ea typeface="Verdana" panose="020B0604030504040204" pitchFamily="34" charset="0"/>
            </a:endParaRPr>
          </a:p>
          <a:p>
            <a:pPr algn="justLow" eaLnBrk="0" hangingPunct="0"/>
            <a:r>
              <a:rPr lang="fr-FR" altLang="fr-FR" dirty="0">
                <a:solidFill>
                  <a:srgbClr val="444444"/>
                </a:solidFill>
                <a:latin typeface="Verdana" panose="020B0604030504040204" pitchFamily="34" charset="0"/>
                <a:ea typeface="Verdana" panose="020B0604030504040204" pitchFamily="34" charset="0"/>
              </a:rPr>
              <a:t>Pour tout ceci, nous vous sommes infiniment reconnaissant(e)(s).</a:t>
            </a:r>
            <a:endParaRPr lang="fr-FR" altLang="fr-FR" dirty="0">
              <a:latin typeface="Verdana" panose="020B0604030504040204" pitchFamily="34" charset="0"/>
              <a:ea typeface="Verdana" panose="020B0604030504040204" pitchFamily="34" charset="0"/>
            </a:endParaRPr>
          </a:p>
          <a:p>
            <a:pPr algn="justLow" eaLnBrk="0" hangingPunct="0"/>
            <a:r>
              <a:rPr lang="fr-FR" altLang="fr-FR" dirty="0">
                <a:solidFill>
                  <a:srgbClr val="444444"/>
                </a:solidFill>
                <a:latin typeface="Verdana" panose="020B0604030504040204" pitchFamily="34" charset="0"/>
                <a:ea typeface="Verdana" panose="020B0604030504040204" pitchFamily="34" charset="0"/>
              </a:rPr>
              <a:t>Nous vous prions d’agréer, Madame / Monsieur (NOM), l’expression de nos salutations les meilleures.</a:t>
            </a:r>
            <a:endParaRPr lang="fr-FR" altLang="fr-FR" dirty="0">
              <a:latin typeface="Verdana" panose="020B0604030504040204" pitchFamily="34" charset="0"/>
              <a:ea typeface="Verdana" panose="020B0604030504040204" pitchFamily="34" charset="0"/>
            </a:endParaRPr>
          </a:p>
          <a:p>
            <a:pPr algn="r" eaLnBrk="0" hangingPunct="0"/>
            <a:r>
              <a:rPr lang="fr-FR" altLang="fr-FR" sz="1400" b="1" dirty="0">
                <a:solidFill>
                  <a:srgbClr val="0F1821"/>
                </a:solidFill>
                <a:latin typeface="Verdana" panose="020B0604030504040204" pitchFamily="34" charset="0"/>
                <a:ea typeface="Verdana" panose="020B0604030504040204" pitchFamily="34" charset="0"/>
              </a:rPr>
              <a:t>Le ___________________</a:t>
            </a:r>
            <a:endParaRPr lang="fr-FR" altLang="fr-FR" dirty="0">
              <a:latin typeface="Verdana" panose="020B0604030504040204" pitchFamily="34" charset="0"/>
              <a:ea typeface="Verdana" panose="020B0604030504040204" pitchFamily="34" charset="0"/>
            </a:endParaRPr>
          </a:p>
          <a:p>
            <a:pPr algn="r" eaLnBrk="0" hangingPunct="0"/>
            <a:r>
              <a:rPr lang="fr-FR" altLang="fr-FR" sz="1400" b="1" dirty="0">
                <a:solidFill>
                  <a:srgbClr val="0F1821"/>
                </a:solidFill>
                <a:latin typeface="Verdana" panose="020B0604030504040204" pitchFamily="34" charset="0"/>
                <a:ea typeface="Verdana" panose="020B0604030504040204" pitchFamily="34" charset="0"/>
              </a:rPr>
              <a:t> </a:t>
            </a:r>
            <a:br>
              <a:rPr lang="fr-FR" altLang="fr-FR" sz="1400" b="1" dirty="0">
                <a:solidFill>
                  <a:srgbClr val="0F1821"/>
                </a:solidFill>
                <a:latin typeface="Verdana" panose="020B0604030504040204" pitchFamily="34" charset="0"/>
                <a:ea typeface="Verdana" panose="020B0604030504040204" pitchFamily="34" charset="0"/>
              </a:rPr>
            </a:br>
            <a:r>
              <a:rPr lang="fr-FR" altLang="fr-FR" sz="1400" b="1" dirty="0">
                <a:solidFill>
                  <a:srgbClr val="0F1821"/>
                </a:solidFill>
                <a:latin typeface="Verdana" panose="020B0604030504040204" pitchFamily="34" charset="0"/>
                <a:ea typeface="Verdana" panose="020B0604030504040204" pitchFamily="34" charset="0"/>
              </a:rPr>
              <a:t>Nom + Prénom</a:t>
            </a:r>
            <a:endParaRPr lang="fr-FR" altLang="fr-FR" dirty="0">
              <a:latin typeface="Verdana" panose="020B0604030504040204" pitchFamily="34" charset="0"/>
              <a:ea typeface="Verdana" panose="020B0604030504040204" pitchFamily="34" charset="0"/>
            </a:endParaRPr>
          </a:p>
          <a:p>
            <a:pPr algn="r" eaLnBrk="0" hangingPunct="0"/>
            <a:r>
              <a:rPr lang="fr-FR" altLang="fr-FR" sz="1400" b="1" dirty="0">
                <a:solidFill>
                  <a:srgbClr val="0F1821"/>
                </a:solidFill>
                <a:latin typeface="Verdana" panose="020B0604030504040204" pitchFamily="34" charset="0"/>
                <a:ea typeface="Verdana" panose="020B0604030504040204" pitchFamily="34" charset="0"/>
              </a:rPr>
              <a:t>Signature</a:t>
            </a:r>
            <a:endParaRPr lang="fr-FR" alt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87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351C269-1555-4001-BAB9-AC42B7AF0CA5}"/>
              </a:ext>
            </a:extLst>
          </p:cNvPr>
          <p:cNvSpPr/>
          <p:nvPr/>
        </p:nvSpPr>
        <p:spPr>
          <a:xfrm>
            <a:off x="159026" y="731032"/>
            <a:ext cx="12032974" cy="5470024"/>
          </a:xfrm>
          <a:prstGeom prst="rect">
            <a:avLst/>
          </a:prstGeom>
        </p:spPr>
        <p:txBody>
          <a:bodyPr wrap="square">
            <a:spAutoFit/>
          </a:bodyPr>
          <a:lstStyle/>
          <a:p>
            <a:pPr>
              <a:lnSpc>
                <a:spcPct val="150000"/>
              </a:lnSpc>
            </a:pPr>
            <a:r>
              <a:rPr lang="fr-FR" sz="24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Quelques règles à respecter…</a:t>
            </a:r>
            <a:endParaRPr lang="fr-FR" sz="2400" b="1"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20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Le CV doit être rédigé sur une page. Pensez à l’envoyer en PDF</a:t>
            </a:r>
          </a:p>
          <a:p>
            <a:pPr marL="342900" indent="-342900" algn="just">
              <a:lnSpc>
                <a:spcPct val="20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Commencez son CV par hiérarchisez vos informations</a:t>
            </a:r>
          </a:p>
          <a:p>
            <a:pPr algn="just">
              <a:lnSpc>
                <a:spcPct val="200000"/>
              </a:lnSpc>
            </a:pPr>
            <a:r>
              <a:rPr lang="fr-FR" sz="2000" b="1" dirty="0">
                <a:latin typeface="Verdana" panose="020B0604030504040204" pitchFamily="34" charset="0"/>
                <a:ea typeface="Verdana" panose="020B0604030504040204" pitchFamily="34" charset="0"/>
                <a:cs typeface="Verdana" panose="020B0604030504040204" pitchFamily="34" charset="0"/>
              </a:rPr>
              <a:t>    - </a:t>
            </a:r>
            <a:r>
              <a:rPr lang="fr-FR" sz="2000" dirty="0">
                <a:latin typeface="Verdana" panose="020B0604030504040204" pitchFamily="34" charset="0"/>
                <a:ea typeface="Verdana" panose="020B0604030504040204" pitchFamily="34" charset="0"/>
                <a:cs typeface="Verdana" panose="020B0604030504040204" pitchFamily="34" charset="0"/>
              </a:rPr>
              <a:t>Commencez par indiquer vos coordonnées (nom, prénom, adresse, email…)</a:t>
            </a:r>
          </a:p>
          <a:p>
            <a:pPr algn="just">
              <a:lnSpc>
                <a:spcPct val="200000"/>
              </a:lnSpc>
            </a:pPr>
            <a:r>
              <a:rPr lang="fr-FR" sz="2000" dirty="0">
                <a:latin typeface="Verdana" panose="020B0604030504040204" pitchFamily="34" charset="0"/>
                <a:ea typeface="Verdana" panose="020B0604030504040204" pitchFamily="34" charset="0"/>
                <a:cs typeface="Verdana" panose="020B0604030504040204" pitchFamily="34" charset="0"/>
              </a:rPr>
              <a:t>    -  Ensuite, donnez un titre à votre CV, de préférence le poste que vous recherchez.</a:t>
            </a:r>
          </a:p>
          <a:p>
            <a:pPr marL="285750" indent="-285750" algn="just">
              <a:lnSpc>
                <a:spcPct val="20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Soigner la présentation visuelle du CV </a:t>
            </a:r>
            <a:r>
              <a:rPr lang="fr-FR" sz="2000" dirty="0">
                <a:latin typeface="Verdana" panose="020B0604030504040204" pitchFamily="34" charset="0"/>
                <a:ea typeface="Verdana" panose="020B0604030504040204" pitchFamily="34" charset="0"/>
                <a:cs typeface="Verdana" panose="020B0604030504040204" pitchFamily="34" charset="0"/>
              </a:rPr>
              <a:t>(Graphisme, couleurs, mises en gras )</a:t>
            </a:r>
          </a:p>
          <a:p>
            <a:pPr marL="285750" indent="-285750" algn="just">
              <a:lnSpc>
                <a:spcPct val="20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Soigner l’orthographe.  </a:t>
            </a:r>
            <a:r>
              <a:rPr lang="fr-FR" sz="2000" dirty="0">
                <a:latin typeface="Verdana" panose="020B0604030504040204" pitchFamily="34" charset="0"/>
                <a:ea typeface="Verdana" panose="020B0604030504040204" pitchFamily="34" charset="0"/>
                <a:cs typeface="Verdana" panose="020B0604030504040204" pitchFamily="34" charset="0"/>
              </a:rPr>
              <a:t>Evitez également de recourir aux abréviations</a:t>
            </a:r>
            <a:r>
              <a:rPr lang="fr-FR" sz="2000" dirty="0">
                <a:latin typeface="Verdana" panose="020B0604030504040204" pitchFamily="34" charset="0"/>
                <a:ea typeface="Verdana" panose="020B0604030504040204" pitchFamily="34" charset="0"/>
              </a:rPr>
              <a:t>. </a:t>
            </a:r>
            <a:r>
              <a:rPr lang="fr-FR" sz="2000" b="1" dirty="0">
                <a:latin typeface="Verdana" panose="020B0604030504040204" pitchFamily="34" charset="0"/>
                <a:ea typeface="Verdana" panose="020B0604030504040204" pitchFamily="34" charset="0"/>
                <a:cs typeface="Verdana" panose="020B0604030504040204" pitchFamily="34" charset="0"/>
              </a:rPr>
              <a:t>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20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Être synthétique </a:t>
            </a:r>
            <a:r>
              <a:rPr lang="fr-FR" sz="2000" dirty="0">
                <a:latin typeface="Verdana" panose="020B0604030504040204" pitchFamily="34" charset="0"/>
                <a:ea typeface="Verdana" panose="020B0604030504040204" pitchFamily="34" charset="0"/>
                <a:cs typeface="Verdana" panose="020B0604030504040204" pitchFamily="34" charset="0"/>
              </a:rPr>
              <a:t>(Listez les détails de vos expériences et formations sans faire de longues phrases structurées)</a:t>
            </a: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280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D4330DA2-9A77-402D-AFC5-BAB0AE8E9A9B}"/>
              </a:ext>
            </a:extLst>
          </p:cNvPr>
          <p:cNvSpPr/>
          <p:nvPr/>
        </p:nvSpPr>
        <p:spPr>
          <a:xfrm>
            <a:off x="159026" y="731032"/>
            <a:ext cx="11873948" cy="6216382"/>
          </a:xfrm>
          <a:prstGeom prst="rect">
            <a:avLst/>
          </a:prstGeom>
        </p:spPr>
        <p:txBody>
          <a:bodyPr wrap="square">
            <a:spAutoFit/>
          </a:bodyPr>
          <a:lstStyle/>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Rédiger la partie expériences professionnelles de son CV</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Commencez toujours par vos dernières expériences.</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Valorisez celles qui sont significatives pour le poste visé.</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Indiquez comment vous avez personnellement contribué au bon déroulement de vos missions  et mettez en avant les détails qui peuvent vous différencier des autres</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n’avez pas beaucoup d’expériences ? Mettez en avant les activités au  cours desquelles vous avez développé des compétences professionnelles</a:t>
            </a:r>
            <a:r>
              <a:rPr lang="fr-FR" sz="2400" b="1" dirty="0">
                <a:latin typeface="Verdana" panose="020B0604030504040204" pitchFamily="34" charset="0"/>
                <a:ea typeface="Verdana" panose="020B0604030504040204" pitchFamily="34" charset="0"/>
                <a:cs typeface="Verdana" panose="020B0604030504040204" pitchFamily="34" charset="0"/>
              </a:rPr>
              <a:t> </a:t>
            </a:r>
          </a:p>
          <a:p>
            <a:pPr algn="just">
              <a:lnSpc>
                <a:spcPct val="150000"/>
              </a:lnSpc>
            </a:pPr>
            <a:r>
              <a:rPr lang="fr-FR" sz="2400" dirty="0">
                <a:latin typeface="Verdana" panose="020B0604030504040204" pitchFamily="34" charset="0"/>
                <a:ea typeface="Verdana" panose="020B0604030504040204" pitchFamily="34" charset="0"/>
                <a:cs typeface="Verdana" panose="020B0604030504040204" pitchFamily="34" charset="0"/>
              </a:rPr>
              <a:t>-</a:t>
            </a:r>
            <a:r>
              <a:rPr lang="fr-FR" sz="2400" b="1" dirty="0">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Utilisez des intitulés précis pour décrire vos missions</a:t>
            </a: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Employez des verbes d’action</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Compétences mettre dans un CV </a:t>
            </a:r>
          </a:p>
          <a:p>
            <a:pPr marL="285750"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Soyez honnête.</a:t>
            </a:r>
          </a:p>
          <a:p>
            <a:pPr marL="342900" indent="-34290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Oubliez les compétences fourre-tout comme « capacité de travail importante » et « je suis autonome ».</a:t>
            </a:r>
            <a:endParaRPr lang="fr-FR"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36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A2C034F5-D48A-4C6D-80F9-33E70313AD15}"/>
              </a:ext>
            </a:extLst>
          </p:cNvPr>
          <p:cNvSpPr/>
          <p:nvPr/>
        </p:nvSpPr>
        <p:spPr>
          <a:xfrm>
            <a:off x="119271" y="844573"/>
            <a:ext cx="11913704" cy="5108386"/>
          </a:xfrm>
          <a:prstGeom prst="rect">
            <a:avLst/>
          </a:prstGeom>
        </p:spPr>
        <p:txBody>
          <a:bodyPr wrap="square">
            <a:spAutoFit/>
          </a:bodyPr>
          <a:lstStyle/>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Précisez les langues que vous parlez avec le niveau dans chaque langue.</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 vous avez passé des tests de langue, indiquez votre score.</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Tous vos séjours à l’étranger sont un plus.</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Si vous maîtrisé des outils informatiques, il faut les renseigner dans les détails.</a:t>
            </a:r>
          </a:p>
          <a:p>
            <a:pPr marL="342900" indent="-34290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pouvez aussi ajouter les réseaux sociaux.</a:t>
            </a:r>
          </a:p>
          <a:p>
            <a:pPr marL="342900" indent="-34290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Dissimuler ses faiblesses mais ne pas les cacher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pouvez  atténuer  certaines  petites  lacunes  (échec  à  un  examen,   année  sabbatique…) en développant davantage les éléments constituant  vos atouts. </a:t>
            </a:r>
          </a:p>
          <a:p>
            <a:pPr marL="342900" indent="-34290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Privilégier la qualité à la quantité </a:t>
            </a:r>
          </a:p>
          <a:p>
            <a:pPr marL="285750" indent="-28575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Mettre une photo n’est pas obligatoire, mais si vous décidez  d’en mettre une, il faut qu’elle reste sobre et professionnelle</a:t>
            </a:r>
            <a:r>
              <a:rPr lang="fr-FR" b="1"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12691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6DB1CCD4-9F12-44B7-B7E3-1BC147EC5C4E}"/>
              </a:ext>
            </a:extLst>
          </p:cNvPr>
          <p:cNvSpPr/>
          <p:nvPr/>
        </p:nvSpPr>
        <p:spPr>
          <a:xfrm>
            <a:off x="119271" y="731032"/>
            <a:ext cx="4500026" cy="461665"/>
          </a:xfrm>
          <a:prstGeom prst="rect">
            <a:avLst/>
          </a:prstGeom>
        </p:spPr>
        <p:txBody>
          <a:bodyPr wrap="square">
            <a:spAutoFit/>
          </a:bodyPr>
          <a:lstStyle/>
          <a:p>
            <a:r>
              <a:rPr lang="fr-FR" sz="2400" b="1" dirty="0">
                <a:solidFill>
                  <a:schemeClr val="accent2"/>
                </a:solidFill>
                <a:latin typeface="Verdana" panose="020B0604030504040204" pitchFamily="34" charset="0"/>
                <a:ea typeface="Verdana" panose="020B0604030504040204" pitchFamily="34" charset="0"/>
                <a:cs typeface="Verdana" panose="020B0604030504040204" pitchFamily="34" charset="0"/>
              </a:rPr>
              <a:t>Les erreurs à éviter </a:t>
            </a:r>
            <a:r>
              <a:rPr lang="fr-FR" sz="2000" b="1" dirty="0">
                <a:solidFill>
                  <a:schemeClr val="accent2"/>
                </a:solidFill>
                <a:latin typeface="Verdana" panose="020B0604030504040204" pitchFamily="34" charset="0"/>
                <a:ea typeface="Verdana" panose="020B0604030504040204" pitchFamily="34" charset="0"/>
                <a:cs typeface="Verdana" panose="020B0604030504040204" pitchFamily="34" charset="0"/>
              </a:rPr>
              <a:t>!</a:t>
            </a:r>
          </a:p>
        </p:txBody>
      </p:sp>
      <p:sp>
        <p:nvSpPr>
          <p:cNvPr id="2" name="Rectangle 1">
            <a:extLst>
              <a:ext uri="{FF2B5EF4-FFF2-40B4-BE49-F238E27FC236}">
                <a16:creationId xmlns:a16="http://schemas.microsoft.com/office/drawing/2014/main" id="{43F19852-6A43-4275-AC50-3C6A5529356A}"/>
              </a:ext>
            </a:extLst>
          </p:cNvPr>
          <p:cNvSpPr/>
          <p:nvPr/>
        </p:nvSpPr>
        <p:spPr>
          <a:xfrm>
            <a:off x="119270" y="1287949"/>
            <a:ext cx="11873948" cy="5570051"/>
          </a:xfrm>
          <a:prstGeom prst="rect">
            <a:avLst/>
          </a:prstGeom>
        </p:spPr>
        <p:txBody>
          <a:bodyPr wrap="square">
            <a:spAutoFit/>
          </a:bodyPr>
          <a:lstStyle/>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Faire un CV standard, c’est-à-dire trop simple, sans personnalisation</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Donner un mauvais titre</a:t>
            </a:r>
            <a:endParaRPr lang="fr-FR" sz="2800" b="1" i="1"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Se répéter</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Donner un mauvais titre,</a:t>
            </a:r>
          </a:p>
          <a:p>
            <a:pPr marL="342900" indent="-34290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Utiliser des termes trop techniques </a:t>
            </a:r>
            <a:r>
              <a:rPr lang="fr-FR" sz="2000" dirty="0">
                <a:latin typeface="Verdana" panose="020B0604030504040204" pitchFamily="34" charset="0"/>
                <a:ea typeface="Verdana" panose="020B0604030504040204" pitchFamily="34" charset="0"/>
                <a:cs typeface="Verdana" panose="020B0604030504040204" pitchFamily="34" charset="0"/>
              </a:rPr>
              <a:t>(acronymes spécifiques à  votre métier dont 4 personnes connaissent le sens),</a:t>
            </a:r>
          </a:p>
          <a:p>
            <a:pPr marL="285750" indent="-28575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Écrire au recto et au verso du papier,</a:t>
            </a:r>
          </a:p>
          <a:p>
            <a:pPr marL="285750" indent="-28575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Utiliser un papier de mauvaise qualité,</a:t>
            </a:r>
          </a:p>
          <a:p>
            <a:pPr marL="285750" indent="-285750">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Placer une photo de mauvaise qualité ou loufoque,</a:t>
            </a:r>
          </a:p>
          <a:p>
            <a:pPr marL="342900" indent="-342900">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Se répéter</a:t>
            </a:r>
          </a:p>
          <a:p>
            <a:pPr marL="342900" indent="-342900">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Utiliser un jargon inadapté ou des abréviations.</a:t>
            </a:r>
          </a:p>
          <a:p>
            <a:pPr marL="342900" indent="-342900">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Proposer un modèle de CV impersonnel</a:t>
            </a:r>
          </a:p>
        </p:txBody>
      </p:sp>
    </p:spTree>
    <p:extLst>
      <p:ext uri="{BB962C8B-B14F-4D97-AF65-F5344CB8AC3E}">
        <p14:creationId xmlns:p14="http://schemas.microsoft.com/office/powerpoint/2010/main" val="22718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1000"/>
                                        <p:tgtEl>
                                          <p:spTgt spid="2">
                                            <p:txEl>
                                              <p:pRg st="8" end="8"/>
                                            </p:txEl>
                                          </p:spTgt>
                                        </p:tgtEl>
                                      </p:cBhvr>
                                    </p:animEffect>
                                    <p:anim calcmode="lin" valueType="num">
                                      <p:cBhvr>
                                        <p:cTn id="7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Effect transition="in" filter="fade">
                                      <p:cBhvr>
                                        <p:cTn id="77" dur="1000"/>
                                        <p:tgtEl>
                                          <p:spTgt spid="2">
                                            <p:txEl>
                                              <p:pRg st="9" end="9"/>
                                            </p:txEl>
                                          </p:spTgt>
                                        </p:tgtEl>
                                      </p:cBhvr>
                                    </p:animEffect>
                                    <p:anim calcmode="lin" valueType="num">
                                      <p:cBhvr>
                                        <p:cTn id="7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0" end="10"/>
                                            </p:txEl>
                                          </p:spTgt>
                                        </p:tgtEl>
                                        <p:attrNameLst>
                                          <p:attrName>style.visibility</p:attrName>
                                        </p:attrNameLst>
                                      </p:cBhvr>
                                      <p:to>
                                        <p:strVal val="visible"/>
                                      </p:to>
                                    </p:set>
                                    <p:animEffect transition="in" filter="fade">
                                      <p:cBhvr>
                                        <p:cTn id="84" dur="1000"/>
                                        <p:tgtEl>
                                          <p:spTgt spid="2">
                                            <p:txEl>
                                              <p:pRg st="10" end="10"/>
                                            </p:txEl>
                                          </p:spTgt>
                                        </p:tgtEl>
                                      </p:cBhvr>
                                    </p:animEffect>
                                    <p:anim calcmode="lin" valueType="num">
                                      <p:cBhvr>
                                        <p:cTn id="8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51333CE4-E859-414D-8397-6937B720B674}"/>
              </a:ext>
            </a:extLst>
          </p:cNvPr>
          <p:cNvSpPr/>
          <p:nvPr/>
        </p:nvSpPr>
        <p:spPr>
          <a:xfrm>
            <a:off x="159026" y="874807"/>
            <a:ext cx="11873948" cy="510838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Faire une présentation non aérée qui ne facilite pas la lecture.</a:t>
            </a:r>
          </a:p>
          <a:p>
            <a:pPr marL="342900" indent="-34290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Manquer de précision dans les dates, les compétence linguistiques et autres,</a:t>
            </a:r>
          </a:p>
          <a:p>
            <a:pPr marL="342900" indent="-34290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Faire des fautes d’orthographe,</a:t>
            </a:r>
          </a:p>
          <a:p>
            <a:pPr marL="342900" indent="-342900" algn="just">
              <a:lnSpc>
                <a:spcPct val="150000"/>
              </a:lnSpc>
              <a:buFont typeface="Arial" panose="020B0604020202020204" pitchFamily="34" charset="0"/>
              <a:buChar char="•"/>
            </a:pPr>
            <a:r>
              <a:rPr lang="fr-FR" sz="2000" b="1" dirty="0">
                <a:latin typeface="Verdana" panose="020B0604030504040204" pitchFamily="34" charset="0"/>
                <a:ea typeface="Verdana" panose="020B0604030504040204" pitchFamily="34" charset="0"/>
                <a:cs typeface="Verdana" panose="020B0604030504040204" pitchFamily="34" charset="0"/>
              </a:rPr>
              <a:t>Laisser des trous dans son CV, c’est-à-dire des années sans aucune  activité professionnelle.</a:t>
            </a:r>
          </a:p>
          <a:p>
            <a:pPr marL="342900" indent="-342900" algn="just">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Mentir sur certaines données </a:t>
            </a:r>
          </a:p>
          <a:p>
            <a:pPr marL="342900" indent="-342900" algn="just">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Rédiger un CV à rallonge </a:t>
            </a:r>
          </a:p>
          <a:p>
            <a:pPr marL="342900" indent="-342900" algn="just">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Adopter une présentation tape à l'œil </a:t>
            </a:r>
          </a:p>
          <a:p>
            <a:pPr marL="342900" indent="-342900" algn="just">
              <a:lnSpc>
                <a:spcPct val="150000"/>
              </a:lnSpc>
              <a:buFont typeface="Arial" panose="020B0604020202020204" pitchFamily="34" charset="0"/>
              <a:buChar char="•"/>
            </a:pPr>
            <a:r>
              <a:rPr lang="fr-FR" sz="2000" b="1" i="1" dirty="0">
                <a:latin typeface="Verdana" panose="020B0604030504040204" pitchFamily="34" charset="0"/>
                <a:ea typeface="Verdana" panose="020B0604030504040204" pitchFamily="34" charset="0"/>
                <a:cs typeface="Verdana" panose="020B0604030504040204" pitchFamily="34" charset="0"/>
              </a:rPr>
              <a:t>Envoyer seulement son CV </a:t>
            </a:r>
          </a:p>
          <a:p>
            <a:pPr algn="just">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Vous ne pouvez pas vous contentez d'envoyer uniquement votre CV. Il faut toujours joindre une lettre de motivation </a:t>
            </a:r>
            <a:r>
              <a:rPr lang="fr-FR"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5468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CCCFC3B0-6EDE-4021-8F7B-7025CE05DDA1}"/>
              </a:ext>
            </a:extLst>
          </p:cNvPr>
          <p:cNvSpPr/>
          <p:nvPr/>
        </p:nvSpPr>
        <p:spPr>
          <a:xfrm>
            <a:off x="119270" y="731032"/>
            <a:ext cx="7416647" cy="461665"/>
          </a:xfrm>
          <a:prstGeom prst="rect">
            <a:avLst/>
          </a:prstGeom>
        </p:spPr>
        <p:txBody>
          <a:bodyPr wrap="square">
            <a:spAutoFit/>
          </a:bodyPr>
          <a:lstStyle/>
          <a:p>
            <a:r>
              <a:rPr lang="fr-FR" sz="24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Les différentes rubriques d’un bon CV</a:t>
            </a:r>
            <a:endParaRPr lang="fr-FR" sz="24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3DC42FB5-5722-4BAA-A82D-FA974002DCAE}"/>
              </a:ext>
            </a:extLst>
          </p:cNvPr>
          <p:cNvSpPr/>
          <p:nvPr/>
        </p:nvSpPr>
        <p:spPr>
          <a:xfrm>
            <a:off x="119270" y="1131142"/>
            <a:ext cx="11873948" cy="5543184"/>
          </a:xfrm>
          <a:prstGeom prst="rect">
            <a:avLst/>
          </a:prstGeom>
        </p:spPr>
        <p:txBody>
          <a:bodyPr wrap="square">
            <a:spAutoFit/>
          </a:bodyPr>
          <a:lstStyle/>
          <a:p>
            <a:pPr marL="285750" indent="-285750">
              <a:lnSpc>
                <a:spcPct val="150000"/>
              </a:lnSpc>
              <a:buFont typeface="Arial" panose="020B0604020202020204" pitchFamily="34" charset="0"/>
              <a:buChar char="•"/>
            </a:pPr>
            <a:r>
              <a:rPr lang="fr-FR" sz="2400" b="1" dirty="0">
                <a:latin typeface="Verdana" panose="020B0604030504040204" pitchFamily="34" charset="0"/>
                <a:ea typeface="Verdana" panose="020B0604030504040204" pitchFamily="34" charset="0"/>
                <a:cs typeface="Verdana" panose="020B0604030504040204" pitchFamily="34" charset="0"/>
              </a:rPr>
              <a:t>L’amorce</a:t>
            </a:r>
            <a:r>
              <a:rPr lang="fr-FR" sz="2000" b="1" dirty="0">
                <a:latin typeface="Verdana" panose="020B0604030504040204" pitchFamily="34" charset="0"/>
                <a:ea typeface="Verdana" panose="020B0604030504040204" pitchFamily="34" charset="0"/>
                <a:cs typeface="Verdana" panose="020B0604030504040204" pitchFamily="34" charset="0"/>
              </a:rPr>
              <a:t>. </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L'amorce est la partie de votre CV dans laquelle vous mentionnez votre identité, </a:t>
            </a:r>
          </a:p>
          <a:p>
            <a:pPr marL="742950" lvl="1"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Déclinez votre état civil : nom et prénom, adresse, numéro de téléphone, e-mail, âge ou date de naissance. </a:t>
            </a:r>
          </a:p>
          <a:p>
            <a:pPr marL="742950" lvl="1"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pouvez  également  préciser  :  statut  marital,  permis  de  conduire…  ces  informations  ne  sont cependant pas obligatoires.</a:t>
            </a:r>
          </a:p>
          <a:p>
            <a:pPr marL="742950" lvl="1"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Vous pouvez également y faire figurer une photo d'identité.</a:t>
            </a:r>
          </a:p>
          <a:p>
            <a:endParaRPr lang="fr-FR" dirty="0"/>
          </a:p>
          <a:p>
            <a:pPr marL="342900" indent="-342900">
              <a:lnSpc>
                <a:spcPct val="150000"/>
              </a:lnSpc>
              <a:buFont typeface="Arial" panose="020B0604020202020204" pitchFamily="34" charset="0"/>
              <a:buChar char="•"/>
            </a:pPr>
            <a:r>
              <a:rPr lang="fr-FR" sz="2400" b="1" dirty="0">
                <a:latin typeface="Verdana" panose="020B0604030504040204" pitchFamily="34" charset="0"/>
                <a:ea typeface="Verdana" panose="020B0604030504040204" pitchFamily="34" charset="0"/>
                <a:cs typeface="Verdana" panose="020B0604030504040204" pitchFamily="34" charset="0"/>
              </a:rPr>
              <a:t>La formation </a:t>
            </a:r>
            <a:endParaRPr lang="fr-FR" sz="2800" b="1" dirty="0">
              <a:latin typeface="Verdana" panose="020B0604030504040204" pitchFamily="34" charset="0"/>
              <a:ea typeface="Verdana" panose="020B0604030504040204" pitchFamily="34" charset="0"/>
              <a:cs typeface="Verdana" panose="020B0604030504040204" pitchFamily="34" charset="0"/>
            </a:endParaRPr>
          </a:p>
          <a:p>
            <a:pPr marL="742950" lvl="1"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Procédez de manière antichronologique en indiquant vos diplômes du plus récent au plus ancien</a:t>
            </a:r>
            <a:r>
              <a:rPr lang="fr-FR" dirty="0">
                <a:latin typeface="Verdana" panose="020B0604030504040204" pitchFamily="34" charset="0"/>
                <a:ea typeface="Verdana" panose="020B0604030504040204" pitchFamily="34" charset="0"/>
                <a:cs typeface="Verdana" panose="020B0604030504040204" pitchFamily="34" charset="0"/>
              </a:rPr>
              <a:t>.</a:t>
            </a:r>
          </a:p>
          <a:p>
            <a:pPr>
              <a:lnSpc>
                <a:spcPct val="150000"/>
              </a:lnSpc>
            </a:pPr>
            <a:endParaRPr lang="fr-FR" dirty="0"/>
          </a:p>
        </p:txBody>
      </p:sp>
    </p:spTree>
    <p:extLst>
      <p:ext uri="{BB962C8B-B14F-4D97-AF65-F5344CB8AC3E}">
        <p14:creationId xmlns:p14="http://schemas.microsoft.com/office/powerpoint/2010/main" val="3780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Chapitre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CV ET LETTRE DE MOTIVATION</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EC742AC9-CBE3-4507-B75E-760936B5FDA9}"/>
              </a:ext>
            </a:extLst>
          </p:cNvPr>
          <p:cNvSpPr/>
          <p:nvPr/>
        </p:nvSpPr>
        <p:spPr>
          <a:xfrm>
            <a:off x="119270" y="731032"/>
            <a:ext cx="11913703" cy="5662384"/>
          </a:xfrm>
          <a:prstGeom prst="rect">
            <a:avLst/>
          </a:prstGeom>
        </p:spPr>
        <p:txBody>
          <a:bodyPr wrap="square">
            <a:spAutoFit/>
          </a:bodyPr>
          <a:lstStyle/>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Mentionnez systématiquement : l'année d'obtention du diplôme, le nom et le lieu de l'établissement dans lequel vous l'avez obtenu. </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Ne mentionnez pas les diplômes relevant de vos études primaires et secondaires, surtout si vous possédez des diplômes d'études supérieures</a:t>
            </a:r>
            <a:r>
              <a:rPr lang="fr-FR" sz="2000" dirty="0">
                <a:latin typeface="Verdana" panose="020B0604030504040204" pitchFamily="34" charset="0"/>
                <a:ea typeface="Verdana" panose="020B0604030504040204" pitchFamily="34" charset="0"/>
              </a:rPr>
              <a:t>. </a:t>
            </a:r>
          </a:p>
          <a:p>
            <a:pPr>
              <a:lnSpc>
                <a:spcPct val="150000"/>
              </a:lnSpc>
            </a:pPr>
            <a:r>
              <a:rPr lang="fr-FR" sz="2000" dirty="0">
                <a:latin typeface="Verdana" panose="020B0604030504040204" pitchFamily="34" charset="0"/>
                <a:ea typeface="Verdana" panose="020B0604030504040204" pitchFamily="34" charset="0"/>
                <a:cs typeface="Verdana" panose="020B0604030504040204" pitchFamily="34" charset="0"/>
              </a:rPr>
              <a:t>- N'hésitez  pas  à  indiquer  les  formations  continues  que  vous  avez suivies au  cours  de  votre  vie professionnelle et précisez également les cours ou travaux réalisés. </a:t>
            </a:r>
          </a:p>
          <a:p>
            <a:pPr marL="285750" indent="-285750">
              <a:lnSpc>
                <a:spcPct val="150000"/>
              </a:lnSpc>
              <a:buFont typeface="Arial" panose="020B0604020202020204" pitchFamily="34" charset="0"/>
              <a:buChar char="•"/>
            </a:pPr>
            <a:r>
              <a:rPr lang="fr-FR" sz="2400" b="1" dirty="0">
                <a:latin typeface="Verdana" panose="020B0604030504040204" pitchFamily="34" charset="0"/>
                <a:ea typeface="Verdana" panose="020B0604030504040204" pitchFamily="34" charset="0"/>
                <a:cs typeface="Verdana" panose="020B0604030504040204" pitchFamily="34" charset="0"/>
              </a:rPr>
              <a:t>L’expérience professionnelle</a:t>
            </a:r>
            <a:endParaRPr lang="fr-FR" sz="24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Tx/>
              <a:buChar char="-"/>
            </a:pPr>
            <a:r>
              <a:rPr lang="fr-FR" sz="2000" dirty="0">
                <a:latin typeface="Verdana" panose="020B0604030504040204" pitchFamily="34" charset="0"/>
                <a:ea typeface="Verdana" panose="020B0604030504040204" pitchFamily="34" charset="0"/>
                <a:cs typeface="Verdana" panose="020B0604030504040204" pitchFamily="34" charset="0"/>
              </a:rPr>
              <a:t>Enumérez dans votre CV les expériences professionnelles les plus importantes ayant jalonné votre carrière (contrats, stages, bénévolat…), de la plus récente à la plus ancienne</a:t>
            </a:r>
            <a:r>
              <a:rPr lang="fr-FR" sz="2000" dirty="0">
                <a:latin typeface="Verdana" panose="020B0604030504040204" pitchFamily="34" charset="0"/>
                <a:ea typeface="Verdana" panose="020B0604030504040204" pitchFamily="34" charset="0"/>
              </a:rPr>
              <a:t>. </a:t>
            </a:r>
          </a:p>
          <a:p>
            <a:pPr>
              <a:lnSpc>
                <a:spcPct val="150000"/>
              </a:lnSpc>
            </a:pPr>
            <a:r>
              <a:rPr lang="fr-FR" sz="2000" dirty="0">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Indiquez les années d'entrée et de sortie de l'entreprise ;le nom de l'entreprise ainsi que son secteur d'activité</a:t>
            </a:r>
            <a:r>
              <a:rPr lang="fr-FR" sz="20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47169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2411</Words>
  <Application>Microsoft Office PowerPoint</Application>
  <PresentationFormat>Grand écran</PresentationFormat>
  <Paragraphs>219</Paragraphs>
  <Slides>24</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Cambria</vt:lpstr>
      <vt:lpstr>Verdana</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dc:creator>
  <cp:lastModifiedBy>Sarah</cp:lastModifiedBy>
  <cp:revision>129</cp:revision>
  <dcterms:created xsi:type="dcterms:W3CDTF">2018-10-25T16:10:57Z</dcterms:created>
  <dcterms:modified xsi:type="dcterms:W3CDTF">2020-03-30T12:11:20Z</dcterms:modified>
</cp:coreProperties>
</file>