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1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48895-2F7A-48DA-9547-1B21EBFB4CF4}" type="datetimeFigureOut">
              <a:rPr lang="fr-FR" smtClean="0"/>
              <a:pPr/>
              <a:t>24/05/2021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006DC-94AA-46C5-B78A-C3AA7C9D830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48895-2F7A-48DA-9547-1B21EBFB4CF4}" type="datetimeFigureOut">
              <a:rPr lang="fr-FR" smtClean="0"/>
              <a:pPr/>
              <a:t>24/05/2021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006DC-94AA-46C5-B78A-C3AA7C9D830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48895-2F7A-48DA-9547-1B21EBFB4CF4}" type="datetimeFigureOut">
              <a:rPr lang="fr-FR" smtClean="0"/>
              <a:pPr/>
              <a:t>24/05/2021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006DC-94AA-46C5-B78A-C3AA7C9D830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48895-2F7A-48DA-9547-1B21EBFB4CF4}" type="datetimeFigureOut">
              <a:rPr lang="fr-FR" smtClean="0"/>
              <a:pPr/>
              <a:t>24/05/2021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006DC-94AA-46C5-B78A-C3AA7C9D830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48895-2F7A-48DA-9547-1B21EBFB4CF4}" type="datetimeFigureOut">
              <a:rPr lang="fr-FR" smtClean="0"/>
              <a:pPr/>
              <a:t>24/05/2021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006DC-94AA-46C5-B78A-C3AA7C9D830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48895-2F7A-48DA-9547-1B21EBFB4CF4}" type="datetimeFigureOut">
              <a:rPr lang="fr-FR" smtClean="0"/>
              <a:pPr/>
              <a:t>24/05/2021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006DC-94AA-46C5-B78A-C3AA7C9D830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48895-2F7A-48DA-9547-1B21EBFB4CF4}" type="datetimeFigureOut">
              <a:rPr lang="fr-FR" smtClean="0"/>
              <a:pPr/>
              <a:t>24/05/2021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006DC-94AA-46C5-B78A-C3AA7C9D830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48895-2F7A-48DA-9547-1B21EBFB4CF4}" type="datetimeFigureOut">
              <a:rPr lang="fr-FR" smtClean="0"/>
              <a:pPr/>
              <a:t>24/05/2021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006DC-94AA-46C5-B78A-C3AA7C9D830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48895-2F7A-48DA-9547-1B21EBFB4CF4}" type="datetimeFigureOut">
              <a:rPr lang="fr-FR" smtClean="0"/>
              <a:pPr/>
              <a:t>24/05/2021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006DC-94AA-46C5-B78A-C3AA7C9D830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48895-2F7A-48DA-9547-1B21EBFB4CF4}" type="datetimeFigureOut">
              <a:rPr lang="fr-FR" smtClean="0"/>
              <a:pPr/>
              <a:t>24/05/2021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006DC-94AA-46C5-B78A-C3AA7C9D830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48895-2F7A-48DA-9547-1B21EBFB4CF4}" type="datetimeFigureOut">
              <a:rPr lang="fr-FR" smtClean="0"/>
              <a:pPr/>
              <a:t>24/05/2021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006DC-94AA-46C5-B78A-C3AA7C9D830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748895-2F7A-48DA-9547-1B21EBFB4CF4}" type="datetimeFigureOut">
              <a:rPr lang="fr-FR" smtClean="0"/>
              <a:pPr/>
              <a:t>24/05/2021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5006DC-94AA-46C5-B78A-C3AA7C9D830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fr.wikipedia.org/wiki/son_(physique)" TargetMode="External"/><Relationship Id="rId2" Type="http://schemas.openxmlformats.org/officeDocument/2006/relationships/hyperlink" Target="https://fr.wikipedia.org/wiki/transcription_phon%C3%A9tique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fr.wikipedia.org/wiki/Association_phon%C3%A9tique_internationale" TargetMode="External"/><Relationship Id="rId5" Type="http://schemas.openxmlformats.org/officeDocument/2006/relationships/hyperlink" Target="https://fr.wikipedia.org/wiki/phon%C3%A9tique" TargetMode="External"/><Relationship Id="rId4" Type="http://schemas.openxmlformats.org/officeDocument/2006/relationships/hyperlink" Target="https://fr.wikipedia.org/wiki/langage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bilingueanglais.com/blog/1539/alphabet-anglais-prononciation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3.uohprod.univ-tlse2.fr/UOH-PHONETIQUE-FLE/DOCS/DOC01.pd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spacefrancais.com/langues-du-monde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1406" y="1430712"/>
            <a:ext cx="892975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L'</a:t>
            </a:r>
            <a:r>
              <a:rPr lang="fr-FR" sz="2400" b="1" dirty="0">
                <a:latin typeface="Times New Roman" pitchFamily="18" charset="0"/>
                <a:cs typeface="Times New Roman" pitchFamily="18" charset="0"/>
              </a:rPr>
              <a:t>alphabet phonétique international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 (</a:t>
            </a:r>
            <a:r>
              <a:rPr lang="fr-FR" sz="2400" b="1" dirty="0">
                <a:latin typeface="Times New Roman" pitchFamily="18" charset="0"/>
                <a:cs typeface="Times New Roman" pitchFamily="18" charset="0"/>
              </a:rPr>
              <a:t>API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) est un 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système de signes/symboles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 utilisé pour la </a:t>
            </a:r>
            <a:r>
              <a:rPr lang="fr-FR" sz="2400" u="sng" dirty="0" smtClean="0">
                <a:latin typeface="Times New Roman" pitchFamily="18" charset="0"/>
                <a:cs typeface="Times New Roman" pitchFamily="18" charset="0"/>
                <a:hlinkClick r:id="rId2" tooltip="w:transcription phonétique"/>
              </a:rPr>
              <a:t>transcription phonétique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 des </a:t>
            </a:r>
            <a:r>
              <a:rPr lang="fr-FR" sz="2400" u="sng" dirty="0">
                <a:latin typeface="Times New Roman" pitchFamily="18" charset="0"/>
                <a:cs typeface="Times New Roman" pitchFamily="18" charset="0"/>
                <a:hlinkClick r:id="rId3" tooltip="w:son (physique)"/>
              </a:rPr>
              <a:t>sons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 du </a:t>
            </a:r>
            <a:r>
              <a:rPr lang="fr-FR" sz="2400" u="sng" dirty="0">
                <a:latin typeface="Times New Roman" pitchFamily="18" charset="0"/>
                <a:cs typeface="Times New Roman" pitchFamily="18" charset="0"/>
                <a:hlinkClick r:id="rId4" tooltip="w:langage"/>
              </a:rPr>
              <a:t>langage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parlé. 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Il a était créé pour couvrir l</a:t>
            </a:r>
            <a:r>
              <a:rPr lang="fr-FR" sz="2400" dirty="0">
                <a:solidFill>
                  <a:srgbClr val="22222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ensemble des langues du monde. </a:t>
            </a:r>
            <a:endParaRPr lang="fr-F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3268334"/>
            <a:ext cx="9144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Développé par des </a:t>
            </a:r>
            <a:r>
              <a:rPr lang="fr-FR" sz="2400" dirty="0">
                <a:solidFill>
                  <a:srgbClr val="663366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  <a:hlinkClick r:id="rId5" tooltip="w:phonétique"/>
              </a:rPr>
              <a:t>phonéticiens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663366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et </a:t>
            </a:r>
            <a:r>
              <a:rPr lang="fr-FR" sz="2400" dirty="0">
                <a:solidFill>
                  <a:srgbClr val="663366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  <a:hlinkClick r:id="rId5" tooltip="w:phonétique"/>
              </a:rPr>
              <a:t>linguistes 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britanniques et français dans le cadre de l’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663366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hlinkClick r:id="rId6" tooltip="w:Association phonétique internationale"/>
              </a:rPr>
              <a:t>Association phonétique internationale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il a été publié en 1888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a connu cinq révisions en 1900, 1932, 1989 et 1993.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Sa dernière révision date de 2005.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5074050"/>
            <a:ext cx="9144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Low" fontAlgn="base">
              <a:spcBef>
                <a:spcPct val="0"/>
              </a:spcBef>
              <a:spcAft>
                <a:spcPct val="0"/>
              </a:spcAft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Le nombre de caractères principaux de l'API est de </a:t>
            </a:r>
            <a:r>
              <a:rPr kumimoji="0" lang="fr-FR" sz="2400" b="1" u="sng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118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ce qui permet de couvrir les sons les plus fréquents. Ces caractères sont notés </a:t>
            </a:r>
            <a:r>
              <a:rPr kumimoji="0" lang="fr-FR" sz="2400" b="1" i="0" u="sng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entre des crochets 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et sont  pour la plupart des lettres grecques ou latines ou des modifications de celles-ci comme le son [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ǝ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]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tiré de de la lettre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e. </a:t>
            </a:r>
            <a:endParaRPr kumimoji="0" lang="fr-FR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57224" y="214290"/>
            <a:ext cx="800105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L'alphabet phonétique international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 (</a:t>
            </a:r>
            <a:r>
              <a:rPr lang="fr-FR" sz="3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API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):</a:t>
            </a:r>
          </a:p>
          <a:p>
            <a:pPr algn="ctr"/>
            <a:r>
              <a:rPr lang="fr-FR" sz="3200" b="1" dirty="0" smtClean="0">
                <a:latin typeface="Times New Roman" pitchFamily="18" charset="0"/>
                <a:cs typeface="Times New Roman" pitchFamily="18" charset="0"/>
              </a:rPr>
              <a:t> Description et objectif  </a:t>
            </a:r>
            <a:endParaRPr lang="fr-FR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25" grpId="0"/>
      <p:bldP spid="102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27434"/>
            <a:ext cx="8858280" cy="62305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3143240" y="4143381"/>
            <a:ext cx="221457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Sauf</a:t>
            </a: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la conjon</a:t>
            </a:r>
            <a:r>
              <a:rPr lang="fr-FR" sz="20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ction</a:t>
            </a: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de coordination « 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et</a:t>
            </a: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 »</a:t>
            </a:r>
            <a:endParaRPr kumimoji="0" lang="fr-FR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0"/>
            <a:ext cx="9001156" cy="6643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3357554" y="4214818"/>
            <a:ext cx="857256" cy="1354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« 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et</a:t>
            </a: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 » (</a:t>
            </a:r>
            <a:r>
              <a:rPr kumimoji="0" lang="fr-FR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Conjo</a:t>
            </a: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de </a:t>
            </a:r>
            <a:r>
              <a:rPr kumimoji="0" lang="fr-FR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coor</a:t>
            </a: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) </a:t>
            </a:r>
            <a:endParaRPr kumimoji="0" lang="fr-FR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0" y="1"/>
            <a:ext cx="9144000" cy="3031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Arial Unicode MS" pitchFamily="34" charset="-128"/>
                <a:cs typeface="Times New Roman" pitchFamily="18" charset="0"/>
              </a:rPr>
              <a:t>[ɑ]  postérieur Vs [a] antérieur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NewRomanPSMT"/>
                <a:cs typeface="Times New Roman" pitchFamily="18" charset="0"/>
              </a:rPr>
              <a:t> 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Arial Unicode MS" pitchFamily="34" charset="-128"/>
                <a:cs typeface="Times New Roman" pitchFamily="18" charset="0"/>
              </a:rPr>
              <a:t>[ɑ]</a:t>
            </a:r>
            <a:endParaRPr kumimoji="0" lang="fr-FR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NewRomanPSMT"/>
                <a:cs typeface="Times New Roman" pitchFamily="18" charset="0"/>
              </a:rPr>
              <a:t>« â »  correspond toujours à un 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[ɑ]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postérieur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NewRomanPSMT"/>
                <a:cs typeface="Times New Roman" pitchFamily="18" charset="0"/>
              </a:rPr>
              <a:t> 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NewRomanPSMT"/>
                <a:cs typeface="Times New Roman" pitchFamily="18" charset="0"/>
              </a:rPr>
              <a:t>ex : </a:t>
            </a:r>
            <a:endParaRPr kumimoji="0" lang="fr-F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NewRomanPSMT"/>
                <a:cs typeface="Times New Roman" pitchFamily="18" charset="0"/>
              </a:rPr>
              <a:t>âne 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[</a:t>
            </a:r>
            <a:r>
              <a:rPr kumimoji="0" lang="fr-F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ɑn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]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NewRomanPSMT"/>
                <a:cs typeface="Times New Roman" pitchFamily="18" charset="0"/>
              </a:rPr>
              <a:t>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NewRomanPSMT"/>
                <a:cs typeface="Times New Roman" pitchFamily="18" charset="0"/>
              </a:rPr>
              <a:t>mais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NewRomanPSMT"/>
                <a:cs typeface="Times New Roman" pitchFamily="18" charset="0"/>
              </a:rPr>
              <a:t> Anne 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[an]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NewRomanPSMT"/>
                <a:cs typeface="Times New Roman" pitchFamily="18" charset="0"/>
              </a:rPr>
              <a:t>,</a:t>
            </a:r>
            <a:endParaRPr kumimoji="0" lang="fr-F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NewRomanPSMT"/>
                <a:cs typeface="Times New Roman" pitchFamily="18" charset="0"/>
              </a:rPr>
              <a:t>tâche 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[</a:t>
            </a:r>
            <a:r>
              <a:rPr kumimoji="0" lang="fr-F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tɑʃ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]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NewRomanPSMT"/>
                <a:cs typeface="Times New Roman" pitchFamily="18" charset="0"/>
              </a:rPr>
              <a:t>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NewRomanPSMT"/>
                <a:cs typeface="Times New Roman" pitchFamily="18" charset="0"/>
              </a:rPr>
              <a:t>mais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NewRomanPSMT"/>
                <a:cs typeface="Times New Roman" pitchFamily="18" charset="0"/>
              </a:rPr>
              <a:t> tache 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[</a:t>
            </a:r>
            <a:r>
              <a:rPr kumimoji="0" lang="fr-F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taʃ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]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fr-F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NewRomanPSMT"/>
                <a:cs typeface="Times New Roman" pitchFamily="18" charset="0"/>
              </a:rPr>
              <a:t>pâte 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[</a:t>
            </a:r>
            <a:r>
              <a:rPr kumimoji="0" lang="fr-F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pɑt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]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mais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patte [</a:t>
            </a:r>
            <a:r>
              <a:rPr kumimoji="0" lang="fr-F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taʃ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]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  <a:endParaRPr kumimoji="0" lang="fr-F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mâle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[</a:t>
            </a:r>
            <a:r>
              <a:rPr kumimoji="0" lang="fr-F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mɑl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]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mais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mal [mal]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2428868"/>
            <a:ext cx="9144000" cy="2215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NewRomanPSMT" charset="-128"/>
                <a:cs typeface="Times New Roman" pitchFamily="18" charset="0"/>
              </a:rPr>
              <a:t>Lorsqu’il y a une présence d'un « s »  muet après le « a », cela renvoie à un 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[ɑ]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NewRomanPSMT" charset="-128"/>
                <a:cs typeface="Times New Roman" pitchFamily="18" charset="0"/>
              </a:rPr>
              <a:t> (postérieur) à l’oral :</a:t>
            </a:r>
            <a:endParaRPr kumimoji="0" lang="fr-F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NewRomanPSMT" charset="-128"/>
                <a:cs typeface="Times New Roman" pitchFamily="18" charset="0"/>
              </a:rPr>
              <a:t>Cas 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[</a:t>
            </a:r>
            <a:r>
              <a:rPr kumimoji="0" lang="fr-F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kɑ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]</a:t>
            </a:r>
            <a:r>
              <a:rPr lang="fr-FR" sz="11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, 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NewRomanPSMT" charset="-128"/>
                <a:cs typeface="Times New Roman" pitchFamily="18" charset="0"/>
              </a:rPr>
              <a:t>Pas 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[</a:t>
            </a:r>
            <a:r>
              <a:rPr kumimoji="0" lang="fr-F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pɑ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]</a:t>
            </a:r>
            <a:r>
              <a:rPr lang="fr-FR" sz="11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, 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NewRomanPSMT" charset="-128"/>
                <a:cs typeface="Times New Roman" pitchFamily="18" charset="0"/>
              </a:rPr>
              <a:t>Bas 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[</a:t>
            </a:r>
            <a:r>
              <a:rPr kumimoji="0" lang="fr-F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bɑ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]</a:t>
            </a:r>
            <a:r>
              <a:rPr lang="fr-FR" sz="11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NewRomanPSMT" charset="-128"/>
                <a:cs typeface="Times New Roman" pitchFamily="18" charset="0"/>
              </a:rPr>
              <a:t>Ras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[</a:t>
            </a:r>
            <a:r>
              <a:rPr kumimoji="0" lang="fr-F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rɑ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]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NewRomanPSMT" charset="-128"/>
                <a:cs typeface="Times New Roman" pitchFamily="18" charset="0"/>
              </a:rPr>
              <a:t> 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NewRomanPSMT" charset="-128"/>
                <a:cs typeface="Times New Roman" pitchFamily="18" charset="0"/>
              </a:rPr>
              <a:t>mais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NewRomanPSMT" charset="-128"/>
                <a:cs typeface="Times New Roman" pitchFamily="18" charset="0"/>
              </a:rPr>
              <a:t> rat 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[ra]</a:t>
            </a:r>
            <a:r>
              <a:rPr lang="fr-FR" sz="11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, 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NewRomanPSMT" charset="-128"/>
                <a:cs typeface="Times New Roman" pitchFamily="18" charset="0"/>
              </a:rPr>
              <a:t>Las 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[</a:t>
            </a:r>
            <a:r>
              <a:rPr kumimoji="0" lang="fr-F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lɑ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]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NewRomanPSMT" charset="-128"/>
                <a:cs typeface="Times New Roman" pitchFamily="18" charset="0"/>
              </a:rPr>
              <a:t> 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NewRomanPSMT" charset="-128"/>
                <a:cs typeface="Times New Roman" pitchFamily="18" charset="0"/>
              </a:rPr>
              <a:t>mais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NewRomanPSMT" charset="-128"/>
                <a:cs typeface="Times New Roman" pitchFamily="18" charset="0"/>
              </a:rPr>
              <a:t> la 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[la]</a:t>
            </a:r>
            <a:r>
              <a:rPr lang="fr-FR" sz="11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, 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NewRomanPSMT" charset="-128"/>
                <a:cs typeface="Times New Roman" pitchFamily="18" charset="0"/>
              </a:rPr>
              <a:t>Tas 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[</a:t>
            </a:r>
            <a:r>
              <a:rPr kumimoji="0" lang="fr-F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tɑ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]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NewRomanPSMT" charset="-128"/>
                <a:cs typeface="Times New Roman" pitchFamily="18" charset="0"/>
              </a:rPr>
              <a:t>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NewRomanPSMT" charset="-128"/>
                <a:cs typeface="Times New Roman" pitchFamily="18" charset="0"/>
              </a:rPr>
              <a:t>mais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NewRomanPSMT" charset="-128"/>
                <a:cs typeface="Times New Roman" pitchFamily="18" charset="0"/>
              </a:rPr>
              <a:t> ta 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[ta]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NewRomanPSMT" charset="-128"/>
                <a:cs typeface="Times New Roman" pitchFamily="18" charset="0"/>
              </a:rPr>
              <a:t>      </a:t>
            </a:r>
            <a:endParaRPr kumimoji="0" lang="fr-F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NewRomanPSMT" charset="-128"/>
                <a:cs typeface="Times New Roman" pitchFamily="18" charset="0"/>
              </a:rPr>
              <a:t>Amas 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[</a:t>
            </a:r>
            <a:r>
              <a:rPr kumimoji="0" lang="fr-F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amɑ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]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NewRomanPSMT" charset="-128"/>
                <a:cs typeface="Times New Roman" pitchFamily="18" charset="0"/>
              </a:rPr>
              <a:t>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NewRomanPSMT" charset="-128"/>
                <a:cs typeface="Times New Roman" pitchFamily="18" charset="0"/>
              </a:rPr>
              <a:t>mais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NewRomanPSMT" charset="-128"/>
                <a:cs typeface="Times New Roman" pitchFamily="18" charset="0"/>
              </a:rPr>
              <a:t> ma 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[ma]</a:t>
            </a:r>
            <a:endParaRPr kumimoji="0" lang="fr-F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0" y="4703564"/>
            <a:ext cx="9144000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85863" algn="l"/>
              </a:tabLst>
            </a:pPr>
            <a:r>
              <a:rPr kumimoji="0" lang="fr-FR" sz="36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[a] antérieur</a:t>
            </a:r>
            <a:endParaRPr kumimoji="0" lang="fr-FR" sz="11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85863" algn="l"/>
              </a:tabLst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1. « à » à l’écrit  renvoie souvent à un [a] antérieur à l’oral : </a:t>
            </a:r>
            <a:r>
              <a:rPr kumimoji="0" lang="fr-FR" sz="240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là</a:t>
            </a:r>
            <a:r>
              <a:rPr kumimoji="0" lang="fr-FR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b="0" i="0" u="sng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[la]</a:t>
            </a:r>
            <a:endParaRPr kumimoji="0" lang="fr-FR" sz="11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185863" algn="l"/>
              </a:tabLst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Le « a » placé à l’initial renvoie souvent à un [a] antérieur à l’oral : </a:t>
            </a:r>
            <a:endParaRPr kumimoji="0" lang="fr-FR" sz="11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85863" algn="l"/>
              </a:tabLst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Anéantir </a:t>
            </a:r>
            <a:r>
              <a:rPr kumimoji="0" lang="fr-FR" sz="2400" b="0" i="0" u="sng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[</a:t>
            </a:r>
            <a:r>
              <a:rPr kumimoji="0" lang="fr-FR" sz="2400" b="0" i="0" u="sng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aneɑ</a:t>
            </a:r>
            <a:r>
              <a:rPr kumimoji="0" lang="fr-FR" sz="2400" b="0" i="0" u="sng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̃</a:t>
            </a:r>
            <a:r>
              <a:rPr kumimoji="0" lang="fr-FR" sz="2400" b="0" i="0" u="sng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tiʀ</a:t>
            </a:r>
            <a:r>
              <a:rPr kumimoji="0" lang="fr-FR" sz="2400" b="0" i="0" u="sng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]</a:t>
            </a:r>
            <a:r>
              <a:rPr lang="fr-FR" sz="11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, 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Année [</a:t>
            </a:r>
            <a:r>
              <a:rPr kumimoji="0" lang="fr-FR" sz="2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ane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] </a:t>
            </a:r>
            <a:r>
              <a:rPr lang="fr-FR" sz="1100" dirty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Arriver  </a:t>
            </a:r>
            <a:r>
              <a:rPr kumimoji="0" lang="fr-FR" sz="2400" b="0" i="0" u="sng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[</a:t>
            </a:r>
            <a:r>
              <a:rPr kumimoji="0" lang="fr-FR" sz="2400" b="0" i="0" u="sng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aʀive</a:t>
            </a:r>
            <a:r>
              <a:rPr kumimoji="0" lang="fr-FR" sz="2400" b="0" i="0" u="sng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]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Appartement </a:t>
            </a:r>
            <a:r>
              <a:rPr kumimoji="0" lang="en-US" sz="2400" b="0" i="0" u="sng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[</a:t>
            </a:r>
            <a:r>
              <a:rPr kumimoji="0" lang="en-US" sz="2400" b="0" i="0" u="sng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apaʀtəmɑ</a:t>
            </a:r>
            <a:r>
              <a:rPr kumimoji="0" lang="en-US" sz="2400" b="0" i="0" u="sng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̃]</a:t>
            </a:r>
            <a:endParaRPr kumimoji="0" lang="fr-FR" sz="11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85863" algn="l"/>
              </a:tabLst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6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2071678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4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[</a:t>
            </a:r>
            <a:r>
              <a:rPr kumimoji="0" lang="fr-FR" sz="48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lə</a:t>
            </a:r>
            <a:r>
              <a:rPr kumimoji="0" lang="fr-FR" sz="4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fr-FR" sz="48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mə</a:t>
            </a:r>
            <a:r>
              <a:rPr kumimoji="0" lang="fr-FR" sz="4800" b="1" i="0" u="none" strike="noStrike" cap="none" normalizeH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fr-FR" sz="4800" b="1" i="0" u="none" strike="noStrike" cap="none" normalizeH="0" baseline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sjø</a:t>
            </a:r>
            <a:r>
              <a:rPr kumimoji="0" lang="fr-FR" sz="4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fr-FR" sz="4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 </a:t>
            </a:r>
            <a:r>
              <a:rPr kumimoji="0" lang="fr-FR" sz="4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ta</a:t>
            </a:r>
            <a:r>
              <a:rPr kumimoji="0" lang="fr-FR" sz="4800" b="1" i="0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fr-FR" sz="4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ri</a:t>
            </a:r>
            <a:r>
              <a:rPr kumimoji="0" lang="fr-FR" sz="4800" b="1" i="0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fr-FR" sz="48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ve</a:t>
            </a:r>
            <a:r>
              <a:rPr kumimoji="0" lang="fr-FR" sz="4800" b="1" i="0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fr-FR" sz="4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to   </a:t>
            </a:r>
            <a:r>
              <a:rPr kumimoji="0" lang="fr-FR" sz="48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lə</a:t>
            </a:r>
            <a:r>
              <a:rPr kumimoji="0" lang="fr-FR" sz="4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fr-FR" sz="4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ma</a:t>
            </a:r>
            <a:r>
              <a:rPr kumimoji="0" lang="fr-FR" sz="4800" b="1" i="0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fr-FR" sz="4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</a:t>
            </a:r>
            <a:r>
              <a:rPr kumimoji="0" lang="vi-VN" sz="4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ɛ̃</a:t>
            </a:r>
            <a:r>
              <a:rPr kumimoji="0" lang="fr-FR" sz="4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]</a:t>
            </a:r>
            <a:endParaRPr kumimoji="0" lang="fr-FR" sz="72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571472" y="2928934"/>
            <a:ext cx="7444667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5400" b="1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[</a:t>
            </a:r>
            <a:r>
              <a:rPr kumimoji="0" lang="fr-FR" sz="5400" b="1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ləməsjøetarivétoləmat</a:t>
            </a:r>
            <a:r>
              <a:rPr kumimoji="0" lang="vi-VN" sz="5400" b="1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ɛ̃</a:t>
            </a:r>
            <a:r>
              <a:rPr kumimoji="0" lang="fr-FR" sz="5400" b="1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]</a:t>
            </a:r>
            <a:endParaRPr kumimoji="0" lang="fr-FR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1214422"/>
            <a:ext cx="91440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4400" b="1" dirty="0" smtClean="0">
                <a:solidFill>
                  <a:srgbClr val="202124"/>
                </a:solidFill>
                <a:latin typeface="Times New Roman" pitchFamily="18" charset="0"/>
                <a:cs typeface="Times New Roman" pitchFamily="18" charset="0"/>
              </a:rPr>
              <a:t>Le monsieur est arrivé tôt le matin. </a:t>
            </a:r>
            <a:endParaRPr kumimoji="0" lang="fr-FR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691202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2800" b="1" dirty="0" smtClean="0">
                <a:solidFill>
                  <a:srgbClr val="202124"/>
                </a:solidFill>
                <a:latin typeface="Times New Roman" pitchFamily="18" charset="0"/>
                <a:cs typeface="Times New Roman" pitchFamily="18" charset="0"/>
              </a:rPr>
              <a:t>Exercice n°1.</a:t>
            </a:r>
            <a:r>
              <a:rPr lang="fr-FR" sz="2800" dirty="0" smtClean="0">
                <a:solidFill>
                  <a:srgbClr val="202124"/>
                </a:solidFill>
                <a:latin typeface="Times New Roman" pitchFamily="18" charset="0"/>
                <a:cs typeface="Times New Roman" pitchFamily="18" charset="0"/>
              </a:rPr>
              <a:t>Transcrivez phonétiquement la phrase suivante:  </a:t>
            </a:r>
            <a:endParaRPr kumimoji="0" lang="fr-FR" sz="2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1406" y="3988362"/>
            <a:ext cx="88369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fr-FR" sz="2400" b="1" dirty="0" smtClean="0">
                <a:solidFill>
                  <a:srgbClr val="202124"/>
                </a:solidFill>
                <a:latin typeface="Times New Roman" pitchFamily="18" charset="0"/>
                <a:cs typeface="Times New Roman" pitchFamily="18" charset="0"/>
              </a:rPr>
              <a:t>Exercice n°2. </a:t>
            </a:r>
            <a:r>
              <a:rPr lang="fr-FR" sz="2400" dirty="0" smtClean="0">
                <a:solidFill>
                  <a:srgbClr val="202124"/>
                </a:solidFill>
                <a:latin typeface="Times New Roman" pitchFamily="18" charset="0"/>
                <a:cs typeface="Times New Roman" pitchFamily="18" charset="0"/>
              </a:rPr>
              <a:t>Remettez en orthographe normative la phrase suivante: </a:t>
            </a:r>
            <a:endParaRPr lang="fr-FR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571472" y="4720248"/>
            <a:ext cx="732283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fr-FR" sz="5400" b="1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[</a:t>
            </a:r>
            <a:r>
              <a:rPr kumimoji="0" lang="fr-FR" sz="540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ladamaf</a:t>
            </a:r>
            <a:r>
              <a:rPr lang="fr-FR" sz="5400" dirty="0" err="1" smtClean="0">
                <a:latin typeface="Times New Roman" pitchFamily="18" charset="0"/>
                <a:cs typeface="Times New Roman" pitchFamily="18" charset="0"/>
              </a:rPr>
              <a:t>ɛ</a:t>
            </a:r>
            <a:r>
              <a:rPr lang="vi-VN" sz="5400" dirty="0" smtClean="0">
                <a:latin typeface="Times New Roman" pitchFamily="18" charset="0"/>
                <a:cs typeface="Times New Roman" pitchFamily="18" charset="0"/>
              </a:rPr>
              <a:t>œ̃</a:t>
            </a:r>
            <a:r>
              <a:rPr lang="fr-FR" sz="5400" dirty="0" err="1" smtClean="0">
                <a:latin typeface="Times New Roman" pitchFamily="18" charset="0"/>
                <a:cs typeface="Times New Roman" pitchFamily="18" charset="0"/>
              </a:rPr>
              <a:t>nenɔrmtrava</a:t>
            </a:r>
            <a:r>
              <a:rPr lang="fr-FR" sz="5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j</a:t>
            </a:r>
            <a:r>
              <a:rPr kumimoji="0" lang="fr-FR" sz="5400" b="1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]</a:t>
            </a:r>
            <a:endParaRPr kumimoji="0" lang="fr-FR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5715016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fr-FR" sz="4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La dame a fait un énorme travail.</a:t>
            </a:r>
            <a:endParaRPr kumimoji="0" lang="fr-FR" sz="48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152400" y="-24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2800" b="1" dirty="0" smtClean="0">
                <a:solidFill>
                  <a:srgbClr val="202124"/>
                </a:solidFill>
                <a:latin typeface="Times New Roman" pitchFamily="18" charset="0"/>
                <a:cs typeface="Times New Roman" pitchFamily="18" charset="0"/>
              </a:rPr>
              <a:t>Activités</a:t>
            </a:r>
            <a:endParaRPr kumimoji="0" lang="fr-FR" sz="2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" grpId="0"/>
      <p:bldP spid="1026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728473"/>
            <a:ext cx="9144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4C4C4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Cela signifie 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4C4C4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Alphabet Phonétique International.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4C4C4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 Sa raison d'être est de nous fournir 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4C4C4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une liste de symboles pour représenter les sons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4C4C4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dans toutes les langues vivantes.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2977218"/>
            <a:ext cx="892971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b="1" dirty="0" smtClean="0">
                <a:latin typeface="Times New Roman" pitchFamily="18" charset="0"/>
                <a:cs typeface="Times New Roman" pitchFamily="18" charset="0"/>
                <a:hlinkClick r:id="rId2"/>
              </a:rPr>
              <a:t>L'alphabet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« ordinaire »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 fait la même chose, 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non?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00977" y="2819401"/>
            <a:ext cx="828675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15357" y="2819401"/>
            <a:ext cx="828675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Rectangle 8"/>
          <p:cNvSpPr/>
          <p:nvPr/>
        </p:nvSpPr>
        <p:spPr>
          <a:xfrm>
            <a:off x="1142976" y="2262838"/>
            <a:ext cx="635295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Mais pourquoi est-ce si important ?????</a:t>
            </a:r>
          </a:p>
        </p:txBody>
      </p:sp>
      <p:sp>
        <p:nvSpPr>
          <p:cNvPr id="10" name="Rectangle 9"/>
          <p:cNvSpPr/>
          <p:nvPr/>
        </p:nvSpPr>
        <p:spPr>
          <a:xfrm>
            <a:off x="71406" y="3768400"/>
            <a:ext cx="8858312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fr-FR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La 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différence importante est que, 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en API, chaque symbole correspond à un seul son 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fr-FR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857488" y="71414"/>
            <a:ext cx="326884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fr-FR" sz="320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C'est quoi </a:t>
            </a:r>
            <a:r>
              <a:rPr kumimoji="0" lang="fr-FR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l'API ?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0" y="5074050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fr-FR" sz="3200" dirty="0" smtClean="0">
                <a:latin typeface="Times New Roman" pitchFamily="18" charset="0"/>
                <a:cs typeface="+mj-cs"/>
              </a:rPr>
              <a:t>C'est-à-dire qu'une fois que vous connaissez un symbole comme le </a:t>
            </a:r>
            <a:r>
              <a:rPr kumimoji="0" lang="fr-FR" sz="32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Times New Roman" pitchFamily="18" charset="0"/>
                <a:cs typeface="+mj-cs"/>
              </a:rPr>
              <a:t>[</a:t>
            </a:r>
            <a:r>
              <a:rPr lang="fr-FR" sz="3200" b="1" dirty="0" smtClean="0">
                <a:cs typeface="+mj-cs"/>
              </a:rPr>
              <a:t>ʒ</a:t>
            </a:r>
            <a:r>
              <a:rPr kumimoji="0" lang="fr-FR" sz="32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Times New Roman" pitchFamily="18" charset="0"/>
                <a:cs typeface="+mj-cs"/>
              </a:rPr>
              <a:t>]</a:t>
            </a:r>
            <a:r>
              <a:rPr lang="fr-FR" sz="3200" dirty="0" smtClean="0">
                <a:latin typeface="Times New Roman" pitchFamily="18" charset="0"/>
                <a:cs typeface="+mj-cs"/>
              </a:rPr>
              <a:t>, vous saurez toujours comment le prononcer, quel que soit la langue  (</a:t>
            </a:r>
            <a:r>
              <a:rPr lang="ja-JP" altLang="fr-FR" sz="3200" dirty="0" smtClean="0">
                <a:cs typeface="+mj-cs"/>
              </a:rPr>
              <a:t> 鸡</a:t>
            </a:r>
            <a:r>
              <a:rPr lang="fr-FR" altLang="ja-JP" sz="3200" dirty="0" smtClean="0">
                <a:cs typeface="+mj-cs"/>
              </a:rPr>
              <a:t>, </a:t>
            </a:r>
            <a:r>
              <a:rPr lang="ar-DZ" altLang="ja-JP" sz="3200" dirty="0" smtClean="0">
                <a:cs typeface="+mj-cs"/>
              </a:rPr>
              <a:t>ج</a:t>
            </a:r>
            <a:r>
              <a:rPr lang="fr-FR" altLang="ja-JP" sz="3200" dirty="0" smtClean="0">
                <a:cs typeface="+mj-cs"/>
              </a:rPr>
              <a:t>, j/g…)</a:t>
            </a:r>
            <a:endParaRPr lang="fr-FR" sz="3200" dirty="0">
              <a:latin typeface="Times New Roman" pitchFamily="18" charset="0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6" grpId="0"/>
      <p:bldP spid="9" grpId="0"/>
      <p:bldP spid="10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1" y="0"/>
            <a:ext cx="8929718" cy="21544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Pour vous donner une meilleure idée, comparons cela au français ! Prenez la lettre  </a:t>
            </a:r>
            <a:r>
              <a:rPr kumimoji="0" lang="fr-FR" sz="36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3600" b="1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 »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dans ces mots 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n</a:t>
            </a:r>
            <a:br>
              <a:rPr lang="fr-FR" sz="2400" dirty="0">
                <a:latin typeface="Times New Roman" pitchFamily="18" charset="0"/>
                <a:cs typeface="Times New Roman" pitchFamily="18" charset="0"/>
              </a:rPr>
            </a:br>
            <a:r>
              <a:rPr lang="fr-FR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insi</a:t>
            </a:r>
            <a:br>
              <a:rPr lang="fr-FR" sz="2400" dirty="0">
                <a:latin typeface="Times New Roman" pitchFamily="18" charset="0"/>
                <a:cs typeface="Times New Roman" pitchFamily="18" charset="0"/>
              </a:rPr>
            </a:br>
            <a:r>
              <a:rPr lang="fr-FR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lphabet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2036098"/>
            <a:ext cx="9144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</a:pPr>
            <a:r>
              <a:rPr lang="fr-FR" dirty="0" smtClean="0"/>
              <a:t> </a:t>
            </a:r>
            <a:r>
              <a:rPr lang="fr-FR" sz="2200" dirty="0" smtClean="0">
                <a:latin typeface="Times New Roman" pitchFamily="18" charset="0"/>
                <a:cs typeface="Times New Roman" pitchFamily="18" charset="0"/>
              </a:rPr>
              <a:t>Elle correspond à </a:t>
            </a:r>
            <a:r>
              <a:rPr lang="fr-FR" sz="2200" b="1" dirty="0" smtClean="0">
                <a:latin typeface="Times New Roman" pitchFamily="18" charset="0"/>
                <a:cs typeface="Times New Roman" pitchFamily="18" charset="0"/>
              </a:rPr>
              <a:t>trois sons différents</a:t>
            </a:r>
            <a:r>
              <a:rPr lang="fr-FR" sz="2200" dirty="0" smtClean="0">
                <a:latin typeface="Times New Roman" pitchFamily="18" charset="0"/>
                <a:cs typeface="Times New Roman" pitchFamily="18" charset="0"/>
              </a:rPr>
              <a:t> !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0" lang="fr-FR" sz="2400" b="1" i="0" u="none" strike="noStrike" cap="none" normalizeH="0" baseline="0" dirty="0" smtClean="0">
              <a:ln>
                <a:noFill/>
              </a:ln>
              <a:solidFill>
                <a:srgbClr val="222222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4572008"/>
            <a:ext cx="9144000" cy="2277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kumimoji="0" lang="fr-FR" sz="2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Imaginez un étranger étudiant le français. À première vue, il pourrait croire que les mots «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sang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», «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sans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» et «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s'en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» ont des prononciations complètement différentes.</a:t>
            </a:r>
            <a:r>
              <a:rPr kumimoji="0" lang="fr-FR" sz="2200" b="0" i="0" u="none" strike="noStrike" cap="none" normalizeH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Grâce à l'alphabet phonétique international, cet étudiant va voir que les trois mots sont transcrits comme cela:</a:t>
            </a:r>
            <a:r>
              <a:rPr kumimoji="0" lang="fr-FR" sz="2200" b="0" i="0" u="none" strike="noStrike" cap="none" normalizeH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26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[s</a:t>
            </a:r>
            <a:r>
              <a:rPr lang="vi-VN" sz="2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ɑ̃</a:t>
            </a:r>
            <a:r>
              <a:rPr kumimoji="0" lang="fr-FR" sz="26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],</a:t>
            </a:r>
            <a:r>
              <a:rPr kumimoji="0" lang="fr-FR" sz="2600" b="1" i="0" u="none" strike="noStrike" cap="none" normalizeH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ce qui signifie qu'ils se prononcent de la même manière ! Eh oui, l'API permet d'</a:t>
            </a:r>
            <a:r>
              <a:rPr kumimoji="0" lang="fr-FR" sz="22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enfin écrire les mots de manière phonétique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fr-FR" sz="22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2921027"/>
            <a:ext cx="9144000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</a:pPr>
            <a:r>
              <a:rPr lang="fr-FR" sz="2200" dirty="0" smtClean="0">
                <a:latin typeface="Times New Roman" pitchFamily="18" charset="0"/>
                <a:cs typeface="Times New Roman" pitchFamily="18" charset="0"/>
              </a:rPr>
              <a:t>Tandis qu'</a:t>
            </a:r>
            <a:r>
              <a:rPr lang="fr-FR" sz="2200" b="1" dirty="0" smtClean="0">
                <a:latin typeface="Times New Roman" pitchFamily="18" charset="0"/>
                <a:cs typeface="Times New Roman" pitchFamily="18" charset="0"/>
              </a:rPr>
              <a:t>en API, </a:t>
            </a:r>
            <a:r>
              <a:rPr lang="fr-FR" sz="2200" dirty="0" smtClean="0">
                <a:latin typeface="Times New Roman" pitchFamily="18" charset="0"/>
                <a:cs typeface="Times New Roman" pitchFamily="18" charset="0"/>
              </a:rPr>
              <a:t>vous auriez à la place </a:t>
            </a:r>
            <a:r>
              <a:rPr lang="fr-FR" sz="2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trois symboles différents</a:t>
            </a:r>
            <a:r>
              <a:rPr lang="fr-FR" sz="2200" dirty="0" smtClean="0">
                <a:latin typeface="Times New Roman" pitchFamily="18" charset="0"/>
                <a:cs typeface="Times New Roman" pitchFamily="18" charset="0"/>
              </a:rPr>
              <a:t> : un pour chaque son, afin de transcrire sa véritable</a:t>
            </a:r>
            <a:r>
              <a:rPr lang="fr-FR" sz="2200" dirty="0" smtClean="0"/>
              <a:t> 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fr-FR" sz="2200" dirty="0" smtClean="0">
                <a:latin typeface="Times New Roman" pitchFamily="18" charset="0"/>
                <a:cs typeface="Times New Roman" pitchFamily="18" charset="0"/>
              </a:rPr>
              <a:t>n </a:t>
            </a: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[</a:t>
            </a:r>
            <a:r>
              <a:rPr lang="vi-VN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ɑ̃</a:t>
            </a: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]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fr-FR" sz="2200" dirty="0" smtClean="0">
                <a:latin typeface="Times New Roman" pitchFamily="18" charset="0"/>
                <a:cs typeface="Times New Roman" pitchFamily="18" charset="0"/>
              </a:rPr>
              <a:t>insi </a:t>
            </a: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[</a:t>
            </a:r>
            <a:r>
              <a:rPr lang="vi-VN" sz="2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ɛ̃</a:t>
            </a:r>
            <a:r>
              <a:rPr lang="vi-VN" sz="2200" dirty="0" smtClean="0">
                <a:latin typeface="Times New Roman" pitchFamily="18" charset="0"/>
                <a:cs typeface="Times New Roman" pitchFamily="18" charset="0"/>
              </a:rPr>
              <a:t>si]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fr-FR" sz="2200" dirty="0" smtClean="0">
                <a:latin typeface="Times New Roman" pitchFamily="18" charset="0"/>
                <a:cs typeface="Times New Roman" pitchFamily="18" charset="0"/>
              </a:rPr>
              <a:t>lphabet </a:t>
            </a: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[</a:t>
            </a:r>
            <a:r>
              <a:rPr lang="fr-FR" sz="2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fr-FR" sz="2200" dirty="0" err="1" smtClean="0">
                <a:latin typeface="Times New Roman" pitchFamily="18" charset="0"/>
                <a:cs typeface="Times New Roman" pitchFamily="18" charset="0"/>
              </a:rPr>
              <a:t>l.fa.bɛ</a:t>
            </a: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]</a:t>
            </a:r>
            <a:endParaRPr lang="fr-FR" sz="2200" dirty="0"/>
          </a:p>
        </p:txBody>
      </p:sp>
      <p:sp>
        <p:nvSpPr>
          <p:cNvPr id="8" name="Rectangle 7"/>
          <p:cNvSpPr/>
          <p:nvPr/>
        </p:nvSpPr>
        <p:spPr>
          <a:xfrm>
            <a:off x="1500166" y="2500306"/>
            <a:ext cx="62801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Une lettre pour trois sons ? 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Pas très pratique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6386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0" y="0"/>
            <a:ext cx="2857488" cy="452431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rgbClr val="3366FF"/>
                </a:solidFill>
                <a:effectLst/>
                <a:latin typeface="Times New Roman" pitchFamily="18" charset="0"/>
                <a:ea typeface="ArialUnicodeMS"/>
                <a:cs typeface="Times New Roman" pitchFamily="18" charset="0"/>
              </a:rPr>
              <a:t>VOYELLES ORALES</a:t>
            </a:r>
            <a:endParaRPr kumimoji="0" lang="fr-FR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ArialUnicodeMS"/>
                <a:cs typeface="Times New Roman" pitchFamily="18" charset="0"/>
              </a:rPr>
              <a:t>[i] 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UnicodeMS"/>
                <a:cs typeface="Times New Roman" pitchFamily="18" charset="0"/>
              </a:rPr>
              <a:t>pire </a:t>
            </a: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UnicodeMS"/>
                <a:cs typeface="Times New Roman" pitchFamily="18" charset="0"/>
              </a:rPr>
              <a:t>[</a:t>
            </a:r>
            <a:r>
              <a:rPr kumimoji="0" lang="fr-FR" sz="22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UnicodeMS"/>
                <a:cs typeface="Times New Roman" pitchFamily="18" charset="0"/>
              </a:rPr>
              <a:t>piʁ</a:t>
            </a: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UnicodeMS"/>
                <a:cs typeface="Times New Roman" pitchFamily="18" charset="0"/>
              </a:rPr>
              <a:t>]</a:t>
            </a:r>
            <a:endParaRPr kumimoji="0" lang="fr-FR" sz="2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ArialUnicodeMS"/>
                <a:cs typeface="Times New Roman" pitchFamily="18" charset="0"/>
              </a:rPr>
              <a:t>[e] 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UnicodeMS"/>
                <a:cs typeface="Times New Roman" pitchFamily="18" charset="0"/>
              </a:rPr>
              <a:t>thé</a:t>
            </a: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UnicodeMS"/>
                <a:cs typeface="Times New Roman" pitchFamily="18" charset="0"/>
              </a:rPr>
              <a:t>[</a:t>
            </a:r>
            <a:r>
              <a:rPr lang="fr-FR" sz="2200" b="1" dirty="0">
                <a:solidFill>
                  <a:srgbClr val="000000"/>
                </a:solidFill>
                <a:latin typeface="Times New Roman" pitchFamily="18" charset="0"/>
                <a:ea typeface="ArialUnicodeMS"/>
                <a:cs typeface="Times New Roman" pitchFamily="18" charset="0"/>
              </a:rPr>
              <a:t>t</a:t>
            </a: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UnicodeMS"/>
                <a:cs typeface="Times New Roman" pitchFamily="18" charset="0"/>
              </a:rPr>
              <a:t>e]</a:t>
            </a:r>
            <a:endParaRPr kumimoji="0" lang="fr-FR" sz="2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ArialUnicodeMS"/>
                <a:cs typeface="Times New Roman" pitchFamily="18" charset="0"/>
              </a:rPr>
              <a:t>[ɛ] 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UnicodeMS"/>
                <a:cs typeface="Times New Roman" pitchFamily="18" charset="0"/>
              </a:rPr>
              <a:t>père </a:t>
            </a: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UnicodeMS"/>
                <a:cs typeface="Times New Roman" pitchFamily="18" charset="0"/>
              </a:rPr>
              <a:t>[</a:t>
            </a:r>
            <a:r>
              <a:rPr kumimoji="0" lang="fr-FR" sz="22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UnicodeMS"/>
                <a:cs typeface="Times New Roman" pitchFamily="18" charset="0"/>
              </a:rPr>
              <a:t>pɛʁ</a:t>
            </a: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UnicodeMS"/>
                <a:cs typeface="Times New Roman" pitchFamily="18" charset="0"/>
              </a:rPr>
              <a:t>]</a:t>
            </a:r>
            <a:endParaRPr kumimoji="0" lang="fr-FR" sz="2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ArialUnicodeMS"/>
                <a:cs typeface="Times New Roman" pitchFamily="18" charset="0"/>
              </a:rPr>
              <a:t>[a] 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UnicodeMS"/>
                <a:cs typeface="Times New Roman" pitchFamily="18" charset="0"/>
              </a:rPr>
              <a:t>mal </a:t>
            </a: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UnicodeMS"/>
                <a:cs typeface="Times New Roman" pitchFamily="18" charset="0"/>
              </a:rPr>
              <a:t>[mal]</a:t>
            </a:r>
            <a:endParaRPr kumimoji="0" lang="fr-FR" sz="2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ArialUnicodeMS"/>
                <a:cs typeface="Times New Roman" pitchFamily="18" charset="0"/>
              </a:rPr>
              <a:t>[y] 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UnicodeMS"/>
                <a:cs typeface="Times New Roman" pitchFamily="18" charset="0"/>
              </a:rPr>
              <a:t>vu </a:t>
            </a: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UnicodeMS"/>
                <a:cs typeface="Times New Roman" pitchFamily="18" charset="0"/>
              </a:rPr>
              <a:t>[</a:t>
            </a:r>
            <a:r>
              <a:rPr kumimoji="0" lang="fr-FR" sz="22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UnicodeMS"/>
                <a:cs typeface="Times New Roman" pitchFamily="18" charset="0"/>
              </a:rPr>
              <a:t>vy</a:t>
            </a: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UnicodeMS"/>
                <a:cs typeface="Times New Roman" pitchFamily="18" charset="0"/>
              </a:rPr>
              <a:t>]</a:t>
            </a:r>
            <a:endParaRPr kumimoji="0" lang="fr-FR" sz="2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ArialUnicodeMS"/>
                <a:cs typeface="Times New Roman" pitchFamily="18" charset="0"/>
              </a:rPr>
              <a:t>[</a:t>
            </a:r>
            <a:r>
              <a:rPr lang="fr-FR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ø</a:t>
            </a: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ArialUnicodeMS"/>
                <a:cs typeface="Times New Roman" pitchFamily="18" charset="0"/>
              </a:rPr>
              <a:t>] 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UnicodeMS"/>
                <a:cs typeface="Times New Roman" pitchFamily="18" charset="0"/>
              </a:rPr>
              <a:t>peu </a:t>
            </a: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UnicodeMS"/>
                <a:cs typeface="Times New Roman" pitchFamily="18" charset="0"/>
              </a:rPr>
              <a:t>[</a:t>
            </a:r>
            <a:r>
              <a:rPr kumimoji="0" lang="fr-FR" sz="22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UnicodeMS"/>
                <a:cs typeface="Times New Roman" pitchFamily="18" charset="0"/>
              </a:rPr>
              <a:t>p</a:t>
            </a:r>
            <a:r>
              <a:rPr lang="fr-FR" sz="2200" b="1" dirty="0" err="1" smtClean="0">
                <a:solidFill>
                  <a:srgbClr val="000000"/>
                </a:solidFill>
                <a:latin typeface="Times New Roman" pitchFamily="18" charset="0"/>
                <a:ea typeface="ArialUnicodeMS"/>
                <a:cs typeface="Times New Roman" pitchFamily="18" charset="0"/>
              </a:rPr>
              <a:t>ø</a:t>
            </a: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UnicodeMS"/>
                <a:cs typeface="Times New Roman" pitchFamily="18" charset="0"/>
              </a:rPr>
              <a:t>]</a:t>
            </a:r>
            <a:endParaRPr kumimoji="0" lang="fr-FR" sz="2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ArialUnicodeMS"/>
                <a:cs typeface="Times New Roman" pitchFamily="18" charset="0"/>
              </a:rPr>
              <a:t>[ə] 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UnicodeMS"/>
                <a:cs typeface="Times New Roman" pitchFamily="18" charset="0"/>
              </a:rPr>
              <a:t>je </a:t>
            </a: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UnicodeMS"/>
                <a:cs typeface="Times New Roman" pitchFamily="18" charset="0"/>
              </a:rPr>
              <a:t>[</a:t>
            </a:r>
            <a:r>
              <a:rPr kumimoji="0" lang="fr-FR" sz="22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UnicodeMS"/>
                <a:cs typeface="Times New Roman" pitchFamily="18" charset="0"/>
              </a:rPr>
              <a:t>ʒə</a:t>
            </a: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UnicodeMS"/>
                <a:cs typeface="Times New Roman" pitchFamily="18" charset="0"/>
              </a:rPr>
              <a:t>]</a:t>
            </a:r>
            <a:endParaRPr kumimoji="0" lang="fr-FR" sz="2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ArialUnicodeMS"/>
                <a:cs typeface="Times New Roman" pitchFamily="18" charset="0"/>
              </a:rPr>
              <a:t>[</a:t>
            </a:r>
            <a:r>
              <a:rPr kumimoji="0" lang="fr-FR" sz="22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ArialUnicodeMS"/>
                <a:cs typeface="Times New Roman" pitchFamily="18" charset="0"/>
              </a:rPr>
              <a:t>oe</a:t>
            </a: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ArialUnicodeMS"/>
                <a:cs typeface="Times New Roman" pitchFamily="18" charset="0"/>
              </a:rPr>
              <a:t>] 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UnicodeMS"/>
                <a:cs typeface="Times New Roman" pitchFamily="18" charset="0"/>
              </a:rPr>
              <a:t>peur </a:t>
            </a: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UnicodeMS"/>
                <a:cs typeface="Times New Roman" pitchFamily="18" charset="0"/>
              </a:rPr>
              <a:t>[</a:t>
            </a:r>
            <a:r>
              <a:rPr kumimoji="0" lang="fr-FR" sz="22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UnicodeMS"/>
                <a:cs typeface="Times New Roman" pitchFamily="18" charset="0"/>
              </a:rPr>
              <a:t>poeʁ</a:t>
            </a: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UnicodeMS"/>
                <a:cs typeface="Times New Roman" pitchFamily="18" charset="0"/>
              </a:rPr>
              <a:t>]</a:t>
            </a:r>
            <a:endParaRPr kumimoji="0" lang="fr-FR" sz="2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ArialUnicodeMS"/>
                <a:cs typeface="Times New Roman" pitchFamily="18" charset="0"/>
              </a:rPr>
              <a:t>[u] 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UnicodeMS"/>
                <a:cs typeface="Times New Roman" pitchFamily="18" charset="0"/>
              </a:rPr>
              <a:t>mou </a:t>
            </a: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UnicodeMS"/>
                <a:cs typeface="Times New Roman" pitchFamily="18" charset="0"/>
              </a:rPr>
              <a:t>[mu]</a:t>
            </a:r>
            <a:endParaRPr kumimoji="0" lang="fr-FR" sz="2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ArialUnicodeMS"/>
                <a:cs typeface="Times New Roman" pitchFamily="18" charset="0"/>
              </a:rPr>
              <a:t>[o] </a:t>
            </a:r>
            <a:r>
              <a:rPr kumimoji="0" lang="fr-FR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UnicodeMS"/>
                <a:cs typeface="Times New Roman" pitchFamily="18" charset="0"/>
              </a:rPr>
              <a:t>zero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UnicodeMS"/>
                <a:cs typeface="Times New Roman" pitchFamily="18" charset="0"/>
              </a:rPr>
              <a:t> </a:t>
            </a: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UnicodeMS"/>
                <a:cs typeface="Times New Roman" pitchFamily="18" charset="0"/>
              </a:rPr>
              <a:t>[</a:t>
            </a:r>
            <a:r>
              <a:rPr kumimoji="0" lang="fr-FR" sz="22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UnicodeMS"/>
                <a:cs typeface="Times New Roman" pitchFamily="18" charset="0"/>
              </a:rPr>
              <a:t>zeʁo</a:t>
            </a: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UnicodeMS"/>
                <a:cs typeface="Times New Roman" pitchFamily="18" charset="0"/>
              </a:rPr>
              <a:t>]</a:t>
            </a:r>
            <a:endParaRPr kumimoji="0" lang="fr-FR" sz="2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ArialUnicodeMS"/>
                <a:cs typeface="Times New Roman" pitchFamily="18" charset="0"/>
              </a:rPr>
              <a:t>[ɔ] 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UnicodeMS"/>
                <a:cs typeface="Times New Roman" pitchFamily="18" charset="0"/>
              </a:rPr>
              <a:t>sort </a:t>
            </a: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UnicodeMS"/>
                <a:cs typeface="Times New Roman" pitchFamily="18" charset="0"/>
              </a:rPr>
              <a:t>[</a:t>
            </a:r>
            <a:r>
              <a:rPr kumimoji="0" lang="fr-FR" sz="22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UnicodeMS"/>
                <a:cs typeface="Times New Roman" pitchFamily="18" charset="0"/>
              </a:rPr>
              <a:t>sɔʁ</a:t>
            </a: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UnicodeMS"/>
                <a:cs typeface="Times New Roman" pitchFamily="18" charset="0"/>
              </a:rPr>
              <a:t>]</a:t>
            </a:r>
            <a:endParaRPr kumimoji="0" lang="fr-FR" sz="2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ArialUnicodeMS"/>
                <a:cs typeface="Times New Roman" pitchFamily="18" charset="0"/>
              </a:rPr>
              <a:t>[ɑ] 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UnicodeMS"/>
                <a:cs typeface="Times New Roman" pitchFamily="18" charset="0"/>
              </a:rPr>
              <a:t>pale </a:t>
            </a: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UnicodeMS"/>
                <a:cs typeface="Times New Roman" pitchFamily="18" charset="0"/>
              </a:rPr>
              <a:t>[</a:t>
            </a:r>
            <a:r>
              <a:rPr kumimoji="0" lang="fr-FR" sz="22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UnicodeMS"/>
                <a:cs typeface="Times New Roman" pitchFamily="18" charset="0"/>
              </a:rPr>
              <a:t>pɑl</a:t>
            </a: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UnicodeMS"/>
                <a:cs typeface="Times New Roman" pitchFamily="18" charset="0"/>
              </a:rPr>
              <a:t>]</a:t>
            </a:r>
            <a:endParaRPr kumimoji="0" lang="fr-FR" sz="2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4714884"/>
            <a:ext cx="3071802" cy="206210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rgbClr val="3366FF"/>
                </a:solidFill>
                <a:effectLst/>
                <a:latin typeface="Times New Roman" pitchFamily="18" charset="0"/>
                <a:ea typeface="ArialUnicodeMS" charset="-128"/>
                <a:cs typeface="Times New Roman" pitchFamily="18" charset="0"/>
              </a:rPr>
              <a:t>VOYELLES NASALES</a:t>
            </a:r>
            <a:endParaRPr kumimoji="0" lang="fr-FR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ArialUnicodeMS" charset="-128"/>
                <a:cs typeface="Times New Roman" pitchFamily="18" charset="0"/>
              </a:rPr>
              <a:t>[ɛ̃] 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UnicodeMS" charset="-128"/>
                <a:cs typeface="Times New Roman" pitchFamily="18" charset="0"/>
              </a:rPr>
              <a:t>pain </a:t>
            </a: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UnicodeMS" charset="-128"/>
                <a:cs typeface="Times New Roman" pitchFamily="18" charset="0"/>
              </a:rPr>
              <a:t>[</a:t>
            </a:r>
            <a:r>
              <a:rPr kumimoji="0" lang="fr-FR" sz="2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UnicodeMS" charset="-128"/>
                <a:cs typeface="Times New Roman" pitchFamily="18" charset="0"/>
              </a:rPr>
              <a:t>pɛ</a:t>
            </a: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UnicodeMS" charset="-128"/>
                <a:cs typeface="Times New Roman" pitchFamily="18" charset="0"/>
              </a:rPr>
              <a:t>̃]</a:t>
            </a:r>
            <a:endParaRPr kumimoji="0" lang="fr-FR" sz="2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ArialUnicodeMS" charset="-128"/>
                <a:cs typeface="Times New Roman" pitchFamily="18" charset="0"/>
              </a:rPr>
              <a:t>[</a:t>
            </a:r>
            <a:r>
              <a:rPr kumimoji="0" lang="fr-FR" sz="2200" b="1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ArialUnicodeMS" charset="-128"/>
                <a:cs typeface="Times New Roman" pitchFamily="18" charset="0"/>
              </a:rPr>
              <a:t>oe</a:t>
            </a: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ArialUnicodeMS" charset="-128"/>
                <a:cs typeface="Times New Roman" pitchFamily="18" charset="0"/>
              </a:rPr>
              <a:t>̃] 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UnicodeMS" charset="-128"/>
                <a:cs typeface="Times New Roman" pitchFamily="18" charset="0"/>
              </a:rPr>
              <a:t>un </a:t>
            </a: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UnicodeMS" charset="-128"/>
                <a:cs typeface="Times New Roman" pitchFamily="18" charset="0"/>
              </a:rPr>
              <a:t>[</a:t>
            </a:r>
            <a:r>
              <a:rPr kumimoji="0" lang="fr-FR" sz="22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UnicodeMS" charset="-128"/>
                <a:cs typeface="Times New Roman" pitchFamily="18" charset="0"/>
              </a:rPr>
              <a:t>oe</a:t>
            </a: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UnicodeMS" charset="-128"/>
                <a:cs typeface="Times New Roman" pitchFamily="18" charset="0"/>
              </a:rPr>
              <a:t>̃]</a:t>
            </a:r>
            <a:endParaRPr kumimoji="0" lang="fr-FR" sz="2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ArialUnicodeMS" charset="-128"/>
                <a:cs typeface="Times New Roman" pitchFamily="18" charset="0"/>
              </a:rPr>
              <a:t>[ɔ̃] 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UnicodeMS" charset="-128"/>
                <a:cs typeface="Times New Roman" pitchFamily="18" charset="0"/>
              </a:rPr>
              <a:t>bon </a:t>
            </a: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UnicodeMS" charset="-128"/>
                <a:cs typeface="Times New Roman" pitchFamily="18" charset="0"/>
              </a:rPr>
              <a:t>[</a:t>
            </a:r>
            <a:r>
              <a:rPr kumimoji="0" lang="fr-FR" sz="22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UnicodeMS" charset="-128"/>
                <a:cs typeface="Times New Roman" pitchFamily="18" charset="0"/>
              </a:rPr>
              <a:t>bɔ</a:t>
            </a: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UnicodeMS" charset="-128"/>
                <a:cs typeface="Times New Roman" pitchFamily="18" charset="0"/>
              </a:rPr>
              <a:t>̃]</a:t>
            </a:r>
            <a:endParaRPr kumimoji="0" lang="fr-FR" sz="2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ArialUnicodeMS" charset="-128"/>
                <a:cs typeface="Times New Roman" pitchFamily="18" charset="0"/>
              </a:rPr>
              <a:t>[ɑ̃] 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UnicodeMS" charset="-128"/>
                <a:cs typeface="Times New Roman" pitchFamily="18" charset="0"/>
              </a:rPr>
              <a:t>blanc </a:t>
            </a: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UnicodeMS" charset="-128"/>
                <a:cs typeface="Times New Roman" pitchFamily="18" charset="0"/>
              </a:rPr>
              <a:t>[</a:t>
            </a:r>
            <a:r>
              <a:rPr kumimoji="0" lang="fr-FR" sz="22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UnicodeMS" charset="-128"/>
                <a:cs typeface="Times New Roman" pitchFamily="18" charset="0"/>
              </a:rPr>
              <a:t>blɑ</a:t>
            </a: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UnicodeMS" charset="-128"/>
                <a:cs typeface="Times New Roman" pitchFamily="18" charset="0"/>
              </a:rPr>
              <a:t>̃]</a:t>
            </a:r>
            <a:endParaRPr kumimoji="0" lang="fr-FR" sz="2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3143240" y="-24"/>
            <a:ext cx="3071834" cy="544764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rgbClr val="3366FF"/>
                </a:solidFill>
                <a:effectLst/>
                <a:latin typeface="Times New Roman" pitchFamily="18" charset="0"/>
                <a:ea typeface="ArialUnicodeMS" charset="-128"/>
                <a:cs typeface="Times New Roman" pitchFamily="18" charset="0"/>
              </a:rPr>
              <a:t>CONSONNES ORALES</a:t>
            </a:r>
            <a:endParaRPr kumimoji="0" lang="fr-FR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ArialUnicodeMS" charset="-128"/>
                <a:cs typeface="Times New Roman" pitchFamily="18" charset="0"/>
              </a:rPr>
              <a:t>[p] 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UnicodeMS" charset="-128"/>
                <a:cs typeface="Times New Roman" pitchFamily="18" charset="0"/>
              </a:rPr>
              <a:t>pile </a:t>
            </a: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UnicodeMS" charset="-128"/>
                <a:cs typeface="Times New Roman" pitchFamily="18" charset="0"/>
              </a:rPr>
              <a:t>[</a:t>
            </a:r>
            <a:r>
              <a:rPr kumimoji="0" lang="fr-FR" sz="22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UnicodeMS" charset="-128"/>
                <a:cs typeface="Times New Roman" pitchFamily="18" charset="0"/>
              </a:rPr>
              <a:t>pil</a:t>
            </a: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UnicodeMS" charset="-128"/>
                <a:cs typeface="Times New Roman" pitchFamily="18" charset="0"/>
              </a:rPr>
              <a:t>]</a:t>
            </a:r>
            <a:endParaRPr kumimoji="0" lang="fr-FR" sz="2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ArialUnicodeMS" charset="-128"/>
                <a:cs typeface="Times New Roman" pitchFamily="18" charset="0"/>
              </a:rPr>
              <a:t>[b] </a:t>
            </a:r>
            <a:r>
              <a:rPr kumimoji="0" lang="fr-FR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UnicodeMS" charset="-128"/>
                <a:cs typeface="Times New Roman" pitchFamily="18" charset="0"/>
              </a:rPr>
              <a:t>bete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UnicodeMS" charset="-128"/>
                <a:cs typeface="Times New Roman" pitchFamily="18" charset="0"/>
              </a:rPr>
              <a:t> </a:t>
            </a: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UnicodeMS" charset="-128"/>
                <a:cs typeface="Times New Roman" pitchFamily="18" charset="0"/>
              </a:rPr>
              <a:t>[</a:t>
            </a:r>
            <a:r>
              <a:rPr kumimoji="0" lang="fr-FR" sz="22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UnicodeMS" charset="-128"/>
                <a:cs typeface="Times New Roman" pitchFamily="18" charset="0"/>
              </a:rPr>
              <a:t>bɛt</a:t>
            </a: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UnicodeMS" charset="-128"/>
                <a:cs typeface="Times New Roman" pitchFamily="18" charset="0"/>
              </a:rPr>
              <a:t>]</a:t>
            </a:r>
            <a:endParaRPr kumimoji="0" lang="fr-FR" sz="2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ArialUnicodeMS" charset="-128"/>
                <a:cs typeface="Times New Roman" pitchFamily="18" charset="0"/>
              </a:rPr>
              <a:t>[t]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UnicodeMS" charset="-128"/>
                <a:cs typeface="Times New Roman" pitchFamily="18" charset="0"/>
              </a:rPr>
              <a:t> </a:t>
            </a:r>
            <a:r>
              <a:rPr kumimoji="0" lang="fr-FR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UnicodeMS" charset="-128"/>
                <a:cs typeface="Times New Roman" pitchFamily="18" charset="0"/>
              </a:rPr>
              <a:t>tete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UnicodeMS" charset="-128"/>
                <a:cs typeface="Times New Roman" pitchFamily="18" charset="0"/>
              </a:rPr>
              <a:t> </a:t>
            </a: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UnicodeMS" charset="-128"/>
                <a:cs typeface="Times New Roman" pitchFamily="18" charset="0"/>
              </a:rPr>
              <a:t>[</a:t>
            </a:r>
            <a:r>
              <a:rPr kumimoji="0" lang="fr-FR" sz="22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UnicodeMS" charset="-128"/>
                <a:cs typeface="Times New Roman" pitchFamily="18" charset="0"/>
              </a:rPr>
              <a:t>tɛt</a:t>
            </a: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UnicodeMS" charset="-128"/>
                <a:cs typeface="Times New Roman" pitchFamily="18" charset="0"/>
              </a:rPr>
              <a:t>]</a:t>
            </a:r>
            <a:endParaRPr kumimoji="0" lang="fr-FR" sz="2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ArialUnicodeMS" charset="-128"/>
                <a:cs typeface="Times New Roman" pitchFamily="18" charset="0"/>
              </a:rPr>
              <a:t>[d] 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UnicodeMS" charset="-128"/>
                <a:cs typeface="Times New Roman" pitchFamily="18" charset="0"/>
              </a:rPr>
              <a:t>dame </a:t>
            </a: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UnicodeMS" charset="-128"/>
                <a:cs typeface="Times New Roman" pitchFamily="18" charset="0"/>
              </a:rPr>
              <a:t>[dam]</a:t>
            </a:r>
            <a:endParaRPr kumimoji="0" lang="fr-FR" sz="2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ArialUnicodeMS" charset="-128"/>
                <a:cs typeface="Times New Roman" pitchFamily="18" charset="0"/>
              </a:rPr>
              <a:t>[f] 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UnicodeMS" charset="-128"/>
                <a:cs typeface="Times New Roman" pitchFamily="18" charset="0"/>
              </a:rPr>
              <a:t>flamme </a:t>
            </a: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UnicodeMS" charset="-128"/>
                <a:cs typeface="Times New Roman" pitchFamily="18" charset="0"/>
              </a:rPr>
              <a:t>[</a:t>
            </a:r>
            <a:r>
              <a:rPr kumimoji="0" lang="fr-FR" sz="22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UnicodeMS" charset="-128"/>
                <a:cs typeface="Times New Roman" pitchFamily="18" charset="0"/>
              </a:rPr>
              <a:t>flam</a:t>
            </a: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UnicodeMS" charset="-128"/>
                <a:cs typeface="Times New Roman" pitchFamily="18" charset="0"/>
              </a:rPr>
              <a:t>]</a:t>
            </a:r>
            <a:endParaRPr kumimoji="0" lang="fr-FR" sz="2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ArialUnicodeMS" charset="-128"/>
                <a:cs typeface="Times New Roman" pitchFamily="18" charset="0"/>
              </a:rPr>
              <a:t>[v]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UnicodeMS" charset="-128"/>
                <a:cs typeface="Times New Roman" pitchFamily="18" charset="0"/>
              </a:rPr>
              <a:t> ville </a:t>
            </a: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UnicodeMS" charset="-128"/>
                <a:cs typeface="Times New Roman" pitchFamily="18" charset="0"/>
              </a:rPr>
              <a:t>[vil]</a:t>
            </a:r>
            <a:endParaRPr kumimoji="0" lang="fr-FR" sz="2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ArialUnicodeMS" charset="-128"/>
                <a:cs typeface="Times New Roman" pitchFamily="18" charset="0"/>
              </a:rPr>
              <a:t>[k]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UnicodeMS" charset="-128"/>
                <a:cs typeface="Times New Roman" pitchFamily="18" charset="0"/>
              </a:rPr>
              <a:t> calme </a:t>
            </a: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UnicodeMS" charset="-128"/>
                <a:cs typeface="Times New Roman" pitchFamily="18" charset="0"/>
              </a:rPr>
              <a:t>[</a:t>
            </a:r>
            <a:r>
              <a:rPr kumimoji="0" lang="fr-FR" sz="22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UnicodeMS" charset="-128"/>
                <a:cs typeface="Times New Roman" pitchFamily="18" charset="0"/>
              </a:rPr>
              <a:t>kalm</a:t>
            </a: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UnicodeMS" charset="-128"/>
                <a:cs typeface="Times New Roman" pitchFamily="18" charset="0"/>
              </a:rPr>
              <a:t>]</a:t>
            </a:r>
            <a:endParaRPr kumimoji="0" lang="fr-FR" sz="2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ArialUnicodeMS" charset="-128"/>
                <a:cs typeface="Times New Roman" pitchFamily="18" charset="0"/>
              </a:rPr>
              <a:t>[g]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UnicodeMS" charset="-12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UnicodeMS" charset="-128"/>
                <a:cs typeface="Times New Roman" pitchFamily="18" charset="0"/>
              </a:rPr>
              <a:t>galop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UnicodeMS" charset="-128"/>
                <a:cs typeface="Times New Roman" pitchFamily="18" charset="0"/>
              </a:rPr>
              <a:t> 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UnicodeMS" charset="-128"/>
                <a:cs typeface="Times New Roman" pitchFamily="18" charset="0"/>
              </a:rPr>
              <a:t>[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UnicodeMS" charset="-128"/>
                <a:cs typeface="Times New Roman" pitchFamily="18" charset="0"/>
              </a:rPr>
              <a:t>galo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UnicodeMS" charset="-128"/>
                <a:cs typeface="Times New Roman" pitchFamily="18" charset="0"/>
              </a:rPr>
              <a:t>]</a:t>
            </a:r>
            <a:endParaRPr kumimoji="0" lang="fr-FR" sz="2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ArialUnicodeMS" charset="-128"/>
                <a:cs typeface="Times New Roman" pitchFamily="18" charset="0"/>
              </a:rPr>
              <a:t>[s]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UnicodeMS" charset="-128"/>
                <a:cs typeface="Times New Roman" pitchFamily="18" charset="0"/>
              </a:rPr>
              <a:t> site 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UnicodeMS" charset="-128"/>
                <a:cs typeface="Times New Roman" pitchFamily="18" charset="0"/>
              </a:rPr>
              <a:t>[sit]</a:t>
            </a:r>
            <a:endParaRPr kumimoji="0" lang="fr-FR" sz="2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ArialUnicodeMS" charset="-128"/>
                <a:cs typeface="Times New Roman" pitchFamily="18" charset="0"/>
              </a:rPr>
              <a:t>[z]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UnicodeMS" charset="-12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UnicodeMS" charset="-128"/>
                <a:cs typeface="Times New Roman" pitchFamily="18" charset="0"/>
              </a:rPr>
              <a:t>zut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UnicodeMS" charset="-128"/>
                <a:cs typeface="Times New Roman" pitchFamily="18" charset="0"/>
              </a:rPr>
              <a:t> 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UnicodeMS" charset="-128"/>
                <a:cs typeface="Times New Roman" pitchFamily="18" charset="0"/>
              </a:rPr>
              <a:t>[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UnicodeMS" charset="-128"/>
                <a:cs typeface="Times New Roman" pitchFamily="18" charset="0"/>
              </a:rPr>
              <a:t>zyt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UnicodeMS" charset="-128"/>
                <a:cs typeface="Times New Roman" pitchFamily="18" charset="0"/>
              </a:rPr>
              <a:t>]</a:t>
            </a:r>
            <a:endParaRPr kumimoji="0" lang="fr-FR" sz="2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ArialUnicodeMS" charset="-128"/>
                <a:cs typeface="Times New Roman" pitchFamily="18" charset="0"/>
              </a:rPr>
              <a:t>[ʃ]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UnicodeMS" charset="-128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UnicodeMS" charset="-128"/>
                <a:cs typeface="Times New Roman" pitchFamily="18" charset="0"/>
              </a:rPr>
              <a:t>chocolat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UnicodeMS" charset="-128"/>
                <a:cs typeface="Times New Roman" pitchFamily="18" charset="0"/>
              </a:rPr>
              <a:t> 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UnicodeMS" charset="-128"/>
                <a:cs typeface="Times New Roman" pitchFamily="18" charset="0"/>
              </a:rPr>
              <a:t>[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UnicodeMS" charset="-128"/>
                <a:cs typeface="Times New Roman" pitchFamily="18" charset="0"/>
              </a:rPr>
              <a:t>ʃokola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UnicodeMS" charset="-128"/>
                <a:cs typeface="Times New Roman" pitchFamily="18" charset="0"/>
              </a:rPr>
              <a:t>]</a:t>
            </a:r>
            <a:endParaRPr kumimoji="0" lang="fr-FR" sz="2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ArialUnicodeMS" charset="-128"/>
                <a:cs typeface="Times New Roman" pitchFamily="18" charset="0"/>
              </a:rPr>
              <a:t>[ʒ]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UnicodeMS" charset="-128"/>
                <a:cs typeface="Times New Roman" pitchFamily="18" charset="0"/>
              </a:rPr>
              <a:t> journal </a:t>
            </a: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UnicodeMS" charset="-128"/>
                <a:cs typeface="Times New Roman" pitchFamily="18" charset="0"/>
              </a:rPr>
              <a:t>[</a:t>
            </a:r>
            <a:r>
              <a:rPr kumimoji="0" lang="fr-FR" sz="22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UnicodeMS" charset="-128"/>
                <a:cs typeface="Times New Roman" pitchFamily="18" charset="0"/>
              </a:rPr>
              <a:t>ʒuʁnal</a:t>
            </a: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UnicodeMS" charset="-128"/>
                <a:cs typeface="Times New Roman" pitchFamily="18" charset="0"/>
              </a:rPr>
              <a:t>]</a:t>
            </a:r>
            <a:endParaRPr kumimoji="0" lang="fr-FR" sz="2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ArialUnicodeMS" charset="-128"/>
                <a:cs typeface="Times New Roman" pitchFamily="18" charset="0"/>
              </a:rPr>
              <a:t>[ʁ] [R]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UnicodeMS" charset="-128"/>
                <a:cs typeface="Times New Roman" pitchFamily="18" charset="0"/>
              </a:rPr>
              <a:t> rousse </a:t>
            </a: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UnicodeMS" charset="-128"/>
                <a:cs typeface="Times New Roman" pitchFamily="18" charset="0"/>
              </a:rPr>
              <a:t>[</a:t>
            </a:r>
            <a:r>
              <a:rPr kumimoji="0" lang="fr-FR" sz="22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UnicodeMS" charset="-128"/>
                <a:cs typeface="Times New Roman" pitchFamily="18" charset="0"/>
              </a:rPr>
              <a:t>ʁus</a:t>
            </a: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UnicodeMS" charset="-128"/>
                <a:cs typeface="Times New Roman" pitchFamily="18" charset="0"/>
              </a:rPr>
              <a:t>]</a:t>
            </a:r>
            <a:endParaRPr kumimoji="0" lang="fr-FR" sz="2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ArialUnicodeMS" charset="-128"/>
                <a:cs typeface="Times New Roman" pitchFamily="18" charset="0"/>
              </a:rPr>
              <a:t>[l] 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UnicodeMS" charset="-128"/>
                <a:cs typeface="Times New Roman" pitchFamily="18" charset="0"/>
              </a:rPr>
              <a:t>loup </a:t>
            </a: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UnicodeMS" charset="-128"/>
                <a:cs typeface="Times New Roman" pitchFamily="18" charset="0"/>
              </a:rPr>
              <a:t>[lu]</a:t>
            </a:r>
            <a:endParaRPr kumimoji="0" lang="fr-FR" sz="2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6429388" y="-24"/>
            <a:ext cx="2571768" cy="212365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rgbClr val="3366FF"/>
                </a:solidFill>
                <a:effectLst/>
                <a:latin typeface="Times New Roman" pitchFamily="18" charset="0"/>
                <a:ea typeface="ArialUnicodeMS"/>
                <a:cs typeface="Times New Roman" pitchFamily="18" charset="0"/>
              </a:rPr>
              <a:t>CONSONNES NASALES</a:t>
            </a:r>
            <a:endParaRPr kumimoji="0" lang="fr-FR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ArialUnicodeMS"/>
                <a:cs typeface="Times New Roman" pitchFamily="18" charset="0"/>
              </a:rPr>
              <a:t>[m] 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UnicodeMS"/>
                <a:cs typeface="Times New Roman" pitchFamily="18" charset="0"/>
              </a:rPr>
              <a:t>matou </a:t>
            </a: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UnicodeMS"/>
                <a:cs typeface="Times New Roman" pitchFamily="18" charset="0"/>
              </a:rPr>
              <a:t>[</a:t>
            </a:r>
            <a:r>
              <a:rPr kumimoji="0" lang="fr-FR" sz="22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UnicodeMS"/>
                <a:cs typeface="Times New Roman" pitchFamily="18" charset="0"/>
              </a:rPr>
              <a:t>matu</a:t>
            </a: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UnicodeMS"/>
                <a:cs typeface="Times New Roman" pitchFamily="18" charset="0"/>
              </a:rPr>
              <a:t>]</a:t>
            </a:r>
            <a:endParaRPr kumimoji="0" lang="fr-FR" sz="2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ArialUnicodeMS"/>
                <a:cs typeface="Times New Roman" pitchFamily="18" charset="0"/>
              </a:rPr>
              <a:t>[n] 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UnicodeMS"/>
                <a:cs typeface="Times New Roman" pitchFamily="18" charset="0"/>
              </a:rPr>
              <a:t>nul </a:t>
            </a: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UnicodeMS"/>
                <a:cs typeface="Times New Roman" pitchFamily="18" charset="0"/>
              </a:rPr>
              <a:t>[</a:t>
            </a:r>
            <a:r>
              <a:rPr kumimoji="0" lang="fr-FR" sz="22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UnicodeMS"/>
                <a:cs typeface="Times New Roman" pitchFamily="18" charset="0"/>
              </a:rPr>
              <a:t>nyl</a:t>
            </a: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UnicodeMS"/>
                <a:cs typeface="Times New Roman" pitchFamily="18" charset="0"/>
              </a:rPr>
              <a:t>]</a:t>
            </a:r>
            <a:endParaRPr kumimoji="0" lang="fr-FR" sz="2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ArialUnicodeMS"/>
                <a:cs typeface="Times New Roman" pitchFamily="18" charset="0"/>
              </a:rPr>
              <a:t>[ɲ] 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UnicodeMS"/>
                <a:cs typeface="Times New Roman" pitchFamily="18" charset="0"/>
              </a:rPr>
              <a:t>agneau </a:t>
            </a: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UnicodeMS"/>
                <a:cs typeface="Times New Roman" pitchFamily="18" charset="0"/>
              </a:rPr>
              <a:t>[</a:t>
            </a:r>
            <a:r>
              <a:rPr kumimoji="0" lang="fr-FR" sz="22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UnicodeMS"/>
                <a:cs typeface="Times New Roman" pitchFamily="18" charset="0"/>
              </a:rPr>
              <a:t>aɲo</a:t>
            </a: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UnicodeMS"/>
                <a:cs typeface="Times New Roman" pitchFamily="18" charset="0"/>
              </a:rPr>
              <a:t>]</a:t>
            </a:r>
            <a:endParaRPr kumimoji="0" lang="fr-FR" sz="2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ArialUnicodeMS"/>
                <a:cs typeface="Times New Roman" pitchFamily="18" charset="0"/>
              </a:rPr>
              <a:t>[ŋ] 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UnicodeMS"/>
                <a:cs typeface="Times New Roman" pitchFamily="18" charset="0"/>
              </a:rPr>
              <a:t>parking </a:t>
            </a: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UnicodeMS"/>
                <a:cs typeface="Times New Roman" pitchFamily="18" charset="0"/>
              </a:rPr>
              <a:t>[</a:t>
            </a:r>
            <a:r>
              <a:rPr kumimoji="0" lang="fr-FR" sz="22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UnicodeMS"/>
                <a:cs typeface="Times New Roman" pitchFamily="18" charset="0"/>
              </a:rPr>
              <a:t>paʁkiŋ</a:t>
            </a: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UnicodeMS"/>
                <a:cs typeface="Times New Roman" pitchFamily="18" charset="0"/>
              </a:rPr>
              <a:t>]</a:t>
            </a:r>
            <a:endParaRPr kumimoji="0" lang="fr-FR" sz="2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6286512" y="3111057"/>
            <a:ext cx="2786082" cy="2246769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rgbClr val="3366FF"/>
                </a:solidFill>
                <a:effectLst/>
                <a:latin typeface="Times New Roman" pitchFamily="18" charset="0"/>
                <a:ea typeface="ArialUnicodeMS" charset="-128"/>
                <a:cs typeface="Times New Roman" pitchFamily="18" charset="0"/>
              </a:rPr>
              <a:t>SEMI-CONSONNES SEMI-VOYELLES</a:t>
            </a:r>
            <a:endParaRPr kumimoji="0" lang="fr-FR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ArialUnicodeMS" charset="-128"/>
                <a:cs typeface="Times New Roman" pitchFamily="18" charset="0"/>
              </a:rPr>
              <a:t>[j]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UnicodeMS" charset="-128"/>
                <a:cs typeface="Times New Roman" pitchFamily="18" charset="0"/>
              </a:rPr>
              <a:t>bille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UnicodeMS" charset="-128"/>
                <a:cs typeface="Times New Roman" pitchFamily="18" charset="0"/>
              </a:rPr>
              <a:t>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UnicodeMS" charset="-128"/>
                <a:cs typeface="Times New Roman" pitchFamily="18" charset="0"/>
              </a:rPr>
              <a:t>[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UnicodeMS" charset="-128"/>
                <a:cs typeface="Times New Roman" pitchFamily="18" charset="0"/>
              </a:rPr>
              <a:t>bij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UnicodeMS" charset="-128"/>
                <a:cs typeface="Times New Roman" pitchFamily="18" charset="0"/>
              </a:rPr>
              <a:t>]</a:t>
            </a:r>
            <a:endParaRPr kumimoji="0" lang="fr-FR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UnicodeMS" charset="-128"/>
                <a:cs typeface="Times New Roman" pitchFamily="18" charset="0"/>
              </a:rPr>
              <a:t>[w]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UnicodeMS" charset="-128"/>
                <a:cs typeface="Times New Roman" pitchFamily="18" charset="0"/>
              </a:rPr>
              <a:t>ouate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UnicodeMS" charset="-128"/>
                <a:cs typeface="Times New Roman" pitchFamily="18" charset="0"/>
              </a:rPr>
              <a:t>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UnicodeMS" charset="-128"/>
                <a:cs typeface="Times New Roman" pitchFamily="18" charset="0"/>
              </a:rPr>
              <a:t>[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UnicodeMS" charset="-128"/>
                <a:cs typeface="Times New Roman" pitchFamily="18" charset="0"/>
              </a:rPr>
              <a:t>wat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UnicodeMS" charset="-128"/>
                <a:cs typeface="Times New Roman" pitchFamily="18" charset="0"/>
              </a:rPr>
              <a:t>]</a:t>
            </a:r>
            <a:endParaRPr kumimoji="0" lang="fr-FR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32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ArialUnicodeMS" charset="-128"/>
                <a:cs typeface="Times New Roman" pitchFamily="18" charset="0"/>
              </a:rPr>
              <a:t>[ɥ] </a:t>
            </a:r>
            <a:r>
              <a:rPr kumimoji="0" lang="fr-FR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UnicodeMS" charset="-128"/>
                <a:cs typeface="Times New Roman" pitchFamily="18" charset="0"/>
              </a:rPr>
              <a:t>huile </a:t>
            </a:r>
            <a:r>
              <a:rPr kumimoji="0" lang="fr-FR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UnicodeMS" charset="-128"/>
                <a:cs typeface="Times New Roman" pitchFamily="18" charset="0"/>
              </a:rPr>
              <a:t>[</a:t>
            </a:r>
            <a:r>
              <a:rPr kumimoji="0" lang="fr-FR" sz="32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UnicodeMS" charset="-128"/>
                <a:cs typeface="Times New Roman" pitchFamily="18" charset="0"/>
              </a:rPr>
              <a:t>ɥil</a:t>
            </a:r>
            <a:r>
              <a:rPr kumimoji="0" lang="fr-FR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UnicodeMS" charset="-128"/>
                <a:cs typeface="Times New Roman" pitchFamily="18" charset="0"/>
              </a:rPr>
              <a:t>]</a:t>
            </a:r>
            <a:endParaRPr kumimoji="0" lang="fr-FR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071802" y="6078700"/>
            <a:ext cx="609250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200" b="1" dirty="0">
                <a:solidFill>
                  <a:schemeClr val="accent1">
                    <a:lumMod val="50000"/>
                  </a:schemeClr>
                </a:solidFill>
                <a:hlinkClick r:id="rId2"/>
              </a:rPr>
              <a:t>SYMBOLES PHONÉTIQUES DES SONS DU FRANÇAIS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7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9" grpId="0" animBg="1"/>
      <p:bldP spid="17410" grpId="0" animBg="1"/>
      <p:bldP spid="17411" grpId="0" animBg="1"/>
      <p:bldP spid="17412" grpId="0" animBg="1"/>
      <p:bldP spid="174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-17814"/>
            <a:ext cx="91440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Le but de l’alphabet phonétique international est </a:t>
            </a:r>
            <a:r>
              <a:rPr kumimoji="0" lang="fr-FR" sz="22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de fournir un répertoire de signes 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correspondant aux principaux phonèmes réalisés dans les principales 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2"/>
              </a:rPr>
              <a:t>langues du monde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Le principe sur lequel repose  l’A.P.I. est : </a:t>
            </a:r>
            <a:r>
              <a:rPr kumimoji="0" lang="fr-FR" sz="22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 un seul signe pour un seul son, un seul son pour un seul signe ». </a:t>
            </a:r>
            <a:endParaRPr kumimoji="0" lang="fr-FR" sz="22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1428712"/>
            <a:ext cx="91440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La transcription phonétique en API consiste à découper la parole en segments sonores c'est-à-dire en petites unités, et à employer un symbole unique pour chaque son, en évitant les </a:t>
            </a:r>
            <a:r>
              <a:rPr kumimoji="0" lang="fr-FR" sz="22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multigrammes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(combinaisons de lettres, comme le son </a:t>
            </a:r>
            <a:r>
              <a:rPr kumimoji="0" lang="fr-FR" sz="2200" b="0" i="1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du français, noté </a:t>
            </a: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[</a:t>
            </a: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ʃ</a:t>
            </a: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]).</a:t>
            </a:r>
            <a:endParaRPr kumimoji="0" lang="fr-FR" sz="2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0" y="3214662"/>
            <a:ext cx="149271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36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travail</a:t>
            </a:r>
            <a:endParaRPr kumimoji="0" lang="fr-FR" sz="36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714612" y="3214662"/>
            <a:ext cx="4924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fr-FR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j</a:t>
            </a:r>
            <a:r>
              <a:rPr kumimoji="0" lang="fr-FR" sz="3600" b="1" i="0" u="none" strike="noStrike" cap="none" normalizeH="0" baseline="0" dirty="0" smtClean="0">
                <a:ln>
                  <a:noFill/>
                </a:ln>
                <a:solidFill>
                  <a:srgbClr val="003864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]</a:t>
            </a:r>
            <a:endParaRPr lang="fr-FR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428728" y="3214662"/>
            <a:ext cx="98937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fr-FR" sz="3600" b="1" i="0" u="none" strike="noStrike" cap="none" normalizeH="0" baseline="0" dirty="0" smtClean="0">
                <a:ln>
                  <a:noFill/>
                </a:ln>
                <a:solidFill>
                  <a:srgbClr val="003864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[</a:t>
            </a:r>
            <a:r>
              <a:rPr kumimoji="0" lang="fr-FR" sz="36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tʀa</a:t>
            </a:r>
            <a:endParaRPr lang="fr-FR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214546" y="3214686"/>
            <a:ext cx="6463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fr-FR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va</a:t>
            </a:r>
            <a:endParaRPr lang="fr-FR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795536" y="3214686"/>
            <a:ext cx="237757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b="1" dirty="0">
                <a:latin typeface="Times New Roman" pitchFamily="18" charset="0"/>
                <a:cs typeface="Times New Roman" pitchFamily="18" charset="0"/>
              </a:rPr>
              <a:t>impossible </a:t>
            </a:r>
            <a:endParaRPr lang="fr-FR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091027" y="3214686"/>
            <a:ext cx="83869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bl</a:t>
            </a:r>
            <a:r>
              <a:rPr lang="fr-FR" sz="3600" b="1" dirty="0" smtClean="0">
                <a:latin typeface="Times New Roman" pitchFamily="18" charset="0"/>
                <a:cs typeface="Times New Roman" pitchFamily="18" charset="0"/>
              </a:rPr>
              <a:t>] </a:t>
            </a:r>
            <a:endParaRPr lang="fr-FR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929454" y="3214686"/>
            <a:ext cx="53572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b="1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fr-FR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ɛ̃</a:t>
            </a:r>
            <a:endParaRPr lang="fr-FR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303397" y="3201415"/>
            <a:ext cx="76174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pɔ</a:t>
            </a:r>
            <a:r>
              <a:rPr lang="fr-FR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fr-FR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756558" y="3214686"/>
            <a:ext cx="4924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si</a:t>
            </a:r>
            <a:endParaRPr lang="fr-FR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-32" y="3929066"/>
            <a:ext cx="192873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b="1" dirty="0" smtClean="0">
                <a:latin typeface="Times New Roman" pitchFamily="18" charset="0"/>
                <a:cs typeface="Times New Roman" pitchFamily="18" charset="0"/>
              </a:rPr>
              <a:t>pingouin</a:t>
            </a:r>
            <a:endParaRPr lang="fr-FR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546171" y="3925677"/>
            <a:ext cx="295465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b="1" dirty="0" smtClean="0">
                <a:latin typeface="Times New Roman" pitchFamily="18" charset="0"/>
                <a:cs typeface="Times New Roman" pitchFamily="18" charset="0"/>
              </a:rPr>
              <a:t>excessivement</a:t>
            </a:r>
            <a:endParaRPr lang="fr-FR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14282" y="4786322"/>
            <a:ext cx="237276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600" b="1" dirty="0" smtClean="0">
                <a:latin typeface="Times New Roman" pitchFamily="18" charset="0"/>
                <a:cs typeface="Times New Roman" pitchFamily="18" charset="0"/>
              </a:rPr>
              <a:t>Tâche</a:t>
            </a:r>
            <a:endParaRPr lang="fr-FR" sz="36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fr-FR" sz="3600" dirty="0">
              <a:latin typeface="Times New Roman" pitchFamily="18" charset="0"/>
              <a:cs typeface="Times New Roman" pitchFamily="18" charset="0"/>
            </a:endParaRPr>
          </a:p>
          <a:p>
            <a:endParaRPr lang="fr-FR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429256" y="4714884"/>
            <a:ext cx="144142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b="1" dirty="0" smtClean="0">
                <a:latin typeface="Times New Roman" pitchFamily="18" charset="0"/>
                <a:cs typeface="Times New Roman" pitchFamily="18" charset="0"/>
              </a:rPr>
              <a:t>tâchée</a:t>
            </a:r>
            <a:endParaRPr lang="fr-FR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0"/>
            <a:ext cx="54550" cy="7171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26979" tIns="45720" rIns="26979" bIns="115851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0" y="0"/>
            <a:ext cx="54550" cy="7171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26979" tIns="45720" rIns="26979" bIns="115851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0" y="0"/>
            <a:ext cx="54550" cy="1271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26979" tIns="45720" rIns="26979" bIns="115851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3600" b="0" i="0" u="none" strike="noStrike" cap="none" normalizeH="0" baseline="0" smtClean="0">
                <a:ln>
                  <a:noFill/>
                </a:ln>
                <a:solidFill>
                  <a:srgbClr val="1C1E2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fr-FR" sz="3600" b="0" i="0" u="none" strike="noStrike" cap="none" normalizeH="0" baseline="0" smtClean="0">
                <a:ln>
                  <a:noFill/>
                </a:ln>
                <a:solidFill>
                  <a:srgbClr val="1C1E2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kumimoji="0" lang="fr-FR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286116" y="6211693"/>
            <a:ext cx="292580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600" b="1" dirty="0" smtClean="0">
                <a:latin typeface="Times New Roman" pitchFamily="18" charset="0"/>
                <a:cs typeface="Times New Roman" pitchFamily="18" charset="0"/>
              </a:rPr>
              <a:t>[ </a:t>
            </a:r>
            <a:r>
              <a:rPr lang="fr-FR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dɑ</a:t>
            </a:r>
            <a:r>
              <a:rPr lang="fr-FR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̃</a:t>
            </a:r>
            <a:r>
              <a:rPr lang="fr-FR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ʒʁøzmɑ</a:t>
            </a:r>
            <a:r>
              <a:rPr lang="fr-FR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̃</a:t>
            </a:r>
            <a:r>
              <a:rPr lang="fr-FR" sz="3600" b="1" dirty="0" smtClean="0">
                <a:latin typeface="Times New Roman" pitchFamily="18" charset="0"/>
                <a:cs typeface="Times New Roman" pitchFamily="18" charset="0"/>
              </a:rPr>
              <a:t>] </a:t>
            </a:r>
            <a:endParaRPr lang="fr-FR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002137" y="5572140"/>
            <a:ext cx="195438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600" b="1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fr-FR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dɑ</a:t>
            </a:r>
            <a:r>
              <a:rPr lang="fr-FR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̃</a:t>
            </a:r>
            <a:r>
              <a:rPr lang="fr-FR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ʒʁø</a:t>
            </a:r>
            <a:r>
              <a:rPr lang="fr-FR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̃</a:t>
            </a:r>
            <a:r>
              <a:rPr lang="fr-FR" sz="3600" b="1" dirty="0" smtClean="0">
                <a:latin typeface="Times New Roman" pitchFamily="18" charset="0"/>
                <a:cs typeface="Times New Roman" pitchFamily="18" charset="0"/>
              </a:rPr>
              <a:t>] </a:t>
            </a:r>
            <a:endParaRPr lang="fr-FR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71406" y="6211693"/>
            <a:ext cx="348492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b="1" dirty="0" smtClean="0">
                <a:latin typeface="Times New Roman" pitchFamily="18" charset="0"/>
                <a:cs typeface="Times New Roman" pitchFamily="18" charset="0"/>
              </a:rPr>
              <a:t>Dangereusement</a:t>
            </a:r>
            <a:endParaRPr lang="fr-FR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-32" y="5572140"/>
            <a:ext cx="233076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b="1" dirty="0" smtClean="0">
                <a:latin typeface="Times New Roman" pitchFamily="18" charset="0"/>
                <a:cs typeface="Times New Roman" pitchFamily="18" charset="0"/>
              </a:rPr>
              <a:t>Dangereux</a:t>
            </a:r>
            <a:endParaRPr lang="fr-FR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857356" y="3929066"/>
            <a:ext cx="205376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b="1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fr-FR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pɛ</a:t>
            </a:r>
            <a:r>
              <a:rPr lang="fr-FR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̃ g </a:t>
            </a:r>
            <a:r>
              <a:rPr lang="fr-FR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wɛ</a:t>
            </a:r>
            <a:r>
              <a:rPr lang="fr-FR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̃</a:t>
            </a:r>
            <a:r>
              <a:rPr lang="fr-FR" sz="3600" b="1" dirty="0" smtClean="0">
                <a:latin typeface="Times New Roman" pitchFamily="18" charset="0"/>
                <a:cs typeface="Times New Roman" pitchFamily="18" charset="0"/>
              </a:rPr>
              <a:t>] </a:t>
            </a:r>
            <a:endParaRPr lang="fr-FR" sz="3600" dirty="0"/>
          </a:p>
        </p:txBody>
      </p:sp>
      <p:sp>
        <p:nvSpPr>
          <p:cNvPr id="31" name="Rectangle 30"/>
          <p:cNvSpPr/>
          <p:nvPr/>
        </p:nvSpPr>
        <p:spPr>
          <a:xfrm>
            <a:off x="6286512" y="3929066"/>
            <a:ext cx="298190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b="1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fr-FR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ɛk</a:t>
            </a:r>
            <a:r>
              <a:rPr lang="fr-FR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se si v </a:t>
            </a:r>
            <a:r>
              <a:rPr lang="fr-FR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mɑ</a:t>
            </a:r>
            <a:r>
              <a:rPr lang="fr-FR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̃</a:t>
            </a:r>
            <a:r>
              <a:rPr lang="fr-FR" sz="3600" b="1" dirty="0" smtClean="0">
                <a:latin typeface="Times New Roman" pitchFamily="18" charset="0"/>
                <a:cs typeface="Times New Roman" pitchFamily="18" charset="0"/>
              </a:rPr>
              <a:t>]</a:t>
            </a:r>
            <a:endParaRPr lang="fr-FR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858016" y="4714884"/>
            <a:ext cx="148790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fr-FR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tɑ</a:t>
            </a:r>
            <a:r>
              <a:rPr lang="fr-FR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ʃe</a:t>
            </a:r>
            <a:r>
              <a:rPr lang="fr-FR" sz="3600" dirty="0" smtClean="0">
                <a:latin typeface="Times New Roman" pitchFamily="18" charset="0"/>
                <a:cs typeface="Times New Roman" pitchFamily="18" charset="0"/>
              </a:rPr>
              <a:t>] </a:t>
            </a:r>
            <a:endParaRPr lang="fr-FR" sz="3600" dirty="0"/>
          </a:p>
        </p:txBody>
      </p:sp>
      <p:sp>
        <p:nvSpPr>
          <p:cNvPr id="33" name="Rectangle 32"/>
          <p:cNvSpPr/>
          <p:nvPr/>
        </p:nvSpPr>
        <p:spPr>
          <a:xfrm>
            <a:off x="1643042" y="4786322"/>
            <a:ext cx="105189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fr-FR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tɑʃ</a:t>
            </a:r>
            <a:r>
              <a:rPr kumimoji="0" lang="fr-FR" sz="3600" b="1" i="0" u="none" strike="noStrike" cap="none" normalizeH="0" baseline="0" dirty="0" smtClean="0">
                <a:ln>
                  <a:noFill/>
                </a:ln>
                <a:solidFill>
                  <a:srgbClr val="003864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]</a:t>
            </a:r>
            <a:endParaRPr lang="fr-FR" sz="3600" dirty="0"/>
          </a:p>
        </p:txBody>
      </p:sp>
      <p:sp>
        <p:nvSpPr>
          <p:cNvPr id="34" name="Rectangle 2"/>
          <p:cNvSpPr>
            <a:spLocks noChangeArrowheads="1"/>
          </p:cNvSpPr>
          <p:nvPr/>
        </p:nvSpPr>
        <p:spPr bwMode="auto">
          <a:xfrm>
            <a:off x="4419151" y="5643578"/>
            <a:ext cx="251030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36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C'est-à-di</a:t>
            </a:r>
            <a:r>
              <a:rPr kumimoji="0" lang="fr-FR" sz="3600" b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</a:t>
            </a:r>
            <a:r>
              <a:rPr kumimoji="0" lang="fr-FR" sz="36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</a:t>
            </a:r>
            <a:endParaRPr kumimoji="0" lang="fr-FR" sz="36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6937073" y="5643578"/>
            <a:ext cx="213552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fr-FR" sz="36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[</a:t>
            </a:r>
            <a:r>
              <a:rPr kumimoji="0" lang="fr-FR" sz="36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sɛ</a:t>
            </a:r>
            <a:r>
              <a:rPr kumimoji="0" lang="fr-FR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ta </a:t>
            </a:r>
            <a:r>
              <a:rPr kumimoji="0" lang="fr-FR" sz="36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diʀ</a:t>
            </a:r>
            <a:r>
              <a:rPr kumimoji="0" lang="fr-FR" sz="36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]</a:t>
            </a:r>
            <a:endParaRPr lang="fr-FR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5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5361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25" grpId="0"/>
      <p:bldP spid="26" grpId="0"/>
      <p:bldP spid="27" grpId="0"/>
      <p:bldP spid="28" grpId="0"/>
      <p:bldP spid="30" grpId="0"/>
      <p:bldP spid="31" grpId="0"/>
      <p:bldP spid="32" grpId="0"/>
      <p:bldP spid="33" grpId="0"/>
      <p:bldP spid="34" grpId="0"/>
      <p:bldP spid="3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71604" y="0"/>
            <a:ext cx="5643602" cy="571480"/>
          </a:xfrm>
        </p:spPr>
        <p:txBody>
          <a:bodyPr>
            <a:noAutofit/>
          </a:bodyPr>
          <a:lstStyle/>
          <a:p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Transcription phonétique (suite) </a:t>
            </a:r>
            <a:endParaRPr lang="fr-FR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500042"/>
            <a:ext cx="9144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Arial Unicode MS" pitchFamily="34" charset="-128"/>
                <a:cs typeface="Times New Roman" pitchFamily="18" charset="0"/>
              </a:rPr>
              <a:t>NB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Arial Unicode MS" pitchFamily="34" charset="-128"/>
                <a:cs typeface="Times New Roman" pitchFamily="18" charset="0"/>
              </a:rPr>
              <a:t> : Il importe de signaler que les points, cités ci-après,  ne constituent pas des règles absolues de transcription phonétique. En effet, ils  ne sont que des appuis ou  des points de repérage à l’écrit qui peuvent éventuellement aider l’apprenant lors de la transcription phonétique  </a:t>
            </a:r>
            <a:endParaRPr kumimoji="0" lang="fr-FR" sz="4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1357298"/>
            <a:ext cx="91440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4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Arial Unicode MS" pitchFamily="34" charset="-128"/>
                <a:cs typeface="Times New Roman" pitchFamily="18" charset="0"/>
              </a:rPr>
              <a:t>[o]</a:t>
            </a:r>
            <a:r>
              <a:rPr kumimoji="0" lang="fr-FR" sz="4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vs </a:t>
            </a:r>
            <a:r>
              <a:rPr kumimoji="0" lang="fr-FR" sz="4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Arial Unicode MS" pitchFamily="34" charset="-128"/>
                <a:cs typeface="Times New Roman" pitchFamily="18" charset="0"/>
              </a:rPr>
              <a:t>[ɔ]</a:t>
            </a:r>
            <a:endParaRPr kumimoji="0" lang="fr-F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Contextes phonologiques d</a:t>
            </a: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utilisation de </a:t>
            </a: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 Unicode MS" pitchFamily="34" charset="-128"/>
                <a:cs typeface="Times New Roman" pitchFamily="18" charset="0"/>
              </a:rPr>
              <a:t>[o] </a:t>
            </a: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mi-ferm</a:t>
            </a: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1) un o final est mi-ferm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  <a:r>
              <a:rPr kumimoji="0" lang="fr-FR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bravo, m</a:t>
            </a:r>
            <a:r>
              <a:rPr kumimoji="0" lang="fr-FR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tro, domino, num</a:t>
            </a:r>
            <a:r>
              <a:rPr kumimoji="0" lang="fr-FR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ro,...</a:t>
            </a:r>
            <a:endParaRPr kumimoji="0" lang="fr-F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2643182"/>
            <a:ext cx="9144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2) En finale, un 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 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»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suivi d'une consonne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fr-FR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non articul</a:t>
            </a:r>
            <a:r>
              <a:rPr kumimoji="0" lang="fr-FR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est mi-ferm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(en particulier 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 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»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ou </a:t>
            </a:r>
          </a:p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 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»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): </a:t>
            </a:r>
            <a:r>
              <a:rPr kumimoji="0" lang="fr-FR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repos, dos, propos, chaos, idiot</a:t>
            </a: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mbria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Arial Unicode MS" pitchFamily="34" charset="-128"/>
                <a:cs typeface="Times New Roman" pitchFamily="18" charset="0"/>
              </a:rPr>
              <a:t>[</a:t>
            </a:r>
            <a:r>
              <a:rPr kumimoji="0" lang="fr-FR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Arial Unicode MS" pitchFamily="34" charset="-128"/>
                <a:cs typeface="Times New Roman" pitchFamily="18" charset="0"/>
              </a:rPr>
              <a:t>idjo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Arial Unicode MS" pitchFamily="34" charset="-128"/>
                <a:cs typeface="Times New Roman" pitchFamily="18" charset="0"/>
              </a:rPr>
              <a:t>]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(mais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fr-FR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idiote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Arial Unicode MS" pitchFamily="34" charset="-128"/>
                <a:cs typeface="Times New Roman" pitchFamily="18" charset="0"/>
              </a:rPr>
              <a:t>[</a:t>
            </a:r>
            <a:r>
              <a:rPr kumimoji="0" lang="fr-FR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Arial Unicode MS" pitchFamily="34" charset="-128"/>
                <a:cs typeface="Times New Roman" pitchFamily="18" charset="0"/>
              </a:rPr>
              <a:t>idjɔt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Arial Unicode MS" pitchFamily="34" charset="-128"/>
                <a:cs typeface="Times New Roman" pitchFamily="18" charset="0"/>
              </a:rPr>
              <a:t>]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mi-ouvert car le 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 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»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est prononc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), </a:t>
            </a:r>
            <a:r>
              <a:rPr kumimoji="0" lang="fr-FR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complot </a:t>
            </a:r>
            <a:r>
              <a:rPr kumimoji="0" lang="fr-FR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Arial Unicode MS" pitchFamily="34" charset="-128"/>
                <a:cs typeface="Times New Roman" pitchFamily="18" charset="0"/>
              </a:rPr>
              <a:t>[</a:t>
            </a:r>
            <a:r>
              <a:rPr kumimoji="0" lang="fr-FR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Arial Unicode MS" pitchFamily="34" charset="-128"/>
                <a:cs typeface="Times New Roman" pitchFamily="18" charset="0"/>
              </a:rPr>
              <a:t>kɔ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Arial Unicode MS" pitchFamily="34" charset="-128"/>
                <a:cs typeface="Times New Roman" pitchFamily="18" charset="0"/>
              </a:rPr>
              <a:t>̃</a:t>
            </a:r>
            <a:r>
              <a:rPr kumimoji="0" lang="fr-FR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Arial Unicode MS" pitchFamily="34" charset="-128"/>
                <a:cs typeface="Times New Roman" pitchFamily="18" charset="0"/>
              </a:rPr>
              <a:t>plo</a:t>
            </a:r>
            <a:r>
              <a:rPr kumimoji="0" lang="fr-FR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Arial Unicode MS" pitchFamily="34" charset="-128"/>
                <a:cs typeface="Times New Roman" pitchFamily="18" charset="0"/>
              </a:rPr>
              <a:t>]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(mais comploter </a:t>
            </a:r>
            <a:r>
              <a:rPr kumimoji="0" lang="fr-FR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Arial Unicode MS" pitchFamily="34" charset="-128"/>
                <a:cs typeface="Times New Roman" pitchFamily="18" charset="0"/>
              </a:rPr>
              <a:t>[</a:t>
            </a:r>
            <a:r>
              <a:rPr kumimoji="0" lang="fr-FR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Arial Unicode MS" pitchFamily="34" charset="-128"/>
                <a:cs typeface="Times New Roman" pitchFamily="18" charset="0"/>
              </a:rPr>
              <a:t>kɔ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Arial Unicode MS" pitchFamily="34" charset="-128"/>
                <a:cs typeface="Times New Roman" pitchFamily="18" charset="0"/>
              </a:rPr>
              <a:t>̃</a:t>
            </a:r>
            <a:r>
              <a:rPr kumimoji="0" lang="fr-FR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Arial Unicode MS" pitchFamily="34" charset="-128"/>
                <a:cs typeface="Times New Roman" pitchFamily="18" charset="0"/>
              </a:rPr>
              <a:t>pl</a:t>
            </a:r>
            <a:r>
              <a:rPr kumimoji="0" lang="fr-FR" b="1" i="0" u="sng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Arial Unicode MS" pitchFamily="34" charset="-128"/>
                <a:cs typeface="Times New Roman" pitchFamily="18" charset="0"/>
              </a:rPr>
              <a:t>ɔ</a:t>
            </a:r>
            <a:r>
              <a:rPr kumimoji="0" lang="fr-FR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Arial Unicode MS" pitchFamily="34" charset="-128"/>
                <a:cs typeface="Times New Roman" pitchFamily="18" charset="0"/>
              </a:rPr>
              <a:t>te</a:t>
            </a:r>
            <a:r>
              <a:rPr kumimoji="0" lang="fr-FR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Arial Unicode MS" pitchFamily="34" charset="-128"/>
                <a:cs typeface="Times New Roman" pitchFamily="18" charset="0"/>
              </a:rPr>
              <a:t>]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3643314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3) 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 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»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devant le son [z] est mi-ferm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fr-FR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chose</a:t>
            </a: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mbria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Arial Unicode MS" pitchFamily="34" charset="-128"/>
                <a:cs typeface="Times New Roman" pitchFamily="18" charset="0"/>
              </a:rPr>
              <a:t>[</a:t>
            </a:r>
            <a:r>
              <a:rPr kumimoji="0" lang="fr-FR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Arial Unicode MS" pitchFamily="34" charset="-128"/>
                <a:cs typeface="Times New Roman" pitchFamily="18" charset="0"/>
              </a:rPr>
              <a:t>ʃoz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Arial Unicode MS" pitchFamily="34" charset="-128"/>
                <a:cs typeface="Times New Roman" pitchFamily="18" charset="0"/>
              </a:rPr>
              <a:t>]</a:t>
            </a:r>
            <a:r>
              <a:rPr kumimoji="0" lang="fr-FR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, rose 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Arial Unicode MS" pitchFamily="34" charset="-128"/>
                <a:cs typeface="Times New Roman" pitchFamily="18" charset="0"/>
              </a:rPr>
              <a:t>[</a:t>
            </a:r>
            <a:r>
              <a:rPr kumimoji="0" lang="fr-FR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Arial Unicode MS" pitchFamily="34" charset="-128"/>
                <a:cs typeface="Times New Roman" pitchFamily="18" charset="0"/>
              </a:rPr>
              <a:t>roz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Arial Unicode MS" pitchFamily="34" charset="-128"/>
                <a:cs typeface="Times New Roman" pitchFamily="18" charset="0"/>
              </a:rPr>
              <a:t>]</a:t>
            </a:r>
            <a:r>
              <a:rPr kumimoji="0" lang="fr-FR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arrosoir</a:t>
            </a: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mbria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Arial Unicode MS" pitchFamily="34" charset="-128"/>
                <a:cs typeface="Times New Roman" pitchFamily="18" charset="0"/>
              </a:rPr>
              <a:t>[</a:t>
            </a:r>
            <a:r>
              <a:rPr kumimoji="0" lang="fr-FR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Arial Unicode MS" pitchFamily="34" charset="-128"/>
                <a:cs typeface="Times New Roman" pitchFamily="18" charset="0"/>
              </a:rPr>
              <a:t>aʀozwaʀ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Arial Unicode MS" pitchFamily="34" charset="-128"/>
                <a:cs typeface="Times New Roman" pitchFamily="18" charset="0"/>
              </a:rPr>
              <a:t>]</a:t>
            </a:r>
            <a:r>
              <a:rPr kumimoji="0" lang="fr-FR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repos</a:t>
            </a:r>
            <a:r>
              <a:rPr kumimoji="0" lang="fr-FR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mbria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Arial Unicode MS" pitchFamily="34" charset="-128"/>
                <a:cs typeface="Times New Roman" pitchFamily="18" charset="0"/>
              </a:rPr>
              <a:t>[</a:t>
            </a:r>
            <a:r>
              <a:rPr kumimoji="0" lang="fr-FR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Arial Unicode MS" pitchFamily="34" charset="-128"/>
                <a:cs typeface="Times New Roman" pitchFamily="18" charset="0"/>
              </a:rPr>
              <a:t>ʀəpoze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Arial Unicode MS" pitchFamily="34" charset="-128"/>
                <a:cs typeface="Times New Roman" pitchFamily="18" charset="0"/>
              </a:rPr>
              <a:t>]</a:t>
            </a:r>
            <a:r>
              <a:rPr kumimoji="0" lang="fr-FR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cellulose</a:t>
            </a: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mbria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Arial Unicode MS" pitchFamily="34" charset="-128"/>
                <a:cs typeface="Times New Roman" pitchFamily="18" charset="0"/>
              </a:rPr>
              <a:t>[</a:t>
            </a:r>
            <a:r>
              <a:rPr kumimoji="0" lang="fr-FR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Arial Unicode MS" pitchFamily="34" charset="-128"/>
                <a:cs typeface="Times New Roman" pitchFamily="18" charset="0"/>
              </a:rPr>
              <a:t>selyloz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Arial Unicode MS" pitchFamily="34" charset="-128"/>
                <a:cs typeface="Times New Roman" pitchFamily="18" charset="0"/>
              </a:rPr>
              <a:t>]</a:t>
            </a:r>
            <a:r>
              <a:rPr kumimoji="0" lang="fr-FR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, compositeur</a:t>
            </a: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mbria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Arial Unicode MS" pitchFamily="34" charset="-128"/>
                <a:cs typeface="Times New Roman" pitchFamily="18" charset="0"/>
              </a:rPr>
              <a:t>[</a:t>
            </a:r>
            <a:r>
              <a:rPr kumimoji="0" lang="fr-FR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Arial Unicode MS" pitchFamily="34" charset="-128"/>
                <a:cs typeface="Times New Roman" pitchFamily="18" charset="0"/>
              </a:rPr>
              <a:t>kɔ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Arial Unicode MS" pitchFamily="34" charset="-128"/>
                <a:cs typeface="Times New Roman" pitchFamily="18" charset="0"/>
              </a:rPr>
              <a:t>̃</a:t>
            </a:r>
            <a:r>
              <a:rPr kumimoji="0" lang="fr-FR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Arial Unicode MS" pitchFamily="34" charset="-128"/>
                <a:cs typeface="Times New Roman" pitchFamily="18" charset="0"/>
              </a:rPr>
              <a:t>pozitœʀ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Arial Unicode MS" pitchFamily="34" charset="-128"/>
                <a:cs typeface="Times New Roman" pitchFamily="18" charset="0"/>
              </a:rPr>
              <a:t>]</a:t>
            </a:r>
            <a:endParaRPr kumimoji="0" lang="fr-FR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4357694"/>
            <a:ext cx="795602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4) 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 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»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suivi de 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 </a:t>
            </a:r>
            <a:r>
              <a:rPr kumimoji="0" lang="fr-FR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tion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»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est mi-ferm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promotion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Arial Unicode MS" pitchFamily="34" charset="-128"/>
                <a:cs typeface="Times New Roman" pitchFamily="18" charset="0"/>
              </a:rPr>
              <a:t> [</a:t>
            </a:r>
            <a:r>
              <a:rPr kumimoji="0" lang="fr-FR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Arial Unicode MS" pitchFamily="34" charset="-128"/>
                <a:cs typeface="Times New Roman" pitchFamily="18" charset="0"/>
              </a:rPr>
              <a:t>pʀɔmosjɔ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Arial Unicode MS" pitchFamily="34" charset="-128"/>
                <a:cs typeface="Times New Roman" pitchFamily="18" charset="0"/>
              </a:rPr>
              <a:t>̃]</a:t>
            </a: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mbria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mbria" pitchFamily="18" charset="0"/>
                <a:ea typeface="Arial Unicode MS" pitchFamily="34" charset="-128"/>
                <a:cs typeface="Times New Roman" pitchFamily="18" charset="0"/>
              </a:rPr>
              <a:t>notion 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Arial Unicode MS" pitchFamily="34" charset="-128"/>
                <a:cs typeface="Times New Roman" pitchFamily="18" charset="0"/>
              </a:rPr>
              <a:t>[</a:t>
            </a:r>
            <a:r>
              <a:rPr kumimoji="0" lang="fr-FR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Arial Unicode MS" pitchFamily="34" charset="-128"/>
                <a:cs typeface="Times New Roman" pitchFamily="18" charset="0"/>
              </a:rPr>
              <a:t>nosjɔ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Arial Unicode MS" pitchFamily="34" charset="-128"/>
                <a:cs typeface="Times New Roman" pitchFamily="18" charset="0"/>
              </a:rPr>
              <a:t>̃]</a:t>
            </a:r>
            <a:endParaRPr kumimoji="0" lang="fr-FR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4857760"/>
            <a:ext cx="91440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5)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souvent, le 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 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ô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»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(avec  accent circonflexe) est mi-ferm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  <a:r>
              <a:rPr kumimoji="0" lang="fr-FR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allô,                                              drôle, nôtre, vôtre, diplôme, fantôme, impôt, tôt, côte...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5500703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dirty="0"/>
              <a:t>6) « au » et « eau » renvoient à un  « o » mi-fermé lors de la transcription phonétique :  </a:t>
            </a:r>
            <a:r>
              <a:rPr lang="fr-FR" sz="2000" i="1" dirty="0"/>
              <a:t>chaud</a:t>
            </a:r>
            <a:r>
              <a:rPr lang="fr-FR" sz="2000" b="1" u="sng" dirty="0"/>
              <a:t> </a:t>
            </a:r>
            <a:r>
              <a:rPr lang="fr-FR" sz="2000" u="sng" dirty="0"/>
              <a:t>[</a:t>
            </a:r>
            <a:r>
              <a:rPr lang="fr-FR" sz="2000" u="sng" dirty="0" err="1"/>
              <a:t>ʃo</a:t>
            </a:r>
            <a:r>
              <a:rPr lang="fr-FR" sz="2000" dirty="0"/>
              <a:t>]</a:t>
            </a:r>
            <a:r>
              <a:rPr lang="fr-FR" sz="2000" i="1" dirty="0"/>
              <a:t>, beauté</a:t>
            </a:r>
            <a:r>
              <a:rPr lang="fr-FR" sz="2000" u="sng" dirty="0"/>
              <a:t>[bote</a:t>
            </a:r>
            <a:r>
              <a:rPr lang="fr-FR" sz="2000" dirty="0"/>
              <a:t>]</a:t>
            </a:r>
            <a:r>
              <a:rPr lang="fr-FR" sz="2000" i="1" dirty="0"/>
              <a:t>,beau</a:t>
            </a:r>
            <a:r>
              <a:rPr lang="fr-FR" sz="2000" u="sng" dirty="0"/>
              <a:t>[</a:t>
            </a:r>
            <a:r>
              <a:rPr lang="fr-FR" sz="2000" u="sng" dirty="0" err="1"/>
              <a:t>bo</a:t>
            </a:r>
            <a:r>
              <a:rPr lang="fr-FR" sz="2000" dirty="0"/>
              <a:t>]</a:t>
            </a:r>
            <a:r>
              <a:rPr lang="fr-FR" sz="2000" i="1" dirty="0"/>
              <a:t>,   </a:t>
            </a:r>
            <a:r>
              <a:rPr lang="fr-FR" sz="2000" b="1" i="1" dirty="0"/>
              <a:t>à l’exception </a:t>
            </a:r>
            <a:r>
              <a:rPr lang="fr-FR" sz="2000" i="1" dirty="0"/>
              <a:t>de  </a:t>
            </a:r>
            <a:r>
              <a:rPr lang="fr-FR" sz="2000" i="1" dirty="0">
                <a:solidFill>
                  <a:srgbClr val="FF0000"/>
                </a:solidFill>
              </a:rPr>
              <a:t>« </a:t>
            </a:r>
            <a:r>
              <a:rPr lang="fr-FR" sz="2000" dirty="0" err="1">
                <a:solidFill>
                  <a:srgbClr val="FF0000"/>
                </a:solidFill>
              </a:rPr>
              <a:t>aur</a:t>
            </a:r>
            <a:r>
              <a:rPr lang="fr-FR" sz="2000" dirty="0">
                <a:solidFill>
                  <a:srgbClr val="FF0000"/>
                </a:solidFill>
              </a:rPr>
              <a:t> » </a:t>
            </a:r>
            <a:r>
              <a:rPr lang="fr-FR" sz="2000" dirty="0"/>
              <a:t>qui se prononce presque toujours avec un </a:t>
            </a:r>
            <a:r>
              <a:rPr lang="fr-FR" sz="2000" dirty="0">
                <a:solidFill>
                  <a:srgbClr val="FF0000"/>
                </a:solidFill>
              </a:rPr>
              <a:t>« o » mi-ouvert </a:t>
            </a:r>
            <a:r>
              <a:rPr lang="fr-FR" sz="2000" b="1" dirty="0"/>
              <a:t>[ɔ]</a:t>
            </a:r>
            <a:r>
              <a:rPr lang="fr-FR" sz="2000" dirty="0"/>
              <a:t>: Laure [</a:t>
            </a:r>
            <a:r>
              <a:rPr lang="fr-FR" sz="2000" dirty="0" err="1"/>
              <a:t>lɔʀ</a:t>
            </a:r>
            <a:r>
              <a:rPr lang="fr-FR" sz="2000" dirty="0"/>
              <a:t>], Laurent, </a:t>
            </a:r>
            <a:r>
              <a:rPr lang="fr-FR" sz="2000" u="sng" dirty="0"/>
              <a:t>[</a:t>
            </a:r>
            <a:r>
              <a:rPr lang="fr-FR" sz="2000" dirty="0" err="1"/>
              <a:t>lɔʀ</a:t>
            </a:r>
            <a:r>
              <a:rPr lang="fr-FR" sz="2000" u="sng" dirty="0" err="1"/>
              <a:t>ɑ</a:t>
            </a:r>
            <a:r>
              <a:rPr lang="fr-FR" sz="2000" u="sng" dirty="0"/>
              <a:t>̃</a:t>
            </a:r>
            <a:r>
              <a:rPr lang="fr-FR" sz="2000" dirty="0"/>
              <a:t>] j'aurai</a:t>
            </a:r>
            <a:r>
              <a:rPr lang="fr-FR" sz="2000" b="1" dirty="0"/>
              <a:t>[</a:t>
            </a:r>
            <a:r>
              <a:rPr lang="fr-FR" sz="2000" u="sng" dirty="0" err="1"/>
              <a:t>ʒ</a:t>
            </a:r>
            <a:r>
              <a:rPr lang="fr-FR" sz="2000" dirty="0" err="1"/>
              <a:t>ɔʀ</a:t>
            </a:r>
            <a:r>
              <a:rPr lang="fr-FR" sz="2000" u="sng" dirty="0" err="1"/>
              <a:t>ɛ</a:t>
            </a:r>
            <a:r>
              <a:rPr lang="fr-FR" sz="2000" b="1" dirty="0"/>
              <a:t>]</a:t>
            </a:r>
            <a:r>
              <a:rPr lang="fr-FR" sz="2000" dirty="0"/>
              <a:t> , restaurer</a:t>
            </a:r>
            <a:r>
              <a:rPr lang="fr-FR" sz="2000" b="1" dirty="0"/>
              <a:t> </a:t>
            </a:r>
            <a:r>
              <a:rPr lang="fr-FR" sz="2000" dirty="0"/>
              <a:t>[</a:t>
            </a:r>
            <a:r>
              <a:rPr lang="fr-FR" sz="2000" dirty="0" err="1"/>
              <a:t>ʀɛstɔʀe</a:t>
            </a:r>
            <a:r>
              <a:rPr lang="fr-FR" sz="2000" dirty="0"/>
              <a:t>], Mauritanie</a:t>
            </a:r>
            <a:r>
              <a:rPr lang="fr-FR" sz="2000" b="1" dirty="0"/>
              <a:t> </a:t>
            </a:r>
            <a:r>
              <a:rPr lang="fr-FR" sz="2000" dirty="0"/>
              <a:t>[</a:t>
            </a:r>
            <a:r>
              <a:rPr lang="fr-FR" sz="2000" dirty="0" err="1"/>
              <a:t>mɔʀɑitani</a:t>
            </a:r>
            <a:r>
              <a:rPr lang="fr-FR" sz="2000" dirty="0"/>
              <a:t>], restaurant [</a:t>
            </a:r>
            <a:r>
              <a:rPr lang="fr-FR" sz="2000" dirty="0" err="1"/>
              <a:t>ʀɛstɔʀɑ</a:t>
            </a:r>
            <a:r>
              <a:rPr lang="fr-FR" sz="2000" dirty="0"/>
              <a:t>̃</a:t>
            </a:r>
            <a:r>
              <a:rPr lang="fr-FR" dirty="0"/>
              <a:t>]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  <p:bldP spid="1026" grpId="1"/>
      <p:bldP spid="1027" grpId="0"/>
      <p:bldP spid="1028" grpId="0"/>
      <p:bldP spid="1029" grpId="0"/>
      <p:bldP spid="1030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dirty="0"/>
              <a:t>Contextes phonologiques d’utilisation de </a:t>
            </a:r>
            <a:r>
              <a:rPr lang="fr-FR" sz="2400" dirty="0"/>
              <a:t>[ɔ] mi-ouvert</a:t>
            </a:r>
            <a:br>
              <a:rPr lang="fr-FR" sz="2400" dirty="0"/>
            </a:br>
            <a:r>
              <a:rPr lang="fr-FR" sz="2400" dirty="0"/>
              <a:t>1. Un « o » suivi de 2 consonnes est mi-ouvert:</a:t>
            </a:r>
            <a:br>
              <a:rPr lang="fr-FR" sz="2400" dirty="0"/>
            </a:br>
            <a:r>
              <a:rPr lang="fr-FR" sz="2400" i="1" dirty="0"/>
              <a:t>poste </a:t>
            </a:r>
            <a:r>
              <a:rPr lang="fr-FR" sz="2400" dirty="0"/>
              <a:t>[</a:t>
            </a:r>
            <a:r>
              <a:rPr lang="fr-FR" sz="2400" dirty="0" err="1"/>
              <a:t>pɔst</a:t>
            </a:r>
            <a:r>
              <a:rPr lang="fr-FR" sz="2400" dirty="0"/>
              <a:t>]</a:t>
            </a:r>
            <a:r>
              <a:rPr lang="fr-FR" sz="2400" i="1" dirty="0"/>
              <a:t>, pomme </a:t>
            </a:r>
            <a:r>
              <a:rPr lang="fr-FR" sz="2400" dirty="0"/>
              <a:t>[</a:t>
            </a:r>
            <a:r>
              <a:rPr lang="fr-FR" sz="2400" dirty="0" err="1"/>
              <a:t>pɔm</a:t>
            </a:r>
            <a:r>
              <a:rPr lang="fr-FR" sz="2400" dirty="0"/>
              <a:t>]</a:t>
            </a:r>
            <a:r>
              <a:rPr lang="fr-FR" sz="2400" i="1" dirty="0"/>
              <a:t>, carrosse </a:t>
            </a:r>
            <a:r>
              <a:rPr lang="fr-FR" sz="2400" u="sng" dirty="0"/>
              <a:t>[</a:t>
            </a:r>
            <a:r>
              <a:rPr lang="fr-FR" sz="2400" u="sng" dirty="0" err="1"/>
              <a:t>kaʀɔs</a:t>
            </a:r>
            <a:r>
              <a:rPr lang="fr-FR" sz="2400" u="sng" dirty="0"/>
              <a:t>]</a:t>
            </a:r>
            <a:r>
              <a:rPr lang="fr-FR" sz="2400" i="1" dirty="0"/>
              <a:t>, organe </a:t>
            </a:r>
            <a:r>
              <a:rPr lang="fr-FR" sz="2400" dirty="0"/>
              <a:t>[</a:t>
            </a:r>
            <a:r>
              <a:rPr lang="fr-FR" sz="2400" dirty="0" err="1"/>
              <a:t>ɔʀgan</a:t>
            </a:r>
            <a:r>
              <a:rPr lang="fr-FR" sz="2400" dirty="0"/>
              <a:t>]</a:t>
            </a:r>
            <a:r>
              <a:rPr lang="fr-FR" sz="2400" i="1" dirty="0"/>
              <a:t>, option </a:t>
            </a:r>
            <a:r>
              <a:rPr lang="fr-FR" sz="2400" u="sng" dirty="0"/>
              <a:t>[</a:t>
            </a:r>
            <a:r>
              <a:rPr lang="fr-FR" sz="2400" u="sng" dirty="0" err="1"/>
              <a:t>ɔpsjɔ</a:t>
            </a:r>
            <a:r>
              <a:rPr lang="fr-FR" sz="2400" u="sng" dirty="0"/>
              <a:t>̃]</a:t>
            </a:r>
            <a:r>
              <a:rPr lang="fr-FR" sz="2400" i="1" dirty="0"/>
              <a:t>, botte </a:t>
            </a:r>
            <a:r>
              <a:rPr lang="fr-FR" sz="2400" u="sng" dirty="0"/>
              <a:t>[</a:t>
            </a:r>
            <a:r>
              <a:rPr lang="fr-FR" sz="2400" u="sng" dirty="0" err="1"/>
              <a:t>bɔt</a:t>
            </a:r>
            <a:r>
              <a:rPr lang="fr-FR" sz="2400" u="sng" dirty="0"/>
              <a:t>]</a:t>
            </a:r>
            <a:r>
              <a:rPr lang="fr-FR" sz="2400" i="1" dirty="0"/>
              <a:t>, ocre </a:t>
            </a:r>
            <a:r>
              <a:rPr lang="fr-FR" sz="2400" u="sng" dirty="0"/>
              <a:t>[</a:t>
            </a:r>
            <a:r>
              <a:rPr lang="fr-FR" sz="2400" u="sng" dirty="0" err="1"/>
              <a:t>ɔkʀ</a:t>
            </a:r>
            <a:r>
              <a:rPr lang="fr-FR" sz="2400" u="sng" dirty="0"/>
              <a:t>]</a:t>
            </a:r>
            <a:r>
              <a:rPr lang="fr-FR" sz="2400" i="1" dirty="0"/>
              <a:t>, docteur </a:t>
            </a:r>
            <a:r>
              <a:rPr lang="fr-FR" sz="2400" dirty="0"/>
              <a:t>[</a:t>
            </a:r>
            <a:r>
              <a:rPr lang="fr-FR" sz="2400" dirty="0" err="1"/>
              <a:t>dɔktœʀ</a:t>
            </a:r>
            <a:r>
              <a:rPr lang="fr-FR" sz="2400" dirty="0"/>
              <a:t>]</a:t>
            </a:r>
            <a:br>
              <a:rPr lang="fr-FR" sz="2400" dirty="0"/>
            </a:br>
            <a:endParaRPr lang="fr-FR" sz="2400" dirty="0"/>
          </a:p>
        </p:txBody>
      </p:sp>
      <p:sp>
        <p:nvSpPr>
          <p:cNvPr id="5" name="Rectangle 4"/>
          <p:cNvSpPr/>
          <p:nvPr/>
        </p:nvSpPr>
        <p:spPr>
          <a:xfrm>
            <a:off x="0" y="1785926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dirty="0"/>
              <a:t>2. Un « o » devant </a:t>
            </a:r>
            <a:r>
              <a:rPr lang="fr-FR" sz="2400" b="1" dirty="0"/>
              <a:t>[r] </a:t>
            </a:r>
            <a:r>
              <a:rPr lang="fr-FR" sz="2400" dirty="0"/>
              <a:t>ou </a:t>
            </a:r>
            <a:r>
              <a:rPr lang="fr-FR" sz="2400" b="1" dirty="0"/>
              <a:t>[l] </a:t>
            </a:r>
            <a:r>
              <a:rPr lang="fr-FR" sz="2400" dirty="0"/>
              <a:t> est m-ouvert:</a:t>
            </a:r>
            <a:br>
              <a:rPr lang="fr-FR" sz="2400" dirty="0"/>
            </a:br>
            <a:r>
              <a:rPr lang="fr-FR" sz="2400" i="1" dirty="0"/>
              <a:t>absolu </a:t>
            </a:r>
            <a:r>
              <a:rPr lang="fr-FR" sz="2400" dirty="0"/>
              <a:t>[</a:t>
            </a:r>
            <a:r>
              <a:rPr lang="fr-FR" sz="2400" dirty="0" err="1"/>
              <a:t>apsɔly</a:t>
            </a:r>
            <a:r>
              <a:rPr lang="fr-FR" sz="2400" dirty="0"/>
              <a:t>]</a:t>
            </a:r>
            <a:r>
              <a:rPr lang="fr-FR" sz="2400" i="1" dirty="0"/>
              <a:t>, adolescent </a:t>
            </a:r>
            <a:r>
              <a:rPr lang="fr-FR" sz="2400" dirty="0"/>
              <a:t>[</a:t>
            </a:r>
            <a:r>
              <a:rPr lang="fr-FR" sz="2400" dirty="0" err="1"/>
              <a:t>adɔlesɑ</a:t>
            </a:r>
            <a:r>
              <a:rPr lang="fr-FR" sz="2400" dirty="0"/>
              <a:t>̃]</a:t>
            </a:r>
            <a:r>
              <a:rPr lang="fr-FR" sz="2400" i="1" dirty="0"/>
              <a:t>, bénévole </a:t>
            </a:r>
            <a:r>
              <a:rPr lang="fr-FR" sz="2400" dirty="0"/>
              <a:t>[</a:t>
            </a:r>
            <a:r>
              <a:rPr lang="fr-FR" sz="2400" dirty="0" err="1"/>
              <a:t>benevɔl</a:t>
            </a:r>
            <a:r>
              <a:rPr lang="fr-FR" sz="2400" dirty="0"/>
              <a:t>]</a:t>
            </a:r>
            <a:r>
              <a:rPr lang="fr-FR" sz="2400" i="1" dirty="0"/>
              <a:t>, école </a:t>
            </a:r>
            <a:r>
              <a:rPr lang="fr-FR" sz="2400" dirty="0"/>
              <a:t>[</a:t>
            </a:r>
            <a:r>
              <a:rPr lang="fr-FR" sz="2400" dirty="0" err="1"/>
              <a:t>ekɔl</a:t>
            </a:r>
            <a:r>
              <a:rPr lang="fr-FR" sz="2400" dirty="0"/>
              <a:t>]</a:t>
            </a:r>
            <a:r>
              <a:rPr lang="fr-FR" sz="2400" i="1" dirty="0"/>
              <a:t>, parole </a:t>
            </a:r>
            <a:r>
              <a:rPr lang="fr-FR" sz="2400" dirty="0"/>
              <a:t>[</a:t>
            </a:r>
            <a:r>
              <a:rPr lang="fr-FR" sz="2400" dirty="0" err="1"/>
              <a:t>paʀɔl</a:t>
            </a:r>
            <a:r>
              <a:rPr lang="fr-FR" sz="2400" dirty="0"/>
              <a:t>]</a:t>
            </a:r>
            <a:r>
              <a:rPr lang="fr-FR" sz="2400" i="1" dirty="0"/>
              <a:t>, soleil </a:t>
            </a:r>
            <a:r>
              <a:rPr lang="fr-FR" sz="2400" dirty="0"/>
              <a:t>[</a:t>
            </a:r>
            <a:r>
              <a:rPr lang="fr-FR" sz="2400" dirty="0" err="1"/>
              <a:t>sɔlɛj</a:t>
            </a:r>
            <a:r>
              <a:rPr lang="fr-FR" sz="2400" dirty="0"/>
              <a:t>] </a:t>
            </a:r>
            <a:r>
              <a:rPr lang="fr-FR" sz="2400" i="1" dirty="0"/>
              <a:t>, port </a:t>
            </a:r>
            <a:r>
              <a:rPr lang="fr-FR" sz="2400" dirty="0"/>
              <a:t>[</a:t>
            </a:r>
            <a:r>
              <a:rPr lang="fr-FR" sz="2400" dirty="0" err="1"/>
              <a:t>pɔʀ</a:t>
            </a:r>
            <a:r>
              <a:rPr lang="fr-FR" sz="2400" dirty="0"/>
              <a:t>]</a:t>
            </a:r>
            <a:r>
              <a:rPr lang="fr-FR" sz="2400" i="1" dirty="0"/>
              <a:t>,porte </a:t>
            </a:r>
            <a:r>
              <a:rPr lang="fr-FR" sz="2400" dirty="0"/>
              <a:t>[</a:t>
            </a:r>
            <a:r>
              <a:rPr lang="fr-FR" sz="2400" dirty="0" err="1"/>
              <a:t>pɔʀt</a:t>
            </a:r>
            <a:r>
              <a:rPr lang="fr-FR" sz="2400" dirty="0"/>
              <a:t>]</a:t>
            </a:r>
            <a:r>
              <a:rPr lang="fr-FR" sz="2400" i="1" dirty="0"/>
              <a:t> dormir </a:t>
            </a:r>
            <a:r>
              <a:rPr lang="fr-FR" sz="2400" dirty="0"/>
              <a:t>[</a:t>
            </a:r>
            <a:r>
              <a:rPr lang="fr-FR" sz="2400" dirty="0" err="1"/>
              <a:t>dɔʀmir</a:t>
            </a:r>
            <a:r>
              <a:rPr lang="fr-FR" sz="2400" dirty="0"/>
              <a:t>]</a:t>
            </a:r>
            <a:r>
              <a:rPr lang="fr-FR" sz="2400" i="1" dirty="0"/>
              <a:t>, accord</a:t>
            </a:r>
            <a:r>
              <a:rPr lang="fr-FR" sz="2400" dirty="0"/>
              <a:t>[</a:t>
            </a:r>
            <a:r>
              <a:rPr lang="fr-FR" sz="2400" dirty="0" err="1"/>
              <a:t>akɔʀ</a:t>
            </a:r>
            <a:r>
              <a:rPr lang="fr-FR" sz="2400" dirty="0"/>
              <a:t>]</a:t>
            </a:r>
            <a:r>
              <a:rPr lang="fr-FR" sz="2400" i="1" dirty="0"/>
              <a:t>, moral </a:t>
            </a:r>
            <a:r>
              <a:rPr lang="fr-FR" sz="2400" dirty="0"/>
              <a:t>[</a:t>
            </a:r>
            <a:r>
              <a:rPr lang="fr-FR" sz="2400" dirty="0" err="1"/>
              <a:t>mɔʀal</a:t>
            </a:r>
            <a:r>
              <a:rPr lang="fr-FR" sz="2400" dirty="0"/>
              <a:t>]</a:t>
            </a:r>
          </a:p>
        </p:txBody>
      </p:sp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0" y="3500438"/>
            <a:ext cx="8340938" cy="46166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224338" algn="l"/>
              </a:tabLst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3. Lorsqu’il est suivi d’un 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[</a:t>
            </a:r>
            <a:r>
              <a:rPr kumimoji="0" lang="fr-FR" sz="24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Arial Unicode MS" pitchFamily="34" charset="-128"/>
                <a:cs typeface="Times New Roman" pitchFamily="18" charset="0"/>
              </a:rPr>
              <a:t>ʒ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]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: </a:t>
            </a:r>
            <a:r>
              <a:rPr kumimoji="0" lang="fr-FR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loge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Arial Unicode MS" pitchFamily="34" charset="-128"/>
                <a:cs typeface="Times New Roman" pitchFamily="18" charset="0"/>
              </a:rPr>
              <a:t>[</a:t>
            </a:r>
            <a:r>
              <a:rPr kumimoji="0" lang="fr-F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Arial Unicode MS" pitchFamily="34" charset="-128"/>
                <a:cs typeface="Times New Roman" pitchFamily="18" charset="0"/>
              </a:rPr>
              <a:t>lɔ</a:t>
            </a:r>
            <a:r>
              <a:rPr kumimoji="0" lang="fr-FR" sz="2400" b="0" i="0" u="sng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Arial Unicode MS" pitchFamily="34" charset="-128"/>
                <a:cs typeface="Times New Roman" pitchFamily="18" charset="0"/>
              </a:rPr>
              <a:t>ʒ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Arial Unicode MS" pitchFamily="34" charset="-128"/>
                <a:cs typeface="Times New Roman" pitchFamily="18" charset="0"/>
              </a:rPr>
              <a:t>]</a:t>
            </a:r>
            <a:r>
              <a:rPr kumimoji="0" lang="fr-FR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éloge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Arial Unicode MS" pitchFamily="34" charset="-128"/>
                <a:cs typeface="Times New Roman" pitchFamily="18" charset="0"/>
              </a:rPr>
              <a:t>[</a:t>
            </a:r>
            <a:r>
              <a:rPr kumimoji="0" lang="fr-F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Arial Unicode MS" pitchFamily="34" charset="-128"/>
                <a:cs typeface="Times New Roman" pitchFamily="18" charset="0"/>
              </a:rPr>
              <a:t>elɔ</a:t>
            </a:r>
            <a:r>
              <a:rPr kumimoji="0" lang="fr-FR" sz="2400" b="0" i="0" u="sng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Arial Unicode MS" pitchFamily="34" charset="-128"/>
                <a:cs typeface="Times New Roman" pitchFamily="18" charset="0"/>
              </a:rPr>
              <a:t>ʒ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Arial Unicode MS" pitchFamily="34" charset="-128"/>
                <a:cs typeface="Times New Roman" pitchFamily="18" charset="0"/>
              </a:rPr>
              <a:t>]</a:t>
            </a:r>
            <a:r>
              <a:rPr kumimoji="0" lang="fr-FR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horloge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Arial Unicode MS" pitchFamily="34" charset="-128"/>
                <a:cs typeface="Times New Roman" pitchFamily="18" charset="0"/>
              </a:rPr>
              <a:t>[</a:t>
            </a:r>
            <a:r>
              <a:rPr kumimoji="0" lang="fr-F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Arial Unicode MS" pitchFamily="34" charset="-128"/>
                <a:cs typeface="Times New Roman" pitchFamily="18" charset="0"/>
              </a:rPr>
              <a:t>ɔrlɔ</a:t>
            </a:r>
            <a:r>
              <a:rPr kumimoji="0" lang="fr-FR" sz="2400" b="0" i="0" u="sng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Arial Unicode MS" pitchFamily="34" charset="-128"/>
                <a:cs typeface="Times New Roman" pitchFamily="18" charset="0"/>
              </a:rPr>
              <a:t>ʒ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Arial Unicode MS" pitchFamily="34" charset="-128"/>
                <a:cs typeface="Times New Roman" pitchFamily="18" charset="0"/>
              </a:rPr>
              <a:t>]</a:t>
            </a:r>
            <a:endParaRPr kumimoji="0" lang="fr-FR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4143380"/>
            <a:ext cx="8343631" cy="46166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224338" algn="l"/>
              </a:tabLst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4. Lorsqu’il est suivi d’un 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Arial Unicode MS" pitchFamily="34" charset="-128"/>
                <a:cs typeface="Times New Roman" pitchFamily="18" charset="0"/>
              </a:rPr>
              <a:t>[v]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: </a:t>
            </a:r>
            <a:r>
              <a:rPr kumimoji="0" lang="fr-FR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innove</a:t>
            </a:r>
            <a:r>
              <a:rPr kumimoji="0" lang="fr-FR" sz="24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Arial Unicode MS" pitchFamily="34" charset="-128"/>
                <a:cs typeface="Times New Roman" pitchFamily="18" charset="0"/>
              </a:rPr>
              <a:t>[</a:t>
            </a:r>
            <a:r>
              <a:rPr kumimoji="0" lang="fr-FR" sz="2400" b="0" i="0" u="sng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Arial Unicode MS" pitchFamily="34" charset="-128"/>
                <a:cs typeface="Times New Roman" pitchFamily="18" charset="0"/>
              </a:rPr>
              <a:t>inɔv</a:t>
            </a:r>
            <a:r>
              <a:rPr kumimoji="0" lang="fr-FR" sz="24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Arial Unicode MS" pitchFamily="34" charset="-128"/>
                <a:cs typeface="Times New Roman" pitchFamily="18" charset="0"/>
              </a:rPr>
              <a:t>]</a:t>
            </a:r>
            <a:r>
              <a:rPr kumimoji="0" lang="fr-FR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ovale</a:t>
            </a:r>
            <a:r>
              <a:rPr kumimoji="0" lang="fr-FR" sz="24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Arial Unicode MS" pitchFamily="34" charset="-128"/>
                <a:cs typeface="Times New Roman" pitchFamily="18" charset="0"/>
              </a:rPr>
              <a:t>[</a:t>
            </a:r>
            <a:r>
              <a:rPr kumimoji="0" lang="fr-FR" sz="2400" b="0" i="0" u="sng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Arial Unicode MS" pitchFamily="34" charset="-128"/>
                <a:cs typeface="Times New Roman" pitchFamily="18" charset="0"/>
              </a:rPr>
              <a:t>ɔval</a:t>
            </a:r>
            <a:r>
              <a:rPr kumimoji="0" lang="fr-FR" sz="24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Arial Unicode MS" pitchFamily="34" charset="-128"/>
                <a:cs typeface="Times New Roman" pitchFamily="18" charset="0"/>
              </a:rPr>
              <a:t>]</a:t>
            </a:r>
            <a:r>
              <a:rPr kumimoji="0" lang="fr-FR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ovin </a:t>
            </a:r>
            <a:r>
              <a:rPr kumimoji="0" lang="fr-FR" sz="24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Arial Unicode MS" pitchFamily="34" charset="-128"/>
                <a:cs typeface="Times New Roman" pitchFamily="18" charset="0"/>
              </a:rPr>
              <a:t>[</a:t>
            </a:r>
            <a:r>
              <a:rPr kumimoji="0" lang="fr-FR" sz="2400" b="0" i="0" u="sng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Arial Unicode MS" pitchFamily="34" charset="-128"/>
                <a:cs typeface="Times New Roman" pitchFamily="18" charset="0"/>
              </a:rPr>
              <a:t>ɔvɛ</a:t>
            </a:r>
            <a:r>
              <a:rPr kumimoji="0" lang="fr-FR" sz="24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Arial Unicode MS" pitchFamily="34" charset="-128"/>
                <a:cs typeface="Times New Roman" pitchFamily="18" charset="0"/>
              </a:rPr>
              <a:t>̃]</a:t>
            </a:r>
            <a:endParaRPr kumimoji="0" lang="fr-FR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4714884"/>
            <a:ext cx="91440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i="1" dirty="0"/>
              <a:t>5. Un « o » placé après un « h » muet est mi-ouvert : horizontal </a:t>
            </a:r>
            <a:r>
              <a:rPr lang="fr-FR" sz="2400" dirty="0"/>
              <a:t>[</a:t>
            </a:r>
            <a:r>
              <a:rPr lang="fr-FR" sz="2400" dirty="0" err="1"/>
              <a:t>ɔʀizɔ</a:t>
            </a:r>
            <a:r>
              <a:rPr lang="fr-FR" sz="2400" dirty="0"/>
              <a:t>̃</a:t>
            </a:r>
            <a:r>
              <a:rPr lang="fr-FR" sz="2400" dirty="0" err="1"/>
              <a:t>tal</a:t>
            </a:r>
            <a:r>
              <a:rPr lang="fr-FR" sz="2400" dirty="0"/>
              <a:t>]</a:t>
            </a:r>
            <a:r>
              <a:rPr lang="fr-FR" sz="2400" i="1" dirty="0"/>
              <a:t>, hôpital </a:t>
            </a:r>
            <a:r>
              <a:rPr lang="fr-FR" sz="2400" dirty="0"/>
              <a:t>[</a:t>
            </a:r>
            <a:r>
              <a:rPr lang="fr-FR" sz="2400" dirty="0" err="1"/>
              <a:t>ɔpital</a:t>
            </a:r>
            <a:r>
              <a:rPr lang="fr-FR" sz="2400" dirty="0"/>
              <a:t>] </a:t>
            </a:r>
            <a:r>
              <a:rPr lang="fr-FR" sz="2400" i="1" dirty="0"/>
              <a:t>, hors</a:t>
            </a:r>
            <a:r>
              <a:rPr lang="fr-FR" sz="2400" dirty="0"/>
              <a:t>[</a:t>
            </a:r>
            <a:r>
              <a:rPr lang="fr-FR" sz="2400" dirty="0" err="1"/>
              <a:t>ɔʀ</a:t>
            </a:r>
            <a:r>
              <a:rPr lang="fr-FR" sz="2400" dirty="0"/>
              <a:t>]</a:t>
            </a:r>
            <a:r>
              <a:rPr lang="fr-FR" sz="2400" i="1" dirty="0"/>
              <a:t>, horizon</a:t>
            </a:r>
            <a:r>
              <a:rPr lang="fr-FR" sz="2400" u="sng" dirty="0"/>
              <a:t>[</a:t>
            </a:r>
            <a:r>
              <a:rPr lang="fr-FR" sz="2400" u="sng" dirty="0" err="1"/>
              <a:t>ɔʀizɔ</a:t>
            </a:r>
            <a:r>
              <a:rPr lang="fr-FR" sz="2400" u="sng" dirty="0"/>
              <a:t>̃]</a:t>
            </a:r>
            <a:r>
              <a:rPr lang="fr-FR" sz="2400" i="1" dirty="0"/>
              <a:t>, horaire </a:t>
            </a:r>
            <a:r>
              <a:rPr lang="fr-FR" sz="2400" u="sng" dirty="0"/>
              <a:t>[</a:t>
            </a:r>
            <a:r>
              <a:rPr lang="fr-FR" sz="2400" u="sng" dirty="0" err="1"/>
              <a:t>ɔʀɛʀ</a:t>
            </a:r>
            <a:r>
              <a:rPr lang="fr-FR" sz="2400" u="sng" dirty="0"/>
              <a:t>] </a:t>
            </a:r>
            <a:r>
              <a:rPr lang="fr-FR" sz="2400" b="1" i="1" dirty="0">
                <a:solidFill>
                  <a:srgbClr val="FF0000"/>
                </a:solidFill>
              </a:rPr>
              <a:t>sauf</a:t>
            </a:r>
            <a:r>
              <a:rPr lang="fr-FR" sz="2400" i="1" dirty="0"/>
              <a:t> </a:t>
            </a:r>
            <a:r>
              <a:rPr lang="fr-FR" sz="2400" i="1" dirty="0" smtClean="0"/>
              <a:t>: </a:t>
            </a:r>
            <a:r>
              <a:rPr lang="fr-FR" sz="2400" b="1" i="1" dirty="0" smtClean="0"/>
              <a:t>hôte</a:t>
            </a:r>
            <a:r>
              <a:rPr lang="fr-FR" sz="2400" i="1" dirty="0" smtClean="0"/>
              <a:t> </a:t>
            </a:r>
            <a:r>
              <a:rPr lang="fr-FR" sz="2400" dirty="0" smtClean="0"/>
              <a:t>[</a:t>
            </a:r>
            <a:r>
              <a:rPr lang="fr-FR" sz="2400" dirty="0" err="1" smtClean="0"/>
              <a:t>ot</a:t>
            </a:r>
            <a:r>
              <a:rPr lang="fr-FR" sz="2400" dirty="0" smtClean="0"/>
              <a:t>] </a:t>
            </a:r>
            <a:r>
              <a:rPr lang="fr-FR" sz="2400" b="1" i="1" dirty="0" smtClean="0"/>
              <a:t>hôtesse</a:t>
            </a:r>
            <a:r>
              <a:rPr lang="fr-FR" sz="2400" i="1" dirty="0" smtClean="0"/>
              <a:t> </a:t>
            </a:r>
            <a:r>
              <a:rPr lang="fr-FR" sz="2400" dirty="0" smtClean="0"/>
              <a:t>[</a:t>
            </a:r>
            <a:r>
              <a:rPr lang="fr-FR" sz="2400" dirty="0" err="1" smtClean="0"/>
              <a:t>otɛs</a:t>
            </a:r>
            <a:r>
              <a:rPr lang="fr-FR" sz="2400" dirty="0" smtClean="0"/>
              <a:t>] .</a:t>
            </a:r>
            <a:r>
              <a:rPr lang="fr-FR" sz="2400" i="1" dirty="0" smtClean="0"/>
              <a:t> </a:t>
            </a:r>
          </a:p>
          <a:p>
            <a:r>
              <a:rPr lang="fr-FR" sz="2000" dirty="0"/>
              <a:t/>
            </a:r>
            <a:br>
              <a:rPr lang="fr-FR" sz="2000" dirty="0"/>
            </a:br>
            <a:endParaRPr lang="fr-FR" sz="2000" dirty="0"/>
          </a:p>
        </p:txBody>
      </p:sp>
      <p:sp>
        <p:nvSpPr>
          <p:cNvPr id="9" name="Rectangle 8"/>
          <p:cNvSpPr/>
          <p:nvPr/>
        </p:nvSpPr>
        <p:spPr>
          <a:xfrm>
            <a:off x="0" y="6027003"/>
            <a:ext cx="935834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dirty="0"/>
              <a:t>6. Dans la finale -</a:t>
            </a:r>
            <a:r>
              <a:rPr lang="fr-FR" sz="2400" dirty="0" err="1"/>
              <a:t>um</a:t>
            </a:r>
            <a:r>
              <a:rPr lang="fr-FR" sz="2400" dirty="0"/>
              <a:t>: </a:t>
            </a:r>
            <a:r>
              <a:rPr lang="fr-FR" sz="2400" i="1" dirty="0"/>
              <a:t>aluminium </a:t>
            </a:r>
            <a:r>
              <a:rPr lang="fr-FR" sz="2400" dirty="0"/>
              <a:t>[</a:t>
            </a:r>
            <a:r>
              <a:rPr lang="fr-FR" sz="2400" dirty="0" err="1"/>
              <a:t>alyminjɔm</a:t>
            </a:r>
            <a:r>
              <a:rPr lang="fr-FR" sz="2400" dirty="0"/>
              <a:t>]</a:t>
            </a:r>
            <a:r>
              <a:rPr lang="fr-FR" sz="2400" i="1" dirty="0"/>
              <a:t>, album, aquarium, maximum, </a:t>
            </a:r>
            <a:endParaRPr lang="fr-FR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145" grpId="0" animBg="1"/>
      <p:bldP spid="6146" grpId="0" animBg="1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2647950" y="1443038"/>
            <a:ext cx="450850" cy="315912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eux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169" name="Imag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00042"/>
            <a:ext cx="8858280" cy="5000660"/>
          </a:xfrm>
          <a:prstGeom prst="rect">
            <a:avLst/>
          </a:prstGeom>
          <a:noFill/>
        </p:spPr>
      </p:pic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0"/>
            <a:ext cx="9144000" cy="17235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fr-FR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[ø]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VS [œ]</a:t>
            </a:r>
            <a:r>
              <a:rPr kumimoji="0" lang="fr-FR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fr-FR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fr-FR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fr-FR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428596" y="5357826"/>
            <a:ext cx="78581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dirty="0"/>
              <a:t>Exemple en</a:t>
            </a:r>
            <a:r>
              <a:rPr lang="fr-FR" sz="2400" b="1" dirty="0"/>
              <a:t> « eux » merveilleux [</a:t>
            </a:r>
            <a:r>
              <a:rPr lang="fr-FR" sz="2400" b="1" dirty="0" err="1"/>
              <a:t>mɛʀvɛjø</a:t>
            </a:r>
            <a:r>
              <a:rPr lang="fr-FR" sz="2400" b="1" dirty="0"/>
              <a:t>] ennuyeux [ɑ̃</a:t>
            </a:r>
            <a:r>
              <a:rPr lang="fr-FR" sz="2400" b="1" dirty="0" err="1"/>
              <a:t>nɥijø</a:t>
            </a:r>
            <a:r>
              <a:rPr lang="fr-FR" sz="2400" b="1" dirty="0"/>
              <a:t>] </a:t>
            </a:r>
            <a:endParaRPr lang="fr-FR" sz="2400" dirty="0"/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3546474" y="2200274"/>
            <a:ext cx="1597029" cy="37147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eux</a:t>
            </a:r>
            <a:endParaRPr kumimoji="0" lang="fr-FR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14291"/>
            <a:ext cx="8643998" cy="6429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733</Words>
  <Application>Microsoft Office PowerPoint</Application>
  <PresentationFormat>Affichage à l'écran (4:3)</PresentationFormat>
  <Paragraphs>134</Paragraphs>
  <Slides>13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4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Transcription phonétique (suite) 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mr</dc:creator>
  <cp:lastModifiedBy>mr</cp:lastModifiedBy>
  <cp:revision>21</cp:revision>
  <dcterms:created xsi:type="dcterms:W3CDTF">2021-05-19T11:38:22Z</dcterms:created>
  <dcterms:modified xsi:type="dcterms:W3CDTF">2021-05-24T09:53:46Z</dcterms:modified>
</cp:coreProperties>
</file>