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61" r:id="rId2"/>
    <p:sldId id="260" r:id="rId3"/>
    <p:sldId id="258" r:id="rId4"/>
    <p:sldId id="268" r:id="rId5"/>
    <p:sldId id="280" r:id="rId6"/>
    <p:sldId id="279" r:id="rId7"/>
    <p:sldId id="278" r:id="rId8"/>
    <p:sldId id="282" r:id="rId9"/>
    <p:sldId id="281" r:id="rId10"/>
    <p:sldId id="283" r:id="rId11"/>
    <p:sldId id="284" r:id="rId12"/>
    <p:sldId id="277" r:id="rId1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398"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92448F-0B32-494D-B5DD-B644D57CF1F9}" type="doc">
      <dgm:prSet loTypeId="urn:microsoft.com/office/officeart/2005/8/layout/vList2" loCatId="list" qsTypeId="urn:microsoft.com/office/officeart/2005/8/quickstyle/3d6" qsCatId="3D" csTypeId="urn:microsoft.com/office/officeart/2005/8/colors/colorful2" csCatId="colorful" phldr="1"/>
      <dgm:spPr/>
      <dgm:t>
        <a:bodyPr/>
        <a:lstStyle/>
        <a:p>
          <a:pPr rtl="1"/>
          <a:endParaRPr lang="ar-DZ"/>
        </a:p>
      </dgm:t>
    </dgm:pt>
    <dgm:pt modelId="{02FD0DEF-DE29-4EA1-ACD8-0021D7ADE05E}">
      <dgm:prSet/>
      <dgm:spPr/>
      <dgm:t>
        <a:bodyPr/>
        <a:lstStyle/>
        <a:p>
          <a:pPr rtl="1"/>
          <a:r>
            <a:rPr lang="ar-DZ" b="1" dirty="0" smtClean="0"/>
            <a:t>المحور الأول: المقاولاتية في الاتجاهات الفكرية</a:t>
          </a:r>
          <a:endParaRPr lang="ar-DZ" dirty="0"/>
        </a:p>
      </dgm:t>
    </dgm:pt>
    <dgm:pt modelId="{47868A94-82A0-41B5-B386-003E56E7E1B6}" type="parTrans" cxnId="{96F05DDB-5DED-452B-97CE-1C52DAA9302D}">
      <dgm:prSet/>
      <dgm:spPr/>
      <dgm:t>
        <a:bodyPr/>
        <a:lstStyle/>
        <a:p>
          <a:pPr rtl="1"/>
          <a:endParaRPr lang="ar-DZ"/>
        </a:p>
      </dgm:t>
    </dgm:pt>
    <dgm:pt modelId="{CC7A910F-1315-46EA-A8A2-2A3D6BFA7302}" type="sibTrans" cxnId="{96F05DDB-5DED-452B-97CE-1C52DAA9302D}">
      <dgm:prSet/>
      <dgm:spPr/>
      <dgm:t>
        <a:bodyPr/>
        <a:lstStyle/>
        <a:p>
          <a:pPr rtl="1"/>
          <a:endParaRPr lang="ar-DZ"/>
        </a:p>
      </dgm:t>
    </dgm:pt>
    <dgm:pt modelId="{4AF51E19-8EF1-44A8-8D81-41C5FCDD148B}">
      <dgm:prSet/>
      <dgm:spPr/>
      <dgm:t>
        <a:bodyPr/>
        <a:lstStyle/>
        <a:p>
          <a:pPr rtl="1"/>
          <a:r>
            <a:rPr lang="ar-DZ" b="1" dirty="0" smtClean="0"/>
            <a:t>المحور الثاني: هيئات دعم ومرافقة المشاريع في الجزائر</a:t>
          </a:r>
          <a:endParaRPr lang="ar-DZ" dirty="0"/>
        </a:p>
      </dgm:t>
    </dgm:pt>
    <dgm:pt modelId="{F04B8352-EC4E-4F7E-946E-09403E9A4A38}" type="parTrans" cxnId="{03B2AF58-5A08-42A3-8D47-744A26C26531}">
      <dgm:prSet/>
      <dgm:spPr/>
      <dgm:t>
        <a:bodyPr/>
        <a:lstStyle/>
        <a:p>
          <a:pPr rtl="1"/>
          <a:endParaRPr lang="ar-DZ"/>
        </a:p>
      </dgm:t>
    </dgm:pt>
    <dgm:pt modelId="{F46AB30E-6005-4090-A9E3-83FBF3FFB061}" type="sibTrans" cxnId="{03B2AF58-5A08-42A3-8D47-744A26C26531}">
      <dgm:prSet/>
      <dgm:spPr/>
      <dgm:t>
        <a:bodyPr/>
        <a:lstStyle/>
        <a:p>
          <a:pPr rtl="1"/>
          <a:endParaRPr lang="ar-DZ"/>
        </a:p>
      </dgm:t>
    </dgm:pt>
    <dgm:pt modelId="{1E497F78-0F09-423B-B27C-8B512F38BCAE}">
      <dgm:prSet/>
      <dgm:spPr/>
      <dgm:t>
        <a:bodyPr/>
        <a:lstStyle/>
        <a:p>
          <a:pPr rtl="1"/>
          <a:r>
            <a:rPr lang="ar-DZ" b="1" dirty="0" smtClean="0"/>
            <a:t>المحور الثالث: اختيار فكرة المشروع</a:t>
          </a:r>
          <a:endParaRPr lang="ar-DZ" dirty="0"/>
        </a:p>
      </dgm:t>
    </dgm:pt>
    <dgm:pt modelId="{A87C56F2-E937-46D3-BCCA-7DE5F938D717}" type="parTrans" cxnId="{A726C316-B3F8-419F-BC11-9DACE4C537B5}">
      <dgm:prSet/>
      <dgm:spPr/>
      <dgm:t>
        <a:bodyPr/>
        <a:lstStyle/>
        <a:p>
          <a:pPr rtl="1"/>
          <a:endParaRPr lang="ar-DZ"/>
        </a:p>
      </dgm:t>
    </dgm:pt>
    <dgm:pt modelId="{AE598BC9-9C89-43C3-BE09-C0B53BE5A2F8}" type="sibTrans" cxnId="{A726C316-B3F8-419F-BC11-9DACE4C537B5}">
      <dgm:prSet/>
      <dgm:spPr/>
      <dgm:t>
        <a:bodyPr/>
        <a:lstStyle/>
        <a:p>
          <a:pPr rtl="1"/>
          <a:endParaRPr lang="ar-DZ"/>
        </a:p>
      </dgm:t>
    </dgm:pt>
    <dgm:pt modelId="{BD4BB13F-AB9B-4042-9BF4-F1A7AFC8FC85}">
      <dgm:prSet/>
      <dgm:spPr/>
      <dgm:t>
        <a:bodyPr/>
        <a:lstStyle/>
        <a:p>
          <a:pPr rtl="1"/>
          <a:r>
            <a:rPr lang="ar-DZ" b="1" dirty="0" smtClean="0"/>
            <a:t>المحور الرابع: إعداد خطة العمل</a:t>
          </a:r>
          <a:endParaRPr lang="ar-DZ" dirty="0"/>
        </a:p>
      </dgm:t>
    </dgm:pt>
    <dgm:pt modelId="{761BA7E0-E637-46EC-9819-8F5989BE0491}" type="parTrans" cxnId="{76607A54-560C-4F87-847C-C7C78E2EF21A}">
      <dgm:prSet/>
      <dgm:spPr/>
      <dgm:t>
        <a:bodyPr/>
        <a:lstStyle/>
        <a:p>
          <a:pPr rtl="1"/>
          <a:endParaRPr lang="ar-DZ"/>
        </a:p>
      </dgm:t>
    </dgm:pt>
    <dgm:pt modelId="{E9B49CB3-6645-4AE3-8459-CB87140B7F2B}" type="sibTrans" cxnId="{76607A54-560C-4F87-847C-C7C78E2EF21A}">
      <dgm:prSet/>
      <dgm:spPr/>
      <dgm:t>
        <a:bodyPr/>
        <a:lstStyle/>
        <a:p>
          <a:pPr rtl="1"/>
          <a:endParaRPr lang="ar-DZ"/>
        </a:p>
      </dgm:t>
    </dgm:pt>
    <dgm:pt modelId="{2887BD57-8BDF-4086-A727-1C7F4BFA8CB8}">
      <dgm:prSet/>
      <dgm:spPr/>
      <dgm:t>
        <a:bodyPr/>
        <a:lstStyle/>
        <a:p>
          <a:pPr rtl="1"/>
          <a:r>
            <a:rPr lang="ar-DZ" b="1" dirty="0" smtClean="0"/>
            <a:t>المحور الخامس: هيكلة المشروع</a:t>
          </a:r>
          <a:endParaRPr lang="ar-DZ" dirty="0"/>
        </a:p>
      </dgm:t>
    </dgm:pt>
    <dgm:pt modelId="{BD155CA9-B33E-48EA-802B-BE62F95FA8CC}" type="parTrans" cxnId="{AEE56434-823D-4360-BE9F-7D9DF80AF114}">
      <dgm:prSet/>
      <dgm:spPr/>
      <dgm:t>
        <a:bodyPr/>
        <a:lstStyle/>
        <a:p>
          <a:pPr rtl="1"/>
          <a:endParaRPr lang="ar-DZ"/>
        </a:p>
      </dgm:t>
    </dgm:pt>
    <dgm:pt modelId="{5167F43A-D80C-4429-BD2C-74FA7F35334E}" type="sibTrans" cxnId="{AEE56434-823D-4360-BE9F-7D9DF80AF114}">
      <dgm:prSet/>
      <dgm:spPr/>
      <dgm:t>
        <a:bodyPr/>
        <a:lstStyle/>
        <a:p>
          <a:pPr rtl="1"/>
          <a:endParaRPr lang="ar-DZ"/>
        </a:p>
      </dgm:t>
    </dgm:pt>
    <dgm:pt modelId="{319EE572-E8A8-4B8B-8D94-9373B524046F}">
      <dgm:prSet/>
      <dgm:spPr/>
      <dgm:t>
        <a:bodyPr/>
        <a:lstStyle/>
        <a:p>
          <a:pPr rtl="1"/>
          <a:r>
            <a:rPr lang="ar-DZ" dirty="0" smtClean="0"/>
            <a:t>المحور السادس: تشغيل المقاولة</a:t>
          </a:r>
          <a:endParaRPr lang="ar-DZ" dirty="0"/>
        </a:p>
      </dgm:t>
    </dgm:pt>
    <dgm:pt modelId="{A6F74FBD-D6EB-4BFF-A912-477B9463DC2B}" type="parTrans" cxnId="{BAC63F6F-EA86-4758-88DA-B6FDA5DC516C}">
      <dgm:prSet/>
      <dgm:spPr/>
      <dgm:t>
        <a:bodyPr/>
        <a:lstStyle/>
        <a:p>
          <a:pPr rtl="1"/>
          <a:endParaRPr lang="ar-DZ"/>
        </a:p>
      </dgm:t>
    </dgm:pt>
    <dgm:pt modelId="{4FAE2FCE-9BD4-4DD6-8A5F-1C541B5F01C4}" type="sibTrans" cxnId="{BAC63F6F-EA86-4758-88DA-B6FDA5DC516C}">
      <dgm:prSet/>
      <dgm:spPr/>
      <dgm:t>
        <a:bodyPr/>
        <a:lstStyle/>
        <a:p>
          <a:pPr rtl="1"/>
          <a:endParaRPr lang="ar-DZ"/>
        </a:p>
      </dgm:t>
    </dgm:pt>
    <dgm:pt modelId="{9E25F382-E502-4F25-B6C1-500ED7590D20}">
      <dgm:prSet/>
      <dgm:spPr/>
      <dgm:t>
        <a:bodyPr/>
        <a:lstStyle/>
        <a:p>
          <a:pPr rtl="1"/>
          <a:r>
            <a:rPr lang="ar-DZ" dirty="0" smtClean="0"/>
            <a:t>المحور السابع: تجارب دولية في مجال المقاولاتية </a:t>
          </a:r>
          <a:endParaRPr lang="ar-DZ" dirty="0"/>
        </a:p>
      </dgm:t>
    </dgm:pt>
    <dgm:pt modelId="{A70BE18D-38B8-462E-8D18-785E30B0BD4F}" type="parTrans" cxnId="{8160D67C-6F42-400B-8871-8E757CEA2742}">
      <dgm:prSet/>
      <dgm:spPr/>
      <dgm:t>
        <a:bodyPr/>
        <a:lstStyle/>
        <a:p>
          <a:pPr rtl="1"/>
          <a:endParaRPr lang="ar-DZ"/>
        </a:p>
      </dgm:t>
    </dgm:pt>
    <dgm:pt modelId="{807E5D82-097B-4B91-A33C-0005DD51A312}" type="sibTrans" cxnId="{8160D67C-6F42-400B-8871-8E757CEA2742}">
      <dgm:prSet/>
      <dgm:spPr/>
      <dgm:t>
        <a:bodyPr/>
        <a:lstStyle/>
        <a:p>
          <a:pPr rtl="1"/>
          <a:endParaRPr lang="ar-DZ"/>
        </a:p>
      </dgm:t>
    </dgm:pt>
    <dgm:pt modelId="{EA4F04F1-5C22-451C-91BA-903F49E64D3C}" type="pres">
      <dgm:prSet presAssocID="{8292448F-0B32-494D-B5DD-B644D57CF1F9}" presName="linear" presStyleCnt="0">
        <dgm:presLayoutVars>
          <dgm:animLvl val="lvl"/>
          <dgm:resizeHandles val="exact"/>
        </dgm:presLayoutVars>
      </dgm:prSet>
      <dgm:spPr/>
      <dgm:t>
        <a:bodyPr/>
        <a:lstStyle/>
        <a:p>
          <a:pPr rtl="1"/>
          <a:endParaRPr lang="ar-DZ"/>
        </a:p>
      </dgm:t>
    </dgm:pt>
    <dgm:pt modelId="{C8522C9F-544E-47E4-B865-99B2C244CD6A}" type="pres">
      <dgm:prSet presAssocID="{02FD0DEF-DE29-4EA1-ACD8-0021D7ADE05E}" presName="parentText" presStyleLbl="node1" presStyleIdx="0" presStyleCnt="7">
        <dgm:presLayoutVars>
          <dgm:chMax val="0"/>
          <dgm:bulletEnabled val="1"/>
        </dgm:presLayoutVars>
      </dgm:prSet>
      <dgm:spPr/>
      <dgm:t>
        <a:bodyPr/>
        <a:lstStyle/>
        <a:p>
          <a:pPr rtl="1"/>
          <a:endParaRPr lang="ar-DZ"/>
        </a:p>
      </dgm:t>
    </dgm:pt>
    <dgm:pt modelId="{8A0118A5-D752-44F8-9940-428AB8BCC038}" type="pres">
      <dgm:prSet presAssocID="{CC7A910F-1315-46EA-A8A2-2A3D6BFA7302}" presName="spacer" presStyleCnt="0"/>
      <dgm:spPr/>
    </dgm:pt>
    <dgm:pt modelId="{D717C082-8CBD-400D-BE88-D5289A45C0CF}" type="pres">
      <dgm:prSet presAssocID="{4AF51E19-8EF1-44A8-8D81-41C5FCDD148B}" presName="parentText" presStyleLbl="node1" presStyleIdx="1" presStyleCnt="7">
        <dgm:presLayoutVars>
          <dgm:chMax val="0"/>
          <dgm:bulletEnabled val="1"/>
        </dgm:presLayoutVars>
      </dgm:prSet>
      <dgm:spPr/>
      <dgm:t>
        <a:bodyPr/>
        <a:lstStyle/>
        <a:p>
          <a:pPr rtl="1"/>
          <a:endParaRPr lang="ar-DZ"/>
        </a:p>
      </dgm:t>
    </dgm:pt>
    <dgm:pt modelId="{22DB7FDE-1F64-4446-8BB8-92D9A5E5681E}" type="pres">
      <dgm:prSet presAssocID="{F46AB30E-6005-4090-A9E3-83FBF3FFB061}" presName="spacer" presStyleCnt="0"/>
      <dgm:spPr/>
    </dgm:pt>
    <dgm:pt modelId="{2E3DA60B-A756-4517-B704-BD08B14C9AC8}" type="pres">
      <dgm:prSet presAssocID="{1E497F78-0F09-423B-B27C-8B512F38BCAE}" presName="parentText" presStyleLbl="node1" presStyleIdx="2" presStyleCnt="7">
        <dgm:presLayoutVars>
          <dgm:chMax val="0"/>
          <dgm:bulletEnabled val="1"/>
        </dgm:presLayoutVars>
      </dgm:prSet>
      <dgm:spPr/>
      <dgm:t>
        <a:bodyPr/>
        <a:lstStyle/>
        <a:p>
          <a:pPr rtl="1"/>
          <a:endParaRPr lang="ar-DZ"/>
        </a:p>
      </dgm:t>
    </dgm:pt>
    <dgm:pt modelId="{3A1006B6-2E68-44EF-A3AD-07CB77E21BD2}" type="pres">
      <dgm:prSet presAssocID="{AE598BC9-9C89-43C3-BE09-C0B53BE5A2F8}" presName="spacer" presStyleCnt="0"/>
      <dgm:spPr/>
    </dgm:pt>
    <dgm:pt modelId="{74BE0342-2AE3-4993-B7C4-6801C2F24CAC}" type="pres">
      <dgm:prSet presAssocID="{BD4BB13F-AB9B-4042-9BF4-F1A7AFC8FC85}" presName="parentText" presStyleLbl="node1" presStyleIdx="3" presStyleCnt="7">
        <dgm:presLayoutVars>
          <dgm:chMax val="0"/>
          <dgm:bulletEnabled val="1"/>
        </dgm:presLayoutVars>
      </dgm:prSet>
      <dgm:spPr/>
      <dgm:t>
        <a:bodyPr/>
        <a:lstStyle/>
        <a:p>
          <a:pPr rtl="1"/>
          <a:endParaRPr lang="ar-DZ"/>
        </a:p>
      </dgm:t>
    </dgm:pt>
    <dgm:pt modelId="{A9886310-9C56-4594-A43A-4BEDA9611D34}" type="pres">
      <dgm:prSet presAssocID="{E9B49CB3-6645-4AE3-8459-CB87140B7F2B}" presName="spacer" presStyleCnt="0"/>
      <dgm:spPr/>
    </dgm:pt>
    <dgm:pt modelId="{D4A5F42E-0629-4F0B-87A3-43E93D5F6BC5}" type="pres">
      <dgm:prSet presAssocID="{2887BD57-8BDF-4086-A727-1C7F4BFA8CB8}" presName="parentText" presStyleLbl="node1" presStyleIdx="4" presStyleCnt="7">
        <dgm:presLayoutVars>
          <dgm:chMax val="0"/>
          <dgm:bulletEnabled val="1"/>
        </dgm:presLayoutVars>
      </dgm:prSet>
      <dgm:spPr/>
      <dgm:t>
        <a:bodyPr/>
        <a:lstStyle/>
        <a:p>
          <a:pPr rtl="1"/>
          <a:endParaRPr lang="ar-DZ"/>
        </a:p>
      </dgm:t>
    </dgm:pt>
    <dgm:pt modelId="{8164229A-2953-4E3C-B69C-A3FE69E957E4}" type="pres">
      <dgm:prSet presAssocID="{5167F43A-D80C-4429-BD2C-74FA7F35334E}" presName="spacer" presStyleCnt="0"/>
      <dgm:spPr/>
    </dgm:pt>
    <dgm:pt modelId="{B6037B22-13CB-4529-9129-05BBE1295376}" type="pres">
      <dgm:prSet presAssocID="{319EE572-E8A8-4B8B-8D94-9373B524046F}" presName="parentText" presStyleLbl="node1" presStyleIdx="5" presStyleCnt="7">
        <dgm:presLayoutVars>
          <dgm:chMax val="0"/>
          <dgm:bulletEnabled val="1"/>
        </dgm:presLayoutVars>
      </dgm:prSet>
      <dgm:spPr/>
      <dgm:t>
        <a:bodyPr/>
        <a:lstStyle/>
        <a:p>
          <a:pPr rtl="1"/>
          <a:endParaRPr lang="ar-DZ"/>
        </a:p>
      </dgm:t>
    </dgm:pt>
    <dgm:pt modelId="{6428B09F-1988-44EC-9127-F6A231D0656B}" type="pres">
      <dgm:prSet presAssocID="{4FAE2FCE-9BD4-4DD6-8A5F-1C541B5F01C4}" presName="spacer" presStyleCnt="0"/>
      <dgm:spPr/>
    </dgm:pt>
    <dgm:pt modelId="{32213FC0-C2AF-4E74-A485-872A4CDCE5AA}" type="pres">
      <dgm:prSet presAssocID="{9E25F382-E502-4F25-B6C1-500ED7590D20}" presName="parentText" presStyleLbl="node1" presStyleIdx="6" presStyleCnt="7">
        <dgm:presLayoutVars>
          <dgm:chMax val="0"/>
          <dgm:bulletEnabled val="1"/>
        </dgm:presLayoutVars>
      </dgm:prSet>
      <dgm:spPr/>
      <dgm:t>
        <a:bodyPr/>
        <a:lstStyle/>
        <a:p>
          <a:pPr rtl="1"/>
          <a:endParaRPr lang="ar-DZ"/>
        </a:p>
      </dgm:t>
    </dgm:pt>
  </dgm:ptLst>
  <dgm:cxnLst>
    <dgm:cxn modelId="{B25EB54D-DA81-4BAF-A977-36685511726A}" type="presOf" srcId="{4AF51E19-8EF1-44A8-8D81-41C5FCDD148B}" destId="{D717C082-8CBD-400D-BE88-D5289A45C0CF}" srcOrd="0" destOrd="0" presId="urn:microsoft.com/office/officeart/2005/8/layout/vList2"/>
    <dgm:cxn modelId="{F8BC3E73-FC82-46CE-9F77-61424EEF555A}" type="presOf" srcId="{319EE572-E8A8-4B8B-8D94-9373B524046F}" destId="{B6037B22-13CB-4529-9129-05BBE1295376}" srcOrd="0" destOrd="0" presId="urn:microsoft.com/office/officeart/2005/8/layout/vList2"/>
    <dgm:cxn modelId="{96F05DDB-5DED-452B-97CE-1C52DAA9302D}" srcId="{8292448F-0B32-494D-B5DD-B644D57CF1F9}" destId="{02FD0DEF-DE29-4EA1-ACD8-0021D7ADE05E}" srcOrd="0" destOrd="0" parTransId="{47868A94-82A0-41B5-B386-003E56E7E1B6}" sibTransId="{CC7A910F-1315-46EA-A8A2-2A3D6BFA7302}"/>
    <dgm:cxn modelId="{76607A54-560C-4F87-847C-C7C78E2EF21A}" srcId="{8292448F-0B32-494D-B5DD-B644D57CF1F9}" destId="{BD4BB13F-AB9B-4042-9BF4-F1A7AFC8FC85}" srcOrd="3" destOrd="0" parTransId="{761BA7E0-E637-46EC-9819-8F5989BE0491}" sibTransId="{E9B49CB3-6645-4AE3-8459-CB87140B7F2B}"/>
    <dgm:cxn modelId="{9ADDD768-F3B7-4CF2-BB7B-DEC44A029FE9}" type="presOf" srcId="{8292448F-0B32-494D-B5DD-B644D57CF1F9}" destId="{EA4F04F1-5C22-451C-91BA-903F49E64D3C}" srcOrd="0" destOrd="0" presId="urn:microsoft.com/office/officeart/2005/8/layout/vList2"/>
    <dgm:cxn modelId="{BAC63F6F-EA86-4758-88DA-B6FDA5DC516C}" srcId="{8292448F-0B32-494D-B5DD-B644D57CF1F9}" destId="{319EE572-E8A8-4B8B-8D94-9373B524046F}" srcOrd="5" destOrd="0" parTransId="{A6F74FBD-D6EB-4BFF-A912-477B9463DC2B}" sibTransId="{4FAE2FCE-9BD4-4DD6-8A5F-1C541B5F01C4}"/>
    <dgm:cxn modelId="{AEE56434-823D-4360-BE9F-7D9DF80AF114}" srcId="{8292448F-0B32-494D-B5DD-B644D57CF1F9}" destId="{2887BD57-8BDF-4086-A727-1C7F4BFA8CB8}" srcOrd="4" destOrd="0" parTransId="{BD155CA9-B33E-48EA-802B-BE62F95FA8CC}" sibTransId="{5167F43A-D80C-4429-BD2C-74FA7F35334E}"/>
    <dgm:cxn modelId="{3590812A-EC23-4BF2-A3A5-523246C1F784}" type="presOf" srcId="{02FD0DEF-DE29-4EA1-ACD8-0021D7ADE05E}" destId="{C8522C9F-544E-47E4-B865-99B2C244CD6A}" srcOrd="0" destOrd="0" presId="urn:microsoft.com/office/officeart/2005/8/layout/vList2"/>
    <dgm:cxn modelId="{C75D9322-BAFD-432B-B2DB-0B4362E5A0D9}" type="presOf" srcId="{BD4BB13F-AB9B-4042-9BF4-F1A7AFC8FC85}" destId="{74BE0342-2AE3-4993-B7C4-6801C2F24CAC}" srcOrd="0" destOrd="0" presId="urn:microsoft.com/office/officeart/2005/8/layout/vList2"/>
    <dgm:cxn modelId="{3FF13D7D-DA15-44A8-80B6-1E6CC98A05F8}" type="presOf" srcId="{1E497F78-0F09-423B-B27C-8B512F38BCAE}" destId="{2E3DA60B-A756-4517-B704-BD08B14C9AC8}" srcOrd="0" destOrd="0" presId="urn:microsoft.com/office/officeart/2005/8/layout/vList2"/>
    <dgm:cxn modelId="{26B74F15-7825-40F1-8603-CF1528577680}" type="presOf" srcId="{2887BD57-8BDF-4086-A727-1C7F4BFA8CB8}" destId="{D4A5F42E-0629-4F0B-87A3-43E93D5F6BC5}" srcOrd="0" destOrd="0" presId="urn:microsoft.com/office/officeart/2005/8/layout/vList2"/>
    <dgm:cxn modelId="{8160D67C-6F42-400B-8871-8E757CEA2742}" srcId="{8292448F-0B32-494D-B5DD-B644D57CF1F9}" destId="{9E25F382-E502-4F25-B6C1-500ED7590D20}" srcOrd="6" destOrd="0" parTransId="{A70BE18D-38B8-462E-8D18-785E30B0BD4F}" sibTransId="{807E5D82-097B-4B91-A33C-0005DD51A312}"/>
    <dgm:cxn modelId="{A726C316-B3F8-419F-BC11-9DACE4C537B5}" srcId="{8292448F-0B32-494D-B5DD-B644D57CF1F9}" destId="{1E497F78-0F09-423B-B27C-8B512F38BCAE}" srcOrd="2" destOrd="0" parTransId="{A87C56F2-E937-46D3-BCCA-7DE5F938D717}" sibTransId="{AE598BC9-9C89-43C3-BE09-C0B53BE5A2F8}"/>
    <dgm:cxn modelId="{6C3FED32-E3DB-4FC3-821C-1C6008E1C1DC}" type="presOf" srcId="{9E25F382-E502-4F25-B6C1-500ED7590D20}" destId="{32213FC0-C2AF-4E74-A485-872A4CDCE5AA}" srcOrd="0" destOrd="0" presId="urn:microsoft.com/office/officeart/2005/8/layout/vList2"/>
    <dgm:cxn modelId="{03B2AF58-5A08-42A3-8D47-744A26C26531}" srcId="{8292448F-0B32-494D-B5DD-B644D57CF1F9}" destId="{4AF51E19-8EF1-44A8-8D81-41C5FCDD148B}" srcOrd="1" destOrd="0" parTransId="{F04B8352-EC4E-4F7E-946E-09403E9A4A38}" sibTransId="{F46AB30E-6005-4090-A9E3-83FBF3FFB061}"/>
    <dgm:cxn modelId="{04D97B74-974B-43CC-B25F-93E2141A208E}" type="presParOf" srcId="{EA4F04F1-5C22-451C-91BA-903F49E64D3C}" destId="{C8522C9F-544E-47E4-B865-99B2C244CD6A}" srcOrd="0" destOrd="0" presId="urn:microsoft.com/office/officeart/2005/8/layout/vList2"/>
    <dgm:cxn modelId="{45FE690A-F57D-4235-9935-EDE31D5C925C}" type="presParOf" srcId="{EA4F04F1-5C22-451C-91BA-903F49E64D3C}" destId="{8A0118A5-D752-44F8-9940-428AB8BCC038}" srcOrd="1" destOrd="0" presId="urn:microsoft.com/office/officeart/2005/8/layout/vList2"/>
    <dgm:cxn modelId="{781ED92E-0799-4C38-85FC-7A50CD1AC720}" type="presParOf" srcId="{EA4F04F1-5C22-451C-91BA-903F49E64D3C}" destId="{D717C082-8CBD-400D-BE88-D5289A45C0CF}" srcOrd="2" destOrd="0" presId="urn:microsoft.com/office/officeart/2005/8/layout/vList2"/>
    <dgm:cxn modelId="{8B5ED67D-85C7-4DC7-81B9-C40178986B1F}" type="presParOf" srcId="{EA4F04F1-5C22-451C-91BA-903F49E64D3C}" destId="{22DB7FDE-1F64-4446-8BB8-92D9A5E5681E}" srcOrd="3" destOrd="0" presId="urn:microsoft.com/office/officeart/2005/8/layout/vList2"/>
    <dgm:cxn modelId="{F9948201-FD2C-457E-9003-72252BF5C458}" type="presParOf" srcId="{EA4F04F1-5C22-451C-91BA-903F49E64D3C}" destId="{2E3DA60B-A756-4517-B704-BD08B14C9AC8}" srcOrd="4" destOrd="0" presId="urn:microsoft.com/office/officeart/2005/8/layout/vList2"/>
    <dgm:cxn modelId="{5B159C28-48C7-4EFC-9B50-46F163DB2F19}" type="presParOf" srcId="{EA4F04F1-5C22-451C-91BA-903F49E64D3C}" destId="{3A1006B6-2E68-44EF-A3AD-07CB77E21BD2}" srcOrd="5" destOrd="0" presId="urn:microsoft.com/office/officeart/2005/8/layout/vList2"/>
    <dgm:cxn modelId="{DDB0104F-DBD8-4075-A148-E9DA377E1254}" type="presParOf" srcId="{EA4F04F1-5C22-451C-91BA-903F49E64D3C}" destId="{74BE0342-2AE3-4993-B7C4-6801C2F24CAC}" srcOrd="6" destOrd="0" presId="urn:microsoft.com/office/officeart/2005/8/layout/vList2"/>
    <dgm:cxn modelId="{4C2DB35D-07C8-4742-A19D-D6206DD888AA}" type="presParOf" srcId="{EA4F04F1-5C22-451C-91BA-903F49E64D3C}" destId="{A9886310-9C56-4594-A43A-4BEDA9611D34}" srcOrd="7" destOrd="0" presId="urn:microsoft.com/office/officeart/2005/8/layout/vList2"/>
    <dgm:cxn modelId="{AE9E6BE2-F9ED-4EF5-BF46-AC0BD4DCABC9}" type="presParOf" srcId="{EA4F04F1-5C22-451C-91BA-903F49E64D3C}" destId="{D4A5F42E-0629-4F0B-87A3-43E93D5F6BC5}" srcOrd="8" destOrd="0" presId="urn:microsoft.com/office/officeart/2005/8/layout/vList2"/>
    <dgm:cxn modelId="{C5E97FDF-3FE1-4257-BBD1-0B388BF82052}" type="presParOf" srcId="{EA4F04F1-5C22-451C-91BA-903F49E64D3C}" destId="{8164229A-2953-4E3C-B69C-A3FE69E957E4}" srcOrd="9" destOrd="0" presId="urn:microsoft.com/office/officeart/2005/8/layout/vList2"/>
    <dgm:cxn modelId="{E4C8DF86-6B2A-4305-B779-367C81E03932}" type="presParOf" srcId="{EA4F04F1-5C22-451C-91BA-903F49E64D3C}" destId="{B6037B22-13CB-4529-9129-05BBE1295376}" srcOrd="10" destOrd="0" presId="urn:microsoft.com/office/officeart/2005/8/layout/vList2"/>
    <dgm:cxn modelId="{8E42EF6E-CFCA-4609-86C2-50403D4E4931}" type="presParOf" srcId="{EA4F04F1-5C22-451C-91BA-903F49E64D3C}" destId="{6428B09F-1988-44EC-9127-F6A231D0656B}" srcOrd="11" destOrd="0" presId="urn:microsoft.com/office/officeart/2005/8/layout/vList2"/>
    <dgm:cxn modelId="{4C7E93F5-0370-4E0F-B6D1-5D0A646FA0F2}" type="presParOf" srcId="{EA4F04F1-5C22-451C-91BA-903F49E64D3C}" destId="{32213FC0-C2AF-4E74-A485-872A4CDCE5AA}"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522C9F-544E-47E4-B865-99B2C244CD6A}">
      <dsp:nvSpPr>
        <dsp:cNvPr id="0" name=""/>
        <dsp:cNvSpPr/>
      </dsp:nvSpPr>
      <dsp:spPr>
        <a:xfrm>
          <a:off x="0" y="41356"/>
          <a:ext cx="8100392" cy="748800"/>
        </a:xfrm>
        <a:prstGeom prst="roundRect">
          <a:avLst/>
        </a:prstGeom>
        <a:solidFill>
          <a:schemeClr val="accent2">
            <a:hueOff val="0"/>
            <a:satOff val="0"/>
            <a:lumOff val="0"/>
            <a:alphaOff val="0"/>
          </a:schemeClr>
        </a:soli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r" defTabSz="1422400" rtl="1">
            <a:lnSpc>
              <a:spcPct val="90000"/>
            </a:lnSpc>
            <a:spcBef>
              <a:spcPct val="0"/>
            </a:spcBef>
            <a:spcAft>
              <a:spcPct val="35000"/>
            </a:spcAft>
          </a:pPr>
          <a:r>
            <a:rPr lang="ar-DZ" sz="3200" b="1" kern="1200" dirty="0" smtClean="0"/>
            <a:t>المحور الأول: المقاولاتية في الاتجاهات الفكرية</a:t>
          </a:r>
          <a:endParaRPr lang="ar-DZ" sz="3200" kern="1200" dirty="0"/>
        </a:p>
      </dsp:txBody>
      <dsp:txXfrm>
        <a:off x="36553" y="77909"/>
        <a:ext cx="8027286" cy="675694"/>
      </dsp:txXfrm>
    </dsp:sp>
    <dsp:sp modelId="{D717C082-8CBD-400D-BE88-D5289A45C0CF}">
      <dsp:nvSpPr>
        <dsp:cNvPr id="0" name=""/>
        <dsp:cNvSpPr/>
      </dsp:nvSpPr>
      <dsp:spPr>
        <a:xfrm>
          <a:off x="0" y="882316"/>
          <a:ext cx="8100392" cy="748800"/>
        </a:xfrm>
        <a:prstGeom prst="roundRect">
          <a:avLst/>
        </a:prstGeom>
        <a:solidFill>
          <a:schemeClr val="accent2">
            <a:hueOff val="3168141"/>
            <a:satOff val="-6114"/>
            <a:lumOff val="-785"/>
            <a:alphaOff val="0"/>
          </a:schemeClr>
        </a:soli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r" defTabSz="1422400" rtl="1">
            <a:lnSpc>
              <a:spcPct val="90000"/>
            </a:lnSpc>
            <a:spcBef>
              <a:spcPct val="0"/>
            </a:spcBef>
            <a:spcAft>
              <a:spcPct val="35000"/>
            </a:spcAft>
          </a:pPr>
          <a:r>
            <a:rPr lang="ar-DZ" sz="3200" b="1" kern="1200" dirty="0" smtClean="0"/>
            <a:t>المحور الثاني: هيئات دعم ومرافقة المشاريع في الجزائر</a:t>
          </a:r>
          <a:endParaRPr lang="ar-DZ" sz="3200" kern="1200" dirty="0"/>
        </a:p>
      </dsp:txBody>
      <dsp:txXfrm>
        <a:off x="36553" y="918869"/>
        <a:ext cx="8027286" cy="675694"/>
      </dsp:txXfrm>
    </dsp:sp>
    <dsp:sp modelId="{2E3DA60B-A756-4517-B704-BD08B14C9AC8}">
      <dsp:nvSpPr>
        <dsp:cNvPr id="0" name=""/>
        <dsp:cNvSpPr/>
      </dsp:nvSpPr>
      <dsp:spPr>
        <a:xfrm>
          <a:off x="0" y="1723276"/>
          <a:ext cx="8100392" cy="748800"/>
        </a:xfrm>
        <a:prstGeom prst="roundRect">
          <a:avLst/>
        </a:prstGeom>
        <a:solidFill>
          <a:schemeClr val="accent2">
            <a:hueOff val="6336281"/>
            <a:satOff val="-12229"/>
            <a:lumOff val="-1570"/>
            <a:alphaOff val="0"/>
          </a:schemeClr>
        </a:soli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r" defTabSz="1422400" rtl="1">
            <a:lnSpc>
              <a:spcPct val="90000"/>
            </a:lnSpc>
            <a:spcBef>
              <a:spcPct val="0"/>
            </a:spcBef>
            <a:spcAft>
              <a:spcPct val="35000"/>
            </a:spcAft>
          </a:pPr>
          <a:r>
            <a:rPr lang="ar-DZ" sz="3200" b="1" kern="1200" dirty="0" smtClean="0"/>
            <a:t>المحور الثالث: اختيار فكرة المشروع</a:t>
          </a:r>
          <a:endParaRPr lang="ar-DZ" sz="3200" kern="1200" dirty="0"/>
        </a:p>
      </dsp:txBody>
      <dsp:txXfrm>
        <a:off x="36553" y="1759829"/>
        <a:ext cx="8027286" cy="675694"/>
      </dsp:txXfrm>
    </dsp:sp>
    <dsp:sp modelId="{74BE0342-2AE3-4993-B7C4-6801C2F24CAC}">
      <dsp:nvSpPr>
        <dsp:cNvPr id="0" name=""/>
        <dsp:cNvSpPr/>
      </dsp:nvSpPr>
      <dsp:spPr>
        <a:xfrm>
          <a:off x="0" y="2564236"/>
          <a:ext cx="8100392" cy="748800"/>
        </a:xfrm>
        <a:prstGeom prst="roundRect">
          <a:avLst/>
        </a:prstGeom>
        <a:solidFill>
          <a:schemeClr val="accent2">
            <a:hueOff val="9504422"/>
            <a:satOff val="-18343"/>
            <a:lumOff val="-2355"/>
            <a:alphaOff val="0"/>
          </a:schemeClr>
        </a:soli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r" defTabSz="1422400" rtl="1">
            <a:lnSpc>
              <a:spcPct val="90000"/>
            </a:lnSpc>
            <a:spcBef>
              <a:spcPct val="0"/>
            </a:spcBef>
            <a:spcAft>
              <a:spcPct val="35000"/>
            </a:spcAft>
          </a:pPr>
          <a:r>
            <a:rPr lang="ar-DZ" sz="3200" b="1" kern="1200" dirty="0" smtClean="0"/>
            <a:t>المحور الرابع: إعداد خطة العمل</a:t>
          </a:r>
          <a:endParaRPr lang="ar-DZ" sz="3200" kern="1200" dirty="0"/>
        </a:p>
      </dsp:txBody>
      <dsp:txXfrm>
        <a:off x="36553" y="2600789"/>
        <a:ext cx="8027286" cy="675694"/>
      </dsp:txXfrm>
    </dsp:sp>
    <dsp:sp modelId="{D4A5F42E-0629-4F0B-87A3-43E93D5F6BC5}">
      <dsp:nvSpPr>
        <dsp:cNvPr id="0" name=""/>
        <dsp:cNvSpPr/>
      </dsp:nvSpPr>
      <dsp:spPr>
        <a:xfrm>
          <a:off x="0" y="3405196"/>
          <a:ext cx="8100392" cy="748800"/>
        </a:xfrm>
        <a:prstGeom prst="roundRect">
          <a:avLst/>
        </a:prstGeom>
        <a:solidFill>
          <a:schemeClr val="accent2">
            <a:hueOff val="12672563"/>
            <a:satOff val="-24457"/>
            <a:lumOff val="-3140"/>
            <a:alphaOff val="0"/>
          </a:schemeClr>
        </a:soli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r" defTabSz="1422400" rtl="1">
            <a:lnSpc>
              <a:spcPct val="90000"/>
            </a:lnSpc>
            <a:spcBef>
              <a:spcPct val="0"/>
            </a:spcBef>
            <a:spcAft>
              <a:spcPct val="35000"/>
            </a:spcAft>
          </a:pPr>
          <a:r>
            <a:rPr lang="ar-DZ" sz="3200" b="1" kern="1200" dirty="0" smtClean="0"/>
            <a:t>المحور الخامس: هيكلة المشروع</a:t>
          </a:r>
          <a:endParaRPr lang="ar-DZ" sz="3200" kern="1200" dirty="0"/>
        </a:p>
      </dsp:txBody>
      <dsp:txXfrm>
        <a:off x="36553" y="3441749"/>
        <a:ext cx="8027286" cy="675694"/>
      </dsp:txXfrm>
    </dsp:sp>
    <dsp:sp modelId="{B6037B22-13CB-4529-9129-05BBE1295376}">
      <dsp:nvSpPr>
        <dsp:cNvPr id="0" name=""/>
        <dsp:cNvSpPr/>
      </dsp:nvSpPr>
      <dsp:spPr>
        <a:xfrm>
          <a:off x="0" y="4246156"/>
          <a:ext cx="8100392" cy="748800"/>
        </a:xfrm>
        <a:prstGeom prst="roundRect">
          <a:avLst/>
        </a:prstGeom>
        <a:solidFill>
          <a:schemeClr val="accent2">
            <a:hueOff val="15840703"/>
            <a:satOff val="-30572"/>
            <a:lumOff val="-3925"/>
            <a:alphaOff val="0"/>
          </a:schemeClr>
        </a:soli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r" defTabSz="1422400" rtl="1">
            <a:lnSpc>
              <a:spcPct val="90000"/>
            </a:lnSpc>
            <a:spcBef>
              <a:spcPct val="0"/>
            </a:spcBef>
            <a:spcAft>
              <a:spcPct val="35000"/>
            </a:spcAft>
          </a:pPr>
          <a:r>
            <a:rPr lang="ar-DZ" sz="3200" kern="1200" dirty="0" smtClean="0"/>
            <a:t>المحور السادس: تشغيل المقاولة</a:t>
          </a:r>
          <a:endParaRPr lang="ar-DZ" sz="3200" kern="1200" dirty="0"/>
        </a:p>
      </dsp:txBody>
      <dsp:txXfrm>
        <a:off x="36553" y="4282709"/>
        <a:ext cx="8027286" cy="675694"/>
      </dsp:txXfrm>
    </dsp:sp>
    <dsp:sp modelId="{32213FC0-C2AF-4E74-A485-872A4CDCE5AA}">
      <dsp:nvSpPr>
        <dsp:cNvPr id="0" name=""/>
        <dsp:cNvSpPr/>
      </dsp:nvSpPr>
      <dsp:spPr>
        <a:xfrm>
          <a:off x="0" y="5087116"/>
          <a:ext cx="8100392" cy="748800"/>
        </a:xfrm>
        <a:prstGeom prst="roundRect">
          <a:avLst/>
        </a:prstGeom>
        <a:solidFill>
          <a:schemeClr val="accent2">
            <a:hueOff val="19008843"/>
            <a:satOff val="-36686"/>
            <a:lumOff val="-4710"/>
            <a:alphaOff val="0"/>
          </a:schemeClr>
        </a:soli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r" defTabSz="1422400" rtl="1">
            <a:lnSpc>
              <a:spcPct val="90000"/>
            </a:lnSpc>
            <a:spcBef>
              <a:spcPct val="0"/>
            </a:spcBef>
            <a:spcAft>
              <a:spcPct val="35000"/>
            </a:spcAft>
          </a:pPr>
          <a:r>
            <a:rPr lang="ar-DZ" sz="3200" kern="1200" dirty="0" smtClean="0"/>
            <a:t>المحور السابع: تجارب دولية في مجال المقاولاتية </a:t>
          </a:r>
          <a:endParaRPr lang="ar-DZ" sz="3200" kern="1200" dirty="0"/>
        </a:p>
      </dsp:txBody>
      <dsp:txXfrm>
        <a:off x="36553" y="5123669"/>
        <a:ext cx="8027286" cy="67569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DZ"/>
          </a:p>
        </p:txBody>
      </p:sp>
      <p:sp>
        <p:nvSpPr>
          <p:cNvPr id="3" name="Espace réservé de la date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FED80058-B795-41CB-8BF2-45F421DF26CB}" type="datetimeFigureOut">
              <a:rPr lang="ar-DZ" smtClean="0"/>
              <a:t>20-03-1441</a:t>
            </a:fld>
            <a:endParaRPr lang="ar-DZ"/>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DZ"/>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DZ"/>
          </a:p>
        </p:txBody>
      </p:sp>
      <p:sp>
        <p:nvSpPr>
          <p:cNvPr id="6" name="Espace réservé du pied de page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DZ"/>
          </a:p>
        </p:txBody>
      </p:sp>
      <p:sp>
        <p:nvSpPr>
          <p:cNvPr id="7" name="Espace réservé du numéro de diapositive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EA25A383-D739-44F8-A641-2A3A57C72751}" type="slidenum">
              <a:rPr lang="ar-DZ" smtClean="0"/>
              <a:t>‹N°›</a:t>
            </a:fld>
            <a:endParaRPr lang="ar-DZ"/>
          </a:p>
        </p:txBody>
      </p:sp>
    </p:spTree>
    <p:extLst>
      <p:ext uri="{BB962C8B-B14F-4D97-AF65-F5344CB8AC3E}">
        <p14:creationId xmlns:p14="http://schemas.microsoft.com/office/powerpoint/2010/main" val="286974839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14" name="Titre 13"/>
          <p:cNvSpPr>
            <a:spLocks noGrp="1"/>
          </p:cNvSpPr>
          <p:nvPr>
            <p:ph type="ctrTitle"/>
          </p:nvPr>
        </p:nvSpPr>
        <p:spPr>
          <a:xfrm>
            <a:off x="1432560" y="359898"/>
            <a:ext cx="7406640" cy="1472184"/>
          </a:xfrm>
        </p:spPr>
        <p:txBody>
          <a:bodyPr anchor="b"/>
          <a:lstStyle>
            <a:lvl1pPr algn="l">
              <a:defRPr/>
            </a:lvl1pPr>
            <a:extLst/>
          </a:lstStyle>
          <a:p>
            <a:r>
              <a:rPr kumimoji="0" lang="fr-FR" smtClean="0"/>
              <a:t>Cliquez pour modifier le style du titre</a:t>
            </a:r>
            <a:endParaRPr kumimoji="0" lang="en-US"/>
          </a:p>
        </p:txBody>
      </p:sp>
      <p:sp>
        <p:nvSpPr>
          <p:cNvPr id="22" name="Sous-titr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Cliquez pour modifier le style des sous-titres du masque</a:t>
            </a:r>
            <a:endParaRPr kumimoji="0" lang="en-US"/>
          </a:p>
        </p:txBody>
      </p:sp>
      <p:sp>
        <p:nvSpPr>
          <p:cNvPr id="7" name="Espace réservé de la date 6"/>
          <p:cNvSpPr>
            <a:spLocks noGrp="1"/>
          </p:cNvSpPr>
          <p:nvPr>
            <p:ph type="dt" sz="half" idx="10"/>
          </p:nvPr>
        </p:nvSpPr>
        <p:spPr/>
        <p:txBody>
          <a:bodyPr/>
          <a:lstStyle>
            <a:extLst/>
          </a:lstStyle>
          <a:p>
            <a:fld id="{E984FDC4-F689-400B-B222-79D692A0CBEA}" type="datetimeFigureOut">
              <a:rPr lang="fr-FR" smtClean="0"/>
              <a:pPr/>
              <a:t>17/11/2019</a:t>
            </a:fld>
            <a:endParaRPr lang="fr-CA"/>
          </a:p>
        </p:txBody>
      </p:sp>
      <p:sp>
        <p:nvSpPr>
          <p:cNvPr id="20" name="Espace réservé du pied de page 19"/>
          <p:cNvSpPr>
            <a:spLocks noGrp="1"/>
          </p:cNvSpPr>
          <p:nvPr>
            <p:ph type="ftr" sz="quarter" idx="11"/>
          </p:nvPr>
        </p:nvSpPr>
        <p:spPr/>
        <p:txBody>
          <a:bodyPr/>
          <a:lstStyle>
            <a:extLst/>
          </a:lstStyle>
          <a:p>
            <a:endParaRPr lang="fr-CA"/>
          </a:p>
        </p:txBody>
      </p:sp>
      <p:sp>
        <p:nvSpPr>
          <p:cNvPr id="10" name="Espace réservé du numéro de diapositive 9"/>
          <p:cNvSpPr>
            <a:spLocks noGrp="1"/>
          </p:cNvSpPr>
          <p:nvPr>
            <p:ph type="sldNum" sz="quarter" idx="12"/>
          </p:nvPr>
        </p:nvSpPr>
        <p:spPr/>
        <p:txBody>
          <a:bodyPr/>
          <a:lstStyle>
            <a:extLst/>
          </a:lstStyle>
          <a:p>
            <a:fld id="{3746A869-6DE8-46C0-A481-46D95F1B0F67}" type="slidenum">
              <a:rPr lang="fr-CA" smtClean="0"/>
              <a:pPr/>
              <a:t>‹N°›</a:t>
            </a:fld>
            <a:endParaRPr lang="fr-CA"/>
          </a:p>
        </p:txBody>
      </p:sp>
      <p:sp>
        <p:nvSpPr>
          <p:cNvPr id="8" name="Ellipse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Ellipse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E984FDC4-F689-400B-B222-79D692A0CBEA}" type="datetimeFigureOut">
              <a:rPr lang="fr-FR" smtClean="0"/>
              <a:pPr/>
              <a:t>17/11/2019</a:t>
            </a:fld>
            <a:endParaRPr lang="fr-CA"/>
          </a:p>
        </p:txBody>
      </p:sp>
      <p:sp>
        <p:nvSpPr>
          <p:cNvPr id="5" name="Espace réservé du pied de page 4"/>
          <p:cNvSpPr>
            <a:spLocks noGrp="1"/>
          </p:cNvSpPr>
          <p:nvPr>
            <p:ph type="ftr" sz="quarter" idx="11"/>
          </p:nvPr>
        </p:nvSpPr>
        <p:spPr/>
        <p:txBody>
          <a:bodyPr/>
          <a:lstStyle>
            <a:extLst/>
          </a:lstStyle>
          <a:p>
            <a:endParaRPr lang="fr-CA"/>
          </a:p>
        </p:txBody>
      </p:sp>
      <p:sp>
        <p:nvSpPr>
          <p:cNvPr id="6" name="Espace réservé du numéro de diapositive 5"/>
          <p:cNvSpPr>
            <a:spLocks noGrp="1"/>
          </p:cNvSpPr>
          <p:nvPr>
            <p:ph type="sldNum" sz="quarter" idx="12"/>
          </p:nvPr>
        </p:nvSpPr>
        <p:spPr/>
        <p:txBody>
          <a:bodyPr/>
          <a:lstStyle>
            <a:extLst/>
          </a:lstStyle>
          <a:p>
            <a:fld id="{3746A869-6DE8-46C0-A481-46D95F1B0F67}" type="slidenum">
              <a:rPr lang="fr-CA" smtClean="0"/>
              <a:pPr/>
              <a:t>‹N°›</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58000" y="274639"/>
            <a:ext cx="1828800" cy="5851525"/>
          </a:xfrm>
        </p:spPr>
        <p:txBody>
          <a:bodyPr vert="eaVert"/>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1143000" y="274640"/>
            <a:ext cx="5562600" cy="5851525"/>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E984FDC4-F689-400B-B222-79D692A0CBEA}" type="datetimeFigureOut">
              <a:rPr lang="fr-FR" smtClean="0"/>
              <a:pPr/>
              <a:t>17/11/2019</a:t>
            </a:fld>
            <a:endParaRPr lang="fr-CA"/>
          </a:p>
        </p:txBody>
      </p:sp>
      <p:sp>
        <p:nvSpPr>
          <p:cNvPr id="5" name="Espace réservé du pied de page 4"/>
          <p:cNvSpPr>
            <a:spLocks noGrp="1"/>
          </p:cNvSpPr>
          <p:nvPr>
            <p:ph type="ftr" sz="quarter" idx="11"/>
          </p:nvPr>
        </p:nvSpPr>
        <p:spPr/>
        <p:txBody>
          <a:bodyPr/>
          <a:lstStyle>
            <a:extLst/>
          </a:lstStyle>
          <a:p>
            <a:endParaRPr lang="fr-CA"/>
          </a:p>
        </p:txBody>
      </p:sp>
      <p:sp>
        <p:nvSpPr>
          <p:cNvPr id="6" name="Espace réservé du numéro de diapositive 5"/>
          <p:cNvSpPr>
            <a:spLocks noGrp="1"/>
          </p:cNvSpPr>
          <p:nvPr>
            <p:ph type="sldNum" sz="quarter" idx="12"/>
          </p:nvPr>
        </p:nvSpPr>
        <p:spPr/>
        <p:txBody>
          <a:bodyPr/>
          <a:lstStyle>
            <a:extLst/>
          </a:lstStyle>
          <a:p>
            <a:fld id="{3746A869-6DE8-46C0-A481-46D95F1B0F67}" type="slidenum">
              <a:rPr lang="fr-CA" smtClean="0"/>
              <a:pPr/>
              <a:t>‹N°›</a:t>
            </a:fld>
            <a:endParaRPr lang="fr-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E984FDC4-F689-400B-B222-79D692A0CBEA}" type="datetimeFigureOut">
              <a:rPr lang="fr-FR" smtClean="0"/>
              <a:pPr/>
              <a:t>17/11/2019</a:t>
            </a:fld>
            <a:endParaRPr lang="fr-CA"/>
          </a:p>
        </p:txBody>
      </p:sp>
      <p:sp>
        <p:nvSpPr>
          <p:cNvPr id="5" name="Espace réservé du pied de page 4"/>
          <p:cNvSpPr>
            <a:spLocks noGrp="1"/>
          </p:cNvSpPr>
          <p:nvPr>
            <p:ph type="ftr" sz="quarter" idx="11"/>
          </p:nvPr>
        </p:nvSpPr>
        <p:spPr/>
        <p:txBody>
          <a:bodyPr/>
          <a:lstStyle>
            <a:extLst/>
          </a:lstStyle>
          <a:p>
            <a:endParaRPr lang="fr-CA"/>
          </a:p>
        </p:txBody>
      </p:sp>
      <p:sp>
        <p:nvSpPr>
          <p:cNvPr id="6" name="Espace réservé du numéro de diapositive 5"/>
          <p:cNvSpPr>
            <a:spLocks noGrp="1"/>
          </p:cNvSpPr>
          <p:nvPr>
            <p:ph type="sldNum" sz="quarter" idx="12"/>
          </p:nvPr>
        </p:nvSpPr>
        <p:spPr/>
        <p:txBody>
          <a:bodyPr/>
          <a:lstStyle>
            <a:extLst/>
          </a:lstStyle>
          <a:p>
            <a:fld id="{3746A869-6DE8-46C0-A481-46D95F1B0F67}" type="slidenum">
              <a:rPr lang="fr-CA" smtClean="0"/>
              <a:pPr/>
              <a:t>‹N°›</a:t>
            </a:fld>
            <a:endParaRPr lang="fr-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r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extLst/>
          </a:lstStyle>
          <a:p>
            <a:fld id="{E984FDC4-F689-400B-B222-79D692A0CBEA}" type="datetimeFigureOut">
              <a:rPr lang="fr-FR" smtClean="0"/>
              <a:pPr/>
              <a:t>17/11/2019</a:t>
            </a:fld>
            <a:endParaRPr lang="fr-CA"/>
          </a:p>
        </p:txBody>
      </p:sp>
      <p:sp>
        <p:nvSpPr>
          <p:cNvPr id="5" name="Espace réservé du pied de page 4"/>
          <p:cNvSpPr>
            <a:spLocks noGrp="1"/>
          </p:cNvSpPr>
          <p:nvPr>
            <p:ph type="ftr" sz="quarter" idx="11"/>
          </p:nvPr>
        </p:nvSpPr>
        <p:spPr/>
        <p:txBody>
          <a:bodyPr/>
          <a:lstStyle>
            <a:extLst/>
          </a:lstStyle>
          <a:p>
            <a:endParaRPr lang="fr-CA"/>
          </a:p>
        </p:txBody>
      </p:sp>
      <p:sp>
        <p:nvSpPr>
          <p:cNvPr id="6" name="Espace réservé du numéro de diapositive 5"/>
          <p:cNvSpPr>
            <a:spLocks noGrp="1"/>
          </p:cNvSpPr>
          <p:nvPr>
            <p:ph type="sldNum" sz="quarter" idx="12"/>
          </p:nvPr>
        </p:nvSpPr>
        <p:spPr/>
        <p:txBody>
          <a:bodyPr/>
          <a:lstStyle>
            <a:extLst/>
          </a:lstStyle>
          <a:p>
            <a:fld id="{3746A869-6DE8-46C0-A481-46D95F1B0F67}" type="slidenum">
              <a:rPr lang="fr-CA" smtClean="0"/>
              <a:pPr/>
              <a:t>‹N°›</a:t>
            </a:fld>
            <a:endParaRPr lang="fr-CA"/>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Ellipse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Ellipse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320"/>
            <a:ext cx="7498080" cy="1143000"/>
          </a:xfrm>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E984FDC4-F689-400B-B222-79D692A0CBEA}" type="datetimeFigureOut">
              <a:rPr lang="fr-FR" smtClean="0"/>
              <a:pPr/>
              <a:t>17/11/2019</a:t>
            </a:fld>
            <a:endParaRPr lang="fr-CA"/>
          </a:p>
        </p:txBody>
      </p:sp>
      <p:sp>
        <p:nvSpPr>
          <p:cNvPr id="6" name="Espace réservé du pied de page 5"/>
          <p:cNvSpPr>
            <a:spLocks noGrp="1"/>
          </p:cNvSpPr>
          <p:nvPr>
            <p:ph type="ftr" sz="quarter" idx="11"/>
          </p:nvPr>
        </p:nvSpPr>
        <p:spPr/>
        <p:txBody>
          <a:bodyPr/>
          <a:lstStyle>
            <a:extLst/>
          </a:lstStyle>
          <a:p>
            <a:endParaRPr lang="fr-CA"/>
          </a:p>
        </p:txBody>
      </p:sp>
      <p:sp>
        <p:nvSpPr>
          <p:cNvPr id="7" name="Espace réservé du numéro de diapositive 6"/>
          <p:cNvSpPr>
            <a:spLocks noGrp="1"/>
          </p:cNvSpPr>
          <p:nvPr>
            <p:ph type="sldNum" sz="quarter" idx="12"/>
          </p:nvPr>
        </p:nvSpPr>
        <p:spPr/>
        <p:txBody>
          <a:bodyPr/>
          <a:lstStyle>
            <a:extLst/>
          </a:lstStyle>
          <a:p>
            <a:fld id="{3746A869-6DE8-46C0-A481-46D95F1B0F67}" type="slidenum">
              <a:rPr lang="fr-CA" smtClean="0"/>
              <a:pPr/>
              <a:t>‹N°›</a:t>
            </a:fld>
            <a:endParaRPr lang="fr-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E984FDC4-F689-400B-B222-79D692A0CBEA}" type="datetimeFigureOut">
              <a:rPr lang="fr-FR" smtClean="0"/>
              <a:pPr/>
              <a:t>17/11/2019</a:t>
            </a:fld>
            <a:endParaRPr lang="fr-CA"/>
          </a:p>
        </p:txBody>
      </p:sp>
      <p:sp>
        <p:nvSpPr>
          <p:cNvPr id="8" name="Espace réservé du pied de page 7"/>
          <p:cNvSpPr>
            <a:spLocks noGrp="1"/>
          </p:cNvSpPr>
          <p:nvPr>
            <p:ph type="ftr" sz="quarter" idx="11"/>
          </p:nvPr>
        </p:nvSpPr>
        <p:spPr/>
        <p:txBody>
          <a:bodyPr/>
          <a:lstStyle>
            <a:extLst/>
          </a:lstStyle>
          <a:p>
            <a:endParaRPr lang="fr-CA"/>
          </a:p>
        </p:txBody>
      </p:sp>
      <p:sp>
        <p:nvSpPr>
          <p:cNvPr id="9" name="Espace réservé du numéro de diapositive 8"/>
          <p:cNvSpPr>
            <a:spLocks noGrp="1"/>
          </p:cNvSpPr>
          <p:nvPr>
            <p:ph type="sldNum" sz="quarter" idx="12"/>
          </p:nvPr>
        </p:nvSpPr>
        <p:spPr/>
        <p:txBody>
          <a:bodyPr/>
          <a:lstStyle>
            <a:extLst/>
          </a:lstStyle>
          <a:p>
            <a:fld id="{3746A869-6DE8-46C0-A481-46D95F1B0F67}" type="slidenum">
              <a:rPr lang="fr-CA" smtClean="0"/>
              <a:pPr/>
              <a:t>‹N°›</a:t>
            </a:fld>
            <a:endParaRPr lang="fr-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320"/>
            <a:ext cx="7498080" cy="1143000"/>
          </a:xfrm>
        </p:spPr>
        <p:txBody>
          <a:bodyPr anchor="ctr"/>
          <a:lstStyle>
            <a:extLst/>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extLst/>
          </a:lstStyle>
          <a:p>
            <a:fld id="{E984FDC4-F689-400B-B222-79D692A0CBEA}" type="datetimeFigureOut">
              <a:rPr lang="fr-FR" smtClean="0"/>
              <a:pPr/>
              <a:t>17/11/2019</a:t>
            </a:fld>
            <a:endParaRPr lang="fr-CA"/>
          </a:p>
        </p:txBody>
      </p:sp>
      <p:sp>
        <p:nvSpPr>
          <p:cNvPr id="4" name="Espace réservé du pied de page 3"/>
          <p:cNvSpPr>
            <a:spLocks noGrp="1"/>
          </p:cNvSpPr>
          <p:nvPr>
            <p:ph type="ftr" sz="quarter" idx="11"/>
          </p:nvPr>
        </p:nvSpPr>
        <p:spPr/>
        <p:txBody>
          <a:bodyPr/>
          <a:lstStyle>
            <a:extLst/>
          </a:lstStyle>
          <a:p>
            <a:endParaRPr lang="fr-CA"/>
          </a:p>
        </p:txBody>
      </p:sp>
      <p:sp>
        <p:nvSpPr>
          <p:cNvPr id="5" name="Espace réservé du numéro de diapositive 4"/>
          <p:cNvSpPr>
            <a:spLocks noGrp="1"/>
          </p:cNvSpPr>
          <p:nvPr>
            <p:ph type="sldNum" sz="quarter" idx="12"/>
          </p:nvPr>
        </p:nvSpPr>
        <p:spPr/>
        <p:txBody>
          <a:bodyPr/>
          <a:lstStyle>
            <a:extLst/>
          </a:lstStyle>
          <a:p>
            <a:fld id="{3746A869-6DE8-46C0-A481-46D95F1B0F67}" type="slidenum">
              <a:rPr lang="fr-CA" smtClean="0"/>
              <a:pPr/>
              <a:t>‹N°›</a:t>
            </a:fld>
            <a:endParaRPr lang="fr-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Espace réservé de la date 1"/>
          <p:cNvSpPr>
            <a:spLocks noGrp="1"/>
          </p:cNvSpPr>
          <p:nvPr>
            <p:ph type="dt" sz="half" idx="10"/>
          </p:nvPr>
        </p:nvSpPr>
        <p:spPr/>
        <p:txBody>
          <a:bodyPr/>
          <a:lstStyle>
            <a:extLst/>
          </a:lstStyle>
          <a:p>
            <a:fld id="{E984FDC4-F689-400B-B222-79D692A0CBEA}" type="datetimeFigureOut">
              <a:rPr lang="fr-FR" smtClean="0"/>
              <a:pPr/>
              <a:t>17/11/2019</a:t>
            </a:fld>
            <a:endParaRPr lang="fr-CA"/>
          </a:p>
        </p:txBody>
      </p:sp>
      <p:sp>
        <p:nvSpPr>
          <p:cNvPr id="3" name="Espace réservé du pied de page 2"/>
          <p:cNvSpPr>
            <a:spLocks noGrp="1"/>
          </p:cNvSpPr>
          <p:nvPr>
            <p:ph type="ftr" sz="quarter" idx="11"/>
          </p:nvPr>
        </p:nvSpPr>
        <p:spPr/>
        <p:txBody>
          <a:bodyPr/>
          <a:lstStyle>
            <a:extLst/>
          </a:lstStyle>
          <a:p>
            <a:endParaRPr lang="fr-CA"/>
          </a:p>
        </p:txBody>
      </p:sp>
      <p:sp>
        <p:nvSpPr>
          <p:cNvPr id="4" name="Espace réservé du numéro de diapositive 3"/>
          <p:cNvSpPr>
            <a:spLocks noGrp="1"/>
          </p:cNvSpPr>
          <p:nvPr>
            <p:ph type="sldNum" sz="quarter" idx="12"/>
          </p:nvPr>
        </p:nvSpPr>
        <p:spPr/>
        <p:txBody>
          <a:bodyPr/>
          <a:lstStyle>
            <a:extLst/>
          </a:lstStyle>
          <a:p>
            <a:fld id="{3746A869-6DE8-46C0-A481-46D95F1B0F67}" type="slidenum">
              <a:rPr lang="fr-CA" smtClean="0"/>
              <a:pPr/>
              <a:t>‹N°›</a:t>
            </a:fld>
            <a:endParaRPr lang="fr-CA"/>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E984FDC4-F689-400B-B222-79D692A0CBEA}" type="datetimeFigureOut">
              <a:rPr lang="fr-FR" smtClean="0"/>
              <a:pPr/>
              <a:t>17/11/2019</a:t>
            </a:fld>
            <a:endParaRPr lang="fr-CA"/>
          </a:p>
        </p:txBody>
      </p:sp>
      <p:sp>
        <p:nvSpPr>
          <p:cNvPr id="6" name="Espace réservé du pied de page 5"/>
          <p:cNvSpPr>
            <a:spLocks noGrp="1"/>
          </p:cNvSpPr>
          <p:nvPr>
            <p:ph type="ftr" sz="quarter" idx="11"/>
          </p:nvPr>
        </p:nvSpPr>
        <p:spPr/>
        <p:txBody>
          <a:bodyPr/>
          <a:lstStyle>
            <a:extLst/>
          </a:lstStyle>
          <a:p>
            <a:endParaRPr lang="fr-CA"/>
          </a:p>
        </p:txBody>
      </p:sp>
      <p:sp>
        <p:nvSpPr>
          <p:cNvPr id="7" name="Espace réservé du numéro de diapositive 6"/>
          <p:cNvSpPr>
            <a:spLocks noGrp="1"/>
          </p:cNvSpPr>
          <p:nvPr>
            <p:ph type="sldNum" sz="quarter" idx="12"/>
          </p:nvPr>
        </p:nvSpPr>
        <p:spPr/>
        <p:txBody>
          <a:bodyPr/>
          <a:lstStyle>
            <a:extLst/>
          </a:lstStyle>
          <a:p>
            <a:fld id="{3746A869-6DE8-46C0-A481-46D95F1B0F67}" type="slidenum">
              <a:rPr lang="fr-CA" smtClean="0"/>
              <a:pPr/>
              <a:t>‹N°›</a:t>
            </a:fld>
            <a:endParaRPr lang="fr-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extLst/>
          </a:lstStyle>
          <a:p>
            <a:fld id="{E984FDC4-F689-400B-B222-79D692A0CBEA}" type="datetimeFigureOut">
              <a:rPr lang="fr-FR" smtClean="0"/>
              <a:pPr/>
              <a:t>17/11/2019</a:t>
            </a:fld>
            <a:endParaRPr lang="fr-CA"/>
          </a:p>
        </p:txBody>
      </p:sp>
      <p:sp>
        <p:nvSpPr>
          <p:cNvPr id="6" name="Espace réservé du pied de page 5"/>
          <p:cNvSpPr>
            <a:spLocks noGrp="1"/>
          </p:cNvSpPr>
          <p:nvPr>
            <p:ph type="ftr" sz="quarter" idx="11"/>
          </p:nvPr>
        </p:nvSpPr>
        <p:spPr/>
        <p:txBody>
          <a:bodyPr/>
          <a:lstStyle>
            <a:extLst/>
          </a:lstStyle>
          <a:p>
            <a:endParaRPr lang="fr-CA"/>
          </a:p>
        </p:txBody>
      </p:sp>
      <p:sp>
        <p:nvSpPr>
          <p:cNvPr id="7" name="Espace réservé du numéro de diapositive 6"/>
          <p:cNvSpPr>
            <a:spLocks noGrp="1"/>
          </p:cNvSpPr>
          <p:nvPr>
            <p:ph type="sldNum" sz="quarter" idx="12"/>
          </p:nvPr>
        </p:nvSpPr>
        <p:spPr/>
        <p:txBody>
          <a:bodyPr/>
          <a:lstStyle>
            <a:extLst/>
          </a:lstStyle>
          <a:p>
            <a:fld id="{3746A869-6DE8-46C0-A481-46D95F1B0F67}" type="slidenum">
              <a:rPr lang="fr-CA" smtClean="0"/>
              <a:pPr/>
              <a:t>‹N°›</a:t>
            </a:fld>
            <a:endParaRPr lang="fr-CA"/>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Espace réservé pour une image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fr-FR" smtClean="0"/>
              <a:t>Cliquez sur l'icône pour ajouter une image</a:t>
            </a:r>
            <a:endParaRPr kumimoji="0" lang="en-US" dirty="0"/>
          </a:p>
        </p:txBody>
      </p:sp>
      <p:sp>
        <p:nvSpPr>
          <p:cNvPr id="9" name="Organigramme : Processu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Organigramme : Processu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Espace réservé du texte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fr-FR" smtClean="0"/>
              <a:t>Cliquez pour modifier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ecteurs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Ellipse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Bouée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Espace réservé du titre 4"/>
          <p:cNvSpPr>
            <a:spLocks noGrp="1"/>
          </p:cNvSpPr>
          <p:nvPr>
            <p:ph type="title"/>
          </p:nvPr>
        </p:nvSpPr>
        <p:spPr>
          <a:xfrm>
            <a:off x="1435608" y="274638"/>
            <a:ext cx="7498080" cy="1143000"/>
          </a:xfrm>
          <a:prstGeom prst="rect">
            <a:avLst/>
          </a:prstGeom>
        </p:spPr>
        <p:txBody>
          <a:bodyPr anchor="ctr">
            <a:normAutofit/>
          </a:bodyPr>
          <a:lstStyle>
            <a:extLst/>
          </a:lstStyle>
          <a:p>
            <a:r>
              <a:rPr kumimoji="0" lang="fr-FR" smtClean="0"/>
              <a:t>Cliquez pour modifier le style du titre</a:t>
            </a:r>
            <a:endParaRPr kumimoji="0" lang="en-US"/>
          </a:p>
        </p:txBody>
      </p:sp>
      <p:sp>
        <p:nvSpPr>
          <p:cNvPr id="9" name="Espace réservé du texte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24" name="Espace réservé de la date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E984FDC4-F689-400B-B222-79D692A0CBEA}" type="datetimeFigureOut">
              <a:rPr lang="fr-FR" smtClean="0"/>
              <a:pPr/>
              <a:t>17/11/2019</a:t>
            </a:fld>
            <a:endParaRPr lang="fr-CA"/>
          </a:p>
        </p:txBody>
      </p:sp>
      <p:sp>
        <p:nvSpPr>
          <p:cNvPr id="10" name="Espace réservé du pied de page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fr-CA"/>
          </a:p>
        </p:txBody>
      </p:sp>
      <p:sp>
        <p:nvSpPr>
          <p:cNvPr id="22" name="Espace réservé du numéro de diapositive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3746A869-6DE8-46C0-A481-46D95F1B0F67}" type="slidenum">
              <a:rPr lang="fr-CA" smtClean="0"/>
              <a:pPr/>
              <a:t>‹N°›</a:t>
            </a:fld>
            <a:endParaRPr lang="fr-CA"/>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043608" y="359898"/>
            <a:ext cx="8100392" cy="1472184"/>
          </a:xfrm>
        </p:spPr>
        <p:txBody>
          <a:bodyPr>
            <a:noAutofit/>
          </a:bodyPr>
          <a:lstStyle/>
          <a:p>
            <a:pPr algn="ctr" rtl="1"/>
            <a:r>
              <a:rPr lang="ar-DZ" sz="3600" dirty="0" smtClean="0">
                <a:cs typeface="Al-Kharashi 38" pitchFamily="2" charset="-78"/>
              </a:rPr>
              <a:t>المركز الجامعي عبد الحفيظ </a:t>
            </a:r>
            <a:r>
              <a:rPr lang="ar-DZ" sz="3600" dirty="0" err="1" smtClean="0">
                <a:cs typeface="Al-Kharashi 38" pitchFamily="2" charset="-78"/>
              </a:rPr>
              <a:t>بوالصوف</a:t>
            </a:r>
            <a:r>
              <a:rPr lang="ar-DZ" sz="3600" dirty="0" smtClean="0">
                <a:cs typeface="Al-Kharashi 38" pitchFamily="2" charset="-78"/>
              </a:rPr>
              <a:t> - ميلة</a:t>
            </a:r>
            <a:br>
              <a:rPr lang="ar-DZ" sz="3600" dirty="0" smtClean="0">
                <a:cs typeface="Al-Kharashi 38" pitchFamily="2" charset="-78"/>
              </a:rPr>
            </a:br>
            <a:r>
              <a:rPr lang="ar-DZ" sz="3600" dirty="0" smtClean="0">
                <a:cs typeface="Al-Kharashi 38" pitchFamily="2" charset="-78"/>
              </a:rPr>
              <a:t>مقياس المقاولاتية</a:t>
            </a:r>
            <a:br>
              <a:rPr lang="ar-DZ" sz="3600" dirty="0" smtClean="0">
                <a:cs typeface="Al-Kharashi 38" pitchFamily="2" charset="-78"/>
              </a:rPr>
            </a:br>
            <a:r>
              <a:rPr lang="ar-DZ" sz="3600" dirty="0" smtClean="0">
                <a:cs typeface="Al-Kharashi 38" pitchFamily="2" charset="-78"/>
              </a:rPr>
              <a:t>السنة الأولى ماستر – </a:t>
            </a:r>
            <a:r>
              <a:rPr lang="ar-DZ" sz="3600" dirty="0" smtClean="0">
                <a:cs typeface="Al-Hadith1" pitchFamily="2" charset="-78"/>
              </a:rPr>
              <a:t>كل التخصصات</a:t>
            </a:r>
            <a:endParaRPr lang="ar-DZ" sz="3600" dirty="0">
              <a:cs typeface="Al-Kharashi 38" pitchFamily="2" charset="-78"/>
            </a:endParaRPr>
          </a:p>
        </p:txBody>
      </p:sp>
      <p:sp>
        <p:nvSpPr>
          <p:cNvPr id="3" name="Sous-titre 2"/>
          <p:cNvSpPr>
            <a:spLocks noGrp="1"/>
          </p:cNvSpPr>
          <p:nvPr>
            <p:ph type="subTitle" idx="1"/>
          </p:nvPr>
        </p:nvSpPr>
        <p:spPr>
          <a:xfrm>
            <a:off x="1475656" y="2564904"/>
            <a:ext cx="7406640" cy="1872208"/>
          </a:xfrm>
        </p:spPr>
        <p:txBody>
          <a:bodyPr>
            <a:normAutofit/>
          </a:bodyPr>
          <a:lstStyle/>
          <a:p>
            <a:pPr algn="ctr" rtl="1"/>
            <a:r>
              <a:rPr lang="ar-DZ" sz="3600" b="1" dirty="0" smtClean="0">
                <a:cs typeface="AdvertisingLight" pitchFamily="2" charset="-78"/>
              </a:rPr>
              <a:t>تقديم الأستاذ:</a:t>
            </a:r>
          </a:p>
          <a:p>
            <a:pPr algn="ctr" rtl="1"/>
            <a:r>
              <a:rPr lang="ar-DZ" sz="3600" b="1" dirty="0" smtClean="0">
                <a:cs typeface="AdvertisingLight" pitchFamily="2" charset="-78"/>
              </a:rPr>
              <a:t>بنون خيرالدين</a:t>
            </a:r>
          </a:p>
          <a:p>
            <a:pPr algn="ctr" rtl="1"/>
            <a:endParaRPr lang="ar-DZ" sz="3600" b="1" dirty="0">
              <a:cs typeface="AdvertisingLight" pitchFamily="2" charset="-78"/>
            </a:endParaRPr>
          </a:p>
        </p:txBody>
      </p:sp>
      <p:sp>
        <p:nvSpPr>
          <p:cNvPr id="4" name="Rectangle à coins arrondis 3"/>
          <p:cNvSpPr/>
          <p:nvPr/>
        </p:nvSpPr>
        <p:spPr>
          <a:xfrm>
            <a:off x="1403648" y="5544616"/>
            <a:ext cx="7056784" cy="8367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400" b="1" dirty="0" smtClean="0">
                <a:solidFill>
                  <a:srgbClr val="FFFF00"/>
                </a:solidFill>
                <a:cs typeface="AdvertisingExtraBold" pitchFamily="2" charset="-78"/>
              </a:rPr>
              <a:t>الوقت المخصص للمقياس : </a:t>
            </a:r>
            <a:r>
              <a:rPr lang="fr-FR" sz="2400" b="1" dirty="0" smtClean="0">
                <a:solidFill>
                  <a:srgbClr val="FFFF00"/>
                </a:solidFill>
                <a:cs typeface="AdvertisingExtraBold" pitchFamily="2" charset="-78"/>
              </a:rPr>
              <a:t>08</a:t>
            </a:r>
            <a:r>
              <a:rPr lang="ar-DZ" sz="2400" b="1" dirty="0" smtClean="0">
                <a:solidFill>
                  <a:srgbClr val="FFFF00"/>
                </a:solidFill>
                <a:cs typeface="AdvertisingExtraBold" pitchFamily="2" charset="-78"/>
              </a:rPr>
              <a:t>محاضرات</a:t>
            </a:r>
          </a:p>
          <a:p>
            <a:pPr algn="ctr" rtl="1"/>
            <a:r>
              <a:rPr lang="ar-DZ" sz="2400" b="1" dirty="0" smtClean="0">
                <a:solidFill>
                  <a:srgbClr val="FFFF00"/>
                </a:solidFill>
                <a:cs typeface="AdvertisingExtraBold" pitchFamily="2" charset="-78"/>
              </a:rPr>
              <a:t>بمعدل </a:t>
            </a:r>
            <a:r>
              <a:rPr lang="fr-FR" sz="2400" b="1" dirty="0" smtClean="0">
                <a:solidFill>
                  <a:srgbClr val="FFFF00"/>
                </a:solidFill>
                <a:cs typeface="AdvertisingExtraBold" pitchFamily="2" charset="-78"/>
              </a:rPr>
              <a:t>12</a:t>
            </a:r>
            <a:r>
              <a:rPr lang="ar-DZ" sz="2400" b="1" dirty="0" smtClean="0">
                <a:solidFill>
                  <a:srgbClr val="FFFF00"/>
                </a:solidFill>
                <a:cs typeface="AdvertisingExtraBold" pitchFamily="2" charset="-78"/>
              </a:rPr>
              <a:t>ساعة</a:t>
            </a:r>
            <a:endParaRPr lang="fr-FR" sz="2400" b="1" dirty="0">
              <a:solidFill>
                <a:srgbClr val="FFFF00"/>
              </a:solidFill>
              <a:cs typeface="AdvertisingExtraBold" pitchFamily="2" charset="-78"/>
            </a:endParaRPr>
          </a:p>
        </p:txBody>
      </p:sp>
    </p:spTree>
    <p:extLst>
      <p:ext uri="{BB962C8B-B14F-4D97-AF65-F5344CB8AC3E}">
        <p14:creationId xmlns:p14="http://schemas.microsoft.com/office/powerpoint/2010/main" val="408803100"/>
      </p:ext>
    </p:extLst>
  </p:cSld>
  <p:clrMapOvr>
    <a:masterClrMapping/>
  </p:clrMapOvr>
  <p:transition spd="slow">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59632" y="6724"/>
            <a:ext cx="7498080" cy="1143000"/>
          </a:xfrm>
        </p:spPr>
        <p:txBody>
          <a:bodyPr/>
          <a:lstStyle/>
          <a:p>
            <a:pPr algn="r" rtl="1"/>
            <a:r>
              <a:rPr lang="ar-DZ" sz="4000" b="1" dirty="0" smtClean="0">
                <a:solidFill>
                  <a:schemeClr val="accent5">
                    <a:lumMod val="60000"/>
                    <a:lumOff val="40000"/>
                  </a:schemeClr>
                </a:solidFill>
                <a:cs typeface="Al-Mothnna" pitchFamily="2" charset="-78"/>
              </a:rPr>
              <a:t>الاتجاهات المفسرة </a:t>
            </a:r>
            <a:r>
              <a:rPr lang="ar-DZ" sz="4000" b="1" dirty="0" err="1" smtClean="0">
                <a:solidFill>
                  <a:schemeClr val="accent5">
                    <a:lumMod val="60000"/>
                    <a:lumOff val="40000"/>
                  </a:schemeClr>
                </a:solidFill>
                <a:cs typeface="Al-Mothnna" pitchFamily="2" charset="-78"/>
              </a:rPr>
              <a:t>للمقاولاتية</a:t>
            </a:r>
            <a:r>
              <a:rPr lang="ar-DZ" sz="4000" b="1" dirty="0" smtClean="0">
                <a:solidFill>
                  <a:schemeClr val="accent5">
                    <a:lumMod val="60000"/>
                    <a:lumOff val="40000"/>
                  </a:schemeClr>
                </a:solidFill>
                <a:cs typeface="Al-Mothnna" pitchFamily="2" charset="-78"/>
              </a:rPr>
              <a:t>:</a:t>
            </a:r>
            <a:endParaRPr lang="ar-DZ"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0636" y="980728"/>
            <a:ext cx="8064896" cy="5877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0825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03648" y="0"/>
            <a:ext cx="7498080" cy="1143000"/>
          </a:xfrm>
        </p:spPr>
        <p:txBody>
          <a:bodyPr/>
          <a:lstStyle/>
          <a:p>
            <a:pPr algn="r" rtl="1"/>
            <a:r>
              <a:rPr lang="ar-DZ" sz="4000" b="1" dirty="0" smtClean="0">
                <a:solidFill>
                  <a:schemeClr val="accent5">
                    <a:lumMod val="60000"/>
                    <a:lumOff val="40000"/>
                  </a:schemeClr>
                </a:solidFill>
                <a:cs typeface="Al-Mothnna" pitchFamily="2" charset="-78"/>
              </a:rPr>
              <a:t>الاتجاهات المفسرة </a:t>
            </a:r>
            <a:r>
              <a:rPr lang="ar-DZ" sz="4000" b="1" dirty="0" err="1" smtClean="0">
                <a:solidFill>
                  <a:schemeClr val="accent5">
                    <a:lumMod val="60000"/>
                    <a:lumOff val="40000"/>
                  </a:schemeClr>
                </a:solidFill>
                <a:cs typeface="Al-Mothnna" pitchFamily="2" charset="-78"/>
              </a:rPr>
              <a:t>للمقاولاتية</a:t>
            </a:r>
            <a:r>
              <a:rPr lang="ar-DZ" sz="4000" b="1" dirty="0" smtClean="0">
                <a:solidFill>
                  <a:schemeClr val="accent5">
                    <a:lumMod val="60000"/>
                    <a:lumOff val="40000"/>
                  </a:schemeClr>
                </a:solidFill>
                <a:cs typeface="Al-Mothnna" pitchFamily="2" charset="-78"/>
              </a:rPr>
              <a:t>:</a:t>
            </a:r>
            <a:endParaRPr lang="ar-DZ"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3608" y="908720"/>
            <a:ext cx="8100392" cy="6039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0825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9144000" cy="6858000"/>
          </a:xfrm>
        </p:spPr>
      </p:pic>
      <p:sp>
        <p:nvSpPr>
          <p:cNvPr id="2" name="Titre 1"/>
          <p:cNvSpPr>
            <a:spLocks noGrp="1"/>
          </p:cNvSpPr>
          <p:nvPr>
            <p:ph type="title"/>
          </p:nvPr>
        </p:nvSpPr>
        <p:spPr>
          <a:xfrm>
            <a:off x="0" y="1268760"/>
            <a:ext cx="9144000" cy="1656184"/>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DZ"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MCS Erwah S_U normal." pitchFamily="2" charset="-78"/>
              </a:rPr>
              <a:t>شكرا على حسن</a:t>
            </a:r>
            <a:br>
              <a:rPr lang="ar-DZ"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MCS Erwah S_U normal." pitchFamily="2" charset="-78"/>
              </a:rPr>
            </a:br>
            <a:r>
              <a:rPr lang="ar-DZ"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MCS Erwah S_U normal." pitchFamily="2" charset="-78"/>
              </a:rPr>
              <a:t> الانتباه والتركيز</a:t>
            </a:r>
            <a:endParaRPr lang="fr-CA"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MCS Erwah S_U normal." pitchFamily="2" charset="-78"/>
            </a:endParaRPr>
          </a:p>
        </p:txBody>
      </p:sp>
      <p:pic>
        <p:nvPicPr>
          <p:cNvPr id="1027" name="Picture 3" descr="C:\Program Files\Microsoft Office\MEDIA\CAGCAT10\j0234687.gif"/>
          <p:cNvPicPr>
            <a:picLocks noChangeAspect="1" noChangeArrowheads="1" noCrop="1"/>
          </p:cNvPicPr>
          <p:nvPr/>
        </p:nvPicPr>
        <p:blipFill>
          <a:blip r:embed="rId3"/>
          <a:srcRect/>
          <a:stretch>
            <a:fillRect/>
          </a:stretch>
        </p:blipFill>
        <p:spPr bwMode="auto">
          <a:xfrm>
            <a:off x="2195736" y="3069494"/>
            <a:ext cx="4729728" cy="285983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3098925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2000"/>
                                        <p:tgtEl>
                                          <p:spTgt spid="1027"/>
                                        </p:tgtEl>
                                      </p:cBhvr>
                                    </p:animEffect>
                                  </p:childTnLst>
                                </p:cTn>
                              </p:par>
                              <p:par>
                                <p:cTn id="8" presetID="56" presetClass="entr" presetSubtype="0" fill="hold" grpId="0" nodeType="withEffect">
                                  <p:stCondLst>
                                    <p:cond delay="0"/>
                                  </p:stCondLst>
                                  <p:iterate type="lt">
                                    <p:tmPct val="8000"/>
                                  </p:iterate>
                                  <p:childTnLst>
                                    <p:set>
                                      <p:cBhvr>
                                        <p:cTn id="9" dur="1" fill="hold">
                                          <p:stCondLst>
                                            <p:cond delay="0"/>
                                          </p:stCondLst>
                                        </p:cTn>
                                        <p:tgtEl>
                                          <p:spTgt spid="2"/>
                                        </p:tgtEl>
                                        <p:attrNameLst>
                                          <p:attrName>style.visibility</p:attrName>
                                        </p:attrNameLst>
                                      </p:cBhvr>
                                      <p:to>
                                        <p:strVal val="visible"/>
                                      </p:to>
                                    </p:set>
                                    <p:anim by="(-#ppt_w*2)" calcmode="lin" valueType="num">
                                      <p:cBhvr rctx="PPT">
                                        <p:cTn id="10" dur="500" autoRev="1" fill="hold">
                                          <p:stCondLst>
                                            <p:cond delay="0"/>
                                          </p:stCondLst>
                                        </p:cTn>
                                        <p:tgtEl>
                                          <p:spTgt spid="2"/>
                                        </p:tgtEl>
                                        <p:attrNameLst>
                                          <p:attrName>ppt_w</p:attrName>
                                        </p:attrNameLst>
                                      </p:cBhvr>
                                    </p:anim>
                                    <p:anim by="(#ppt_w*0.50)" calcmode="lin" valueType="num">
                                      <p:cBhvr>
                                        <p:cTn id="11" dur="500" decel="50000" autoRev="1" fill="hold">
                                          <p:stCondLst>
                                            <p:cond delay="0"/>
                                          </p:stCondLst>
                                        </p:cTn>
                                        <p:tgtEl>
                                          <p:spTgt spid="2"/>
                                        </p:tgtEl>
                                        <p:attrNameLst>
                                          <p:attrName>ppt_x</p:attrName>
                                        </p:attrNameLst>
                                      </p:cBhvr>
                                    </p:anim>
                                    <p:anim from="(-#ppt_h/2)" to="(#ppt_y)" calcmode="lin" valueType="num">
                                      <p:cBhvr>
                                        <p:cTn id="12" dur="1000" fill="hold">
                                          <p:stCondLst>
                                            <p:cond delay="0"/>
                                          </p:stCondLst>
                                        </p:cTn>
                                        <p:tgtEl>
                                          <p:spTgt spid="2"/>
                                        </p:tgtEl>
                                        <p:attrNameLst>
                                          <p:attrName>ppt_y</p:attrName>
                                        </p:attrNameLst>
                                      </p:cBhvr>
                                    </p:anim>
                                    <p:animRot by="21600000">
                                      <p:cBhvr>
                                        <p:cTn id="13" dur="1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432560" y="0"/>
            <a:ext cx="7406640" cy="1124744"/>
          </a:xfrm>
        </p:spPr>
        <p:txBody>
          <a:bodyPr>
            <a:noAutofit/>
          </a:bodyPr>
          <a:lstStyle/>
          <a:p>
            <a:pPr algn="ctr"/>
            <a:r>
              <a:rPr lang="ar-DZ" sz="3600" dirty="0">
                <a:cs typeface="Al-Kharashi 38" pitchFamily="2" charset="-78"/>
              </a:rPr>
              <a:t>مقرر</a:t>
            </a:r>
            <a:r>
              <a:rPr lang="ar-DZ" sz="6600" dirty="0" smtClean="0">
                <a:latin typeface="Arabic Typesetting" panose="03020402040406030203" pitchFamily="66" charset="-78"/>
                <a:cs typeface="Arabic Typesetting" panose="03020402040406030203" pitchFamily="66" charset="-78"/>
              </a:rPr>
              <a:t> </a:t>
            </a:r>
            <a:r>
              <a:rPr lang="ar-DZ" sz="3600" dirty="0">
                <a:cs typeface="Al-Kharashi 38" pitchFamily="2" charset="-78"/>
              </a:rPr>
              <a:t>المقياس</a:t>
            </a:r>
          </a:p>
        </p:txBody>
      </p:sp>
      <p:graphicFrame>
        <p:nvGraphicFramePr>
          <p:cNvPr id="4" name="Diagramme 3"/>
          <p:cNvGraphicFramePr/>
          <p:nvPr>
            <p:extLst>
              <p:ext uri="{D42A27DB-BD31-4B8C-83A1-F6EECF244321}">
                <p14:modId xmlns:p14="http://schemas.microsoft.com/office/powerpoint/2010/main" val="2620730366"/>
              </p:ext>
            </p:extLst>
          </p:nvPr>
        </p:nvGraphicFramePr>
        <p:xfrm>
          <a:off x="1043608" y="980728"/>
          <a:ext cx="8100392" cy="5877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Émoticône 4"/>
          <p:cNvSpPr/>
          <p:nvPr/>
        </p:nvSpPr>
        <p:spPr>
          <a:xfrm>
            <a:off x="1691680" y="2059973"/>
            <a:ext cx="432048" cy="360040"/>
          </a:xfrm>
          <a:prstGeom prst="smileyFac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DZ"/>
          </a:p>
        </p:txBody>
      </p:sp>
    </p:spTree>
    <p:extLst>
      <p:ext uri="{BB962C8B-B14F-4D97-AF65-F5344CB8AC3E}">
        <p14:creationId xmlns:p14="http://schemas.microsoft.com/office/powerpoint/2010/main" val="354303346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836712" y="260648"/>
            <a:ext cx="7772400" cy="1829761"/>
          </a:xfrm>
        </p:spPr>
        <p:txBody>
          <a:bodyPr>
            <a:normAutofit/>
          </a:bodyPr>
          <a:lstStyle/>
          <a:p>
            <a:pPr algn="r" rtl="1"/>
            <a:r>
              <a:rPr lang="ar-DZ" sz="8000" dirty="0" smtClean="0">
                <a:cs typeface="AL-Hosam" pitchFamily="2" charset="-78"/>
              </a:rPr>
              <a:t>المحور الأول</a:t>
            </a:r>
            <a:endParaRPr lang="fr-CA" sz="8000" dirty="0">
              <a:cs typeface="AL-Hosam" pitchFamily="2" charset="-78"/>
            </a:endParaRPr>
          </a:p>
        </p:txBody>
      </p:sp>
      <p:sp>
        <p:nvSpPr>
          <p:cNvPr id="3" name="Sous-titre 2"/>
          <p:cNvSpPr>
            <a:spLocks noGrp="1"/>
          </p:cNvSpPr>
          <p:nvPr>
            <p:ph type="subTitle" idx="1"/>
          </p:nvPr>
        </p:nvSpPr>
        <p:spPr>
          <a:xfrm rot="20299986">
            <a:off x="667991" y="2553356"/>
            <a:ext cx="8748464" cy="1199704"/>
          </a:xfrm>
        </p:spPr>
        <p:txBody>
          <a:bodyPr>
            <a:normAutofit/>
          </a:bodyPr>
          <a:lstStyle/>
          <a:p>
            <a:pPr algn="r" rtl="1"/>
            <a:r>
              <a:rPr lang="ar-DZ" sz="4400" b="1" dirty="0">
                <a:solidFill>
                  <a:srgbClr val="FF0000"/>
                </a:solidFill>
                <a:cs typeface="Al-Mothnna" pitchFamily="2" charset="-78"/>
              </a:rPr>
              <a:t>الاتجاهات </a:t>
            </a:r>
            <a:r>
              <a:rPr lang="ar-DZ" sz="4400" b="1" dirty="0" smtClean="0">
                <a:solidFill>
                  <a:srgbClr val="FF0000"/>
                </a:solidFill>
                <a:cs typeface="Al-Mothnna" pitchFamily="2" charset="-78"/>
              </a:rPr>
              <a:t>الفكرية المفسرة </a:t>
            </a:r>
            <a:r>
              <a:rPr lang="ar-DZ" sz="4400" b="1" dirty="0" err="1" smtClean="0">
                <a:solidFill>
                  <a:srgbClr val="FF0000"/>
                </a:solidFill>
                <a:cs typeface="Al-Mothnna" pitchFamily="2" charset="-78"/>
              </a:rPr>
              <a:t>للمقاولاتية</a:t>
            </a:r>
            <a:endParaRPr lang="fr-CA" sz="4400" b="1" dirty="0">
              <a:solidFill>
                <a:srgbClr val="FF0000"/>
              </a:solidFill>
              <a:cs typeface="Al-Mothnna" pitchFamily="2" charset="-78"/>
            </a:endParaRPr>
          </a:p>
        </p:txBody>
      </p:sp>
    </p:spTree>
  </p:cSld>
  <p:clrMapOvr>
    <a:masterClrMapping/>
  </p:clrMapOvr>
  <p:transition spd="slow">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35608" y="-24"/>
            <a:ext cx="7498080" cy="908744"/>
          </a:xfrm>
        </p:spPr>
        <p:txBody>
          <a:bodyPr/>
          <a:lstStyle/>
          <a:p>
            <a:pPr algn="ctr" rtl="1"/>
            <a:r>
              <a:rPr lang="ar-DZ" sz="4400" b="1" dirty="0">
                <a:solidFill>
                  <a:schemeClr val="accent5">
                    <a:lumMod val="60000"/>
                    <a:lumOff val="40000"/>
                  </a:schemeClr>
                </a:solidFill>
                <a:cs typeface="Al-Mothnna" pitchFamily="2" charset="-78"/>
              </a:rPr>
              <a:t>أساسيات ومصطلحات:</a:t>
            </a:r>
            <a:endParaRPr lang="fr-CA" sz="3000" b="1" dirty="0" smtClean="0">
              <a:solidFill>
                <a:schemeClr val="accent5">
                  <a:lumMod val="60000"/>
                  <a:lumOff val="40000"/>
                </a:schemeClr>
              </a:solidFill>
              <a:latin typeface="+mn-lt"/>
              <a:ea typeface="+mn-ea"/>
              <a:cs typeface="Al-Mothnna" pitchFamily="2" charset="-78"/>
            </a:endParaRPr>
          </a:p>
        </p:txBody>
      </p:sp>
      <p:sp>
        <p:nvSpPr>
          <p:cNvPr id="3" name="Espace réservé du contenu 2"/>
          <p:cNvSpPr>
            <a:spLocks noGrp="1"/>
          </p:cNvSpPr>
          <p:nvPr>
            <p:ph idx="1"/>
          </p:nvPr>
        </p:nvSpPr>
        <p:spPr>
          <a:xfrm>
            <a:off x="1000100" y="908720"/>
            <a:ext cx="8143900" cy="5949280"/>
          </a:xfrm>
        </p:spPr>
        <p:txBody>
          <a:bodyPr>
            <a:normAutofit fontScale="92500" lnSpcReduction="20000"/>
          </a:bodyPr>
          <a:lstStyle/>
          <a:p>
            <a:pPr marL="95250" indent="260350" algn="just" rtl="1">
              <a:buNone/>
            </a:pPr>
            <a:r>
              <a:rPr lang="ar-DZ" b="1" dirty="0" smtClean="0">
                <a:solidFill>
                  <a:srgbClr val="C00000"/>
                </a:solidFill>
                <a:effectLst>
                  <a:outerShdw blurRad="38100" dist="38100" dir="2700000" algn="tl">
                    <a:srgbClr val="000000">
                      <a:alpha val="43137"/>
                    </a:srgbClr>
                  </a:outerShdw>
                </a:effectLst>
                <a:cs typeface="AdvertisingLight" pitchFamily="2" charset="-78"/>
              </a:rPr>
              <a:t>أولا- مصطلح المقاول في اللغة:</a:t>
            </a:r>
          </a:p>
          <a:p>
            <a:pPr marL="552450" indent="-457200" algn="r" rtl="1"/>
            <a:r>
              <a:rPr lang="ar-DZ" b="1" dirty="0"/>
              <a:t>مُقاوِل:</a:t>
            </a:r>
            <a:r>
              <a:rPr lang="ar-DZ" dirty="0"/>
              <a:t> ( اسم ) </a:t>
            </a:r>
            <a:br>
              <a:rPr lang="ar-DZ" dirty="0"/>
            </a:br>
            <a:r>
              <a:rPr lang="ar-DZ" dirty="0"/>
              <a:t>اسم فاعل من قاولَ </a:t>
            </a:r>
            <a:endParaRPr lang="ar-DZ" dirty="0" smtClean="0"/>
          </a:p>
          <a:p>
            <a:pPr marL="552450" indent="-457200" algn="r" rtl="1"/>
            <a:r>
              <a:rPr lang="ar-DZ" b="1" dirty="0" smtClean="0"/>
              <a:t>المُقاوِلُ</a:t>
            </a:r>
            <a:r>
              <a:rPr lang="ar-DZ" b="1" dirty="0"/>
              <a:t> </a:t>
            </a:r>
            <a:r>
              <a:rPr lang="ar-DZ" dirty="0"/>
              <a:t>: مَن يتعهد بالقيام بعمل معين مستكمل لشروط خاصة نظير مال معلوم ، كبناء بيت أَو إِصلاح </a:t>
            </a:r>
            <a:r>
              <a:rPr lang="ar-DZ" dirty="0" smtClean="0"/>
              <a:t>طريق.</a:t>
            </a:r>
          </a:p>
          <a:p>
            <a:pPr marL="552450" indent="-457200" algn="just" rtl="1"/>
            <a:r>
              <a:rPr lang="ar-DZ" b="1" dirty="0" smtClean="0"/>
              <a:t>مُقاوِل</a:t>
            </a:r>
            <a:r>
              <a:rPr lang="ar-DZ" b="1" dirty="0"/>
              <a:t> </a:t>
            </a:r>
            <a:r>
              <a:rPr lang="ar-DZ" dirty="0"/>
              <a:t>من </a:t>
            </a:r>
            <a:r>
              <a:rPr lang="ar-DZ" dirty="0" smtClean="0"/>
              <a:t>الباطن: </a:t>
            </a:r>
            <a:r>
              <a:rPr lang="ar-DZ" dirty="0"/>
              <a:t>يعمل من خلال </a:t>
            </a:r>
            <a:r>
              <a:rPr lang="ar-DZ" b="1" dirty="0"/>
              <a:t>مُقاوِل </a:t>
            </a:r>
            <a:r>
              <a:rPr lang="ar-DZ" dirty="0" smtClean="0"/>
              <a:t>آخر،</a:t>
            </a:r>
            <a:r>
              <a:rPr lang="ar-DZ" dirty="0"/>
              <a:t> </a:t>
            </a:r>
            <a:r>
              <a:rPr lang="ar-DZ" b="1" dirty="0"/>
              <a:t>مقاول </a:t>
            </a:r>
            <a:r>
              <a:rPr lang="ar-DZ" dirty="0"/>
              <a:t>يأخذ بشكل تبعيّ قسمًا من أعمال </a:t>
            </a:r>
            <a:r>
              <a:rPr lang="ar-DZ" b="1" dirty="0"/>
              <a:t>مقاول </a:t>
            </a:r>
            <a:r>
              <a:rPr lang="ar-DZ" dirty="0"/>
              <a:t>أصْليّ أو هو </a:t>
            </a:r>
            <a:r>
              <a:rPr lang="ar-DZ" b="1" dirty="0"/>
              <a:t>مقاول </a:t>
            </a:r>
            <a:r>
              <a:rPr lang="ar-DZ" dirty="0"/>
              <a:t>يحلُّ محلّ </a:t>
            </a:r>
            <a:r>
              <a:rPr lang="ar-DZ" b="1" dirty="0"/>
              <a:t>مقاول </a:t>
            </a:r>
            <a:r>
              <a:rPr lang="ar-DZ" dirty="0"/>
              <a:t>تعهَّد </a:t>
            </a:r>
            <a:r>
              <a:rPr lang="ar-DZ" dirty="0" smtClean="0"/>
              <a:t>عملاً.</a:t>
            </a:r>
            <a:endParaRPr lang="ar-DZ" dirty="0"/>
          </a:p>
          <a:p>
            <a:pPr algn="r" rtl="1"/>
            <a:r>
              <a:rPr lang="ar-DZ" b="1" dirty="0" smtClean="0"/>
              <a:t>مقاول</a:t>
            </a:r>
            <a:r>
              <a:rPr lang="ar-DZ" dirty="0" smtClean="0"/>
              <a:t>:</a:t>
            </a:r>
            <a:r>
              <a:rPr lang="ar-DZ" dirty="0"/>
              <a:t> </a:t>
            </a:r>
            <a:r>
              <a:rPr lang="ar-DZ" dirty="0" smtClean="0"/>
              <a:t>شخص يُنشئ </a:t>
            </a:r>
            <a:r>
              <a:rPr lang="ar-DZ" dirty="0"/>
              <a:t>نشاطا تجاريا جديدا ويجمع الأموال اللازمة </a:t>
            </a:r>
            <a:r>
              <a:rPr lang="ar-DZ" dirty="0" smtClean="0"/>
              <a:t>لانطلاقه، </a:t>
            </a:r>
            <a:r>
              <a:rPr lang="ar-DZ" dirty="0"/>
              <a:t>ثم يقوم بتنظيم الإنتاج وتعيين </a:t>
            </a:r>
            <a:r>
              <a:rPr lang="ar-DZ" dirty="0" smtClean="0"/>
              <a:t>إدارته. </a:t>
            </a:r>
            <a:r>
              <a:rPr lang="ar-DZ" dirty="0"/>
              <a:t>ويتحمل المقاول كل المخاطر في سبيل نجاح النشاط الذي يقوم به وتحقيق </a:t>
            </a:r>
            <a:r>
              <a:rPr lang="ar-DZ" dirty="0" smtClean="0"/>
              <a:t>الفوائد. </a:t>
            </a:r>
            <a:r>
              <a:rPr lang="ar-DZ" dirty="0"/>
              <a:t/>
            </a:r>
            <a:br>
              <a:rPr lang="ar-DZ" dirty="0"/>
            </a:br>
            <a:endParaRPr lang="ar-DZ" dirty="0" smtClean="0"/>
          </a:p>
          <a:p>
            <a:pPr algn="r" rtl="1"/>
            <a:r>
              <a:rPr lang="ar-DZ" b="1" dirty="0" smtClean="0"/>
              <a:t>مقاول</a:t>
            </a:r>
            <a:r>
              <a:rPr lang="ar-DZ" b="1" dirty="0"/>
              <a:t> </a:t>
            </a:r>
            <a:r>
              <a:rPr lang="ar-DZ" dirty="0"/>
              <a:t>: </a:t>
            </a:r>
            <a:r>
              <a:rPr lang="ar-DZ" dirty="0" smtClean="0"/>
              <a:t>شخص </a:t>
            </a:r>
            <a:r>
              <a:rPr lang="ar-DZ" dirty="0"/>
              <a:t>يؤسس ويدير </a:t>
            </a:r>
            <a:r>
              <a:rPr lang="ar-DZ" dirty="0" smtClean="0"/>
              <a:t>مشروع.</a:t>
            </a:r>
            <a:endParaRPr lang="ar-DZ" dirty="0"/>
          </a:p>
          <a:p>
            <a:pPr marL="95250" indent="260350" algn="r" rtl="1">
              <a:buNone/>
            </a:pPr>
            <a:endParaRPr lang="en-US" dirty="0">
              <a:cs typeface="AdvertisingLight" pitchFamily="2" charset="-78"/>
            </a:endParaRPr>
          </a:p>
        </p:txBody>
      </p:sp>
    </p:spTree>
    <p:extLst>
      <p:ext uri="{BB962C8B-B14F-4D97-AF65-F5344CB8AC3E}">
        <p14:creationId xmlns:p14="http://schemas.microsoft.com/office/powerpoint/2010/main" val="974023520"/>
      </p:ext>
    </p:extLst>
  </p:cSld>
  <p:clrMapOvr>
    <a:masterClrMapping/>
  </p:clrMapOvr>
  <p:transition spd="slow">
    <p:wheel spokes="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ar-DZ" sz="4000" b="1" dirty="0">
                <a:solidFill>
                  <a:schemeClr val="accent5">
                    <a:lumMod val="60000"/>
                    <a:lumOff val="40000"/>
                  </a:schemeClr>
                </a:solidFill>
                <a:cs typeface="Al-Mothnna" pitchFamily="2" charset="-78"/>
              </a:rPr>
              <a:t>أساسيات ومصطلحات:</a:t>
            </a:r>
            <a:endParaRPr lang="ar-DZ" dirty="0"/>
          </a:p>
        </p:txBody>
      </p:sp>
      <p:sp>
        <p:nvSpPr>
          <p:cNvPr id="3" name="Espace réservé du contenu 2"/>
          <p:cNvSpPr>
            <a:spLocks noGrp="1"/>
          </p:cNvSpPr>
          <p:nvPr>
            <p:ph idx="1"/>
          </p:nvPr>
        </p:nvSpPr>
        <p:spPr>
          <a:xfrm>
            <a:off x="1043608" y="1196752"/>
            <a:ext cx="7890080" cy="5544616"/>
          </a:xfrm>
        </p:spPr>
        <p:txBody>
          <a:bodyPr>
            <a:normAutofit fontScale="85000" lnSpcReduction="10000"/>
          </a:bodyPr>
          <a:lstStyle/>
          <a:p>
            <a:pPr algn="just" rtl="1"/>
            <a:r>
              <a:rPr lang="ar-DZ" b="1" dirty="0">
                <a:solidFill>
                  <a:srgbClr val="C00000"/>
                </a:solidFill>
                <a:effectLst>
                  <a:outerShdw blurRad="38100" dist="38100" dir="2700000" algn="tl">
                    <a:srgbClr val="000000">
                      <a:alpha val="43137"/>
                    </a:srgbClr>
                  </a:outerShdw>
                </a:effectLst>
                <a:cs typeface="AdvertisingLight" pitchFamily="2" charset="-78"/>
              </a:rPr>
              <a:t>أولا- مصطلح </a:t>
            </a:r>
            <a:r>
              <a:rPr lang="ar-DZ" b="1" dirty="0" smtClean="0">
                <a:solidFill>
                  <a:srgbClr val="C00000"/>
                </a:solidFill>
                <a:effectLst>
                  <a:outerShdw blurRad="38100" dist="38100" dir="2700000" algn="tl">
                    <a:srgbClr val="000000">
                      <a:alpha val="43137"/>
                    </a:srgbClr>
                  </a:outerShdw>
                </a:effectLst>
                <a:cs typeface="AdvertisingLight" pitchFamily="2" charset="-78"/>
              </a:rPr>
              <a:t>المقاول ومقاولة المؤسسة:</a:t>
            </a:r>
          </a:p>
          <a:p>
            <a:pPr marL="82296" indent="0" algn="just" rtl="1">
              <a:buNone/>
            </a:pPr>
            <a:r>
              <a:rPr lang="ar-AE" dirty="0"/>
              <a:t>مفهوم الريادي </a:t>
            </a:r>
            <a:r>
              <a:rPr lang="en-US" dirty="0"/>
              <a:t>(Entrepreneur)</a:t>
            </a:r>
            <a:r>
              <a:rPr lang="ar-AE" dirty="0"/>
              <a:t> </a:t>
            </a:r>
            <a:r>
              <a:rPr lang="ar-DZ" dirty="0" smtClean="0"/>
              <a:t>استخدم </a:t>
            </a:r>
            <a:r>
              <a:rPr lang="ar-AE" dirty="0" smtClean="0"/>
              <a:t>لأول </a:t>
            </a:r>
            <a:r>
              <a:rPr lang="ar-AE" dirty="0"/>
              <a:t>مرة في اللغة الفرنسية في بداية القرن السادس عشر </a:t>
            </a:r>
            <a:r>
              <a:rPr lang="ar-SA" dirty="0" smtClean="0"/>
              <a:t>و</a:t>
            </a:r>
            <a:r>
              <a:rPr lang="ar-AE" dirty="0" smtClean="0"/>
              <a:t>كان </a:t>
            </a:r>
            <a:r>
              <a:rPr lang="ar-AE" dirty="0"/>
              <a:t>مفهوم الريادة يستخدم للدلالة على المخاطرة التي ترافق الحملات الاستكشافية </a:t>
            </a:r>
            <a:r>
              <a:rPr lang="en-US" dirty="0"/>
              <a:t>(</a:t>
            </a:r>
            <a:r>
              <a:rPr lang="en-US" dirty="0" err="1"/>
              <a:t>Hisrich</a:t>
            </a:r>
            <a:r>
              <a:rPr lang="en-US" dirty="0"/>
              <a:t> et al,2005:6</a:t>
            </a:r>
            <a:r>
              <a:rPr lang="en-US" dirty="0" smtClean="0"/>
              <a:t>)</a:t>
            </a:r>
            <a:endParaRPr lang="ar-DZ" dirty="0" smtClean="0"/>
          </a:p>
          <a:p>
            <a:pPr marL="82296" indent="0" algn="just" rtl="1">
              <a:buNone/>
            </a:pPr>
            <a:r>
              <a:rPr lang="ar-AE" dirty="0" err="1" smtClean="0"/>
              <a:t>وت</a:t>
            </a:r>
            <a:r>
              <a:rPr lang="ar-SA" dirty="0" smtClean="0"/>
              <a:t>ُ</a:t>
            </a:r>
            <a:r>
              <a:rPr lang="ar-AE" dirty="0" smtClean="0"/>
              <a:t>عد </a:t>
            </a:r>
            <a:r>
              <a:rPr lang="ar-AE" dirty="0"/>
              <a:t>الريادية ظاهرة معقدة ومتعددة الأبعاد ويعتمد التعريف الحديث </a:t>
            </a:r>
            <a:r>
              <a:rPr lang="ar-AE" dirty="0" smtClean="0"/>
              <a:t>لمفهوم</a:t>
            </a:r>
            <a:r>
              <a:rPr lang="ar-SA" dirty="0" smtClean="0"/>
              <a:t>ها </a:t>
            </a:r>
            <a:r>
              <a:rPr lang="ar-AE" dirty="0" smtClean="0"/>
              <a:t>على </a:t>
            </a:r>
            <a:r>
              <a:rPr lang="ar-AE" dirty="0"/>
              <a:t>الإطار والمنظور الذي يتم من خلاله تناول </a:t>
            </a:r>
            <a:r>
              <a:rPr lang="ar-AE" dirty="0" smtClean="0"/>
              <a:t>معن</a:t>
            </a:r>
            <a:r>
              <a:rPr lang="ar-SA" dirty="0" err="1" smtClean="0"/>
              <a:t>اها</a:t>
            </a:r>
            <a:r>
              <a:rPr lang="ar-AE" dirty="0" smtClean="0"/>
              <a:t>، </a:t>
            </a:r>
            <a:r>
              <a:rPr lang="ar-AE" dirty="0"/>
              <a:t>فقد ينبثق المفهوم عن منظور </a:t>
            </a:r>
            <a:r>
              <a:rPr lang="ar-AE" dirty="0" smtClean="0"/>
              <a:t>اجتماعي، </a:t>
            </a:r>
            <a:r>
              <a:rPr lang="ar-AE" dirty="0"/>
              <a:t>أو </a:t>
            </a:r>
            <a:r>
              <a:rPr lang="ar-AE" dirty="0" smtClean="0"/>
              <a:t>اقتصادي، </a:t>
            </a:r>
            <a:r>
              <a:rPr lang="ar-AE" dirty="0"/>
              <a:t>أو </a:t>
            </a:r>
            <a:r>
              <a:rPr lang="ar-AE" dirty="0" smtClean="0"/>
              <a:t>إداري، </a:t>
            </a:r>
            <a:r>
              <a:rPr lang="ar-AE" dirty="0"/>
              <a:t>ولا يخضع لتعريف موحد </a:t>
            </a:r>
            <a:r>
              <a:rPr lang="ar-AE" dirty="0" smtClean="0"/>
              <a:t>ف</a:t>
            </a:r>
            <a:r>
              <a:rPr lang="ar-SA" dirty="0" smtClean="0"/>
              <a:t>هي</a:t>
            </a:r>
            <a:r>
              <a:rPr lang="ar-AE" dirty="0" smtClean="0"/>
              <a:t> </a:t>
            </a:r>
            <a:r>
              <a:rPr lang="ar-AE" dirty="0"/>
              <a:t>غير مرتبطة </a:t>
            </a:r>
            <a:r>
              <a:rPr lang="ar-AE" dirty="0" smtClean="0"/>
              <a:t>بوظيفة </a:t>
            </a:r>
            <a:r>
              <a:rPr lang="ar-AE" dirty="0"/>
              <a:t>أو </a:t>
            </a:r>
            <a:r>
              <a:rPr lang="ar-AE" dirty="0" smtClean="0"/>
              <a:t>مهنة </a:t>
            </a:r>
            <a:r>
              <a:rPr lang="ar-AE" dirty="0"/>
              <a:t>أو علم معين </a:t>
            </a:r>
            <a:r>
              <a:rPr lang="en-US" dirty="0"/>
              <a:t>(</a:t>
            </a:r>
            <a:r>
              <a:rPr lang="en-US" dirty="0" err="1"/>
              <a:t>Hisrich,et,al</a:t>
            </a:r>
            <a:r>
              <a:rPr lang="en-US" dirty="0"/>
              <a:t> </a:t>
            </a:r>
            <a:r>
              <a:rPr lang="en-US" dirty="0" smtClean="0"/>
              <a:t>2005:8)</a:t>
            </a:r>
            <a:r>
              <a:rPr lang="ar-SA" dirty="0" smtClean="0"/>
              <a:t>.</a:t>
            </a:r>
            <a:endParaRPr lang="en-US" dirty="0" smtClean="0"/>
          </a:p>
          <a:p>
            <a:pPr marL="82296" indent="0" algn="just" rtl="1">
              <a:buNone/>
            </a:pPr>
            <a:r>
              <a:rPr lang="ar-AE" dirty="0" smtClean="0"/>
              <a:t>وبدأ </a:t>
            </a:r>
            <a:r>
              <a:rPr lang="ar-AE" dirty="0"/>
              <a:t>ظهور مفهوم ريادية المؤسسة </a:t>
            </a:r>
            <a:r>
              <a:rPr lang="en-US" dirty="0"/>
              <a:t>(Corporate </a:t>
            </a:r>
            <a:r>
              <a:rPr lang="en-US" dirty="0" err="1"/>
              <a:t>Entreprenurship</a:t>
            </a:r>
            <a:r>
              <a:rPr lang="en-US" dirty="0"/>
              <a:t>)</a:t>
            </a:r>
            <a:r>
              <a:rPr lang="ar-AE" dirty="0"/>
              <a:t> في </a:t>
            </a:r>
            <a:r>
              <a:rPr lang="en-US" dirty="0"/>
              <a:t>(1985)</a:t>
            </a:r>
            <a:r>
              <a:rPr lang="ar-AE" dirty="0"/>
              <a:t> نتيجة لتعرض المنظمات لموجة من التغيرات السريعة في مختلف المجالات التكنولوجية والاجتماعية والاقتصادية التي دفعتها إلى ضرورة إيقاظ الروح الريادية داخل </a:t>
            </a:r>
            <a:r>
              <a:rPr lang="ar-AE" dirty="0" smtClean="0"/>
              <a:t>تنظيماتها</a:t>
            </a:r>
            <a:r>
              <a:rPr lang="ar-DZ" dirty="0" smtClean="0"/>
              <a:t>.</a:t>
            </a:r>
            <a:endParaRPr lang="ar-DZ" b="1" dirty="0">
              <a:solidFill>
                <a:srgbClr val="C00000"/>
              </a:solidFill>
              <a:effectLst>
                <a:outerShdw blurRad="38100" dist="38100" dir="2700000" algn="tl">
                  <a:srgbClr val="000000">
                    <a:alpha val="43137"/>
                  </a:srgbClr>
                </a:outerShdw>
              </a:effectLst>
              <a:cs typeface="AdvertisingLight" pitchFamily="2" charset="-78"/>
            </a:endParaRPr>
          </a:p>
        </p:txBody>
      </p:sp>
    </p:spTree>
    <p:extLst>
      <p:ext uri="{BB962C8B-B14F-4D97-AF65-F5344CB8AC3E}">
        <p14:creationId xmlns:p14="http://schemas.microsoft.com/office/powerpoint/2010/main" val="34491128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75656" y="0"/>
            <a:ext cx="7498080" cy="1143000"/>
          </a:xfrm>
        </p:spPr>
        <p:txBody>
          <a:bodyPr/>
          <a:lstStyle/>
          <a:p>
            <a:pPr algn="r" rtl="1"/>
            <a:r>
              <a:rPr lang="ar-DZ" sz="4400" b="1" dirty="0">
                <a:solidFill>
                  <a:schemeClr val="accent5">
                    <a:lumMod val="60000"/>
                    <a:lumOff val="40000"/>
                  </a:schemeClr>
                </a:solidFill>
                <a:cs typeface="Al-Mothnna" pitchFamily="2" charset="-78"/>
              </a:rPr>
              <a:t>أساسيات ومصطلحات:</a:t>
            </a:r>
            <a:endParaRPr lang="ar-DZ" dirty="0"/>
          </a:p>
        </p:txBody>
      </p:sp>
      <p:sp>
        <p:nvSpPr>
          <p:cNvPr id="3" name="Espace réservé du contenu 2"/>
          <p:cNvSpPr>
            <a:spLocks noGrp="1"/>
          </p:cNvSpPr>
          <p:nvPr>
            <p:ph idx="1"/>
          </p:nvPr>
        </p:nvSpPr>
        <p:spPr>
          <a:xfrm>
            <a:off x="1043608" y="980728"/>
            <a:ext cx="8100392" cy="6336704"/>
          </a:xfrm>
        </p:spPr>
        <p:txBody>
          <a:bodyPr>
            <a:normAutofit fontScale="85000" lnSpcReduction="20000"/>
          </a:bodyPr>
          <a:lstStyle/>
          <a:p>
            <a:pPr algn="just" rtl="1"/>
            <a:r>
              <a:rPr lang="ar-AE" dirty="0"/>
              <a:t> الريادي (</a:t>
            </a:r>
            <a:r>
              <a:rPr lang="en-US" dirty="0"/>
              <a:t>Entrepreneur</a:t>
            </a:r>
            <a:r>
              <a:rPr lang="ar-AE" dirty="0"/>
              <a:t>): </a:t>
            </a:r>
            <a:r>
              <a:rPr lang="ar-AE" dirty="0" smtClean="0"/>
              <a:t>أنه </a:t>
            </a:r>
            <a:r>
              <a:rPr lang="ar-AE" dirty="0"/>
              <a:t>الشخص الذي يستطيع </a:t>
            </a:r>
            <a:r>
              <a:rPr lang="ar-AE" dirty="0" smtClean="0"/>
              <a:t>إدارة الأعمال</a:t>
            </a:r>
            <a:r>
              <a:rPr lang="ar-DZ" dirty="0" smtClean="0"/>
              <a:t> </a:t>
            </a:r>
            <a:r>
              <a:rPr lang="ar-AE" dirty="0" smtClean="0"/>
              <a:t>مع </a:t>
            </a:r>
            <a:r>
              <a:rPr lang="ar-AE" dirty="0"/>
              <a:t>تبني المخاطرة لتحقيق الربحية، </a:t>
            </a:r>
            <a:r>
              <a:rPr lang="ar-AE" dirty="0" smtClean="0"/>
              <a:t>و</a:t>
            </a:r>
            <a:r>
              <a:rPr lang="ar-DZ" dirty="0" smtClean="0"/>
              <a:t>عُرّف </a:t>
            </a:r>
            <a:r>
              <a:rPr lang="ar-AE" dirty="0" smtClean="0"/>
              <a:t>على </a:t>
            </a:r>
            <a:r>
              <a:rPr lang="ar-AE" dirty="0"/>
              <a:t>انه الشخص الذي تكون لديه مقدرة عالية على </a:t>
            </a:r>
            <a:r>
              <a:rPr lang="ar-AE" dirty="0" smtClean="0"/>
              <a:t>الانجاز</a:t>
            </a:r>
            <a:r>
              <a:rPr lang="ar-DZ" dirty="0" smtClean="0"/>
              <a:t>كما أن </a:t>
            </a:r>
            <a:r>
              <a:rPr lang="ar-AE" dirty="0" smtClean="0"/>
              <a:t>الريادي </a:t>
            </a:r>
            <a:r>
              <a:rPr lang="ar-AE" dirty="0"/>
              <a:t>هو إنسان غير تقليدي، والذي يقوم بالأعمال بطريقة مميزة ومبتكرة  فالريادي الناجح يظهر قدرة عالية على فهم محيطه ويتعامل مع الآخرين بإيجابية، واستثمار أفضل ما لديهم من قدرات لتحقيق مفهوم ريادية الشركة (</a:t>
            </a:r>
            <a:r>
              <a:rPr lang="en-US" dirty="0"/>
              <a:t>Corporate entrepreneurship</a:t>
            </a:r>
            <a:r>
              <a:rPr lang="ar-AE" dirty="0"/>
              <a:t>).</a:t>
            </a:r>
            <a:endParaRPr lang="en-US" dirty="0"/>
          </a:p>
          <a:p>
            <a:pPr algn="r" rtl="1"/>
            <a:r>
              <a:rPr lang="ar-AE" dirty="0"/>
              <a:t>المنظمات الريادية (</a:t>
            </a:r>
            <a:r>
              <a:rPr lang="en-US" dirty="0"/>
              <a:t>Entrepreneurial Organizations</a:t>
            </a:r>
            <a:r>
              <a:rPr lang="ar-AE" dirty="0"/>
              <a:t>): كيانات مساهمة بقوة في التنمية الاقتصادية وزيادة الدخل القومي، عن طريق توليد الابتكارات وتنمية الأسواق وإيجاد فرص العمل وإدخال التكنولوجيا المتطورة لتحسين السلع والخدمات، سواء أكان ذلك ضمن نطاق محلي ام دولي.</a:t>
            </a:r>
            <a:br>
              <a:rPr lang="ar-AE" dirty="0"/>
            </a:br>
            <a:r>
              <a:rPr lang="ar-AE" dirty="0"/>
              <a:t>  (</a:t>
            </a:r>
            <a:r>
              <a:rPr lang="en-US" dirty="0" err="1"/>
              <a:t>Histrich</a:t>
            </a:r>
            <a:r>
              <a:rPr lang="en-US" dirty="0"/>
              <a:t> </a:t>
            </a:r>
            <a:r>
              <a:rPr lang="en-US" i="1" dirty="0"/>
              <a:t>et al</a:t>
            </a:r>
            <a:r>
              <a:rPr lang="en-US" dirty="0"/>
              <a:t>., 2005: 2</a:t>
            </a:r>
            <a:r>
              <a:rPr lang="ar-AE" dirty="0"/>
              <a:t>).</a:t>
            </a:r>
            <a:endParaRPr lang="en-US" dirty="0"/>
          </a:p>
          <a:p>
            <a:pPr algn="r" rtl="1"/>
            <a:r>
              <a:rPr lang="ar-AE" dirty="0"/>
              <a:t>الفرص الريادية (</a:t>
            </a:r>
            <a:r>
              <a:rPr lang="en-US" dirty="0"/>
              <a:t>Entrepreneurial Opportunities</a:t>
            </a:r>
            <a:r>
              <a:rPr lang="ar-AE" dirty="0"/>
              <a:t>): وهي الظروف التي تجعل من منتج أو خدمة جديدة تلبي حاجة السوق، وعادةً ما توجد في بيئة ديناميكية (متغيرة) وغير مستقرة ويكون مستوى </a:t>
            </a:r>
            <a:r>
              <a:rPr lang="ar-AE" dirty="0" err="1"/>
              <a:t>اللاتأكد</a:t>
            </a:r>
            <a:r>
              <a:rPr lang="ar-AE" dirty="0"/>
              <a:t> فيها </a:t>
            </a:r>
            <a:r>
              <a:rPr lang="ar-AE" dirty="0" smtClean="0"/>
              <a:t>عالياً</a:t>
            </a:r>
            <a:endParaRPr lang="en-US" dirty="0"/>
          </a:p>
        </p:txBody>
      </p:sp>
    </p:spTree>
    <p:extLst>
      <p:ext uri="{BB962C8B-B14F-4D97-AF65-F5344CB8AC3E}">
        <p14:creationId xmlns:p14="http://schemas.microsoft.com/office/powerpoint/2010/main" val="39042985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5616" y="274638"/>
            <a:ext cx="7818072" cy="1143000"/>
          </a:xfrm>
        </p:spPr>
        <p:txBody>
          <a:bodyPr>
            <a:normAutofit/>
          </a:bodyPr>
          <a:lstStyle/>
          <a:p>
            <a:pPr algn="ctr"/>
            <a:r>
              <a:rPr lang="ar-AE" sz="3600" b="1" dirty="0">
                <a:effectLst/>
                <a:latin typeface="Arial" pitchFamily="34" charset="0"/>
                <a:cs typeface="Arial" pitchFamily="34" charset="0"/>
              </a:rPr>
              <a:t>ويوضح الشكل </a:t>
            </a:r>
            <a:r>
              <a:rPr lang="ar-AE" sz="3600" b="1" dirty="0" smtClean="0">
                <a:effectLst/>
                <a:latin typeface="Arial" pitchFamily="34" charset="0"/>
                <a:cs typeface="Arial" pitchFamily="34" charset="0"/>
              </a:rPr>
              <a:t>(</a:t>
            </a:r>
            <a:r>
              <a:rPr lang="ar-DZ" sz="3600" b="1" dirty="0" smtClean="0">
                <a:effectLst/>
                <a:latin typeface="Arial" pitchFamily="34" charset="0"/>
                <a:cs typeface="Arial" pitchFamily="34" charset="0"/>
              </a:rPr>
              <a:t>01</a:t>
            </a:r>
            <a:r>
              <a:rPr lang="ar-AE" sz="3600" b="1" dirty="0" smtClean="0">
                <a:effectLst/>
                <a:latin typeface="Arial" pitchFamily="34" charset="0"/>
                <a:cs typeface="Arial" pitchFamily="34" charset="0"/>
              </a:rPr>
              <a:t>) </a:t>
            </a:r>
            <a:r>
              <a:rPr lang="ar-AE" sz="3600" b="1" dirty="0">
                <a:effectLst/>
                <a:latin typeface="Arial" pitchFamily="34" charset="0"/>
                <a:cs typeface="Arial" pitchFamily="34" charset="0"/>
              </a:rPr>
              <a:t>مظلة مفاهيم </a:t>
            </a:r>
            <a:r>
              <a:rPr lang="ar-DZ" sz="3600" b="1" dirty="0" smtClean="0">
                <a:effectLst/>
                <a:latin typeface="Arial" pitchFamily="34" charset="0"/>
                <a:cs typeface="Arial" pitchFamily="34" charset="0"/>
              </a:rPr>
              <a:t>المقاولاتية</a:t>
            </a:r>
            <a:endParaRPr lang="ar-DZ" sz="3600" b="1" dirty="0">
              <a:latin typeface="Arial" pitchFamily="34" charset="0"/>
              <a:cs typeface="Arial" pitchFamily="34" charset="0"/>
            </a:endParaRPr>
          </a:p>
        </p:txBody>
      </p:sp>
      <p:pic>
        <p:nvPicPr>
          <p:cNvPr id="1026" name="Picture 2"/>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26470"/>
          <a:stretch/>
        </p:blipFill>
        <p:spPr bwMode="auto">
          <a:xfrm>
            <a:off x="1259632" y="1988840"/>
            <a:ext cx="7520887"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40296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ar-DZ" sz="4000" b="1" dirty="0">
                <a:solidFill>
                  <a:schemeClr val="accent5">
                    <a:lumMod val="60000"/>
                    <a:lumOff val="40000"/>
                  </a:schemeClr>
                </a:solidFill>
                <a:cs typeface="Al-Mothnna" pitchFamily="2" charset="-78"/>
              </a:rPr>
              <a:t>أساسيات ومصطلحات:</a:t>
            </a:r>
            <a:endParaRPr lang="ar-DZ" dirty="0"/>
          </a:p>
        </p:txBody>
      </p:sp>
      <p:pic>
        <p:nvPicPr>
          <p:cNvPr id="205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0973"/>
          <a:stretch/>
        </p:blipFill>
        <p:spPr bwMode="auto">
          <a:xfrm>
            <a:off x="1043608" y="1946494"/>
            <a:ext cx="7992888" cy="43302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ZoneTexte 2"/>
          <p:cNvSpPr txBox="1"/>
          <p:nvPr/>
        </p:nvSpPr>
        <p:spPr>
          <a:xfrm>
            <a:off x="1547664" y="1422068"/>
            <a:ext cx="6120680" cy="369332"/>
          </a:xfrm>
          <a:prstGeom prst="rect">
            <a:avLst/>
          </a:prstGeom>
          <a:noFill/>
        </p:spPr>
        <p:txBody>
          <a:bodyPr wrap="square" rtlCol="1">
            <a:spAutoFit/>
          </a:bodyPr>
          <a:lstStyle/>
          <a:p>
            <a:pPr algn="ctr"/>
            <a:r>
              <a:rPr lang="ar-AE" b="1" dirty="0">
                <a:latin typeface="Arial" pitchFamily="34" charset="0"/>
                <a:cs typeface="Arial" pitchFamily="34" charset="0"/>
              </a:rPr>
              <a:t>ويوضح الشكل (</a:t>
            </a:r>
            <a:r>
              <a:rPr lang="ar-DZ" b="1" dirty="0" smtClean="0">
                <a:latin typeface="Arial" pitchFamily="34" charset="0"/>
                <a:cs typeface="Arial" pitchFamily="34" charset="0"/>
              </a:rPr>
              <a:t>02</a:t>
            </a:r>
            <a:r>
              <a:rPr lang="ar-AE" b="1" dirty="0" smtClean="0">
                <a:latin typeface="Arial" pitchFamily="34" charset="0"/>
                <a:cs typeface="Arial" pitchFamily="34" charset="0"/>
              </a:rPr>
              <a:t>) </a:t>
            </a:r>
            <a:r>
              <a:rPr lang="ar-DZ" b="1" dirty="0" smtClean="0">
                <a:latin typeface="Arial" pitchFamily="34" charset="0"/>
                <a:cs typeface="Arial" pitchFamily="34" charset="0"/>
              </a:rPr>
              <a:t>الصفات الأربعة للمقاول </a:t>
            </a:r>
            <a:endParaRPr lang="ar-DZ" dirty="0"/>
          </a:p>
        </p:txBody>
      </p:sp>
    </p:spTree>
    <p:extLst>
      <p:ext uri="{BB962C8B-B14F-4D97-AF65-F5344CB8AC3E}">
        <p14:creationId xmlns:p14="http://schemas.microsoft.com/office/powerpoint/2010/main" val="35277285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rtl="1"/>
            <a:r>
              <a:rPr lang="ar-DZ" sz="4000" b="1" dirty="0" smtClean="0">
                <a:solidFill>
                  <a:schemeClr val="accent5">
                    <a:lumMod val="60000"/>
                    <a:lumOff val="40000"/>
                  </a:schemeClr>
                </a:solidFill>
                <a:cs typeface="Al-Mothnna" pitchFamily="2" charset="-78"/>
              </a:rPr>
              <a:t>الاتجاهات المفسرة </a:t>
            </a:r>
            <a:r>
              <a:rPr lang="ar-DZ" sz="4000" b="1" dirty="0" err="1" smtClean="0">
                <a:solidFill>
                  <a:schemeClr val="accent5">
                    <a:lumMod val="60000"/>
                    <a:lumOff val="40000"/>
                  </a:schemeClr>
                </a:solidFill>
                <a:cs typeface="Al-Mothnna" pitchFamily="2" charset="-78"/>
              </a:rPr>
              <a:t>للمقاولاتية</a:t>
            </a:r>
            <a:r>
              <a:rPr lang="ar-DZ" sz="4000" b="1" dirty="0" smtClean="0">
                <a:solidFill>
                  <a:schemeClr val="accent5">
                    <a:lumMod val="60000"/>
                    <a:lumOff val="40000"/>
                  </a:schemeClr>
                </a:solidFill>
                <a:cs typeface="Al-Mothnna" pitchFamily="2" charset="-78"/>
              </a:rPr>
              <a:t>:</a:t>
            </a:r>
            <a:endParaRPr lang="ar-DZ"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3235" y="1268760"/>
            <a:ext cx="7861757" cy="4243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445248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30666</TotalTime>
  <Words>368</Words>
  <Application>Microsoft Office PowerPoint</Application>
  <PresentationFormat>Affichage à l'écran (4:3)</PresentationFormat>
  <Paragraphs>38</Paragraphs>
  <Slides>12</Slides>
  <Notes>0</Notes>
  <HiddenSlides>0</HiddenSlides>
  <MMClips>0</MMClips>
  <ScaleCrop>false</ScaleCrop>
  <HeadingPairs>
    <vt:vector size="6" baseType="variant">
      <vt:variant>
        <vt:lpstr>Polices utilisées</vt:lpstr>
      </vt:variant>
      <vt:variant>
        <vt:i4>14</vt:i4>
      </vt:variant>
      <vt:variant>
        <vt:lpstr>Thème</vt:lpstr>
      </vt:variant>
      <vt:variant>
        <vt:i4>1</vt:i4>
      </vt:variant>
      <vt:variant>
        <vt:lpstr>Titres des diapositives</vt:lpstr>
      </vt:variant>
      <vt:variant>
        <vt:i4>12</vt:i4>
      </vt:variant>
    </vt:vector>
  </HeadingPairs>
  <TitlesOfParts>
    <vt:vector size="27" baseType="lpstr">
      <vt:lpstr>AdvertisingExtraBold</vt:lpstr>
      <vt:lpstr>AdvertisingLight</vt:lpstr>
      <vt:lpstr>Al-Hadith1</vt:lpstr>
      <vt:lpstr>AL-Hosam</vt:lpstr>
      <vt:lpstr>Al-Kharashi 38</vt:lpstr>
      <vt:lpstr>Al-Mothnna</vt:lpstr>
      <vt:lpstr>Arabic Typesetting</vt:lpstr>
      <vt:lpstr>Arial</vt:lpstr>
      <vt:lpstr>Calibri</vt:lpstr>
      <vt:lpstr>Gill Sans MT</vt:lpstr>
      <vt:lpstr>Majalla UI</vt:lpstr>
      <vt:lpstr>MCS Erwah S_U normal.</vt:lpstr>
      <vt:lpstr>Verdana</vt:lpstr>
      <vt:lpstr>Wingdings 2</vt:lpstr>
      <vt:lpstr>Solstice</vt:lpstr>
      <vt:lpstr>المركز الجامعي عبد الحفيظ بوالصوف - ميلة مقياس المقاولاتية السنة الأولى ماستر – كل التخصصات</vt:lpstr>
      <vt:lpstr>مقرر المقياس</vt:lpstr>
      <vt:lpstr>المحور الأول</vt:lpstr>
      <vt:lpstr>أساسيات ومصطلحات:</vt:lpstr>
      <vt:lpstr>أساسيات ومصطلحات:</vt:lpstr>
      <vt:lpstr>أساسيات ومصطلحات:</vt:lpstr>
      <vt:lpstr>ويوضح الشكل (01) مظلة مفاهيم المقاولاتية</vt:lpstr>
      <vt:lpstr>أساسيات ومصطلحات:</vt:lpstr>
      <vt:lpstr>الاتجاهات المفسرة للمقاولاتية:</vt:lpstr>
      <vt:lpstr>الاتجاهات المفسرة للمقاولاتية:</vt:lpstr>
      <vt:lpstr>الاتجاهات المفسرة للمقاولاتية:</vt:lpstr>
      <vt:lpstr>شكرا على حسن  الانتباه والتركيز</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المحاضرة الثانية (تابع)</dc:title>
  <dc:creator>FAROUQ1</dc:creator>
  <cp:lastModifiedBy>USER</cp:lastModifiedBy>
  <cp:revision>108</cp:revision>
  <dcterms:created xsi:type="dcterms:W3CDTF">2010-10-06T20:09:38Z</dcterms:created>
  <dcterms:modified xsi:type="dcterms:W3CDTF">2019-11-24T13:22:42Z</dcterms:modified>
</cp:coreProperties>
</file>